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6" r:id="rId2"/>
    <p:sldId id="257" r:id="rId3"/>
    <p:sldId id="258" r:id="rId4"/>
    <p:sldId id="273" r:id="rId5"/>
    <p:sldId id="271" r:id="rId6"/>
    <p:sldId id="274" r:id="rId7"/>
    <p:sldId id="272" r:id="rId8"/>
    <p:sldId id="275" r:id="rId9"/>
    <p:sldId id="270" r:id="rId10"/>
    <p:sldId id="267" r:id="rId11"/>
    <p:sldId id="268" r:id="rId12"/>
    <p:sldId id="269" r:id="rId13"/>
  </p:sldIdLst>
  <p:sldSz cx="9144000" cy="6858000" type="screen4x3"/>
  <p:notesSz cx="6858000" cy="9144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F26D50-0378-D890-8A90-B3FB6313ADC1}" name="Sarah.jaworek@outlook.de" initials="" userId="6e71e37b1b1b34c0" providerId="Windows Live"/>
  <p188:author id="{5827E8D4-C775-A3B2-9809-0232EAB68D3A}" name="Julia Westerhaus" initials="JW" userId="S::Julia.westerhaus@schulen-gelsenkirchen.de::63781bce-aa0e-4488-b927-d9a5702c4d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na Glasmeyer" initials="NG" lastIdx="18" clrIdx="0">
    <p:extLst>
      <p:ext uri="{19B8F6BF-5375-455C-9EA6-DF929625EA0E}">
        <p15:presenceInfo xmlns:p15="http://schemas.microsoft.com/office/powerpoint/2012/main" userId="Nina Glasmeyer" providerId="None"/>
      </p:ext>
    </p:extLst>
  </p:cmAuthor>
  <p:cmAuthor id="2" name="Sarah.jaworek@outlook.de" initials="" lastIdx="6" clrIdx="1">
    <p:extLst>
      <p:ext uri="{19B8F6BF-5375-455C-9EA6-DF929625EA0E}">
        <p15:presenceInfo xmlns:p15="http://schemas.microsoft.com/office/powerpoint/2012/main" userId="6e71e37b1b1b3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5"/>
    <p:restoredTop sz="94634"/>
  </p:normalViewPr>
  <p:slideViewPr>
    <p:cSldViewPr snapToGrid="0" snapToObjects="1">
      <p:cViewPr varScale="1">
        <p:scale>
          <a:sx n="136" d="100"/>
          <a:sy n="136" d="100"/>
        </p:scale>
        <p:origin x="51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FF343B2B-67B6-EC46-BC42-5AD83C3A4D80}" type="datetime1">
              <a:rPr lang="de-DE"/>
              <a:t>11.12.23</a:t>
            </a:fld>
            <a:endParaRPr lang="de-DE"/>
          </a:p>
        </p:txBody>
      </p:sp>
      <p:sp>
        <p:nvSpPr>
          <p:cNvPr id="4" name="Folienbildplatzhalter 3"/>
          <p:cNvSpPr>
            <a:spLocks noGrp="1" noRot="1" noChangeAspect="1"/>
          </p:cNvSpPr>
          <p:nvPr>
            <p:ph type="sldImg" idx="2"/>
          </p:nvPr>
        </p:nvSpPr>
        <p:spPr bwMode="auto">
          <a:xfrm>
            <a:off x="1371600" y="1143000"/>
            <a:ext cx="41148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r>
              <a:rPr lang="de-DE"/>
              <a:t>© PIKAS (pikas.dzlm.de) </a:t>
            </a:r>
            <a:endParaRPr/>
          </a:p>
          <a:p>
            <a:pPr>
              <a:defRPr/>
            </a:pPr>
            <a:br>
              <a:rPr lang="de-DE"/>
            </a:br>
            <a:endParaRPr/>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C2F1FC34-C851-E548-AB94-15AC694A075D}" type="slidenum">
              <a:rPr lang="de-DE"/>
              <a:t>‹Nr.›</a:t>
            </a:fld>
            <a:endParaRPr lang="de-DE"/>
          </a:p>
        </p:txBody>
      </p:sp>
    </p:spTree>
  </p:cSld>
  <p:clrMap bg1="lt1" tx1="dk1" bg2="lt2" tx2="dk2" accent1="accent1" accent2="accent2" accent3="accent3" accent4="accent4" accent5="accent5" accent6="accent6" hlink="hlink" folHlink="folHlink"/>
  <p:hf hd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3BFAD7F-49B9-D12E-4245-3ABB0A6CC15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342A810-3896-D9C8-D9F9-94A0A20FE012}"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8A5687F-E7F2-942D-7479-156632BE7953}"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9BBD274-C98C-68D6-D361-4D2AFE37F30D}" type="slidenum">
              <a:rPr/>
              <a:t>10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93332DA-0D46-477E-CAE8-3EA423E4E07F}" type="slidenum">
              <a:rPr/>
              <a:t>11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8C37F74-3DD3-06B6-A741-560785C5209A}" type="slidenum">
              <a:rPr/>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pikas.dzlm.de/node/1253" TargetMode="Externa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Titelfolie mit Bild">
    <p:spTree>
      <p:nvGrpSpPr>
        <p:cNvPr id="1" name=""/>
        <p:cNvGrpSpPr/>
        <p:nvPr/>
      </p:nvGrpSpPr>
      <p:grpSpPr bwMode="auto">
        <a:xfrm>
          <a:off x="0" y="0"/>
          <a:ext cx="0" cy="0"/>
          <a:chOff x="0" y="0"/>
          <a:chExt cx="0" cy="0"/>
        </a:xfrm>
      </p:grpSpPr>
      <p:pic>
        <p:nvPicPr>
          <p:cNvPr id="16" name="Grafik 15"/>
          <p:cNvPicPr/>
          <p:nvPr userDrawn="1"/>
        </p:nvPicPr>
        <p:blipFill>
          <a:blip r:embed="rId2"/>
          <a:stretch/>
        </p:blipFill>
        <p:spPr bwMode="auto">
          <a:xfrm>
            <a:off x="-934848" y="1347370"/>
            <a:ext cx="10832400" cy="2488673"/>
          </a:xfrm>
          <a:prstGeom prst="rect">
            <a:avLst/>
          </a:prstGeom>
        </p:spPr>
      </p:pic>
      <p:sp>
        <p:nvSpPr>
          <p:cNvPr id="19" name="Rechteck 18"/>
          <p:cNvSpPr/>
          <p:nvPr userDrawn="1"/>
        </p:nvSpPr>
        <p:spPr bwMode="auto">
          <a:xfrm>
            <a:off x="244032" y="3167743"/>
            <a:ext cx="8598632" cy="58020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7" name="Untertitel 2"/>
          <p:cNvSpPr>
            <a:spLocks noGrp="1"/>
          </p:cNvSpPr>
          <p:nvPr>
            <p:ph type="subTitle" idx="1" hasCustomPrompt="1"/>
          </p:nvPr>
        </p:nvSpPr>
        <p:spPr bwMode="auto">
          <a:xfrm>
            <a:off x="244032" y="4019324"/>
            <a:ext cx="8598632" cy="876659"/>
          </a:xfrm>
          <a:prstGeom prst="rect">
            <a:avLst/>
          </a:prstGeom>
        </p:spPr>
        <p:txBody>
          <a:bodyPr>
            <a:normAutofit/>
          </a:bodyPr>
          <a:lstStyle>
            <a:lvl1pPr marL="0" marR="0" indent="0" algn="ctr" defTabSz="914400">
              <a:lnSpc>
                <a:spcPct val="150000"/>
              </a:lnSpc>
              <a:spcBef>
                <a:spcPts val="1000"/>
              </a:spcBef>
              <a:spcAft>
                <a:spcPts val="0"/>
              </a:spcAft>
              <a:buClrTx/>
              <a:buSzTx/>
              <a:buFont typeface="Arial"/>
              <a:buNone/>
              <a:defRPr sz="2200" b="1">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 1</a:t>
            </a:r>
            <a:endParaRPr/>
          </a:p>
        </p:txBody>
      </p:sp>
      <p:sp>
        <p:nvSpPr>
          <p:cNvPr id="6" name="Titel 1"/>
          <p:cNvSpPr>
            <a:spLocks noGrp="1"/>
          </p:cNvSpPr>
          <p:nvPr>
            <p:ph type="ctrTitle" hasCustomPrompt="1"/>
          </p:nvPr>
        </p:nvSpPr>
        <p:spPr bwMode="auto">
          <a:xfrm>
            <a:off x="244032" y="1773667"/>
            <a:ext cx="8598632" cy="1975783"/>
          </a:xfrm>
          <a:prstGeom prst="rect">
            <a:avLst/>
          </a:prstGeom>
        </p:spPr>
        <p:txBody>
          <a:bodyPr anchor="b">
            <a:normAutofit/>
          </a:bodyPr>
          <a:lstStyle>
            <a:lvl1pPr algn="ctr">
              <a:defRPr sz="2800" b="0" i="0">
                <a:solidFill>
                  <a:srgbClr val="327D87"/>
                </a:solidFill>
                <a:latin typeface="Arial"/>
                <a:cs typeface="Arial"/>
              </a:defRPr>
            </a:lvl1pPr>
          </a:lstStyle>
          <a:p>
            <a:pPr>
              <a:defRPr/>
            </a:pPr>
            <a:r>
              <a:rPr lang="de-DE"/>
              <a:t>MASTERTITELFORMAT BEARBEITEN</a:t>
            </a:r>
            <a:endParaRPr/>
          </a:p>
        </p:txBody>
      </p:sp>
      <p:pic>
        <p:nvPicPr>
          <p:cNvPr id="10" name="Grafik 9"/>
          <p:cNvPicPr/>
          <p:nvPr userDrawn="1"/>
        </p:nvPicPr>
        <p:blipFill>
          <a:blip r:embed="rId3"/>
          <a:stretch/>
        </p:blipFill>
        <p:spPr bwMode="auto">
          <a:xfrm>
            <a:off x="7467899" y="6052711"/>
            <a:ext cx="1530435" cy="338587"/>
          </a:xfrm>
          <a:prstGeom prst="rect">
            <a:avLst/>
          </a:prstGeom>
        </p:spPr>
      </p:pic>
      <p:pic>
        <p:nvPicPr>
          <p:cNvPr id="11" name="Grafik 10"/>
          <p:cNvPicPr/>
          <p:nvPr userDrawn="1"/>
        </p:nvPicPr>
        <p:blipFill>
          <a:blip r:embed="rId4"/>
          <a:stretch/>
        </p:blipFill>
        <p:spPr bwMode="auto">
          <a:xfrm>
            <a:off x="152602" y="6049009"/>
            <a:ext cx="1730654" cy="353896"/>
          </a:xfrm>
          <a:prstGeom prst="rect">
            <a:avLst/>
          </a:prstGeom>
        </p:spPr>
      </p:pic>
      <p:pic>
        <p:nvPicPr>
          <p:cNvPr id="12" name="Grafik 11"/>
          <p:cNvPicPr/>
          <p:nvPr userDrawn="1"/>
        </p:nvPicPr>
        <p:blipFill>
          <a:blip r:embed="rId5"/>
          <a:stretch/>
        </p:blipFill>
        <p:spPr bwMode="auto">
          <a:xfrm>
            <a:off x="2077423" y="6067333"/>
            <a:ext cx="1398783" cy="278170"/>
          </a:xfrm>
          <a:prstGeom prst="rect">
            <a:avLst/>
          </a:prstGeom>
        </p:spPr>
      </p:pic>
      <p:cxnSp>
        <p:nvCxnSpPr>
          <p:cNvPr id="13" name="Gerade Verbindung 12"/>
          <p:cNvCxnSpPr>
            <a:cxnSpLocks/>
          </p:cNvCxnSpPr>
          <p:nvPr userDrawn="1"/>
        </p:nvCxnSpPr>
        <p:spPr bwMode="auto">
          <a:xfrm>
            <a:off x="145465" y="5881034"/>
            <a:ext cx="8904035"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4" name="Textplatzhalter 2"/>
          <p:cNvSpPr>
            <a:spLocks noGrp="1"/>
          </p:cNvSpPr>
          <p:nvPr>
            <p:ph type="body" idx="10" hasCustomPrompt="1"/>
          </p:nvPr>
        </p:nvSpPr>
        <p:spPr bwMode="auto">
          <a:xfrm>
            <a:off x="244032" y="4623841"/>
            <a:ext cx="8598632" cy="727070"/>
          </a:xfrm>
          <a:prstGeom prst="rect">
            <a:avLst/>
          </a:prstGeom>
        </p:spPr>
        <p:txBody>
          <a:bodyPr>
            <a:normAutofit/>
          </a:bodyPr>
          <a:lstStyle>
            <a:lvl1pPr marL="0" indent="0" algn="ctr">
              <a:buNone/>
              <a:defRPr sz="1800">
                <a:solidFill>
                  <a:schemeClr val="tx1"/>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Master-Untertitel 2</a:t>
            </a:r>
            <a:endParaRPr/>
          </a:p>
        </p:txBody>
      </p:sp>
      <p:pic>
        <p:nvPicPr>
          <p:cNvPr id="21" name="Grafik 20"/>
          <p:cNvPicPr/>
          <p:nvPr userDrawn="1"/>
        </p:nvPicPr>
        <p:blipFill>
          <a:blip r:embed="rId6"/>
          <a:stretch/>
        </p:blipFill>
        <p:spPr bwMode="auto">
          <a:xfrm>
            <a:off x="3670373" y="6075833"/>
            <a:ext cx="2076231" cy="243041"/>
          </a:xfrm>
          <a:prstGeom prst="rect">
            <a:avLst/>
          </a:prstGeom>
        </p:spPr>
      </p:pic>
      <p:pic>
        <p:nvPicPr>
          <p:cNvPr id="27" name="Grafik 26"/>
          <p:cNvPicPr/>
          <p:nvPr userDrawn="1"/>
        </p:nvPicPr>
        <p:blipFill>
          <a:blip r:embed="rId7"/>
          <a:stretch/>
        </p:blipFill>
        <p:spPr bwMode="auto">
          <a:xfrm>
            <a:off x="5940770" y="6049009"/>
            <a:ext cx="1332960" cy="353896"/>
          </a:xfrm>
          <a:prstGeom prst="rect">
            <a:avLst/>
          </a:prstGeom>
        </p:spPr>
      </p:pic>
      <p:pic>
        <p:nvPicPr>
          <p:cNvPr id="15" name="Grafik 14"/>
          <p:cNvPicPr>
            <a:picLocks noChangeAspect="1"/>
          </p:cNvPicPr>
          <p:nvPr userDrawn="1"/>
        </p:nvPicPr>
        <p:blipFill>
          <a:blip r:embed="rId8"/>
          <a:stretch/>
        </p:blipFill>
        <p:spPr bwMode="auto">
          <a:xfrm>
            <a:off x="187469" y="237721"/>
            <a:ext cx="2610654" cy="9947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Erprobungsauftrag">
    <p:spTree>
      <p:nvGrpSpPr>
        <p:cNvPr id="1" name=""/>
        <p:cNvGrpSpPr/>
        <p:nvPr/>
      </p:nvGrpSpPr>
      <p:grpSpPr bwMode="auto">
        <a:xfrm>
          <a:off x="0" y="0"/>
          <a:ext cx="0" cy="0"/>
          <a:chOff x="0" y="0"/>
          <a:chExt cx="0" cy="0"/>
        </a:xfrm>
      </p:grpSpPr>
      <p:sp>
        <p:nvSpPr>
          <p:cNvPr id="2" name="Rechteck 1"/>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20" name="Rechteck 19"/>
          <p:cNvSpPr/>
          <p:nvPr userDrawn="1"/>
        </p:nvSpPr>
        <p:spPr bwMode="auto">
          <a:xfrm>
            <a:off x="0" y="1051580"/>
            <a:ext cx="9144000" cy="5806418"/>
          </a:xfrm>
          <a:prstGeom prst="rect">
            <a:avLst/>
          </a:prstGeom>
          <a:solidFill>
            <a:schemeClr val="accent6">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1"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4"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sp>
        <p:nvSpPr>
          <p:cNvPr id="27" name="Textfeld 26"/>
          <p:cNvSpPr txBox="1"/>
          <p:nvPr userDrawn="1"/>
        </p:nvSpPr>
        <p:spPr bwMode="auto">
          <a:xfrm>
            <a:off x="1674078" y="1282667"/>
            <a:ext cx="5854197" cy="276999"/>
          </a:xfrm>
          <a:prstGeom prst="rect">
            <a:avLst/>
          </a:prstGeom>
          <a:noFill/>
        </p:spPr>
        <p:txBody>
          <a:bodyPr wrap="square" rtlCol="0">
            <a:noAutofit/>
          </a:bodyPr>
          <a:lstStyle/>
          <a:p>
            <a:pPr>
              <a:defRPr/>
            </a:pPr>
            <a:r>
              <a:rPr lang="de-DE" sz="1600">
                <a:solidFill>
                  <a:srgbClr val="327D87"/>
                </a:solidFill>
                <a:latin typeface="Arial"/>
                <a:cs typeface="Arial"/>
              </a:rPr>
              <a:t>ERPROBUNGSAUFTRAG</a:t>
            </a:r>
            <a:endParaRPr/>
          </a:p>
        </p:txBody>
      </p:sp>
      <p:sp>
        <p:nvSpPr>
          <p:cNvPr id="28" name="Textplatzhalter 7"/>
          <p:cNvSpPr>
            <a:spLocks noGrp="1"/>
          </p:cNvSpPr>
          <p:nvPr>
            <p:ph type="body" sz="quarter" idx="13"/>
          </p:nvPr>
        </p:nvSpPr>
        <p:spPr bwMode="auto">
          <a:xfrm>
            <a:off x="1096423" y="4134419"/>
            <a:ext cx="7105899" cy="2033019"/>
          </a:xfrm>
          <a:prstGeom prst="rect">
            <a:avLst/>
          </a:prstGeom>
        </p:spPr>
        <p:txBody>
          <a:bodyPr/>
          <a:lstStyle>
            <a:lvl1pPr marL="0" indent="0">
              <a:buNone/>
              <a:defRPr sz="2000">
                <a:latin typeface="Arial"/>
                <a:cs typeface="Arial"/>
              </a:defRPr>
            </a:lvl1pPr>
            <a:lvl2pPr marL="457200" indent="0">
              <a:buNone/>
              <a:defRPr sz="1600">
                <a:latin typeface="Arial"/>
                <a:cs typeface="Arial"/>
              </a:defRPr>
            </a:lvl2pPr>
            <a:lvl3pPr marL="914400" indent="0">
              <a:buNone/>
              <a:defRPr/>
            </a:lvl3pPr>
          </a:lstStyle>
          <a:p>
            <a:pPr lvl="0">
              <a:defRPr/>
            </a:pPr>
            <a:r>
              <a:rPr lang="de-DE"/>
              <a:t>Mastertextformat bearbeiten</a:t>
            </a:r>
            <a:endParaRPr/>
          </a:p>
          <a:p>
            <a:pPr lvl="1">
              <a:defRPr/>
            </a:pPr>
            <a:r>
              <a:rPr lang="de-DE"/>
              <a:t>Zweite Ebene</a:t>
            </a:r>
            <a:endParaRPr/>
          </a:p>
        </p:txBody>
      </p:sp>
      <p:cxnSp>
        <p:nvCxnSpPr>
          <p:cNvPr id="29" name="Gerade Verbindung 28"/>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30" name="Textplatzhalter 6"/>
          <p:cNvSpPr>
            <a:spLocks noGrp="1"/>
          </p:cNvSpPr>
          <p:nvPr>
            <p:ph type="body" sz="quarter" idx="14"/>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Mastertextformat bearbeiten</a:t>
            </a:r>
            <a:endParaRPr/>
          </a:p>
        </p:txBody>
      </p:sp>
      <p:sp>
        <p:nvSpPr>
          <p:cNvPr id="31"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pic>
        <p:nvPicPr>
          <p:cNvPr id="13" name="Grafik 12"/>
          <p:cNvPicPr/>
          <p:nvPr userDrawn="1"/>
        </p:nvPicPr>
        <p:blipFill>
          <a:blip r:embed="rId2"/>
          <a:stretch/>
        </p:blipFill>
        <p:spPr bwMode="auto">
          <a:xfrm>
            <a:off x="121429" y="260617"/>
            <a:ext cx="855317" cy="732691"/>
          </a:xfrm>
          <a:prstGeom prst="rect">
            <a:avLst/>
          </a:prstGeom>
        </p:spPr>
      </p:pic>
      <p:pic>
        <p:nvPicPr>
          <p:cNvPr id="3" name="Grafik 2"/>
          <p:cNvPicPr>
            <a:picLocks noChangeAspect="1"/>
          </p:cNvPicPr>
          <p:nvPr userDrawn="1"/>
        </p:nvPicPr>
        <p:blipFill>
          <a:blip r:embed="rId3"/>
          <a:stretch/>
        </p:blipFill>
        <p:spPr bwMode="auto">
          <a:xfrm>
            <a:off x="643858" y="1282667"/>
            <a:ext cx="905127" cy="66039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Aktivität Einzelarbeit">
    <p:spTree>
      <p:nvGrpSpPr>
        <p:cNvPr id="1" name=""/>
        <p:cNvGrpSpPr/>
        <p:nvPr/>
      </p:nvGrpSpPr>
      <p:grpSpPr bwMode="auto">
        <a:xfrm>
          <a:off x="0" y="0"/>
          <a:ext cx="0" cy="0"/>
          <a:chOff x="0" y="0"/>
          <a:chExt cx="0" cy="0"/>
        </a:xfrm>
      </p:grpSpPr>
      <p:sp>
        <p:nvSpPr>
          <p:cNvPr id="21" name="Rechteck 20"/>
          <p:cNvSpPr/>
          <p:nvPr userDrawn="1"/>
        </p:nvSpPr>
        <p:spPr bwMode="auto">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AKTIVITÄT</a:t>
            </a:r>
            <a:endParaRPr/>
          </a:p>
        </p:txBody>
      </p:sp>
      <p:cxnSp>
        <p:nvCxnSpPr>
          <p:cNvPr id="16" name="Gerade Verbindung 15"/>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p:cNvSpPr>
            <a:spLocks noGrp="1"/>
          </p:cNvSpPr>
          <p:nvPr>
            <p:ph type="body" sz="quarter" idx="13" hasCustomPrompt="1"/>
          </p:nvPr>
        </p:nvSpPr>
        <p:spPr bwMode="auto">
          <a:xfrm>
            <a:off x="1096423" y="4134423"/>
            <a:ext cx="7105899" cy="2033015"/>
          </a:xfrm>
          <a:prstGeom prst="rect">
            <a:avLst/>
          </a:prstGeom>
        </p:spPr>
        <p:txBody>
          <a:bodyPr>
            <a:normAutofit/>
          </a:bodyPr>
          <a:lstStyle>
            <a:lvl1pPr marL="0" indent="0">
              <a:buNone/>
              <a:defRPr sz="1800">
                <a:latin typeface="Arial"/>
                <a:cs typeface="Arial"/>
              </a:defRPr>
            </a:lvl1pPr>
            <a:lvl2pPr marL="457200" indent="0">
              <a:buNone/>
              <a:defRPr sz="1600">
                <a:latin typeface="Arial"/>
                <a:cs typeface="Arial"/>
              </a:defRPr>
            </a:lvl2pPr>
            <a:lvl3pPr marL="914400" indent="0">
              <a:buNone/>
              <a:defRPr/>
            </a:lvl3pPr>
          </a:lstStyle>
          <a:p>
            <a:pPr lvl="0">
              <a:defRPr/>
            </a:pPr>
            <a:r>
              <a:rPr lang="de-DE"/>
              <a:t>Was würden Sie Rahel antworten? Wie könnten Sie sie fördern? Was wäre eine gelungene Reduktion/Erweiterung der Aufgabe?</a:t>
            </a:r>
            <a:endParaRPr/>
          </a:p>
          <a:p>
            <a:pPr lvl="0">
              <a:defRPr/>
            </a:pPr>
            <a:r>
              <a:rPr lang="de-DE"/>
              <a:t>…</a:t>
            </a:r>
            <a:endParaRPr/>
          </a:p>
        </p:txBody>
      </p:sp>
      <p:sp>
        <p:nvSpPr>
          <p:cNvPr id="32" name="Textplatzhalter 6"/>
          <p:cNvSpPr>
            <a:spLocks noGrp="1"/>
          </p:cNvSpPr>
          <p:nvPr>
            <p:ph type="body" sz="quarter" idx="14" hasCustomPrompt="1"/>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Überlegen Sie welche der Schüleräußerungen…</a:t>
            </a:r>
            <a:endParaRPr/>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22"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5"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6"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2"/>
          <a:stretch/>
        </p:blipFill>
        <p:spPr bwMode="auto">
          <a:xfrm>
            <a:off x="174068" y="234857"/>
            <a:ext cx="864000" cy="731077"/>
          </a:xfrm>
          <a:prstGeom prst="rect">
            <a:avLst/>
          </a:prstGeom>
        </p:spPr>
      </p:pic>
      <p:pic>
        <p:nvPicPr>
          <p:cNvPr id="5" name="Grafik 4"/>
          <p:cNvPicPr>
            <a:picLocks noChangeAspect="1"/>
          </p:cNvPicPr>
          <p:nvPr userDrawn="1"/>
        </p:nvPicPr>
        <p:blipFill>
          <a:blip r:embed="rId3"/>
          <a:stretch/>
        </p:blipFill>
        <p:spPr bwMode="auto">
          <a:xfrm>
            <a:off x="751369" y="1331763"/>
            <a:ext cx="690107" cy="65724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Aktivität Partnerarbeit">
    <p:spTree>
      <p:nvGrpSpPr>
        <p:cNvPr id="1" name=""/>
        <p:cNvGrpSpPr/>
        <p:nvPr/>
      </p:nvGrpSpPr>
      <p:grpSpPr bwMode="auto">
        <a:xfrm>
          <a:off x="0" y="0"/>
          <a:ext cx="0" cy="0"/>
          <a:chOff x="0" y="0"/>
          <a:chExt cx="0" cy="0"/>
        </a:xfrm>
      </p:grpSpPr>
      <p:sp>
        <p:nvSpPr>
          <p:cNvPr id="27" name="Rechteck 26"/>
          <p:cNvSpPr/>
          <p:nvPr userDrawn="1"/>
        </p:nvSpPr>
        <p:spPr bwMode="auto">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AKTIVITÄT</a:t>
            </a:r>
            <a:endParaRPr/>
          </a:p>
        </p:txBody>
      </p:sp>
      <p:cxnSp>
        <p:nvCxnSpPr>
          <p:cNvPr id="16" name="Gerade Verbindung 15"/>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p:cNvSpPr>
            <a:spLocks noGrp="1"/>
          </p:cNvSpPr>
          <p:nvPr>
            <p:ph type="body" sz="quarter" idx="13" hasCustomPrompt="1"/>
          </p:nvPr>
        </p:nvSpPr>
        <p:spPr bwMode="auto">
          <a:xfrm>
            <a:off x="1096423" y="4134423"/>
            <a:ext cx="7105899" cy="2033015"/>
          </a:xfrm>
          <a:prstGeom prst="rect">
            <a:avLst/>
          </a:prstGeom>
        </p:spPr>
        <p:txBody>
          <a:bodyPr>
            <a:normAutofit/>
          </a:bodyPr>
          <a:lstStyle>
            <a:lvl1pPr marL="0" indent="0">
              <a:buNone/>
              <a:defRPr sz="1800">
                <a:latin typeface="Arial"/>
                <a:cs typeface="Arial"/>
              </a:defRPr>
            </a:lvl1pPr>
            <a:lvl2pPr marL="457200" indent="0">
              <a:buNone/>
              <a:defRPr sz="1600">
                <a:latin typeface="Arial"/>
                <a:cs typeface="Arial"/>
              </a:defRPr>
            </a:lvl2pPr>
            <a:lvl3pPr marL="914400" indent="0">
              <a:buNone/>
              <a:defRPr/>
            </a:lvl3pPr>
          </a:lstStyle>
          <a:p>
            <a:pPr lvl="0">
              <a:defRPr/>
            </a:pPr>
            <a:r>
              <a:rPr lang="de-DE"/>
              <a:t>Was würden Sie Rahel antworten? Wie könnten Sie sie fördern? Was wäre eine gelungene Reduktion/Erweiterung der Aufgabe?</a:t>
            </a:r>
            <a:endParaRPr/>
          </a:p>
          <a:p>
            <a:pPr lvl="0">
              <a:defRPr/>
            </a:pPr>
            <a:r>
              <a:rPr lang="de-DE"/>
              <a:t>…</a:t>
            </a:r>
            <a:endParaRPr/>
          </a:p>
        </p:txBody>
      </p:sp>
      <p:sp>
        <p:nvSpPr>
          <p:cNvPr id="32" name="Textplatzhalter 6"/>
          <p:cNvSpPr>
            <a:spLocks noGrp="1"/>
          </p:cNvSpPr>
          <p:nvPr>
            <p:ph type="body" sz="quarter" idx="14" hasCustomPrompt="1"/>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Überlegen Sie mit Ihrem Sitznachbarn welche der Schüleräußerungen…</a:t>
            </a:r>
            <a:endParaRPr/>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22"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5"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6"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2"/>
          <a:stretch/>
        </p:blipFill>
        <p:spPr bwMode="auto">
          <a:xfrm>
            <a:off x="145901" y="250352"/>
            <a:ext cx="853010" cy="723600"/>
          </a:xfrm>
          <a:prstGeom prst="rect">
            <a:avLst/>
          </a:prstGeom>
        </p:spPr>
      </p:pic>
      <p:pic>
        <p:nvPicPr>
          <p:cNvPr id="5" name="Grafik 4"/>
          <p:cNvPicPr>
            <a:picLocks noChangeAspect="1"/>
          </p:cNvPicPr>
          <p:nvPr userDrawn="1"/>
        </p:nvPicPr>
        <p:blipFill>
          <a:blip r:embed="rId3"/>
          <a:stretch/>
        </p:blipFill>
        <p:spPr bwMode="auto">
          <a:xfrm>
            <a:off x="572406" y="1302155"/>
            <a:ext cx="936000" cy="67566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Aktivität Gruppenarbeit">
    <p:spTree>
      <p:nvGrpSpPr>
        <p:cNvPr id="1" name=""/>
        <p:cNvGrpSpPr/>
        <p:nvPr/>
      </p:nvGrpSpPr>
      <p:grpSpPr bwMode="auto">
        <a:xfrm>
          <a:off x="0" y="0"/>
          <a:ext cx="0" cy="0"/>
          <a:chOff x="0" y="0"/>
          <a:chExt cx="0" cy="0"/>
        </a:xfrm>
      </p:grpSpPr>
      <p:sp>
        <p:nvSpPr>
          <p:cNvPr id="20" name="Rechteck 19"/>
          <p:cNvSpPr/>
          <p:nvPr userDrawn="1"/>
        </p:nvSpPr>
        <p:spPr bwMode="auto">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AKTIVITÄT</a:t>
            </a:r>
            <a:endParaRPr/>
          </a:p>
        </p:txBody>
      </p:sp>
      <p:cxnSp>
        <p:nvCxnSpPr>
          <p:cNvPr id="16" name="Gerade Verbindung 15"/>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p:cNvSpPr>
            <a:spLocks noGrp="1"/>
          </p:cNvSpPr>
          <p:nvPr>
            <p:ph type="body" sz="quarter" idx="13" hasCustomPrompt="1"/>
          </p:nvPr>
        </p:nvSpPr>
        <p:spPr bwMode="auto">
          <a:xfrm>
            <a:off x="1096423" y="4134423"/>
            <a:ext cx="7105899" cy="2033015"/>
          </a:xfrm>
          <a:prstGeom prst="rect">
            <a:avLst/>
          </a:prstGeom>
        </p:spPr>
        <p:txBody>
          <a:bodyPr>
            <a:normAutofit/>
          </a:bodyPr>
          <a:lstStyle>
            <a:lvl1pPr marL="0" indent="0">
              <a:buNone/>
              <a:defRPr sz="1800">
                <a:latin typeface="Arial"/>
                <a:cs typeface="Arial"/>
              </a:defRPr>
            </a:lvl1pPr>
            <a:lvl2pPr marL="457200" indent="0">
              <a:buNone/>
              <a:defRPr sz="1600">
                <a:latin typeface="Arial"/>
                <a:cs typeface="Arial"/>
              </a:defRPr>
            </a:lvl2pPr>
            <a:lvl3pPr marL="914400" indent="0">
              <a:buNone/>
              <a:defRPr/>
            </a:lvl3pPr>
          </a:lstStyle>
          <a:p>
            <a:pPr lvl="0">
              <a:defRPr/>
            </a:pPr>
            <a:r>
              <a:rPr lang="de-DE"/>
              <a:t>Was würden Sie Rahel antworten? Wie könnten Sie sie fördern? Was wäre eine gelungene Reduktion/Erweiterung der Aufgabe?</a:t>
            </a:r>
            <a:endParaRPr/>
          </a:p>
          <a:p>
            <a:pPr lvl="0">
              <a:defRPr/>
            </a:pPr>
            <a:r>
              <a:rPr lang="de-DE"/>
              <a:t>…</a:t>
            </a:r>
            <a:endParaRPr/>
          </a:p>
        </p:txBody>
      </p:sp>
      <p:sp>
        <p:nvSpPr>
          <p:cNvPr id="32" name="Textplatzhalter 6"/>
          <p:cNvSpPr>
            <a:spLocks noGrp="1"/>
          </p:cNvSpPr>
          <p:nvPr>
            <p:ph type="body" sz="quarter" idx="14" hasCustomPrompt="1"/>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Überlegen Sie mit Ihren Sitznachbarn welche der Schüleräußerungen…</a:t>
            </a:r>
            <a:endParaRPr/>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22"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5"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6"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2"/>
          <a:stretch/>
        </p:blipFill>
        <p:spPr bwMode="auto">
          <a:xfrm>
            <a:off x="81345" y="238232"/>
            <a:ext cx="956723" cy="723020"/>
          </a:xfrm>
          <a:prstGeom prst="rect">
            <a:avLst/>
          </a:prstGeom>
        </p:spPr>
      </p:pic>
      <p:pic>
        <p:nvPicPr>
          <p:cNvPr id="5" name="Grafik 4"/>
          <p:cNvPicPr>
            <a:picLocks noChangeAspect="1"/>
          </p:cNvPicPr>
          <p:nvPr userDrawn="1"/>
        </p:nvPicPr>
        <p:blipFill>
          <a:blip r:embed="rId3"/>
          <a:stretch/>
        </p:blipFill>
        <p:spPr bwMode="auto">
          <a:xfrm>
            <a:off x="589628" y="1316117"/>
            <a:ext cx="936000" cy="69636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1_Aktivität Gruppenarbeit">
    <p:spTree>
      <p:nvGrpSpPr>
        <p:cNvPr id="1" name=""/>
        <p:cNvGrpSpPr/>
        <p:nvPr/>
      </p:nvGrpSpPr>
      <p:grpSpPr bwMode="auto">
        <a:xfrm>
          <a:off x="0" y="0"/>
          <a:ext cx="0" cy="0"/>
          <a:chOff x="0" y="0"/>
          <a:chExt cx="0" cy="0"/>
        </a:xfrm>
      </p:grpSpPr>
      <p:sp>
        <p:nvSpPr>
          <p:cNvPr id="20" name="Rechteck 19"/>
          <p:cNvSpPr/>
          <p:nvPr userDrawn="1"/>
        </p:nvSpPr>
        <p:spPr bwMode="auto">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AKTIVITÄT</a:t>
            </a:r>
            <a:endParaRPr/>
          </a:p>
        </p:txBody>
      </p:sp>
      <p:cxnSp>
        <p:nvCxnSpPr>
          <p:cNvPr id="16" name="Gerade Verbindung 15"/>
          <p:cNvCxnSpPr>
            <a:cxnSpLocks/>
          </p:cNvCxnSpPr>
          <p:nvPr userDrawn="1"/>
        </p:nvCxnSpPr>
        <p:spPr bwMode="auto">
          <a:xfrm>
            <a:off x="941678" y="32439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p:cNvSpPr>
            <a:spLocks noGrp="1"/>
          </p:cNvSpPr>
          <p:nvPr>
            <p:ph type="body" sz="quarter" idx="13" hasCustomPrompt="1"/>
          </p:nvPr>
        </p:nvSpPr>
        <p:spPr bwMode="auto">
          <a:xfrm>
            <a:off x="1096423" y="3531759"/>
            <a:ext cx="7105899" cy="2635680"/>
          </a:xfrm>
          <a:prstGeom prst="rect">
            <a:avLst/>
          </a:prstGeom>
        </p:spPr>
        <p:txBody>
          <a:bodyPr>
            <a:normAutofit/>
          </a:bodyPr>
          <a:lstStyle>
            <a:lvl1pPr marL="0" indent="0">
              <a:buNone/>
              <a:defRPr sz="1800">
                <a:latin typeface="Arial"/>
                <a:cs typeface="Arial"/>
              </a:defRPr>
            </a:lvl1pPr>
            <a:lvl2pPr marL="457200" indent="0">
              <a:buNone/>
              <a:defRPr sz="1600">
                <a:latin typeface="Arial"/>
                <a:cs typeface="Arial"/>
              </a:defRPr>
            </a:lvl2pPr>
            <a:lvl3pPr marL="914400" indent="0">
              <a:buNone/>
              <a:defRPr/>
            </a:lvl3pPr>
          </a:lstStyle>
          <a:p>
            <a:pPr lvl="0">
              <a:defRPr/>
            </a:pPr>
            <a:r>
              <a:rPr lang="de-DE" dirty="0"/>
              <a:t>Was würden Sie Rahel antworten? Wie könnten Sie sie fördern? Was wäre eine gelungene Reduktion/Erweiterung der Aufgabe?</a:t>
            </a:r>
            <a:endParaRPr dirty="0"/>
          </a:p>
          <a:p>
            <a:pPr lvl="0">
              <a:defRPr/>
            </a:pPr>
            <a:r>
              <a:rPr lang="de-DE" dirty="0"/>
              <a:t>…</a:t>
            </a:r>
            <a:endParaRPr dirty="0"/>
          </a:p>
        </p:txBody>
      </p:sp>
      <p:sp>
        <p:nvSpPr>
          <p:cNvPr id="32" name="Textplatzhalter 6"/>
          <p:cNvSpPr>
            <a:spLocks noGrp="1"/>
          </p:cNvSpPr>
          <p:nvPr>
            <p:ph type="body" sz="quarter" idx="14" hasCustomPrompt="1"/>
          </p:nvPr>
        </p:nvSpPr>
        <p:spPr bwMode="auto">
          <a:xfrm>
            <a:off x="1763316" y="1660387"/>
            <a:ext cx="6438899" cy="126256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Überlegen Sie mit Ihren Sitznachbarn welche der Schüleräußerungen…</a:t>
            </a:r>
            <a:endParaRPr/>
          </a:p>
        </p:txBody>
      </p:sp>
      <p:sp>
        <p:nvSpPr>
          <p:cNvPr id="18" name="Rechteck 17"/>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22"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5"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6"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2"/>
          <a:stretch/>
        </p:blipFill>
        <p:spPr bwMode="auto">
          <a:xfrm>
            <a:off x="81345" y="238232"/>
            <a:ext cx="956723" cy="723020"/>
          </a:xfrm>
          <a:prstGeom prst="rect">
            <a:avLst/>
          </a:prstGeom>
        </p:spPr>
      </p:pic>
      <p:pic>
        <p:nvPicPr>
          <p:cNvPr id="5" name="Grafik 4"/>
          <p:cNvPicPr>
            <a:picLocks noChangeAspect="1"/>
          </p:cNvPicPr>
          <p:nvPr userDrawn="1"/>
        </p:nvPicPr>
        <p:blipFill>
          <a:blip r:embed="rId3"/>
          <a:stretch/>
        </p:blipFill>
        <p:spPr bwMode="auto">
          <a:xfrm>
            <a:off x="589628" y="1316117"/>
            <a:ext cx="936000" cy="696367"/>
          </a:xfrm>
          <a:prstGeom prst="rect">
            <a:avLst/>
          </a:prstGeom>
        </p:spPr>
      </p:pic>
    </p:spTree>
    <p:extLst>
      <p:ext uri="{BB962C8B-B14F-4D97-AF65-F5344CB8AC3E}">
        <p14:creationId xmlns:p14="http://schemas.microsoft.com/office/powerpoint/2010/main" val="1543735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Pause">
    <p:spTree>
      <p:nvGrpSpPr>
        <p:cNvPr id="1" name=""/>
        <p:cNvGrpSpPr/>
        <p:nvPr/>
      </p:nvGrpSpPr>
      <p:grpSpPr bwMode="auto">
        <a:xfrm>
          <a:off x="0" y="0"/>
          <a:ext cx="0" cy="0"/>
          <a:chOff x="0" y="0"/>
          <a:chExt cx="0" cy="0"/>
        </a:xfrm>
      </p:grpSpPr>
      <p:sp>
        <p:nvSpPr>
          <p:cNvPr id="3" name="Abgerundete rechteckige Legende 2"/>
          <p:cNvSpPr/>
          <p:nvPr userDrawn="1"/>
        </p:nvSpPr>
        <p:spPr bwMode="auto">
          <a:xfrm>
            <a:off x="1080655" y="696190"/>
            <a:ext cx="3108573" cy="1504750"/>
          </a:xfrm>
          <a:prstGeom prst="wedgeRoundRectCallout">
            <a:avLst>
              <a:gd name="adj1" fmla="val 38391"/>
              <a:gd name="adj2" fmla="val 74059"/>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4" name="Textfeld 3"/>
          <p:cNvSpPr txBox="1"/>
          <p:nvPr userDrawn="1"/>
        </p:nvSpPr>
        <p:spPr bwMode="auto">
          <a:xfrm>
            <a:off x="1285119" y="966747"/>
            <a:ext cx="2699644" cy="1015663"/>
          </a:xfrm>
          <a:prstGeom prst="rect">
            <a:avLst/>
          </a:prstGeom>
          <a:noFill/>
        </p:spPr>
        <p:txBody>
          <a:bodyPr wrap="square" rtlCol="0">
            <a:spAutoFit/>
          </a:bodyPr>
          <a:lstStyle/>
          <a:p>
            <a:pPr algn="ctr">
              <a:lnSpc>
                <a:spcPct val="100000"/>
              </a:lnSpc>
              <a:defRPr/>
            </a:pPr>
            <a:r>
              <a:rPr lang="de-DE" sz="3000" b="1">
                <a:latin typeface="Arial"/>
                <a:cs typeface="Arial"/>
              </a:rPr>
              <a:t>Zeit für eine Pause!</a:t>
            </a:r>
            <a:endParaRPr/>
          </a:p>
        </p:txBody>
      </p:sp>
      <p:pic>
        <p:nvPicPr>
          <p:cNvPr id="5" name="Grafik 4"/>
          <p:cNvPicPr>
            <a:picLocks noChangeAspect="1"/>
          </p:cNvPicPr>
          <p:nvPr userDrawn="1"/>
        </p:nvPicPr>
        <p:blipFill>
          <a:blip r:embed="rId2"/>
          <a:stretch/>
        </p:blipFill>
        <p:spPr bwMode="auto">
          <a:xfrm>
            <a:off x="3039755" y="1562720"/>
            <a:ext cx="4491874" cy="4328533"/>
          </a:xfrm>
          <a:prstGeom prst="rect">
            <a:avLst/>
          </a:prstGeom>
        </p:spPr>
      </p:pic>
      <p:sp>
        <p:nvSpPr>
          <p:cNvPr id="6" name="Rechteck 5"/>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7" name="Rechteck 6"/>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8"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9"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10"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Schüleräußerung">
    <p:spTree>
      <p:nvGrpSpPr>
        <p:cNvPr id="1" name=""/>
        <p:cNvGrpSpPr/>
        <p:nvPr/>
      </p:nvGrpSpPr>
      <p:grpSpPr bwMode="auto">
        <a:xfrm>
          <a:off x="0" y="0"/>
          <a:ext cx="0" cy="0"/>
          <a:chOff x="0" y="0"/>
          <a:chExt cx="0" cy="0"/>
        </a:xfrm>
      </p:grpSpPr>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cxnSp>
        <p:nvCxnSpPr>
          <p:cNvPr id="23" name="Gerade Verbindung 22"/>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a:solidFill>
                  <a:srgbClr val="327D87"/>
                </a:solidFill>
                <a:latin typeface="Arial"/>
                <a:cs typeface="Arial"/>
              </a:rPr>
              <a:t>LERNENDENÄUßERUNG</a:t>
            </a:r>
          </a:p>
        </p:txBody>
      </p:sp>
      <p:sp>
        <p:nvSpPr>
          <p:cNvPr id="8" name="Textplatzhalter 7"/>
          <p:cNvSpPr>
            <a:spLocks noGrp="1"/>
          </p:cNvSpPr>
          <p:nvPr>
            <p:ph type="body" sz="quarter" idx="13"/>
          </p:nvPr>
        </p:nvSpPr>
        <p:spPr bwMode="auto">
          <a:xfrm>
            <a:off x="1096423" y="4134419"/>
            <a:ext cx="7105899" cy="2033019"/>
          </a:xfrm>
          <a:prstGeom prst="rect">
            <a:avLst/>
          </a:prstGeom>
        </p:spPr>
        <p:txBody>
          <a:bodyPr/>
          <a:lstStyle>
            <a:lvl1pPr marL="0" indent="0">
              <a:buNone/>
              <a:defRPr sz="2000">
                <a:latin typeface="Arial"/>
                <a:cs typeface="Arial"/>
              </a:defRPr>
            </a:lvl1pPr>
            <a:lvl2pPr marL="457200" indent="0">
              <a:buNone/>
              <a:defRPr sz="1600">
                <a:latin typeface="Arial"/>
                <a:cs typeface="Arial"/>
              </a:defRPr>
            </a:lvl2pPr>
            <a:lvl3pPr marL="914400" indent="0">
              <a:buNone/>
              <a:defRPr/>
            </a:lvl3pPr>
          </a:lstStyle>
          <a:p>
            <a:pPr lvl="0">
              <a:defRPr/>
            </a:pPr>
            <a:r>
              <a:rPr lang="de-DE"/>
              <a:t>Mastertextformat bearbeiten</a:t>
            </a:r>
            <a:endParaRPr/>
          </a:p>
          <a:p>
            <a:pPr lvl="1">
              <a:defRPr/>
            </a:pPr>
            <a:r>
              <a:rPr lang="de-DE"/>
              <a:t>Zweite Ebene</a:t>
            </a:r>
            <a:endParaRPr/>
          </a:p>
        </p:txBody>
      </p:sp>
      <p:cxnSp>
        <p:nvCxnSpPr>
          <p:cNvPr id="25" name="Gerade Verbindung 24"/>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36" name="Textplatzhalter 6"/>
          <p:cNvSpPr>
            <a:spLocks noGrp="1"/>
          </p:cNvSpPr>
          <p:nvPr>
            <p:ph type="body" sz="quarter" idx="14"/>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Mastertextformat bearbeiten</a:t>
            </a:r>
            <a:endParaRPr/>
          </a:p>
        </p:txBody>
      </p:sp>
      <p:pic>
        <p:nvPicPr>
          <p:cNvPr id="20" name="Grafik 19"/>
          <p:cNvPicPr/>
          <p:nvPr userDrawn="1"/>
        </p:nvPicPr>
        <p:blipFill>
          <a:blip r:embed="rId2"/>
          <a:stretch/>
        </p:blipFill>
        <p:spPr bwMode="auto">
          <a:xfrm>
            <a:off x="1128322" y="1707437"/>
            <a:ext cx="475200" cy="475200"/>
          </a:xfrm>
          <a:prstGeom prst="rect">
            <a:avLst/>
          </a:prstGeom>
        </p:spPr>
      </p:pic>
      <p:sp>
        <p:nvSpPr>
          <p:cNvPr id="15" name="Rechteck 14"/>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6" name="Rechteck 15"/>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7"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8"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1"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3"/>
          <a:stretch/>
        </p:blipFill>
        <p:spPr bwMode="auto">
          <a:xfrm>
            <a:off x="43592" y="141145"/>
            <a:ext cx="1054210" cy="79870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Reflexionsfrage">
    <p:spTree>
      <p:nvGrpSpPr>
        <p:cNvPr id="1" name=""/>
        <p:cNvGrpSpPr/>
        <p:nvPr/>
      </p:nvGrpSpPr>
      <p:grpSpPr bwMode="auto">
        <a:xfrm>
          <a:off x="0" y="0"/>
          <a:ext cx="0" cy="0"/>
          <a:chOff x="0" y="0"/>
          <a:chExt cx="0" cy="0"/>
        </a:xfrm>
      </p:grpSpPr>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cxnSp>
        <p:nvCxnSpPr>
          <p:cNvPr id="23" name="Gerade Verbindung 22"/>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4" name="Grafik 3"/>
          <p:cNvPicPr/>
          <p:nvPr userDrawn="1"/>
        </p:nvPicPr>
        <p:blipFill>
          <a:blip r:embed="rId2"/>
          <a:stretch/>
        </p:blipFill>
        <p:spPr bwMode="auto">
          <a:xfrm>
            <a:off x="1128322" y="1707437"/>
            <a:ext cx="475200" cy="475200"/>
          </a:xfrm>
          <a:prstGeom prst="rect">
            <a:avLst/>
          </a:prstGeom>
        </p:spPr>
      </p:pic>
      <p:sp>
        <p:nvSpPr>
          <p:cNvPr id="14" name="Textfeld 13"/>
          <p:cNvSpPr txBox="1"/>
          <p:nvPr userDrawn="1"/>
        </p:nvSpPr>
        <p:spPr bwMode="auto">
          <a:xfrm>
            <a:off x="1674078" y="1282667"/>
            <a:ext cx="5854197" cy="276999"/>
          </a:xfrm>
          <a:prstGeom prst="rect">
            <a:avLst/>
          </a:prstGeom>
          <a:noFill/>
        </p:spPr>
        <p:txBody>
          <a:bodyPr wrap="square" rtlCol="0">
            <a:noAutofit/>
          </a:bodyPr>
          <a:lstStyle/>
          <a:p>
            <a:pPr>
              <a:defRPr/>
            </a:pPr>
            <a:r>
              <a:rPr lang="de-DE" sz="1600" spc="0">
                <a:solidFill>
                  <a:srgbClr val="327D87"/>
                </a:solidFill>
                <a:latin typeface="Arial"/>
                <a:cs typeface="Arial"/>
              </a:rPr>
              <a:t>REFLEXIONSFRAGE</a:t>
            </a:r>
            <a:endParaRPr/>
          </a:p>
        </p:txBody>
      </p:sp>
      <p:cxnSp>
        <p:nvCxnSpPr>
          <p:cNvPr id="16" name="Gerade Verbindung 15"/>
          <p:cNvCxnSpPr>
            <a:cxnSpLocks/>
          </p:cNvCxnSpPr>
          <p:nvPr userDrawn="1"/>
        </p:nvCxnSpPr>
        <p:spPr bwMode="auto">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p:cNvSpPr>
            <a:spLocks noGrp="1"/>
          </p:cNvSpPr>
          <p:nvPr>
            <p:ph type="body" sz="quarter" idx="13"/>
          </p:nvPr>
        </p:nvSpPr>
        <p:spPr bwMode="auto">
          <a:xfrm>
            <a:off x="1096423" y="4134423"/>
            <a:ext cx="7105899" cy="2033015"/>
          </a:xfrm>
          <a:prstGeom prst="rect">
            <a:avLst/>
          </a:prstGeom>
        </p:spPr>
        <p:txBody>
          <a:bodyPr>
            <a:normAutofit/>
          </a:bodyPr>
          <a:lstStyle>
            <a:lvl1pPr marL="0" indent="0">
              <a:buNone/>
              <a:defRPr sz="1800">
                <a:latin typeface="Arial"/>
                <a:cs typeface="Arial"/>
              </a:defRPr>
            </a:lvl1pPr>
            <a:lvl2pPr marL="457200" indent="0">
              <a:buNone/>
              <a:defRPr sz="1600">
                <a:latin typeface="Arial"/>
                <a:cs typeface="Arial"/>
              </a:defRPr>
            </a:lvl2pPr>
            <a:lvl3pPr marL="914400" indent="0">
              <a:buNone/>
              <a:defRPr/>
            </a:lvl3pPr>
          </a:lstStyle>
          <a:p>
            <a:pPr lvl="0">
              <a:defRPr/>
            </a:pPr>
            <a:r>
              <a:rPr lang="de-DE"/>
              <a:t>Mastertextformat bearbeiten</a:t>
            </a:r>
            <a:endParaRPr/>
          </a:p>
          <a:p>
            <a:pPr lvl="1">
              <a:defRPr/>
            </a:pPr>
            <a:r>
              <a:rPr lang="de-DE"/>
              <a:t>Zweite Ebene</a:t>
            </a:r>
            <a:endParaRPr/>
          </a:p>
        </p:txBody>
      </p:sp>
      <p:sp>
        <p:nvSpPr>
          <p:cNvPr id="7" name="Textplatzhalter 6"/>
          <p:cNvSpPr>
            <a:spLocks noGrp="1"/>
          </p:cNvSpPr>
          <p:nvPr>
            <p:ph type="body" sz="quarter" idx="14"/>
          </p:nvPr>
        </p:nvSpPr>
        <p:spPr bwMode="auto">
          <a:xfrm>
            <a:off x="1763316" y="1660386"/>
            <a:ext cx="6438899" cy="2225815"/>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Mastertextformat bearbeiten</a:t>
            </a:r>
            <a:endParaRPr/>
          </a:p>
        </p:txBody>
      </p:sp>
      <p:sp>
        <p:nvSpPr>
          <p:cNvPr id="15" name="Rechteck 14"/>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7" name="Rechteck 16"/>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8"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22"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4"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21" name="Grafik 20"/>
          <p:cNvPicPr>
            <a:picLocks noChangeAspect="1"/>
          </p:cNvPicPr>
          <p:nvPr userDrawn="1"/>
        </p:nvPicPr>
        <p:blipFill>
          <a:blip r:embed="rId3"/>
          <a:stretch/>
        </p:blipFill>
        <p:spPr bwMode="auto">
          <a:xfrm>
            <a:off x="174068" y="234857"/>
            <a:ext cx="864000" cy="73107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ext &amp; Bild/Diagramm/Tabelle...">
    <p:spTree>
      <p:nvGrpSpPr>
        <p:cNvPr id="1" name=""/>
        <p:cNvGrpSpPr/>
        <p:nvPr/>
      </p:nvGrpSpPr>
      <p:grpSpPr bwMode="auto">
        <a:xfrm>
          <a:off x="0" y="0"/>
          <a:ext cx="0" cy="0"/>
          <a:chOff x="0" y="0"/>
          <a:chExt cx="0" cy="0"/>
        </a:xfrm>
      </p:grpSpPr>
      <p:sp>
        <p:nvSpPr>
          <p:cNvPr id="3" name="Inhaltsplatzhalter 2"/>
          <p:cNvSpPr>
            <a:spLocks noGrp="1"/>
          </p:cNvSpPr>
          <p:nvPr>
            <p:ph sz="half" idx="1" hasCustomPrompt="1"/>
          </p:nvPr>
        </p:nvSpPr>
        <p:spPr bwMode="auto">
          <a:xfrm>
            <a:off x="1096423" y="1184109"/>
            <a:ext cx="3418427" cy="4992854"/>
          </a:xfrm>
          <a:prstGeom prst="rect">
            <a:avLst/>
          </a:prstGeom>
        </p:spPr>
        <p:txBody>
          <a:bodyPr anchor="t"/>
          <a:lstStyle>
            <a:lvl1pPr>
              <a:defRPr sz="2000">
                <a:latin typeface="Arial"/>
                <a:cs typeface="Arial"/>
              </a:defRPr>
            </a:lvl1pPr>
            <a:lvl2pPr>
              <a:defRPr sz="1800">
                <a:latin typeface="Arial"/>
                <a:cs typeface="Arial"/>
              </a:defRPr>
            </a:lvl2pPr>
            <a:lvl3pPr>
              <a:defRPr sz="1600">
                <a:latin typeface="Arial"/>
                <a:cs typeface="Arial"/>
              </a:defRPr>
            </a:lvl3pPr>
          </a:lstStyle>
          <a:p>
            <a:pPr lvl="0">
              <a:defRPr/>
            </a:pPr>
            <a:r>
              <a:rPr lang="de-DE"/>
              <a:t>Erste Ebene</a:t>
            </a:r>
            <a:endParaRPr/>
          </a:p>
          <a:p>
            <a:pPr lvl="1">
              <a:defRPr/>
            </a:pPr>
            <a:r>
              <a:rPr lang="de-DE"/>
              <a:t>Zweite Ebene</a:t>
            </a:r>
            <a:endParaRPr/>
          </a:p>
          <a:p>
            <a:pPr lvl="2">
              <a:defRPr/>
            </a:pPr>
            <a:r>
              <a:rPr lang="de-DE"/>
              <a:t>Dritte Ebene</a:t>
            </a:r>
            <a:endParaRPr/>
          </a:p>
        </p:txBody>
      </p:sp>
      <p:sp>
        <p:nvSpPr>
          <p:cNvPr id="4" name="Inhaltsplatzhalter 3"/>
          <p:cNvSpPr>
            <a:spLocks noGrp="1"/>
          </p:cNvSpPr>
          <p:nvPr>
            <p:ph sz="half" idx="2" hasCustomPrompt="1"/>
          </p:nvPr>
        </p:nvSpPr>
        <p:spPr bwMode="auto">
          <a:xfrm>
            <a:off x="4629150" y="1184110"/>
            <a:ext cx="3476782" cy="4628827"/>
          </a:xfrm>
          <a:prstGeom prst="rect">
            <a:avLst/>
          </a:prstGeom>
        </p:spPr>
        <p:txBody>
          <a:bodyPr anchor="t"/>
          <a:lstStyle>
            <a:lvl1pPr>
              <a:defRPr sz="2000">
                <a:latin typeface="Arial"/>
                <a:cs typeface="Arial"/>
              </a:defRPr>
            </a:lvl1pPr>
            <a:lvl2pPr>
              <a:defRPr sz="1800">
                <a:latin typeface="Arial"/>
                <a:cs typeface="Arial"/>
              </a:defRPr>
            </a:lvl2pPr>
            <a:lvl3pPr>
              <a:defRPr sz="1600">
                <a:latin typeface="Arial"/>
                <a:cs typeface="Arial"/>
              </a:defRPr>
            </a:lvl3pPr>
          </a:lstStyle>
          <a:p>
            <a:pPr lvl="0">
              <a:defRPr/>
            </a:pPr>
            <a:r>
              <a:rPr lang="de-DE"/>
              <a:t>Erste Ebene</a:t>
            </a:r>
            <a:endParaRPr/>
          </a:p>
          <a:p>
            <a:pPr lvl="1">
              <a:defRPr/>
            </a:pPr>
            <a:r>
              <a:rPr lang="de-DE"/>
              <a:t>Zweite Ebene</a:t>
            </a:r>
            <a:endParaRPr/>
          </a:p>
          <a:p>
            <a:pPr lvl="2">
              <a:defRPr/>
            </a:pPr>
            <a:r>
              <a:rPr lang="de-DE"/>
              <a:t>Dritte Ebene</a:t>
            </a:r>
            <a:endParaRPr/>
          </a:p>
          <a:p>
            <a:pPr lvl="0">
              <a:defRPr/>
            </a:pPr>
            <a:endParaRPr lang="de-DE"/>
          </a:p>
        </p:txBody>
      </p:sp>
      <p:cxnSp>
        <p:nvCxnSpPr>
          <p:cNvPr id="19" name="Gerade Verbindung 18"/>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Textplatzhalter 24"/>
          <p:cNvSpPr>
            <a:spLocks noGrp="1"/>
          </p:cNvSpPr>
          <p:nvPr>
            <p:ph type="body" sz="quarter" idx="10" hasCustomPrompt="1"/>
          </p:nvPr>
        </p:nvSpPr>
        <p:spPr bwMode="auto">
          <a:xfrm>
            <a:off x="4629150" y="5895591"/>
            <a:ext cx="3476782" cy="328997"/>
          </a:xfrm>
          <a:prstGeom prst="rect">
            <a:avLst/>
          </a:prstGeom>
        </p:spPr>
        <p:txBody>
          <a:bodyPr>
            <a:noAutofit/>
          </a:bodyPr>
          <a:lstStyle>
            <a:lvl1pPr marL="0" indent="0" algn="ctr">
              <a:buNone/>
              <a:defRPr sz="1200" b="1">
                <a:latin typeface="Arial"/>
                <a:cs typeface="Arial"/>
              </a:defRPr>
            </a:lvl1pPr>
          </a:lstStyle>
          <a:p>
            <a:pPr lvl="0">
              <a:defRPr/>
            </a:pPr>
            <a:r>
              <a:rPr lang="de-DE" sz="1200"/>
              <a:t>Bild: Quelle</a:t>
            </a:r>
            <a:endParaRPr lang="de-DE"/>
          </a:p>
        </p:txBody>
      </p:sp>
      <p:sp>
        <p:nvSpPr>
          <p:cNvPr id="33"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3" name="Rechteck 12"/>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1"/>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6"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17"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20" name="Grafik 19"/>
          <p:cNvPicPr/>
          <p:nvPr userDrawn="1"/>
        </p:nvPicPr>
        <p:blipFill>
          <a:blip r:embed="rId2"/>
          <a:stretch/>
        </p:blipFill>
        <p:spPr bwMode="auto">
          <a:xfrm>
            <a:off x="121429" y="260617"/>
            <a:ext cx="855317" cy="73269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ext &amp; Schülerdokument">
    <p:spTree>
      <p:nvGrpSpPr>
        <p:cNvPr id="1" name=""/>
        <p:cNvGrpSpPr/>
        <p:nvPr/>
      </p:nvGrpSpPr>
      <p:grpSpPr bwMode="auto">
        <a:xfrm>
          <a:off x="0" y="0"/>
          <a:ext cx="0" cy="0"/>
          <a:chOff x="0" y="0"/>
          <a:chExt cx="0" cy="0"/>
        </a:xfrm>
      </p:grpSpPr>
      <p:sp>
        <p:nvSpPr>
          <p:cNvPr id="3" name="Inhaltsplatzhalter 2"/>
          <p:cNvSpPr>
            <a:spLocks noGrp="1"/>
          </p:cNvSpPr>
          <p:nvPr>
            <p:ph sz="half" idx="1" hasCustomPrompt="1"/>
          </p:nvPr>
        </p:nvSpPr>
        <p:spPr bwMode="auto">
          <a:xfrm>
            <a:off x="1096423" y="1184109"/>
            <a:ext cx="3418427" cy="4992854"/>
          </a:xfrm>
          <a:prstGeom prst="rect">
            <a:avLst/>
          </a:prstGeom>
        </p:spPr>
        <p:txBody>
          <a:bodyPr anchor="t"/>
          <a:lstStyle>
            <a:lvl1pPr>
              <a:defRPr sz="2000">
                <a:latin typeface="Arial"/>
                <a:cs typeface="Arial"/>
              </a:defRPr>
            </a:lvl1pPr>
            <a:lvl2pPr>
              <a:defRPr sz="1800">
                <a:latin typeface="Arial"/>
                <a:cs typeface="Arial"/>
              </a:defRPr>
            </a:lvl2pPr>
            <a:lvl3pPr>
              <a:defRPr sz="1600">
                <a:latin typeface="Arial"/>
                <a:cs typeface="Arial"/>
              </a:defRPr>
            </a:lvl3pPr>
          </a:lstStyle>
          <a:p>
            <a:pPr lvl="0">
              <a:defRPr/>
            </a:pPr>
            <a:r>
              <a:rPr lang="de-DE"/>
              <a:t>Erste Ebene</a:t>
            </a:r>
            <a:endParaRPr/>
          </a:p>
          <a:p>
            <a:pPr lvl="1">
              <a:defRPr/>
            </a:pPr>
            <a:r>
              <a:rPr lang="de-DE"/>
              <a:t>Zweite Ebene</a:t>
            </a:r>
            <a:endParaRPr/>
          </a:p>
          <a:p>
            <a:pPr lvl="2">
              <a:defRPr/>
            </a:pPr>
            <a:r>
              <a:rPr lang="de-DE"/>
              <a:t>Dritte Ebene</a:t>
            </a:r>
            <a:endParaRPr/>
          </a:p>
        </p:txBody>
      </p:sp>
      <p:sp>
        <p:nvSpPr>
          <p:cNvPr id="4" name="Inhaltsplatzhalter 3"/>
          <p:cNvSpPr>
            <a:spLocks noGrp="1"/>
          </p:cNvSpPr>
          <p:nvPr>
            <p:ph sz="half" idx="2" hasCustomPrompt="1"/>
          </p:nvPr>
        </p:nvSpPr>
        <p:spPr bwMode="auto">
          <a:xfrm>
            <a:off x="4629150" y="1184110"/>
            <a:ext cx="3476782" cy="4628827"/>
          </a:xfrm>
          <a:prstGeom prst="rect">
            <a:avLst/>
          </a:prstGeom>
        </p:spPr>
        <p:txBody>
          <a:bodyPr anchor="t"/>
          <a:lstStyle>
            <a:lvl1pPr>
              <a:defRPr sz="2000">
                <a:latin typeface="Arial"/>
                <a:cs typeface="Arial"/>
              </a:defRPr>
            </a:lvl1pPr>
            <a:lvl2pPr>
              <a:defRPr sz="1800">
                <a:latin typeface="Arial"/>
                <a:cs typeface="Arial"/>
              </a:defRPr>
            </a:lvl2pPr>
            <a:lvl3pPr>
              <a:defRPr sz="1600">
                <a:latin typeface="Arial"/>
                <a:cs typeface="Arial"/>
              </a:defRPr>
            </a:lvl3pPr>
          </a:lstStyle>
          <a:p>
            <a:pPr lvl="0">
              <a:defRPr/>
            </a:pPr>
            <a:r>
              <a:rPr lang="de-DE"/>
              <a:t>Erste Ebene</a:t>
            </a:r>
            <a:endParaRPr/>
          </a:p>
          <a:p>
            <a:pPr lvl="1">
              <a:defRPr/>
            </a:pPr>
            <a:r>
              <a:rPr lang="de-DE"/>
              <a:t>Zweite Ebene</a:t>
            </a:r>
            <a:endParaRPr/>
          </a:p>
          <a:p>
            <a:pPr lvl="2">
              <a:defRPr/>
            </a:pPr>
            <a:r>
              <a:rPr lang="de-DE"/>
              <a:t>Dritte Ebene</a:t>
            </a:r>
            <a:endParaRPr/>
          </a:p>
          <a:p>
            <a:pPr lvl="0">
              <a:defRPr/>
            </a:pPr>
            <a:endParaRPr lang="de-DE"/>
          </a:p>
        </p:txBody>
      </p:sp>
      <p:cxnSp>
        <p:nvCxnSpPr>
          <p:cNvPr id="19" name="Gerade Verbindung 18"/>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Textplatzhalter 24"/>
          <p:cNvSpPr>
            <a:spLocks noGrp="1"/>
          </p:cNvSpPr>
          <p:nvPr>
            <p:ph type="body" sz="quarter" idx="10" hasCustomPrompt="1"/>
          </p:nvPr>
        </p:nvSpPr>
        <p:spPr bwMode="auto">
          <a:xfrm>
            <a:off x="4629150" y="5895591"/>
            <a:ext cx="3476782" cy="328997"/>
          </a:xfrm>
          <a:prstGeom prst="rect">
            <a:avLst/>
          </a:prstGeom>
        </p:spPr>
        <p:txBody>
          <a:bodyPr>
            <a:noAutofit/>
          </a:bodyPr>
          <a:lstStyle>
            <a:lvl1pPr marL="0" indent="0" algn="ctr">
              <a:buNone/>
              <a:defRPr sz="1200" b="1">
                <a:latin typeface="Arial"/>
                <a:cs typeface="Arial"/>
              </a:defRPr>
            </a:lvl1pPr>
          </a:lstStyle>
          <a:p>
            <a:pPr lvl="0">
              <a:defRPr/>
            </a:pPr>
            <a:r>
              <a:rPr lang="de-DE" sz="1200"/>
              <a:t>Bild: Quelle</a:t>
            </a:r>
            <a:endParaRPr lang="de-DE"/>
          </a:p>
        </p:txBody>
      </p:sp>
      <p:sp>
        <p:nvSpPr>
          <p:cNvPr id="33"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13" name="Rechteck 12"/>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1"/>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7"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1"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12" name="Grafik 11"/>
          <p:cNvPicPr/>
          <p:nvPr userDrawn="1"/>
        </p:nvPicPr>
        <p:blipFill>
          <a:blip r:embed="rId2"/>
          <a:stretch/>
        </p:blipFill>
        <p:spPr bwMode="auto">
          <a:xfrm>
            <a:off x="121429" y="260617"/>
            <a:ext cx="855317" cy="7326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folie ohne Bi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143000" y="1534179"/>
            <a:ext cx="6858000" cy="1975783"/>
          </a:xfrm>
          <a:prstGeom prst="rect">
            <a:avLst/>
          </a:prstGeom>
        </p:spPr>
        <p:txBody>
          <a:bodyPr anchor="b">
            <a:normAutofit/>
          </a:bodyPr>
          <a:lstStyle>
            <a:lvl1pPr algn="ctr">
              <a:defRPr sz="4000" b="1">
                <a:latin typeface="Arial"/>
                <a:cs typeface="Arial"/>
              </a:defRPr>
            </a:lvl1pPr>
          </a:lstStyle>
          <a:p>
            <a:pPr>
              <a:defRPr/>
            </a:pPr>
            <a:r>
              <a:rPr lang="de-DE"/>
              <a:t>Mastertitelformat bearbeiten</a:t>
            </a:r>
            <a:endParaRPr/>
          </a:p>
        </p:txBody>
      </p:sp>
      <p:sp>
        <p:nvSpPr>
          <p:cNvPr id="3" name="Untertitel 2"/>
          <p:cNvSpPr>
            <a:spLocks noGrp="1"/>
          </p:cNvSpPr>
          <p:nvPr>
            <p:ph type="subTitle" idx="1" hasCustomPrompt="1"/>
          </p:nvPr>
        </p:nvSpPr>
        <p:spPr bwMode="auto">
          <a:xfrm>
            <a:off x="1143000" y="3602039"/>
            <a:ext cx="6858000" cy="626288"/>
          </a:xfrm>
          <a:prstGeom prst="rect">
            <a:avLst/>
          </a:prstGeom>
        </p:spPr>
        <p:txBody>
          <a:bodyPr>
            <a:noAutofit/>
          </a:bodyPr>
          <a:lstStyle>
            <a:lvl1pPr marL="0" marR="0" indent="0" algn="ctr" defTabSz="914400">
              <a:lnSpc>
                <a:spcPct val="150000"/>
              </a:lnSpc>
              <a:spcBef>
                <a:spcPts val="1000"/>
              </a:spcBef>
              <a:spcAft>
                <a:spcPts val="0"/>
              </a:spcAft>
              <a:buClrTx/>
              <a:buSzTx/>
              <a:buFont typeface="Arial"/>
              <a:buNone/>
              <a:defRPr sz="28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 1</a:t>
            </a:r>
            <a:endParaRPr/>
          </a:p>
        </p:txBody>
      </p:sp>
      <p:sp>
        <p:nvSpPr>
          <p:cNvPr id="19" name="Textplatzhalter 2"/>
          <p:cNvSpPr>
            <a:spLocks noGrp="1"/>
          </p:cNvSpPr>
          <p:nvPr>
            <p:ph type="body" idx="10" hasCustomPrompt="1"/>
          </p:nvPr>
        </p:nvSpPr>
        <p:spPr bwMode="auto">
          <a:xfrm>
            <a:off x="1143000" y="4321846"/>
            <a:ext cx="6858000" cy="1179692"/>
          </a:xfrm>
          <a:prstGeom prst="rect">
            <a:avLst/>
          </a:prstGeom>
        </p:spPr>
        <p:txBody>
          <a:bodyPr>
            <a:normAutofit/>
          </a:bodyPr>
          <a:lstStyle>
            <a:lvl1pPr marL="0" indent="0" algn="ctr">
              <a:buNone/>
              <a:defRPr sz="2000">
                <a:solidFill>
                  <a:schemeClr val="tx1"/>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Master-Untertitel 2</a:t>
            </a:r>
            <a:endParaRPr/>
          </a:p>
        </p:txBody>
      </p:sp>
      <p:cxnSp>
        <p:nvCxnSpPr>
          <p:cNvPr id="18" name="Gerade Verbindung 17"/>
          <p:cNvCxnSpPr>
            <a:cxnSpLocks/>
          </p:cNvCxnSpPr>
          <p:nvPr userDrawn="1"/>
        </p:nvCxnSpPr>
        <p:spPr bwMode="auto">
          <a:xfrm>
            <a:off x="145465" y="5881034"/>
            <a:ext cx="8904035"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1" name="Gerade Verbindung 20"/>
          <p:cNvCxnSpPr>
            <a:cxnSpLocks/>
          </p:cNvCxnSpPr>
          <p:nvPr userDrawn="1"/>
        </p:nvCxnSpPr>
        <p:spPr bwMode="auto">
          <a:xfrm>
            <a:off x="145465" y="3550359"/>
            <a:ext cx="8904035"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4" name="Grafik 13"/>
          <p:cNvPicPr/>
          <p:nvPr userDrawn="1"/>
        </p:nvPicPr>
        <p:blipFill>
          <a:blip r:embed="rId2"/>
          <a:stretch/>
        </p:blipFill>
        <p:spPr bwMode="auto">
          <a:xfrm>
            <a:off x="7467899" y="6052711"/>
            <a:ext cx="1530435" cy="338587"/>
          </a:xfrm>
          <a:prstGeom prst="rect">
            <a:avLst/>
          </a:prstGeom>
        </p:spPr>
      </p:pic>
      <p:pic>
        <p:nvPicPr>
          <p:cNvPr id="23" name="Grafik 22"/>
          <p:cNvPicPr/>
          <p:nvPr userDrawn="1"/>
        </p:nvPicPr>
        <p:blipFill>
          <a:blip r:embed="rId3"/>
          <a:stretch/>
        </p:blipFill>
        <p:spPr bwMode="auto">
          <a:xfrm>
            <a:off x="152602" y="6049009"/>
            <a:ext cx="1730654" cy="353896"/>
          </a:xfrm>
          <a:prstGeom prst="rect">
            <a:avLst/>
          </a:prstGeom>
        </p:spPr>
      </p:pic>
      <p:pic>
        <p:nvPicPr>
          <p:cNvPr id="24" name="Grafik 23"/>
          <p:cNvPicPr/>
          <p:nvPr userDrawn="1"/>
        </p:nvPicPr>
        <p:blipFill>
          <a:blip r:embed="rId4"/>
          <a:stretch/>
        </p:blipFill>
        <p:spPr bwMode="auto">
          <a:xfrm>
            <a:off x="2077423" y="6067333"/>
            <a:ext cx="1398783" cy="278170"/>
          </a:xfrm>
          <a:prstGeom prst="rect">
            <a:avLst/>
          </a:prstGeom>
        </p:spPr>
      </p:pic>
      <p:pic>
        <p:nvPicPr>
          <p:cNvPr id="25" name="Grafik 24"/>
          <p:cNvPicPr/>
          <p:nvPr userDrawn="1"/>
        </p:nvPicPr>
        <p:blipFill>
          <a:blip r:embed="rId5"/>
          <a:stretch/>
        </p:blipFill>
        <p:spPr bwMode="auto">
          <a:xfrm>
            <a:off x="3670373" y="6075833"/>
            <a:ext cx="2076231" cy="243041"/>
          </a:xfrm>
          <a:prstGeom prst="rect">
            <a:avLst/>
          </a:prstGeom>
        </p:spPr>
      </p:pic>
      <p:pic>
        <p:nvPicPr>
          <p:cNvPr id="26" name="Grafik 25"/>
          <p:cNvPicPr/>
          <p:nvPr userDrawn="1"/>
        </p:nvPicPr>
        <p:blipFill>
          <a:blip r:embed="rId6"/>
          <a:stretch/>
        </p:blipFill>
        <p:spPr bwMode="auto">
          <a:xfrm>
            <a:off x="5940770" y="6049009"/>
            <a:ext cx="1332960" cy="353896"/>
          </a:xfrm>
          <a:prstGeom prst="rect">
            <a:avLst/>
          </a:prstGeom>
        </p:spPr>
      </p:pic>
      <p:pic>
        <p:nvPicPr>
          <p:cNvPr id="15" name="Grafik 14"/>
          <p:cNvPicPr>
            <a:picLocks noChangeAspect="1"/>
          </p:cNvPicPr>
          <p:nvPr userDrawn="1"/>
        </p:nvPicPr>
        <p:blipFill>
          <a:blip r:embed="rId7"/>
          <a:stretch/>
        </p:blipFill>
        <p:spPr bwMode="auto">
          <a:xfrm>
            <a:off x="187469" y="237721"/>
            <a:ext cx="2610654" cy="99477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14" name="Abgerundete rechteckige Legende 13"/>
          <p:cNvSpPr/>
          <p:nvPr userDrawn="1"/>
        </p:nvSpPr>
        <p:spPr bwMode="auto">
          <a:xfrm>
            <a:off x="1080655" y="696190"/>
            <a:ext cx="4491875" cy="1682465"/>
          </a:xfrm>
          <a:prstGeom prst="wedgeRoundRectCallout">
            <a:avLst>
              <a:gd name="adj1" fmla="val 38391"/>
              <a:gd name="adj2" fmla="val 74059"/>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cxnSp>
        <p:nvCxnSpPr>
          <p:cNvPr id="20" name="Gerade Verbindung 19"/>
          <p:cNvCxnSpPr>
            <a:cxnSpLocks/>
          </p:cNvCxnSpPr>
          <p:nvPr userDrawn="1"/>
        </p:nvCxnSpPr>
        <p:spPr bwMode="auto">
          <a:xfrm>
            <a:off x="50006" y="5910970"/>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1" name="Grafik 10"/>
          <p:cNvPicPr/>
          <p:nvPr userDrawn="1"/>
        </p:nvPicPr>
        <p:blipFill>
          <a:blip r:embed="rId2"/>
          <a:stretch/>
        </p:blipFill>
        <p:spPr bwMode="auto">
          <a:xfrm>
            <a:off x="7467899" y="6052711"/>
            <a:ext cx="1530435" cy="338587"/>
          </a:xfrm>
          <a:prstGeom prst="rect">
            <a:avLst/>
          </a:prstGeom>
        </p:spPr>
      </p:pic>
      <p:pic>
        <p:nvPicPr>
          <p:cNvPr id="12" name="Grafik 11"/>
          <p:cNvPicPr/>
          <p:nvPr userDrawn="1"/>
        </p:nvPicPr>
        <p:blipFill>
          <a:blip r:embed="rId3"/>
          <a:stretch/>
        </p:blipFill>
        <p:spPr bwMode="auto">
          <a:xfrm>
            <a:off x="152602" y="6049009"/>
            <a:ext cx="1730654" cy="353896"/>
          </a:xfrm>
          <a:prstGeom prst="rect">
            <a:avLst/>
          </a:prstGeom>
        </p:spPr>
      </p:pic>
      <p:pic>
        <p:nvPicPr>
          <p:cNvPr id="13" name="Grafik 12"/>
          <p:cNvPicPr/>
          <p:nvPr userDrawn="1"/>
        </p:nvPicPr>
        <p:blipFill>
          <a:blip r:embed="rId4"/>
          <a:stretch/>
        </p:blipFill>
        <p:spPr bwMode="auto">
          <a:xfrm>
            <a:off x="2077423" y="6067333"/>
            <a:ext cx="1398783" cy="278170"/>
          </a:xfrm>
          <a:prstGeom prst="rect">
            <a:avLst/>
          </a:prstGeom>
        </p:spPr>
      </p:pic>
      <p:pic>
        <p:nvPicPr>
          <p:cNvPr id="21" name="Grafik 20"/>
          <p:cNvPicPr/>
          <p:nvPr userDrawn="1"/>
        </p:nvPicPr>
        <p:blipFill>
          <a:blip r:embed="rId5"/>
          <a:stretch/>
        </p:blipFill>
        <p:spPr bwMode="auto">
          <a:xfrm>
            <a:off x="3670373" y="6075833"/>
            <a:ext cx="2076231" cy="243041"/>
          </a:xfrm>
          <a:prstGeom prst="rect">
            <a:avLst/>
          </a:prstGeom>
        </p:spPr>
      </p:pic>
      <p:pic>
        <p:nvPicPr>
          <p:cNvPr id="22" name="Grafik 21"/>
          <p:cNvPicPr/>
          <p:nvPr userDrawn="1"/>
        </p:nvPicPr>
        <p:blipFill>
          <a:blip r:embed="rId6"/>
          <a:stretch/>
        </p:blipFill>
        <p:spPr bwMode="auto">
          <a:xfrm>
            <a:off x="5940770" y="6049009"/>
            <a:ext cx="1332960" cy="353896"/>
          </a:xfrm>
          <a:prstGeom prst="rect">
            <a:avLst/>
          </a:prstGeom>
        </p:spPr>
      </p:pic>
      <p:sp>
        <p:nvSpPr>
          <p:cNvPr id="2" name="Textfeld 1"/>
          <p:cNvSpPr txBox="1"/>
          <p:nvPr userDrawn="1"/>
        </p:nvSpPr>
        <p:spPr bwMode="auto">
          <a:xfrm>
            <a:off x="1083037" y="1008722"/>
            <a:ext cx="4491875" cy="1015663"/>
          </a:xfrm>
          <a:prstGeom prst="rect">
            <a:avLst/>
          </a:prstGeom>
          <a:noFill/>
        </p:spPr>
        <p:txBody>
          <a:bodyPr wrap="square" rtlCol="0">
            <a:spAutoFit/>
          </a:bodyPr>
          <a:lstStyle/>
          <a:p>
            <a:pPr algn="ctr">
              <a:lnSpc>
                <a:spcPct val="100000"/>
              </a:lnSpc>
              <a:defRPr/>
            </a:pPr>
            <a:r>
              <a:rPr lang="de-DE" sz="3000" b="1">
                <a:latin typeface="Arial"/>
                <a:cs typeface="Arial"/>
              </a:rPr>
              <a:t>Vielen Dank für</a:t>
            </a:r>
            <a:br>
              <a:rPr lang="de-DE" sz="3000" b="1">
                <a:latin typeface="Arial"/>
                <a:cs typeface="Arial"/>
              </a:rPr>
            </a:br>
            <a:r>
              <a:rPr lang="de-DE" sz="3000" b="1">
                <a:latin typeface="Arial"/>
                <a:cs typeface="Arial"/>
              </a:rPr>
              <a:t>Ihre Aufmerksamkeit!</a:t>
            </a:r>
            <a:endParaRPr/>
          </a:p>
        </p:txBody>
      </p:sp>
      <p:pic>
        <p:nvPicPr>
          <p:cNvPr id="16" name="Grafik 15"/>
          <p:cNvPicPr/>
          <p:nvPr userDrawn="1"/>
        </p:nvPicPr>
        <p:blipFill>
          <a:blip r:embed="rId7"/>
          <a:stretch/>
        </p:blipFill>
        <p:spPr bwMode="auto">
          <a:xfrm>
            <a:off x="4689083" y="1641401"/>
            <a:ext cx="3704400" cy="3873573"/>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Socialmediakanäle">
    <p:spTree>
      <p:nvGrpSpPr>
        <p:cNvPr id="1" name=""/>
        <p:cNvGrpSpPr/>
        <p:nvPr/>
      </p:nvGrpSpPr>
      <p:grpSpPr bwMode="auto">
        <a:xfrm>
          <a:off x="0" y="0"/>
          <a:ext cx="0" cy="0"/>
          <a:chOff x="0" y="0"/>
          <a:chExt cx="0" cy="0"/>
        </a:xfrm>
      </p:grpSpPr>
      <p:sp>
        <p:nvSpPr>
          <p:cNvPr id="3" name="Rechteck 2"/>
          <p:cNvSpPr/>
          <p:nvPr userDrawn="1"/>
        </p:nvSpPr>
        <p:spPr bwMode="auto">
          <a:xfrm>
            <a:off x="-122663" y="-111512"/>
            <a:ext cx="9355873" cy="6385311"/>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4" name="Abgerundete rechteckige Legende 3"/>
          <p:cNvSpPr/>
          <p:nvPr userDrawn="1"/>
        </p:nvSpPr>
        <p:spPr bwMode="auto">
          <a:xfrm flipH="1">
            <a:off x="600101" y="448207"/>
            <a:ext cx="3793482" cy="1914264"/>
          </a:xfrm>
          <a:prstGeom prst="wedgeRoundRectCallout">
            <a:avLst>
              <a:gd name="adj1" fmla="val 9611"/>
              <a:gd name="adj2" fmla="val 66154"/>
              <a:gd name="adj3" fmla="val 16667"/>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5" name="Textfeld 4"/>
          <p:cNvSpPr txBox="1"/>
          <p:nvPr userDrawn="1"/>
        </p:nvSpPr>
        <p:spPr bwMode="auto">
          <a:xfrm>
            <a:off x="543987" y="754739"/>
            <a:ext cx="3928954" cy="1261883"/>
          </a:xfrm>
          <a:prstGeom prst="rect">
            <a:avLst/>
          </a:prstGeom>
          <a:noFill/>
        </p:spPr>
        <p:txBody>
          <a:bodyPr wrap="square" rtlCol="0">
            <a:spAutoFit/>
          </a:bodyPr>
          <a:lstStyle/>
          <a:p>
            <a:pPr algn="ctr">
              <a:lnSpc>
                <a:spcPct val="100000"/>
              </a:lnSpc>
              <a:defRPr/>
            </a:pPr>
            <a:r>
              <a:rPr lang="de-DE" sz="2800" b="1">
                <a:latin typeface="Calibri"/>
                <a:cs typeface="Calibri"/>
              </a:rPr>
              <a:t>PIKAS</a:t>
            </a:r>
            <a:r>
              <a:rPr lang="de-DE" sz="2400" b="1">
                <a:latin typeface="Arial"/>
                <a:cs typeface="Arial"/>
              </a:rPr>
              <a:t> gibt es auch </a:t>
            </a:r>
            <a:endParaRPr/>
          </a:p>
          <a:p>
            <a:pPr algn="ctr">
              <a:lnSpc>
                <a:spcPct val="100000"/>
              </a:lnSpc>
              <a:defRPr/>
            </a:pPr>
            <a:r>
              <a:rPr lang="de-DE" sz="2400" b="1">
                <a:latin typeface="Arial"/>
                <a:cs typeface="Arial"/>
              </a:rPr>
              <a:t>auf YouTube, Instagram und Facebook!</a:t>
            </a:r>
            <a:endParaRPr/>
          </a:p>
        </p:txBody>
      </p:sp>
      <p:pic>
        <p:nvPicPr>
          <p:cNvPr id="7" name="Grafik 6"/>
          <p:cNvPicPr>
            <a:picLocks noChangeAspect="1"/>
          </p:cNvPicPr>
          <p:nvPr userDrawn="1"/>
        </p:nvPicPr>
        <p:blipFill>
          <a:blip r:embed="rId2"/>
          <a:stretch/>
        </p:blipFill>
        <p:spPr bwMode="auto">
          <a:xfrm flipH="1">
            <a:off x="415586" y="2183747"/>
            <a:ext cx="4800134" cy="4099493"/>
          </a:xfrm>
          <a:prstGeom prst="rect">
            <a:avLst/>
          </a:prstGeom>
        </p:spPr>
      </p:pic>
      <p:pic>
        <p:nvPicPr>
          <p:cNvPr id="11" name="Grafik 10"/>
          <p:cNvPicPr>
            <a:picLocks noChangeAspect="1"/>
          </p:cNvPicPr>
          <p:nvPr userDrawn="1"/>
        </p:nvPicPr>
        <p:blipFill>
          <a:blip r:embed="rId3"/>
          <a:stretch/>
        </p:blipFill>
        <p:spPr bwMode="auto">
          <a:xfrm>
            <a:off x="5835061" y="4376825"/>
            <a:ext cx="749300" cy="749300"/>
          </a:xfrm>
          <a:prstGeom prst="rect">
            <a:avLst/>
          </a:prstGeom>
        </p:spPr>
      </p:pic>
      <p:pic>
        <p:nvPicPr>
          <p:cNvPr id="13" name="Grafik 12"/>
          <p:cNvPicPr>
            <a:picLocks noChangeAspect="1"/>
          </p:cNvPicPr>
          <p:nvPr userDrawn="1"/>
        </p:nvPicPr>
        <p:blipFill>
          <a:blip r:embed="rId4"/>
          <a:stretch/>
        </p:blipFill>
        <p:spPr bwMode="auto">
          <a:xfrm>
            <a:off x="5779484" y="2701061"/>
            <a:ext cx="762000" cy="762000"/>
          </a:xfrm>
          <a:prstGeom prst="rect">
            <a:avLst/>
          </a:prstGeom>
        </p:spPr>
      </p:pic>
      <p:pic>
        <p:nvPicPr>
          <p:cNvPr id="15" name="Grafik 14"/>
          <p:cNvPicPr>
            <a:picLocks noChangeAspect="1"/>
          </p:cNvPicPr>
          <p:nvPr userDrawn="1"/>
        </p:nvPicPr>
        <p:blipFill>
          <a:blip r:embed="rId5"/>
          <a:stretch/>
        </p:blipFill>
        <p:spPr bwMode="auto">
          <a:xfrm>
            <a:off x="5684234" y="1023344"/>
            <a:ext cx="952500" cy="698500"/>
          </a:xfrm>
          <a:prstGeom prst="rect">
            <a:avLst/>
          </a:prstGeom>
        </p:spPr>
      </p:pic>
      <p:pic>
        <p:nvPicPr>
          <p:cNvPr id="17" name="Grafik 16"/>
          <p:cNvPicPr>
            <a:picLocks noChangeAspect="1"/>
          </p:cNvPicPr>
          <p:nvPr userDrawn="1"/>
        </p:nvPicPr>
        <p:blipFill>
          <a:blip r:embed="rId6"/>
          <a:stretch/>
        </p:blipFill>
        <p:spPr bwMode="auto">
          <a:xfrm>
            <a:off x="7019638" y="4233494"/>
            <a:ext cx="1440000" cy="1440000"/>
          </a:xfrm>
          <a:prstGeom prst="rect">
            <a:avLst/>
          </a:prstGeom>
        </p:spPr>
      </p:pic>
      <p:pic>
        <p:nvPicPr>
          <p:cNvPr id="19" name="Grafik 18"/>
          <p:cNvPicPr>
            <a:picLocks noChangeAspect="1"/>
          </p:cNvPicPr>
          <p:nvPr userDrawn="1"/>
        </p:nvPicPr>
        <p:blipFill>
          <a:blip r:embed="rId7"/>
          <a:stretch/>
        </p:blipFill>
        <p:spPr bwMode="auto">
          <a:xfrm>
            <a:off x="6976847" y="801451"/>
            <a:ext cx="1440000" cy="1440000"/>
          </a:xfrm>
          <a:prstGeom prst="rect">
            <a:avLst/>
          </a:prstGeom>
        </p:spPr>
      </p:pic>
      <p:pic>
        <p:nvPicPr>
          <p:cNvPr id="21" name="Grafik 20"/>
          <p:cNvPicPr>
            <a:picLocks noChangeAspect="1"/>
          </p:cNvPicPr>
          <p:nvPr userDrawn="1"/>
        </p:nvPicPr>
        <p:blipFill>
          <a:blip r:embed="rId8"/>
          <a:stretch/>
        </p:blipFill>
        <p:spPr bwMode="auto">
          <a:xfrm>
            <a:off x="6976847" y="2512879"/>
            <a:ext cx="1440000" cy="1440000"/>
          </a:xfrm>
          <a:prstGeom prst="rect">
            <a:avLst/>
          </a:prstGeom>
        </p:spPr>
      </p:pic>
      <p:sp>
        <p:nvSpPr>
          <p:cNvPr id="2" name="Textfeld 1"/>
          <p:cNvSpPr txBox="1"/>
          <p:nvPr userDrawn="1"/>
        </p:nvSpPr>
        <p:spPr bwMode="auto">
          <a:xfrm>
            <a:off x="5489711" y="5172097"/>
            <a:ext cx="1440000" cy="338554"/>
          </a:xfrm>
          <a:prstGeom prst="rect">
            <a:avLst/>
          </a:prstGeom>
          <a:noFill/>
        </p:spPr>
        <p:txBody>
          <a:bodyPr wrap="square" rtlCol="0">
            <a:spAutoFit/>
          </a:bodyPr>
          <a:lstStyle/>
          <a:p>
            <a:pPr algn="ctr">
              <a:defRPr/>
            </a:pPr>
            <a:r>
              <a:rPr lang="de-DE" sz="1600" b="0" i="1">
                <a:solidFill>
                  <a:schemeClr val="tx1"/>
                </a:solidFill>
                <a:latin typeface="Calibri"/>
                <a:cs typeface="Calibri"/>
              </a:rPr>
              <a:t>@PIKASdzlm</a:t>
            </a:r>
          </a:p>
        </p:txBody>
      </p:sp>
      <p:sp>
        <p:nvSpPr>
          <p:cNvPr id="6" name="Textfeld 5"/>
          <p:cNvSpPr txBox="1"/>
          <p:nvPr userDrawn="1"/>
        </p:nvSpPr>
        <p:spPr bwMode="auto">
          <a:xfrm>
            <a:off x="5305647" y="3466339"/>
            <a:ext cx="1605260" cy="338554"/>
          </a:xfrm>
          <a:prstGeom prst="rect">
            <a:avLst/>
          </a:prstGeom>
          <a:noFill/>
        </p:spPr>
        <p:txBody>
          <a:bodyPr wrap="square" rtlCol="0">
            <a:spAutoFit/>
          </a:bodyPr>
          <a:lstStyle/>
          <a:p>
            <a:pPr algn="ctr">
              <a:defRPr/>
            </a:pPr>
            <a:r>
              <a:rPr lang="de-DE" sz="1600" b="0" i="1">
                <a:solidFill>
                  <a:schemeClr val="tx1"/>
                </a:solidFill>
                <a:latin typeface="Calibri"/>
                <a:cs typeface="Calibri"/>
              </a:rPr>
              <a:t>@PIKAS_und_co</a:t>
            </a:r>
          </a:p>
        </p:txBody>
      </p:sp>
      <p:sp>
        <p:nvSpPr>
          <p:cNvPr id="8" name="Textfeld 7"/>
          <p:cNvSpPr txBox="1"/>
          <p:nvPr userDrawn="1"/>
        </p:nvSpPr>
        <p:spPr bwMode="auto">
          <a:xfrm>
            <a:off x="5305647" y="1718053"/>
            <a:ext cx="1547428" cy="338554"/>
          </a:xfrm>
          <a:prstGeom prst="rect">
            <a:avLst/>
          </a:prstGeom>
          <a:noFill/>
        </p:spPr>
        <p:txBody>
          <a:bodyPr wrap="square" rtlCol="0">
            <a:spAutoFit/>
          </a:bodyPr>
          <a:lstStyle/>
          <a:p>
            <a:pPr algn="ctr">
              <a:defRPr/>
            </a:pPr>
            <a:r>
              <a:rPr lang="de-DE" sz="1600" b="0" i="1">
                <a:solidFill>
                  <a:schemeClr val="tx1"/>
                </a:solidFill>
                <a:latin typeface="Calibri"/>
                <a:cs typeface="Calibri"/>
              </a:rPr>
              <a:t>@PIKAS_und_co</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Projektseiten">
    <p:spTree>
      <p:nvGrpSpPr>
        <p:cNvPr id="1" name=""/>
        <p:cNvGrpSpPr/>
        <p:nvPr/>
      </p:nvGrpSpPr>
      <p:grpSpPr bwMode="auto">
        <a:xfrm>
          <a:off x="0" y="0"/>
          <a:ext cx="0" cy="0"/>
          <a:chOff x="0" y="0"/>
          <a:chExt cx="0" cy="0"/>
        </a:xfrm>
      </p:grpSpPr>
      <p:sp>
        <p:nvSpPr>
          <p:cNvPr id="22" name="Rechteck 21"/>
          <p:cNvSpPr/>
          <p:nvPr userDrawn="1"/>
        </p:nvSpPr>
        <p:spPr bwMode="auto">
          <a:xfrm>
            <a:off x="-122663" y="-111512"/>
            <a:ext cx="9355873" cy="6385311"/>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3" name="Abgerundete rechteckige Legende 2"/>
          <p:cNvSpPr/>
          <p:nvPr userDrawn="1"/>
        </p:nvSpPr>
        <p:spPr bwMode="auto">
          <a:xfrm>
            <a:off x="4796098" y="975404"/>
            <a:ext cx="3703869" cy="1733309"/>
          </a:xfrm>
          <a:prstGeom prst="wedgeRoundRectCallout">
            <a:avLst>
              <a:gd name="adj1" fmla="val 7847"/>
              <a:gd name="adj2" fmla="val 69649"/>
              <a:gd name="adj3" fmla="val 16667"/>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0" name="Textfeld 9"/>
          <p:cNvSpPr txBox="1"/>
          <p:nvPr userDrawn="1"/>
        </p:nvSpPr>
        <p:spPr bwMode="auto">
          <a:xfrm>
            <a:off x="4930773" y="1241895"/>
            <a:ext cx="3525790" cy="1200329"/>
          </a:xfrm>
          <a:prstGeom prst="rect">
            <a:avLst/>
          </a:prstGeom>
          <a:noFill/>
        </p:spPr>
        <p:txBody>
          <a:bodyPr wrap="square" rtlCol="0">
            <a:spAutoFit/>
          </a:bodyPr>
          <a:lstStyle/>
          <a:p>
            <a:pPr algn="ctr">
              <a:lnSpc>
                <a:spcPct val="100000"/>
              </a:lnSpc>
              <a:defRPr/>
            </a:pPr>
            <a:r>
              <a:rPr lang="de-DE" sz="2400" b="1">
                <a:latin typeface="Arial"/>
                <a:cs typeface="Arial"/>
              </a:rPr>
              <a:t>Besuchen Sie </a:t>
            </a:r>
            <a:endParaRPr/>
          </a:p>
          <a:p>
            <a:pPr algn="ctr">
              <a:lnSpc>
                <a:spcPct val="100000"/>
              </a:lnSpc>
              <a:defRPr/>
            </a:pPr>
            <a:r>
              <a:rPr lang="de-DE" sz="2400" b="1">
                <a:latin typeface="Arial"/>
                <a:cs typeface="Arial"/>
              </a:rPr>
              <a:t>uns doch auf unseren Webseiten! </a:t>
            </a:r>
            <a:endParaRPr/>
          </a:p>
        </p:txBody>
      </p:sp>
      <p:sp>
        <p:nvSpPr>
          <p:cNvPr id="23" name="Rechteck 22"/>
          <p:cNvSpPr>
            <a:spLocks noChangeAspect="1"/>
          </p:cNvSpPr>
          <p:nvPr userDrawn="1"/>
        </p:nvSpPr>
        <p:spPr bwMode="auto">
          <a:xfrm>
            <a:off x="368929" y="1688886"/>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Rechteck 23"/>
          <p:cNvSpPr>
            <a:spLocks noChangeAspect="1"/>
          </p:cNvSpPr>
          <p:nvPr userDrawn="1"/>
        </p:nvSpPr>
        <p:spPr bwMode="auto">
          <a:xfrm>
            <a:off x="2102094" y="178084"/>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5" name="Rechteck 24"/>
          <p:cNvSpPr>
            <a:spLocks noChangeAspect="1"/>
          </p:cNvSpPr>
          <p:nvPr userDrawn="1"/>
        </p:nvSpPr>
        <p:spPr bwMode="auto">
          <a:xfrm>
            <a:off x="2102094" y="4686690"/>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6" name="Rechteck 25"/>
          <p:cNvSpPr>
            <a:spLocks noChangeAspect="1"/>
          </p:cNvSpPr>
          <p:nvPr userDrawn="1"/>
        </p:nvSpPr>
        <p:spPr bwMode="auto">
          <a:xfrm>
            <a:off x="373500" y="3180166"/>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7" name="Rechteck 26"/>
          <p:cNvSpPr>
            <a:spLocks noChangeAspect="1"/>
          </p:cNvSpPr>
          <p:nvPr userDrawn="1"/>
        </p:nvSpPr>
        <p:spPr bwMode="auto">
          <a:xfrm>
            <a:off x="2102094" y="3180166"/>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8" name="Rechteck 27"/>
          <p:cNvSpPr>
            <a:spLocks noChangeAspect="1"/>
          </p:cNvSpPr>
          <p:nvPr userDrawn="1"/>
        </p:nvSpPr>
        <p:spPr bwMode="auto">
          <a:xfrm>
            <a:off x="373500" y="4686690"/>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7" name="Grafik 16"/>
          <p:cNvPicPr>
            <a:picLocks noChangeAspect="1"/>
          </p:cNvPicPr>
          <p:nvPr userDrawn="1"/>
        </p:nvPicPr>
        <p:blipFill>
          <a:blip r:embed="rId2"/>
          <a:stretch/>
        </p:blipFill>
        <p:spPr bwMode="auto">
          <a:xfrm>
            <a:off x="466007" y="1823817"/>
            <a:ext cx="1440000" cy="1107693"/>
          </a:xfrm>
          <a:prstGeom prst="rect">
            <a:avLst/>
          </a:prstGeom>
        </p:spPr>
      </p:pic>
      <p:pic>
        <p:nvPicPr>
          <p:cNvPr id="21" name="Grafik 20"/>
          <p:cNvPicPr>
            <a:picLocks noChangeAspect="1"/>
          </p:cNvPicPr>
          <p:nvPr userDrawn="1"/>
        </p:nvPicPr>
        <p:blipFill>
          <a:blip r:embed="rId3"/>
          <a:stretch/>
        </p:blipFill>
        <p:spPr bwMode="auto">
          <a:xfrm>
            <a:off x="463500" y="3390505"/>
            <a:ext cx="1440000" cy="1107693"/>
          </a:xfrm>
          <a:prstGeom prst="rect">
            <a:avLst/>
          </a:prstGeom>
        </p:spPr>
      </p:pic>
      <p:pic>
        <p:nvPicPr>
          <p:cNvPr id="30" name="Grafik 29"/>
          <p:cNvPicPr>
            <a:picLocks noChangeAspect="1"/>
          </p:cNvPicPr>
          <p:nvPr userDrawn="1"/>
        </p:nvPicPr>
        <p:blipFill>
          <a:blip r:embed="rId4"/>
          <a:stretch/>
        </p:blipFill>
        <p:spPr bwMode="auto">
          <a:xfrm>
            <a:off x="2192094" y="395616"/>
            <a:ext cx="1440000" cy="1107692"/>
          </a:xfrm>
          <a:prstGeom prst="rect">
            <a:avLst/>
          </a:prstGeom>
        </p:spPr>
      </p:pic>
      <p:pic>
        <p:nvPicPr>
          <p:cNvPr id="32" name="Grafik 31"/>
          <p:cNvPicPr>
            <a:picLocks noChangeAspect="1"/>
          </p:cNvPicPr>
          <p:nvPr userDrawn="1"/>
        </p:nvPicPr>
        <p:blipFill>
          <a:blip r:embed="rId5"/>
          <a:stretch/>
        </p:blipFill>
        <p:spPr bwMode="auto">
          <a:xfrm>
            <a:off x="2177045" y="3385843"/>
            <a:ext cx="1440000" cy="1107692"/>
          </a:xfrm>
          <a:prstGeom prst="rect">
            <a:avLst/>
          </a:prstGeom>
        </p:spPr>
      </p:pic>
      <p:pic>
        <p:nvPicPr>
          <p:cNvPr id="34" name="Grafik 33"/>
          <p:cNvPicPr>
            <a:picLocks noChangeAspect="1"/>
          </p:cNvPicPr>
          <p:nvPr userDrawn="1"/>
        </p:nvPicPr>
        <p:blipFill>
          <a:blip r:embed="rId6"/>
          <a:stretch/>
        </p:blipFill>
        <p:spPr bwMode="auto">
          <a:xfrm>
            <a:off x="482094" y="4869121"/>
            <a:ext cx="1440000" cy="1107693"/>
          </a:xfrm>
          <a:prstGeom prst="rect">
            <a:avLst/>
          </a:prstGeom>
        </p:spPr>
      </p:pic>
      <p:pic>
        <p:nvPicPr>
          <p:cNvPr id="36" name="Grafik 35"/>
          <p:cNvPicPr>
            <a:picLocks noChangeAspect="1"/>
          </p:cNvPicPr>
          <p:nvPr userDrawn="1"/>
        </p:nvPicPr>
        <p:blipFill>
          <a:blip r:embed="rId7"/>
          <a:stretch/>
        </p:blipFill>
        <p:spPr bwMode="auto">
          <a:xfrm>
            <a:off x="2243952" y="4859797"/>
            <a:ext cx="1440000" cy="1107692"/>
          </a:xfrm>
          <a:prstGeom prst="rect">
            <a:avLst/>
          </a:prstGeom>
        </p:spPr>
      </p:pic>
      <p:pic>
        <p:nvPicPr>
          <p:cNvPr id="13" name="Grafik 12"/>
          <p:cNvPicPr>
            <a:picLocks noChangeAspect="1"/>
          </p:cNvPicPr>
          <p:nvPr userDrawn="1"/>
        </p:nvPicPr>
        <p:blipFill>
          <a:blip r:embed="rId8"/>
          <a:stretch/>
        </p:blipFill>
        <p:spPr bwMode="auto">
          <a:xfrm>
            <a:off x="4277854" y="2961488"/>
            <a:ext cx="4400139" cy="3111312"/>
          </a:xfrm>
          <a:prstGeom prst="rect">
            <a:avLst/>
          </a:prstGeom>
        </p:spPr>
      </p:pic>
      <p:sp>
        <p:nvSpPr>
          <p:cNvPr id="37" name="Textfeld 36"/>
          <p:cNvSpPr txBox="1"/>
          <p:nvPr userDrawn="1"/>
        </p:nvSpPr>
        <p:spPr bwMode="auto">
          <a:xfrm>
            <a:off x="5421908" y="553352"/>
            <a:ext cx="2472263" cy="338554"/>
          </a:xfrm>
          <a:prstGeom prst="rect">
            <a:avLst/>
          </a:prstGeom>
          <a:noFill/>
        </p:spPr>
        <p:txBody>
          <a:bodyPr wrap="square" rtlCol="0">
            <a:spAutoFit/>
          </a:bodyPr>
          <a:lstStyle/>
          <a:p>
            <a:pPr algn="ctr">
              <a:defRPr/>
            </a:pPr>
            <a:r>
              <a:rPr lang="de-DE" sz="1600" b="0" i="1">
                <a:solidFill>
                  <a:schemeClr val="tx1"/>
                </a:solidFill>
                <a:latin typeface="Calibri"/>
                <a:cs typeface="Calibri"/>
              </a:rPr>
              <a:t>proprima.dzlm.de/websites</a:t>
            </a:r>
          </a:p>
        </p:txBody>
      </p:sp>
      <p:sp>
        <p:nvSpPr>
          <p:cNvPr id="38" name="Rechteck 37"/>
          <p:cNvSpPr>
            <a:spLocks noChangeAspect="1"/>
          </p:cNvSpPr>
          <p:nvPr userDrawn="1"/>
        </p:nvSpPr>
        <p:spPr bwMode="auto">
          <a:xfrm>
            <a:off x="2104509" y="1684608"/>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1" name="Grafik 40"/>
          <p:cNvPicPr>
            <a:picLocks noChangeAspect="1"/>
          </p:cNvPicPr>
          <p:nvPr userDrawn="1"/>
        </p:nvPicPr>
        <p:blipFill>
          <a:blip r:embed="rId9"/>
          <a:stretch/>
        </p:blipFill>
        <p:spPr bwMode="auto">
          <a:xfrm>
            <a:off x="2200260" y="1823817"/>
            <a:ext cx="1440000" cy="1107692"/>
          </a:xfrm>
          <a:prstGeom prst="rect">
            <a:avLst/>
          </a:prstGeom>
        </p:spPr>
      </p:pic>
      <p:sp>
        <p:nvSpPr>
          <p:cNvPr id="42" name="Rechteck 41"/>
          <p:cNvSpPr>
            <a:spLocks noChangeAspect="1"/>
          </p:cNvSpPr>
          <p:nvPr userDrawn="1"/>
        </p:nvSpPr>
        <p:spPr bwMode="auto">
          <a:xfrm>
            <a:off x="368929" y="186207"/>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5" name="Grafik 44"/>
          <p:cNvPicPr>
            <a:picLocks noChangeAspect="1"/>
          </p:cNvPicPr>
          <p:nvPr userDrawn="1"/>
        </p:nvPicPr>
        <p:blipFill>
          <a:blip r:embed="rId10"/>
          <a:stretch/>
        </p:blipFill>
        <p:spPr bwMode="auto">
          <a:xfrm>
            <a:off x="463500" y="317308"/>
            <a:ext cx="1440000" cy="11034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Nutzungsbedingungen">
    <p:spTree>
      <p:nvGrpSpPr>
        <p:cNvPr id="1" name=""/>
        <p:cNvGrpSpPr/>
        <p:nvPr/>
      </p:nvGrpSpPr>
      <p:grpSpPr bwMode="auto">
        <a:xfrm>
          <a:off x="0" y="0"/>
          <a:ext cx="0" cy="0"/>
          <a:chOff x="0" y="0"/>
          <a:chExt cx="0" cy="0"/>
        </a:xfrm>
      </p:grpSpPr>
      <p:cxnSp>
        <p:nvCxnSpPr>
          <p:cNvPr id="7" name="Gerade Verbindung 6"/>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1" name="Gerade Verbindung 20"/>
          <p:cNvCxnSpPr>
            <a:cxnSpLocks/>
          </p:cNvCxnSpPr>
          <p:nvPr userDrawn="1"/>
        </p:nvCxnSpPr>
        <p:spPr bwMode="auto">
          <a:xfrm>
            <a:off x="50006" y="5910970"/>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2" name="Grafik 21"/>
          <p:cNvPicPr/>
          <p:nvPr userDrawn="1"/>
        </p:nvPicPr>
        <p:blipFill>
          <a:blip r:embed="rId2"/>
          <a:stretch/>
        </p:blipFill>
        <p:spPr bwMode="auto">
          <a:xfrm>
            <a:off x="7467899" y="6052711"/>
            <a:ext cx="1530435" cy="338587"/>
          </a:xfrm>
          <a:prstGeom prst="rect">
            <a:avLst/>
          </a:prstGeom>
        </p:spPr>
      </p:pic>
      <p:pic>
        <p:nvPicPr>
          <p:cNvPr id="23" name="Grafik 22"/>
          <p:cNvPicPr/>
          <p:nvPr userDrawn="1"/>
        </p:nvPicPr>
        <p:blipFill>
          <a:blip r:embed="rId3"/>
          <a:stretch/>
        </p:blipFill>
        <p:spPr bwMode="auto">
          <a:xfrm>
            <a:off x="152602" y="6049009"/>
            <a:ext cx="1730654" cy="353896"/>
          </a:xfrm>
          <a:prstGeom prst="rect">
            <a:avLst/>
          </a:prstGeom>
        </p:spPr>
      </p:pic>
      <p:pic>
        <p:nvPicPr>
          <p:cNvPr id="24" name="Grafik 23"/>
          <p:cNvPicPr/>
          <p:nvPr userDrawn="1"/>
        </p:nvPicPr>
        <p:blipFill>
          <a:blip r:embed="rId4"/>
          <a:stretch/>
        </p:blipFill>
        <p:spPr bwMode="auto">
          <a:xfrm>
            <a:off x="2077423" y="6067333"/>
            <a:ext cx="1398783" cy="278170"/>
          </a:xfrm>
          <a:prstGeom prst="rect">
            <a:avLst/>
          </a:prstGeom>
        </p:spPr>
      </p:pic>
      <p:pic>
        <p:nvPicPr>
          <p:cNvPr id="26" name="Grafik 25"/>
          <p:cNvPicPr/>
          <p:nvPr userDrawn="1"/>
        </p:nvPicPr>
        <p:blipFill>
          <a:blip r:embed="rId5"/>
          <a:stretch/>
        </p:blipFill>
        <p:spPr bwMode="auto">
          <a:xfrm>
            <a:off x="5940770" y="6049009"/>
            <a:ext cx="1332960" cy="353896"/>
          </a:xfrm>
          <a:prstGeom prst="rect">
            <a:avLst/>
          </a:prstGeom>
        </p:spPr>
      </p:pic>
      <p:pic>
        <p:nvPicPr>
          <p:cNvPr id="14" name="Grafik 13"/>
          <p:cNvPicPr/>
          <p:nvPr userDrawn="1"/>
        </p:nvPicPr>
        <p:blipFill>
          <a:blip r:embed="rId6"/>
          <a:stretch/>
        </p:blipFill>
        <p:spPr bwMode="auto">
          <a:xfrm>
            <a:off x="121429" y="260617"/>
            <a:ext cx="855317" cy="732691"/>
          </a:xfrm>
          <a:prstGeom prst="rect">
            <a:avLst/>
          </a:prstGeom>
        </p:spPr>
      </p:pic>
      <p:sp>
        <p:nvSpPr>
          <p:cNvPr id="13" name="Rechteck 12"/>
          <p:cNvSpPr/>
          <p:nvPr userDrawn="1"/>
        </p:nvSpPr>
        <p:spPr bwMode="auto">
          <a:xfrm>
            <a:off x="5416952" y="39947"/>
            <a:ext cx="3744749" cy="246221"/>
          </a:xfrm>
          <a:prstGeom prst="rect">
            <a:avLst/>
          </a:prstGeom>
        </p:spPr>
        <p:txBody>
          <a:bodyPr wrap="square">
            <a:spAutoFit/>
          </a:bodyPr>
          <a:lstStyle/>
          <a:p>
            <a:pPr algn="ctr">
              <a:defRPr/>
            </a:pPr>
            <a:r>
              <a:rPr lang="de-DE" sz="1000">
                <a:solidFill>
                  <a:srgbClr val="327D87"/>
                </a:solidFill>
                <a:latin typeface="Arial"/>
                <a:cs typeface="Arial"/>
              </a:rPr>
              <a:t>NUR FÜR MODERATOR:INNEN SICHTBAR, GGF. PRÜFEN.</a:t>
            </a:r>
            <a:endParaRPr/>
          </a:p>
        </p:txBody>
      </p:sp>
      <p:pic>
        <p:nvPicPr>
          <p:cNvPr id="3" name="Grafik 2"/>
          <p:cNvPicPr>
            <a:picLocks noChangeAspect="1"/>
          </p:cNvPicPr>
          <p:nvPr userDrawn="1"/>
        </p:nvPicPr>
        <p:blipFill>
          <a:blip r:embed="rId7"/>
          <a:stretch/>
        </p:blipFill>
        <p:spPr bwMode="auto">
          <a:xfrm>
            <a:off x="3591088" y="6100772"/>
            <a:ext cx="2207980" cy="242463"/>
          </a:xfrm>
          <a:prstGeom prst="rect">
            <a:avLst/>
          </a:prstGeom>
        </p:spPr>
      </p:pic>
      <p:sp>
        <p:nvSpPr>
          <p:cNvPr id="2" name="Textfeld 1"/>
          <p:cNvSpPr txBox="1"/>
          <p:nvPr userDrawn="1"/>
        </p:nvSpPr>
        <p:spPr bwMode="auto">
          <a:xfrm>
            <a:off x="1089243" y="1627429"/>
            <a:ext cx="7223484" cy="4025225"/>
          </a:xfrm>
          <a:prstGeom prst="rect">
            <a:avLst/>
          </a:prstGeom>
          <a:noFill/>
        </p:spPr>
        <p:txBody>
          <a:bodyPr wrap="square" rtlCol="0">
            <a:noAutofit/>
          </a:bodyPr>
          <a:lstStyle/>
          <a:p>
            <a:pPr marL="0" indent="0" algn="l">
              <a:lnSpc>
                <a:spcPct val="120000"/>
              </a:lnSpc>
              <a:spcBef>
                <a:spcPts val="600"/>
              </a:spcBef>
              <a:buFont typeface="Arial"/>
              <a:buNone/>
              <a:defRPr/>
            </a:pPr>
            <a:r>
              <a:rPr lang="de-DE" sz="1400">
                <a:latin typeface="Arial"/>
                <a:cs typeface="Arial"/>
              </a:rPr>
              <a:t>Dieses Material wurde vom PIKAS-Team für das Deutsche Zentrum für Lehrkräftebildung Mathematik (DZLM) konzipiert und kann unter der </a:t>
            </a:r>
            <a:r>
              <a:rPr lang="de-DE" sz="1400" i="1">
                <a:latin typeface="Arial"/>
                <a:cs typeface="Arial"/>
              </a:rPr>
              <a:t>Creative Commons Lizenz BY-SA: Namensnennung – Weitergabe unter gleichen Bedingungen 4.0 International</a:t>
            </a:r>
            <a:r>
              <a:rPr lang="de-DE" sz="1400">
                <a:latin typeface="Arial"/>
                <a:cs typeface="Arial"/>
              </a:rPr>
              <a:t> weiterverwendet werden. Das bedeutet: </a:t>
            </a:r>
            <a:endParaRPr/>
          </a:p>
          <a:p>
            <a:pPr marL="285750" indent="-285750" algn="l">
              <a:lnSpc>
                <a:spcPct val="120000"/>
              </a:lnSpc>
              <a:spcBef>
                <a:spcPts val="600"/>
              </a:spcBef>
              <a:buFont typeface="Arial"/>
              <a:buChar char="•"/>
              <a:defRPr/>
            </a:pPr>
            <a:r>
              <a:rPr lang="de-DE" sz="1400">
                <a:latin typeface="Arial"/>
                <a:cs typeface="Arial"/>
              </a:rPr>
              <a:t>Alle Folien und Materialien </a:t>
            </a:r>
            <a:r>
              <a:rPr lang="de-DE" sz="1400"/>
              <a:t>(z. B. auch einzelne Folie oder Ausschnitte/Abbildungen)</a:t>
            </a:r>
            <a:r>
              <a:rPr lang="de-DE" sz="1400">
                <a:latin typeface="Arial"/>
                <a:cs typeface="Arial"/>
              </a:rPr>
              <a:t> können zum Zweck der Aus- und Fortbildung unter der Bedingung heruntergeladen, verändert und genutzt werden, dass alle Quellenangaben erhalten bleiben, PIKAS als Urheber genannt (z. B. mit der Angabe der Kurz-URL) und das neu entstandene Material unter der oben genannten Lizenz weitergegeben wird.</a:t>
            </a:r>
            <a:endParaRPr/>
          </a:p>
          <a:p>
            <a:pPr marL="285750" indent="-285750" algn="l">
              <a:lnSpc>
                <a:spcPct val="120000"/>
              </a:lnSpc>
              <a:spcBef>
                <a:spcPts val="600"/>
              </a:spcBef>
              <a:buFont typeface="Arial"/>
              <a:buChar char="•"/>
              <a:defRPr/>
            </a:pPr>
            <a:r>
              <a:rPr lang="de-DE" sz="1400">
                <a:latin typeface="Arial"/>
                <a:cs typeface="Arial"/>
              </a:rPr>
              <a:t>Von der Weitergabe ausgenommen sind Fotos, die erkennbar reale Personen zeigen.</a:t>
            </a:r>
            <a:endParaRPr/>
          </a:p>
          <a:p>
            <a:pPr marL="285750" indent="-285750" algn="l">
              <a:lnSpc>
                <a:spcPct val="120000"/>
              </a:lnSpc>
              <a:spcBef>
                <a:spcPts val="600"/>
              </a:spcBef>
              <a:buFont typeface="Arial"/>
              <a:buChar char="•"/>
              <a:defRPr/>
            </a:pPr>
            <a:r>
              <a:rPr lang="de-DE" sz="1400">
                <a:latin typeface="Arial"/>
                <a:cs typeface="Arial"/>
              </a:rPr>
              <a:t>Bildnachweise und Zitatquellen finden sich auf den jeweiligen Folien bzw. in den Zusatzmaterialien.</a:t>
            </a:r>
            <a:endParaRPr/>
          </a:p>
          <a:p>
            <a:pPr marL="285750" marR="0" indent="-285750" algn="l" defTabSz="457200">
              <a:lnSpc>
                <a:spcPct val="120000"/>
              </a:lnSpc>
              <a:spcBef>
                <a:spcPts val="600"/>
              </a:spcBef>
              <a:spcAft>
                <a:spcPts val="0"/>
              </a:spcAft>
              <a:buClrTx/>
              <a:buSzTx/>
              <a:buFont typeface="Arial"/>
              <a:buChar char="•"/>
              <a:defRPr/>
            </a:pPr>
            <a:r>
              <a:rPr lang="de-DE" sz="1400">
                <a:latin typeface="Arial"/>
                <a:cs typeface="Arial"/>
              </a:rPr>
              <a:t>Diese und weitere Hinweise und Informationen zu den Nutzungsbedingungen finden Sie unter </a:t>
            </a:r>
            <a:r>
              <a:rPr lang="de-DE" sz="1400" u="sng">
                <a:solidFill>
                  <a:srgbClr val="327D87"/>
                </a:solidFill>
                <a:latin typeface="Arial"/>
                <a:cs typeface="Arial"/>
                <a:hlinkClick r:id="rId8" tooltip="https://pikas.dzlm.de/node/1253"/>
              </a:rPr>
              <a:t>https://pikas.dzlm.de/node/1253</a:t>
            </a:r>
            <a:r>
              <a:rPr lang="de-DE" sz="1400" u="none">
                <a:solidFill>
                  <a:srgbClr val="327D87"/>
                </a:solidFill>
                <a:latin typeface="Arial"/>
                <a:cs typeface="Arial"/>
              </a:rPr>
              <a:t> </a:t>
            </a:r>
            <a:r>
              <a:rPr lang="de-DE" sz="1400" u="none">
                <a:solidFill>
                  <a:schemeClr val="tx1"/>
                </a:solidFill>
                <a:latin typeface="Arial"/>
                <a:cs typeface="Arial"/>
              </a:rPr>
              <a:t>sowie auf der nachfolgenden Folie.</a:t>
            </a:r>
            <a:endParaRPr lang="de-DE" sz="1800" u="none">
              <a:solidFill>
                <a:srgbClr val="327D87"/>
              </a:solidFill>
            </a:endParaRPr>
          </a:p>
          <a:p>
            <a:pPr>
              <a:defRPr/>
            </a:pPr>
            <a:endParaRPr lang="de-DE" sz="1800"/>
          </a:p>
        </p:txBody>
      </p:sp>
      <p:sp>
        <p:nvSpPr>
          <p:cNvPr id="4" name="Textfeld 3"/>
          <p:cNvSpPr txBox="1"/>
          <p:nvPr userDrawn="1"/>
        </p:nvSpPr>
        <p:spPr bwMode="auto">
          <a:xfrm>
            <a:off x="1004185" y="368599"/>
            <a:ext cx="7009509" cy="584775"/>
          </a:xfrm>
          <a:prstGeom prst="rect">
            <a:avLst/>
          </a:prstGeom>
          <a:noFill/>
        </p:spPr>
        <p:txBody>
          <a:bodyPr wrap="square" rtlCol="0">
            <a:spAutoFit/>
          </a:bodyPr>
          <a:lstStyle/>
          <a:p>
            <a:pPr>
              <a:defRPr/>
            </a:pPr>
            <a:r>
              <a:rPr lang="de-DE" sz="3200" b="1">
                <a:latin typeface="Arial"/>
                <a:cs typeface="Arial"/>
              </a:rPr>
              <a:t> </a:t>
            </a:r>
            <a:r>
              <a:rPr lang="de-DE" sz="2200" b="0">
                <a:latin typeface="Arial"/>
                <a:cs typeface="Arial"/>
              </a:rPr>
              <a:t>NUTZUNGSBEDINGUNGEN</a:t>
            </a:r>
            <a:endParaRPr/>
          </a:p>
        </p:txBody>
      </p:sp>
      <p:sp>
        <p:nvSpPr>
          <p:cNvPr id="5" name="Textfeld 4"/>
          <p:cNvSpPr txBox="1"/>
          <p:nvPr userDrawn="1"/>
        </p:nvSpPr>
        <p:spPr bwMode="auto">
          <a:xfrm>
            <a:off x="1090800" y="1282667"/>
            <a:ext cx="6612715" cy="276999"/>
          </a:xfrm>
          <a:prstGeom prst="rect">
            <a:avLst/>
          </a:prstGeom>
          <a:noFill/>
        </p:spPr>
        <p:txBody>
          <a:bodyPr wrap="square" rtlCol="0">
            <a:noAutofit/>
          </a:bodyPr>
          <a:lstStyle/>
          <a:p>
            <a:pPr>
              <a:defRPr/>
            </a:pPr>
            <a:r>
              <a:rPr lang="de-DE" sz="1200">
                <a:solidFill>
                  <a:srgbClr val="327D87"/>
                </a:solidFill>
                <a:latin typeface="Arial"/>
                <a:cs typeface="Arial"/>
              </a:rPr>
              <a:t>DIESE FOLIE GEHÖRT ZUM MATERIAL UND DARF NICHT ENTFERNT WERDEN.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Hinweise Nutzungsbedingungen">
    <p:spTree>
      <p:nvGrpSpPr>
        <p:cNvPr id="1" name=""/>
        <p:cNvGrpSpPr/>
        <p:nvPr/>
      </p:nvGrpSpPr>
      <p:grpSpPr bwMode="auto">
        <a:xfrm>
          <a:off x="0" y="0"/>
          <a:ext cx="0" cy="0"/>
          <a:chOff x="0" y="0"/>
          <a:chExt cx="0" cy="0"/>
        </a:xfrm>
      </p:grpSpPr>
      <p:cxnSp>
        <p:nvCxnSpPr>
          <p:cNvPr id="7" name="Gerade Verbindung 6"/>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 name="Textfeld 17"/>
          <p:cNvSpPr txBox="1"/>
          <p:nvPr userDrawn="1"/>
        </p:nvSpPr>
        <p:spPr bwMode="auto">
          <a:xfrm>
            <a:off x="1089243" y="1627429"/>
            <a:ext cx="7223484" cy="4025225"/>
          </a:xfrm>
          <a:prstGeom prst="rect">
            <a:avLst/>
          </a:prstGeom>
          <a:noFill/>
        </p:spPr>
        <p:txBody>
          <a:bodyPr wrap="square" rtlCol="0">
            <a:noAutofit/>
          </a:bodyPr>
          <a:lstStyle/>
          <a:p>
            <a:pPr marL="0" indent="0" algn="l">
              <a:lnSpc>
                <a:spcPct val="120000"/>
              </a:lnSpc>
              <a:spcBef>
                <a:spcPts val="600"/>
              </a:spcBef>
              <a:buFont typeface="Arial"/>
              <a:buNone/>
              <a:defRPr/>
            </a:pPr>
            <a:r>
              <a:rPr lang="de-DE" sz="1400">
                <a:latin typeface="Arial"/>
                <a:cs typeface="Arial"/>
              </a:rPr>
              <a:t>Verwenden Sie</a:t>
            </a:r>
            <a:endParaRPr/>
          </a:p>
          <a:p>
            <a:pPr marL="285750" indent="-285750">
              <a:lnSpc>
                <a:spcPct val="120000"/>
              </a:lnSpc>
              <a:spcBef>
                <a:spcPts val="600"/>
              </a:spcBef>
              <a:buFont typeface="Arial"/>
              <a:buChar char="•"/>
              <a:defRPr/>
            </a:pPr>
            <a:r>
              <a:rPr lang="de-DE" sz="1400"/>
              <a:t>… den </a:t>
            </a:r>
            <a:r>
              <a:rPr lang="de-DE" sz="1400" i="1"/>
              <a:t>gesamten Foliensatz</a:t>
            </a:r>
            <a:r>
              <a:rPr lang="de-DE" sz="1400"/>
              <a:t>, verweisen Sie entweder zu Beginn oder am Ende des Foliensatz mit einer Folie auf die entsprechende PIKAS Seite, von der der Foliensatz entnommen wurde („Quelle: https://pikas.dzlm.de/node/588“)</a:t>
            </a:r>
            <a:endParaRPr/>
          </a:p>
          <a:p>
            <a:pPr marL="285750" indent="-285750">
              <a:lnSpc>
                <a:spcPct val="120000"/>
              </a:lnSpc>
              <a:spcBef>
                <a:spcPts val="600"/>
              </a:spcBef>
              <a:buFont typeface="Arial"/>
              <a:buChar char="•"/>
              <a:defRPr/>
            </a:pPr>
            <a:r>
              <a:rPr lang="de-DE" sz="1400"/>
              <a:t>… nur </a:t>
            </a:r>
            <a:r>
              <a:rPr lang="de-DE" sz="1400" i="1"/>
              <a:t>Einzelfolien aus dem Foliensatz</a:t>
            </a:r>
            <a:r>
              <a:rPr lang="de-DE" sz="1400"/>
              <a:t>, setzen Sie den Verweis auf jede der entnommenen Folie (z. B. unten an den Folienrand „Quelle: https://pikas.dzlm.de/node/588“).</a:t>
            </a:r>
            <a:endParaRPr/>
          </a:p>
          <a:p>
            <a:pPr marL="285750" indent="-285750">
              <a:lnSpc>
                <a:spcPct val="120000"/>
              </a:lnSpc>
              <a:spcBef>
                <a:spcPts val="600"/>
              </a:spcBef>
              <a:buFont typeface="Arial"/>
              <a:buChar char="•"/>
              <a:defRPr/>
            </a:pPr>
            <a:r>
              <a:rPr lang="de-DE" sz="1400"/>
              <a:t>… nur </a:t>
            </a:r>
            <a:r>
              <a:rPr lang="de-DE" sz="1400" i="1"/>
              <a:t>Teile einer Folie</a:t>
            </a:r>
            <a:r>
              <a:rPr lang="de-DE" sz="1400"/>
              <a:t>, setzen Sie den Verweis auf der neu erstellten Folie unter den entnommenen Teil der Originalfolie (z. B. unter ein Bild/ einen Absatz „Quelle: https://pikas.dzlm.de/node/588“).</a:t>
            </a:r>
            <a:endParaRPr/>
          </a:p>
          <a:p>
            <a:pPr>
              <a:defRPr/>
            </a:pPr>
            <a:endParaRPr lang="de-DE" sz="1800"/>
          </a:p>
        </p:txBody>
      </p:sp>
      <p:sp>
        <p:nvSpPr>
          <p:cNvPr id="28" name="Textfeld 27"/>
          <p:cNvSpPr txBox="1"/>
          <p:nvPr userDrawn="1"/>
        </p:nvSpPr>
        <p:spPr bwMode="auto">
          <a:xfrm>
            <a:off x="1107055" y="368599"/>
            <a:ext cx="7009509" cy="584775"/>
          </a:xfrm>
          <a:prstGeom prst="rect">
            <a:avLst/>
          </a:prstGeom>
          <a:noFill/>
        </p:spPr>
        <p:txBody>
          <a:bodyPr wrap="square" rtlCol="0">
            <a:spAutoFit/>
          </a:bodyPr>
          <a:lstStyle/>
          <a:p>
            <a:pPr>
              <a:defRPr/>
            </a:pPr>
            <a:r>
              <a:rPr lang="de-DE" sz="2800" b="1">
                <a:latin typeface="Arial"/>
                <a:cs typeface="Arial"/>
              </a:rPr>
              <a:t>Hinweise</a:t>
            </a:r>
            <a:r>
              <a:rPr lang="de-DE" sz="3200" b="1">
                <a:latin typeface="Arial"/>
                <a:cs typeface="Arial"/>
              </a:rPr>
              <a:t> </a:t>
            </a:r>
            <a:r>
              <a:rPr lang="de-DE" sz="2200" b="0">
                <a:latin typeface="Arial"/>
                <a:cs typeface="Arial"/>
              </a:rPr>
              <a:t>NUTZUNGSBEDINGUNGEN</a:t>
            </a:r>
            <a:endParaRPr/>
          </a:p>
        </p:txBody>
      </p:sp>
      <p:cxnSp>
        <p:nvCxnSpPr>
          <p:cNvPr id="21" name="Gerade Verbindung 20"/>
          <p:cNvCxnSpPr>
            <a:cxnSpLocks/>
          </p:cNvCxnSpPr>
          <p:nvPr userDrawn="1"/>
        </p:nvCxnSpPr>
        <p:spPr bwMode="auto">
          <a:xfrm>
            <a:off x="50006" y="5910970"/>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2" name="Grafik 21"/>
          <p:cNvPicPr/>
          <p:nvPr userDrawn="1"/>
        </p:nvPicPr>
        <p:blipFill>
          <a:blip r:embed="rId2"/>
          <a:stretch/>
        </p:blipFill>
        <p:spPr bwMode="auto">
          <a:xfrm>
            <a:off x="7467899" y="6052711"/>
            <a:ext cx="1530435" cy="338587"/>
          </a:xfrm>
          <a:prstGeom prst="rect">
            <a:avLst/>
          </a:prstGeom>
        </p:spPr>
      </p:pic>
      <p:pic>
        <p:nvPicPr>
          <p:cNvPr id="23" name="Grafik 22"/>
          <p:cNvPicPr/>
          <p:nvPr userDrawn="1"/>
        </p:nvPicPr>
        <p:blipFill>
          <a:blip r:embed="rId3"/>
          <a:stretch/>
        </p:blipFill>
        <p:spPr bwMode="auto">
          <a:xfrm>
            <a:off x="152602" y="6049009"/>
            <a:ext cx="1730654" cy="353896"/>
          </a:xfrm>
          <a:prstGeom prst="rect">
            <a:avLst/>
          </a:prstGeom>
        </p:spPr>
      </p:pic>
      <p:pic>
        <p:nvPicPr>
          <p:cNvPr id="24" name="Grafik 23"/>
          <p:cNvPicPr/>
          <p:nvPr userDrawn="1"/>
        </p:nvPicPr>
        <p:blipFill>
          <a:blip r:embed="rId4"/>
          <a:stretch/>
        </p:blipFill>
        <p:spPr bwMode="auto">
          <a:xfrm>
            <a:off x="2077423" y="6067333"/>
            <a:ext cx="1398783" cy="278170"/>
          </a:xfrm>
          <a:prstGeom prst="rect">
            <a:avLst/>
          </a:prstGeom>
        </p:spPr>
      </p:pic>
      <p:pic>
        <p:nvPicPr>
          <p:cNvPr id="26" name="Grafik 25"/>
          <p:cNvPicPr/>
          <p:nvPr userDrawn="1"/>
        </p:nvPicPr>
        <p:blipFill>
          <a:blip r:embed="rId5"/>
          <a:stretch/>
        </p:blipFill>
        <p:spPr bwMode="auto">
          <a:xfrm>
            <a:off x="5940770" y="6049009"/>
            <a:ext cx="1332960" cy="353896"/>
          </a:xfrm>
          <a:prstGeom prst="rect">
            <a:avLst/>
          </a:prstGeom>
        </p:spPr>
      </p:pic>
      <p:pic>
        <p:nvPicPr>
          <p:cNvPr id="14" name="Grafik 13"/>
          <p:cNvPicPr/>
          <p:nvPr userDrawn="1"/>
        </p:nvPicPr>
        <p:blipFill>
          <a:blip r:embed="rId6"/>
          <a:stretch/>
        </p:blipFill>
        <p:spPr bwMode="auto">
          <a:xfrm>
            <a:off x="121429" y="260617"/>
            <a:ext cx="855317" cy="732691"/>
          </a:xfrm>
          <a:prstGeom prst="rect">
            <a:avLst/>
          </a:prstGeom>
        </p:spPr>
      </p:pic>
      <p:sp>
        <p:nvSpPr>
          <p:cNvPr id="13" name="Rechteck 12"/>
          <p:cNvSpPr/>
          <p:nvPr userDrawn="1"/>
        </p:nvSpPr>
        <p:spPr bwMode="auto">
          <a:xfrm>
            <a:off x="5416952" y="39947"/>
            <a:ext cx="3744749" cy="246221"/>
          </a:xfrm>
          <a:prstGeom prst="rect">
            <a:avLst/>
          </a:prstGeom>
        </p:spPr>
        <p:txBody>
          <a:bodyPr wrap="square">
            <a:spAutoFit/>
          </a:bodyPr>
          <a:lstStyle/>
          <a:p>
            <a:pPr algn="ctr">
              <a:defRPr/>
            </a:pPr>
            <a:r>
              <a:rPr lang="de-DE" sz="1000">
                <a:solidFill>
                  <a:srgbClr val="327D87"/>
                </a:solidFill>
                <a:latin typeface="Arial"/>
                <a:cs typeface="Arial"/>
              </a:rPr>
              <a:t>NUR FÜR MODERATOR:INNEN SICHTBAR, GGF. PRÜFEN.</a:t>
            </a:r>
            <a:endParaRPr/>
          </a:p>
        </p:txBody>
      </p:sp>
      <p:pic>
        <p:nvPicPr>
          <p:cNvPr id="3" name="Grafik 2"/>
          <p:cNvPicPr>
            <a:picLocks noChangeAspect="1"/>
          </p:cNvPicPr>
          <p:nvPr userDrawn="1"/>
        </p:nvPicPr>
        <p:blipFill>
          <a:blip r:embed="rId7"/>
          <a:stretch/>
        </p:blipFill>
        <p:spPr bwMode="auto">
          <a:xfrm>
            <a:off x="3591088" y="6100772"/>
            <a:ext cx="2207980" cy="242463"/>
          </a:xfrm>
          <a:prstGeom prst="rect">
            <a:avLst/>
          </a:prstGeom>
        </p:spPr>
      </p:pic>
      <p:sp>
        <p:nvSpPr>
          <p:cNvPr id="2" name="Textfeld 1"/>
          <p:cNvSpPr txBox="1"/>
          <p:nvPr userDrawn="1"/>
        </p:nvSpPr>
        <p:spPr bwMode="auto">
          <a:xfrm>
            <a:off x="1090800" y="1282667"/>
            <a:ext cx="6612715" cy="276999"/>
          </a:xfrm>
          <a:prstGeom prst="rect">
            <a:avLst/>
          </a:prstGeom>
          <a:noFill/>
        </p:spPr>
        <p:txBody>
          <a:bodyPr wrap="square" rtlCol="0">
            <a:noAutofit/>
          </a:bodyPr>
          <a:lstStyle/>
          <a:p>
            <a:pPr>
              <a:defRPr/>
            </a:pPr>
            <a:r>
              <a:rPr lang="de-DE" sz="1200">
                <a:solidFill>
                  <a:srgbClr val="327D87"/>
                </a:solidFill>
                <a:latin typeface="Arial"/>
                <a:cs typeface="Arial"/>
              </a:rPr>
              <a:t>DIESE FOLIE GEHÖRT ZUM MATERIAL UND DARF NICHT ENTFERNT WERDEN.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Vorschlag Zeitstruktur">
    <p:spTree>
      <p:nvGrpSpPr>
        <p:cNvPr id="1" name=""/>
        <p:cNvGrpSpPr/>
        <p:nvPr/>
      </p:nvGrpSpPr>
      <p:grpSpPr bwMode="auto">
        <a:xfrm>
          <a:off x="0" y="0"/>
          <a:ext cx="0" cy="0"/>
          <a:chOff x="0" y="0"/>
          <a:chExt cx="0" cy="0"/>
        </a:xfrm>
      </p:grpSpPr>
      <p:sp>
        <p:nvSpPr>
          <p:cNvPr id="13" name="Rechteck 12"/>
          <p:cNvSpPr/>
          <p:nvPr userDrawn="1"/>
        </p:nvSpPr>
        <p:spPr bwMode="auto">
          <a:xfrm>
            <a:off x="1" y="1070264"/>
            <a:ext cx="9144000" cy="5787737"/>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Titel 1"/>
          <p:cNvSpPr>
            <a:spLocks noGrp="1"/>
          </p:cNvSpPr>
          <p:nvPr>
            <p:ph type="title" hasCustomPrompt="1"/>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Vorschlag für Zeitstruktur</a:t>
            </a:r>
            <a:endParaRPr/>
          </a:p>
        </p:txBody>
      </p:sp>
      <p:sp>
        <p:nvSpPr>
          <p:cNvPr id="15" name="Rechteck 14"/>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7"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9"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0"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graphicFrame>
        <p:nvGraphicFramePr>
          <p:cNvPr id="7" name="Tabelle 7"/>
          <p:cNvGraphicFramePr>
            <a:graphicFrameLocks noGrp="1"/>
          </p:cNvGraphicFramePr>
          <p:nvPr userDrawn="1"/>
        </p:nvGraphicFramePr>
        <p:xfrm>
          <a:off x="1096422" y="1278082"/>
          <a:ext cx="7009509" cy="5054556"/>
        </p:xfrm>
        <a:graphic>
          <a:graphicData uri="http://schemas.openxmlformats.org/drawingml/2006/table">
            <a:tbl>
              <a:tblPr firstRow="1" bandRow="1"/>
              <a:tblGrid>
                <a:gridCol w="1091193">
                  <a:extLst>
                    <a:ext uri="{9D8B030D-6E8A-4147-A177-3AD203B41FA5}">
                      <a16:colId xmlns:a16="http://schemas.microsoft.com/office/drawing/2014/main" val="20000"/>
                    </a:ext>
                  </a:extLst>
                </a:gridCol>
                <a:gridCol w="4132162">
                  <a:extLst>
                    <a:ext uri="{9D8B030D-6E8A-4147-A177-3AD203B41FA5}">
                      <a16:colId xmlns:a16="http://schemas.microsoft.com/office/drawing/2014/main" val="20001"/>
                    </a:ext>
                  </a:extLst>
                </a:gridCol>
                <a:gridCol w="1786154">
                  <a:extLst>
                    <a:ext uri="{9D8B030D-6E8A-4147-A177-3AD203B41FA5}">
                      <a16:colId xmlns:a16="http://schemas.microsoft.com/office/drawing/2014/main" val="20002"/>
                    </a:ext>
                  </a:extLst>
                </a:gridCol>
              </a:tblGrid>
              <a:tr h="261351">
                <a:tc>
                  <a:txBody>
                    <a:bodyPr/>
                    <a:lstStyle/>
                    <a:p>
                      <a:pPr>
                        <a:defRPr/>
                      </a:pPr>
                      <a:r>
                        <a:rPr lang="de-DE" sz="1200" b="0">
                          <a:solidFill>
                            <a:srgbClr val="327D87"/>
                          </a:solidFill>
                          <a:latin typeface="Arial"/>
                          <a:ea typeface="Roboto"/>
                          <a:cs typeface="Arial"/>
                        </a:rPr>
                        <a:t>ZEIT</a:t>
                      </a:r>
                      <a:endParaRPr/>
                    </a:p>
                  </a:txBody>
                  <a:tcPr>
                    <a:lnL w="12700" algn="ctr">
                      <a:noFill/>
                    </a:lnL>
                    <a:lnR w="12700" algn="ctr">
                      <a:noFill/>
                    </a:lnR>
                    <a:lnT w="12700" algn="ctr">
                      <a:noFill/>
                    </a:lnT>
                    <a:lnB w="12700" algn="ctr">
                      <a:solidFill>
                        <a:schemeClr val="tx1"/>
                      </a:solidFill>
                    </a:lnB>
                    <a:noFill/>
                  </a:tcPr>
                </a:tc>
                <a:tc>
                  <a:txBody>
                    <a:bodyPr/>
                    <a:lstStyle/>
                    <a:p>
                      <a:pPr>
                        <a:defRPr/>
                      </a:pPr>
                      <a:r>
                        <a:rPr lang="de-DE" sz="1200" b="0">
                          <a:solidFill>
                            <a:srgbClr val="327D87"/>
                          </a:solidFill>
                          <a:latin typeface="Arial"/>
                          <a:ea typeface="Roboto"/>
                          <a:cs typeface="Arial"/>
                        </a:rPr>
                        <a:t>INHALT / AKTIVITÄT</a:t>
                      </a:r>
                      <a:endParaRPr/>
                    </a:p>
                  </a:txBody>
                  <a:tcPr>
                    <a:lnL w="12700" algn="ctr">
                      <a:noFill/>
                    </a:lnL>
                    <a:lnR w="12700" algn="ctr">
                      <a:noFill/>
                    </a:lnR>
                    <a:lnT w="12700" algn="ctr">
                      <a:noFill/>
                    </a:lnT>
                    <a:lnB w="12700" algn="ctr">
                      <a:solidFill>
                        <a:schemeClr val="tx1"/>
                      </a:solidFill>
                    </a:lnB>
                    <a:noFill/>
                  </a:tcPr>
                </a:tc>
                <a:tc>
                  <a:txBody>
                    <a:bodyPr/>
                    <a:lstStyle/>
                    <a:p>
                      <a:pPr>
                        <a:defRPr/>
                      </a:pPr>
                      <a:r>
                        <a:rPr lang="de-DE" sz="1200" b="0">
                          <a:solidFill>
                            <a:srgbClr val="327D87"/>
                          </a:solidFill>
                          <a:latin typeface="Arial"/>
                          <a:ea typeface="Roboto"/>
                          <a:cs typeface="Arial"/>
                        </a:rPr>
                        <a:t>MATERIAL / MEDIEN</a:t>
                      </a:r>
                      <a:endParaRPr/>
                    </a:p>
                  </a:txBody>
                  <a:tcPr>
                    <a:lnL w="12700" algn="ctr">
                      <a:noFill/>
                    </a:lnL>
                    <a:lnR w="12700" algn="ctr">
                      <a:noFill/>
                    </a:lnR>
                    <a:lnT w="12700" algn="ctr">
                      <a:noFill/>
                    </a:lnT>
                    <a:lnB w="12700" algn="ctr">
                      <a:solidFill>
                        <a:schemeClr val="tx1"/>
                      </a:solidFill>
                    </a:lnB>
                    <a:noFill/>
                  </a:tcPr>
                </a:tc>
                <a:extLst>
                  <a:ext uri="{0D108BD9-81ED-4DB2-BD59-A6C34878D82A}">
                    <a16:rowId xmlns:a16="http://schemas.microsoft.com/office/drawing/2014/main" val="10000"/>
                  </a:ext>
                </a:extLst>
              </a:tr>
              <a:tr h="609600">
                <a:tc>
                  <a:txBody>
                    <a:bodyPr/>
                    <a:lstStyle/>
                    <a:p>
                      <a:pPr marL="0" marR="0" lvl="0" indent="0" algn="ctr" defTabSz="914400">
                        <a:lnSpc>
                          <a:spcPct val="100000"/>
                        </a:lnSpc>
                        <a:spcBef>
                          <a:spcPts val="0"/>
                        </a:spcBef>
                        <a:spcAft>
                          <a:spcPts val="0"/>
                        </a:spcAft>
                        <a:buClrTx/>
                        <a:buSzTx/>
                        <a:buFontTx/>
                        <a:buNone/>
                        <a:defRPr/>
                      </a:pPr>
                      <a:r>
                        <a:rPr lang="de-DE" sz="1400" b="1">
                          <a:solidFill>
                            <a:schemeClr val="dk1"/>
                          </a:solidFill>
                          <a:latin typeface="Arial"/>
                          <a:ea typeface="Roboto"/>
                          <a:cs typeface="Arial"/>
                        </a:rPr>
                        <a:t>1. Phase:</a:t>
                      </a:r>
                      <a:endParaRPr lang="de-DE" sz="1400">
                        <a:solidFill>
                          <a:schemeClr val="dk1"/>
                        </a:solidFill>
                        <a:latin typeface="Arial"/>
                        <a:ea typeface="Roboto"/>
                        <a:cs typeface="Arial"/>
                      </a:endParaRPr>
                    </a:p>
                    <a:p>
                      <a:pPr algn="ctr">
                        <a:defRPr/>
                      </a:pPr>
                      <a:endParaRPr lang="de-DE" sz="1400">
                        <a:latin typeface="Arial"/>
                        <a:ea typeface="Roboto"/>
                        <a:cs typeface="Arial"/>
                      </a:endParaRPr>
                    </a:p>
                  </a:txBody>
                  <a:tcPr>
                    <a:lnL w="12700" algn="ctr">
                      <a:noFill/>
                    </a:lnL>
                    <a:lnR w="12700" algn="ctr">
                      <a:no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de-DE" sz="1400" b="1">
                          <a:solidFill>
                            <a:schemeClr val="dk1"/>
                          </a:solidFill>
                          <a:latin typeface="Arial"/>
                          <a:ea typeface="Roboto"/>
                          <a:cs typeface="Arial"/>
                        </a:rPr>
                        <a:t>Hintergründe zum gemeinsamen Gegenstand (ca. 10 min)</a:t>
                      </a:r>
                      <a:endParaRPr lang="de-DE" sz="1400">
                        <a:solidFill>
                          <a:schemeClr val="dk1"/>
                        </a:solidFill>
                        <a:latin typeface="Arial"/>
                        <a:ea typeface="Roboto"/>
                        <a:cs typeface="Arial"/>
                      </a:endParaRPr>
                    </a:p>
                  </a:txBody>
                  <a:tcPr>
                    <a:lnL w="12700" algn="ctr">
                      <a:noFill/>
                    </a:lnL>
                    <a:lnR w="12700" algn="ctr">
                      <a:noFill/>
                    </a:lnR>
                    <a:lnT w="12700" algn="ctr">
                      <a:solidFill>
                        <a:schemeClr val="tx1"/>
                      </a:solidFill>
                    </a:lnT>
                    <a:lnB w="12700" algn="ctr">
                      <a:solidFill>
                        <a:schemeClr val="tx1"/>
                      </a:solidFill>
                    </a:lnB>
                    <a:noFill/>
                  </a:tcPr>
                </a:tc>
                <a:tc>
                  <a:txBody>
                    <a:bodyPr/>
                    <a:lstStyle/>
                    <a:p>
                      <a:pPr>
                        <a:defRPr/>
                      </a:pPr>
                      <a:endParaRPr lang="de-DE">
                        <a:latin typeface="Arial"/>
                        <a:cs typeface="Arial"/>
                      </a:endParaRPr>
                    </a:p>
                  </a:txBody>
                  <a:tcPr>
                    <a:lnL w="12700" algn="ctr">
                      <a:noFill/>
                    </a:lnL>
                    <a:lnR w="12700" algn="ctr">
                      <a:noFill/>
                    </a:lnR>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r h="609600">
                <a:tc>
                  <a:txBody>
                    <a:bodyPr/>
                    <a:lstStyle/>
                    <a:p>
                      <a:pPr algn="ctr">
                        <a:lnSpc>
                          <a:spcPct val="100000"/>
                        </a:lnSpc>
                        <a:spcAft>
                          <a:spcPts val="1200"/>
                        </a:spcAft>
                        <a:defRPr/>
                      </a:pPr>
                      <a:r>
                        <a:rPr lang="de-DE" sz="1200">
                          <a:latin typeface="Arial"/>
                          <a:ea typeface="Roboto"/>
                          <a:cs typeface="Arial"/>
                        </a:rPr>
                        <a:t>ca. 2‘</a:t>
                      </a:r>
                      <a:endParaRPr/>
                    </a:p>
                  </a:txBody>
                  <a:tcPr marL="45720" marR="45720">
                    <a:lnL w="12700" algn="ctr">
                      <a:noFill/>
                    </a:lnL>
                    <a:lnR w="12700" algn="ctr">
                      <a:noFill/>
                    </a:lnR>
                    <a:lnT w="12700" algn="ctr">
                      <a:solidFill>
                        <a:schemeClr val="tx1"/>
                      </a:solidFill>
                    </a:lnT>
                    <a:lnB w="12700" algn="ctr">
                      <a:noFill/>
                    </a:lnB>
                    <a:solidFill>
                      <a:srgbClr val="327D87">
                        <a:alpha val="20000"/>
                      </a:srgbClr>
                    </a:solidFill>
                  </a:tcPr>
                </a:tc>
                <a:tc>
                  <a:txBody>
                    <a:bodyPr/>
                    <a:lstStyle/>
                    <a:p>
                      <a:pPr>
                        <a:lnSpc>
                          <a:spcPct val="100000"/>
                        </a:lnSpc>
                        <a:spcAft>
                          <a:spcPts val="1200"/>
                        </a:spcAft>
                        <a:defRPr/>
                      </a:pPr>
                      <a:r>
                        <a:rPr lang="de-DE" sz="1200">
                          <a:latin typeface="Arial"/>
                          <a:ea typeface="Roboto"/>
                          <a:cs typeface="Arial"/>
                        </a:rPr>
                        <a:t>Input: Vorstellung des Programms </a:t>
                      </a:r>
                      <a:endParaRPr/>
                    </a:p>
                  </a:txBody>
                  <a:tcPr marL="45720" marR="45720">
                    <a:lnL w="12700" algn="ctr">
                      <a:noFill/>
                    </a:lnL>
                    <a:lnR w="12700" algn="ctr">
                      <a:noFill/>
                    </a:lnR>
                    <a:lnT w="12700" algn="ctr">
                      <a:solidFill>
                        <a:schemeClr val="tx1"/>
                      </a:solidFill>
                    </a:lnT>
                    <a:lnB w="12700" algn="ctr">
                      <a:noFill/>
                    </a:lnB>
                    <a:solidFill>
                      <a:srgbClr val="327D87">
                        <a:alpha val="20000"/>
                      </a:srgbClr>
                    </a:solidFill>
                  </a:tcPr>
                </a:tc>
                <a:tc>
                  <a:txBody>
                    <a:bodyPr/>
                    <a:lstStyle/>
                    <a:p>
                      <a:pPr>
                        <a:lnSpc>
                          <a:spcPct val="100000"/>
                        </a:lnSpc>
                        <a:spcAft>
                          <a:spcPts val="1200"/>
                        </a:spcAft>
                        <a:defRPr/>
                      </a:pPr>
                      <a:r>
                        <a:rPr lang="de-DE" sz="1200">
                          <a:latin typeface="Arial"/>
                          <a:ea typeface="Roboto"/>
                          <a:cs typeface="Arial"/>
                        </a:rPr>
                        <a:t>Folie 1</a:t>
                      </a:r>
                      <a:endParaRPr/>
                    </a:p>
                  </a:txBody>
                  <a:tcPr marL="45720" marR="45720">
                    <a:lnL w="12700" algn="ctr">
                      <a:noFill/>
                    </a:lnL>
                    <a:lnR w="12700" algn="ctr">
                      <a:noFill/>
                    </a:lnR>
                    <a:lnT w="12700" algn="ctr">
                      <a:solidFill>
                        <a:schemeClr val="tx1"/>
                      </a:solidFill>
                    </a:lnT>
                    <a:lnB w="12700" algn="ctr">
                      <a:noFill/>
                    </a:lnB>
                    <a:solidFill>
                      <a:srgbClr val="327D87">
                        <a:alpha val="20000"/>
                      </a:srgbClr>
                    </a:solidFill>
                  </a:tcPr>
                </a:tc>
                <a:extLst>
                  <a:ext uri="{0D108BD9-81ED-4DB2-BD59-A6C34878D82A}">
                    <a16:rowId xmlns:a16="http://schemas.microsoft.com/office/drawing/2014/main" val="10002"/>
                  </a:ext>
                </a:extLst>
              </a:tr>
              <a:tr h="609600">
                <a:tc>
                  <a:txBody>
                    <a:bodyPr/>
                    <a:lstStyle/>
                    <a:p>
                      <a:pPr marL="0" marR="0" lvl="0" indent="0" algn="ctr" defTabSz="914400">
                        <a:lnSpc>
                          <a:spcPct val="100000"/>
                        </a:lnSpc>
                        <a:spcBef>
                          <a:spcPts val="0"/>
                        </a:spcBef>
                        <a:spcAft>
                          <a:spcPts val="1200"/>
                        </a:spcAft>
                        <a:buClrTx/>
                        <a:buSzTx/>
                        <a:buFontTx/>
                        <a:buNone/>
                        <a:defRPr/>
                      </a:pPr>
                      <a:r>
                        <a:rPr lang="de-DE" sz="1200">
                          <a:solidFill>
                            <a:schemeClr val="dk1"/>
                          </a:solidFill>
                          <a:latin typeface="Arial"/>
                          <a:ea typeface="Roboto"/>
                          <a:cs typeface="Arial"/>
                        </a:rPr>
                        <a:t>ca. 8‘</a:t>
                      </a:r>
                      <a:endParaRPr/>
                    </a:p>
                    <a:p>
                      <a:pPr algn="ctr">
                        <a:lnSpc>
                          <a:spcPct val="100000"/>
                        </a:lnSpc>
                        <a:spcAft>
                          <a:spcPts val="1200"/>
                        </a:spcAft>
                        <a:defRPr/>
                      </a:pPr>
                      <a:endParaRPr lang="de-DE" sz="1200">
                        <a:latin typeface="Arial"/>
                        <a:ea typeface="Roboto"/>
                        <a:cs typeface="Arial"/>
                      </a:endParaRPr>
                    </a:p>
                  </a:txBody>
                  <a:tcPr marL="45720" marR="45720">
                    <a:lnL w="12700" algn="ctr">
                      <a:noFill/>
                    </a:lnL>
                    <a:lnR w="12700" algn="ctr">
                      <a:noFill/>
                    </a:lnR>
                    <a:lnT w="12700" algn="ctr">
                      <a:noFill/>
                    </a:lnT>
                    <a:lnB w="12700" algn="ctr">
                      <a:solidFill>
                        <a:schemeClr val="tx1"/>
                      </a:solidFill>
                    </a:lnB>
                    <a:solidFill>
                      <a:srgbClr val="327D87">
                        <a:alpha val="20000"/>
                      </a:srgbClr>
                    </a:solidFill>
                  </a:tcPr>
                </a:tc>
                <a:tc>
                  <a:txBody>
                    <a:bodyPr/>
                    <a:lstStyle/>
                    <a:p>
                      <a:pPr marL="0" marR="0" lvl="0" indent="0" algn="l" defTabSz="914400">
                        <a:lnSpc>
                          <a:spcPct val="100000"/>
                        </a:lnSpc>
                        <a:spcBef>
                          <a:spcPts val="0"/>
                        </a:spcBef>
                        <a:spcAft>
                          <a:spcPts val="1200"/>
                        </a:spcAft>
                        <a:buClrTx/>
                        <a:buSzTx/>
                        <a:buFontTx/>
                        <a:buNone/>
                        <a:defRPr/>
                      </a:pPr>
                      <a:r>
                        <a:rPr lang="de-DE" sz="1200">
                          <a:solidFill>
                            <a:schemeClr val="dk1"/>
                          </a:solidFill>
                          <a:latin typeface="Arial"/>
                          <a:ea typeface="Roboto"/>
                          <a:cs typeface="Arial"/>
                        </a:rPr>
                        <a:t>Input: Einführung der Charakteristika des gemeinsamen Lernens am gemeinsamen Gegenstand </a:t>
                      </a:r>
                      <a:endParaRPr/>
                    </a:p>
                  </a:txBody>
                  <a:tcPr marL="45720" marR="45720">
                    <a:lnL w="12700" algn="ctr">
                      <a:noFill/>
                    </a:lnL>
                    <a:lnR w="12700" algn="ctr">
                      <a:noFill/>
                    </a:lnR>
                    <a:lnT w="12700" algn="ctr">
                      <a:noFill/>
                    </a:lnT>
                    <a:lnB w="12700" algn="ctr">
                      <a:solidFill>
                        <a:schemeClr val="tx1"/>
                      </a:solidFill>
                    </a:lnB>
                    <a:solidFill>
                      <a:srgbClr val="327D87">
                        <a:alpha val="20000"/>
                      </a:srgbClr>
                    </a:solidFill>
                  </a:tcPr>
                </a:tc>
                <a:tc>
                  <a:txBody>
                    <a:bodyPr/>
                    <a:lstStyle/>
                    <a:p>
                      <a:pPr marL="0" marR="0" lvl="0" indent="0" algn="l" defTabSz="914400">
                        <a:lnSpc>
                          <a:spcPct val="100000"/>
                        </a:lnSpc>
                        <a:spcBef>
                          <a:spcPts val="0"/>
                        </a:spcBef>
                        <a:spcAft>
                          <a:spcPts val="1200"/>
                        </a:spcAft>
                        <a:buClrTx/>
                        <a:buSzTx/>
                        <a:buFontTx/>
                        <a:buNone/>
                        <a:defRPr/>
                      </a:pPr>
                      <a:r>
                        <a:rPr lang="de-DE" sz="1200">
                          <a:latin typeface="Arial"/>
                          <a:ea typeface="Roboto"/>
                          <a:cs typeface="Arial"/>
                        </a:rPr>
                        <a:t>Folie 2 - 9</a:t>
                      </a:r>
                      <a:endParaRPr/>
                    </a:p>
                    <a:p>
                      <a:pPr>
                        <a:lnSpc>
                          <a:spcPct val="100000"/>
                        </a:lnSpc>
                        <a:spcAft>
                          <a:spcPts val="1200"/>
                        </a:spcAft>
                        <a:defRPr/>
                      </a:pPr>
                      <a:endParaRPr lang="de-DE" sz="1200">
                        <a:latin typeface="Arial"/>
                        <a:ea typeface="Roboto"/>
                        <a:cs typeface="Arial"/>
                      </a:endParaRPr>
                    </a:p>
                  </a:txBody>
                  <a:tcPr marL="45720" marR="45720">
                    <a:lnL w="12700" algn="ctr">
                      <a:noFill/>
                    </a:lnL>
                    <a:lnR w="12700" algn="ctr">
                      <a:noFill/>
                    </a:lnR>
                    <a:lnT w="12700" algn="ctr">
                      <a:noFill/>
                    </a:lnT>
                    <a:lnB w="12700" algn="ctr">
                      <a:solidFill>
                        <a:schemeClr val="tx1"/>
                      </a:solidFill>
                    </a:lnB>
                    <a:solidFill>
                      <a:srgbClr val="327D87">
                        <a:alpha val="20000"/>
                      </a:srgbClr>
                    </a:solidFill>
                  </a:tcPr>
                </a:tc>
                <a:extLst>
                  <a:ext uri="{0D108BD9-81ED-4DB2-BD59-A6C34878D82A}">
                    <a16:rowId xmlns:a16="http://schemas.microsoft.com/office/drawing/2014/main" val="10003"/>
                  </a:ext>
                </a:extLst>
              </a:tr>
              <a:tr h="609600">
                <a:tc>
                  <a:txBody>
                    <a:bodyPr/>
                    <a:lstStyle/>
                    <a:p>
                      <a:pPr marL="0" marR="0" lvl="0" indent="0" algn="ctr" defTabSz="914400">
                        <a:lnSpc>
                          <a:spcPct val="100000"/>
                        </a:lnSpc>
                        <a:spcBef>
                          <a:spcPts val="0"/>
                        </a:spcBef>
                        <a:spcAft>
                          <a:spcPts val="0"/>
                        </a:spcAft>
                        <a:buClrTx/>
                        <a:buSzTx/>
                        <a:buFontTx/>
                        <a:buNone/>
                        <a:defRPr/>
                      </a:pPr>
                      <a:r>
                        <a:rPr lang="de-DE" sz="1400" b="1">
                          <a:solidFill>
                            <a:schemeClr val="dk1"/>
                          </a:solidFill>
                          <a:latin typeface="Arial"/>
                          <a:ea typeface="Roboto"/>
                          <a:cs typeface="Arial"/>
                        </a:rPr>
                        <a:t>2. Phase:</a:t>
                      </a:r>
                      <a:endParaRPr lang="de-DE" sz="1400">
                        <a:solidFill>
                          <a:schemeClr val="dk1"/>
                        </a:solidFill>
                        <a:latin typeface="Arial"/>
                        <a:ea typeface="Roboto"/>
                        <a:cs typeface="Arial"/>
                      </a:endParaRPr>
                    </a:p>
                  </a:txBody>
                  <a:tcPr>
                    <a:lnL w="12700" algn="ctr">
                      <a:noFill/>
                    </a:lnL>
                    <a:lnR w="12700" algn="ctr">
                      <a:noFill/>
                    </a:lnR>
                    <a:lnT w="12700" algn="ctr">
                      <a:solidFill>
                        <a:schemeClr val="tx1"/>
                      </a:solidFill>
                    </a:lnT>
                    <a:lnB w="12700" algn="ctr">
                      <a:solidFill>
                        <a:schemeClr val="tx1"/>
                      </a:solidFill>
                    </a:lnB>
                    <a:noFill/>
                  </a:tcPr>
                </a:tc>
                <a:tc>
                  <a:txBody>
                    <a:bodyPr/>
                    <a:lstStyle/>
                    <a:p>
                      <a:pPr marL="0" marR="0" lvl="0" indent="0" algn="l" defTabSz="914400">
                        <a:lnSpc>
                          <a:spcPct val="100000"/>
                        </a:lnSpc>
                        <a:spcBef>
                          <a:spcPts val="0"/>
                        </a:spcBef>
                        <a:spcAft>
                          <a:spcPts val="0"/>
                        </a:spcAft>
                        <a:buClrTx/>
                        <a:buSzTx/>
                        <a:buFontTx/>
                        <a:buNone/>
                        <a:defRPr/>
                      </a:pPr>
                      <a:r>
                        <a:rPr lang="de-DE" sz="1400" b="1">
                          <a:solidFill>
                            <a:schemeClr val="dk1"/>
                          </a:solidFill>
                          <a:latin typeface="Arial"/>
                          <a:ea typeface="Roboto"/>
                          <a:cs typeface="Arial"/>
                        </a:rPr>
                        <a:t>Diagnose von Lernenden-Voraussetzungen</a:t>
                      </a:r>
                      <a:endParaRPr/>
                    </a:p>
                    <a:p>
                      <a:pPr marL="0" marR="0" lvl="0" indent="0" algn="l" defTabSz="914400">
                        <a:lnSpc>
                          <a:spcPct val="100000"/>
                        </a:lnSpc>
                        <a:spcBef>
                          <a:spcPts val="0"/>
                        </a:spcBef>
                        <a:spcAft>
                          <a:spcPts val="0"/>
                        </a:spcAft>
                        <a:buClrTx/>
                        <a:buSzTx/>
                        <a:buFontTx/>
                        <a:buNone/>
                        <a:defRPr/>
                      </a:pPr>
                      <a:r>
                        <a:rPr lang="de-DE" sz="1400" b="1">
                          <a:solidFill>
                            <a:schemeClr val="dk1"/>
                          </a:solidFill>
                          <a:latin typeface="Arial"/>
                          <a:ea typeface="Roboto"/>
                          <a:cs typeface="Arial"/>
                        </a:rPr>
                        <a:t>(ca. 40 min)</a:t>
                      </a:r>
                      <a:endParaRPr lang="de-DE" sz="1400">
                        <a:solidFill>
                          <a:schemeClr val="dk1"/>
                        </a:solidFill>
                        <a:latin typeface="Arial"/>
                        <a:ea typeface="Roboto"/>
                        <a:cs typeface="Arial"/>
                      </a:endParaRPr>
                    </a:p>
                  </a:txBody>
                  <a:tcPr>
                    <a:lnL w="12700" algn="ctr">
                      <a:noFill/>
                    </a:lnL>
                    <a:lnR w="12700" algn="ctr">
                      <a:noFill/>
                    </a:lnR>
                    <a:lnT w="12700" algn="ctr">
                      <a:solidFill>
                        <a:schemeClr val="tx1"/>
                      </a:solidFill>
                    </a:lnT>
                    <a:lnB w="12700" algn="ctr">
                      <a:solidFill>
                        <a:schemeClr val="tx1"/>
                      </a:solidFill>
                    </a:lnB>
                    <a:noFill/>
                  </a:tcPr>
                </a:tc>
                <a:tc>
                  <a:txBody>
                    <a:bodyPr/>
                    <a:lstStyle/>
                    <a:p>
                      <a:pPr>
                        <a:defRPr/>
                      </a:pPr>
                      <a:endParaRPr lang="de-DE"/>
                    </a:p>
                  </a:txBody>
                  <a:tcPr>
                    <a:lnL w="12700" algn="ctr">
                      <a:noFill/>
                    </a:lnL>
                    <a:lnR w="12700" algn="ctr">
                      <a:noFill/>
                    </a:lnR>
                    <a:lnT w="12700" algn="ctr">
                      <a:solidFill>
                        <a:schemeClr val="tx1"/>
                      </a:solidFill>
                    </a:lnT>
                    <a:lnB w="12700" algn="ctr">
                      <a:solidFill>
                        <a:schemeClr val="tx1"/>
                      </a:solidFill>
                    </a:lnB>
                    <a:noFill/>
                  </a:tcPr>
                </a:tc>
                <a:extLst>
                  <a:ext uri="{0D108BD9-81ED-4DB2-BD59-A6C34878D82A}">
                    <a16:rowId xmlns:a16="http://schemas.microsoft.com/office/drawing/2014/main" val="10004"/>
                  </a:ext>
                </a:extLst>
              </a:tr>
              <a:tr h="609600">
                <a:tc>
                  <a:txBody>
                    <a:bodyPr/>
                    <a:lstStyle/>
                    <a:p>
                      <a:pPr algn="ctr">
                        <a:spcAft>
                          <a:spcPts val="0"/>
                        </a:spcAft>
                        <a:defRPr/>
                      </a:pPr>
                      <a:r>
                        <a:rPr lang="de-DE" sz="1200">
                          <a:latin typeface="Arial"/>
                          <a:ea typeface="Open Sans"/>
                          <a:cs typeface="Arial"/>
                        </a:rPr>
                        <a:t>ca. 20‘ </a:t>
                      </a:r>
                      <a:endParaRPr/>
                    </a:p>
                  </a:txBody>
                  <a:tcPr marL="35513" marR="35513" marT="17445" marB="17445">
                    <a:lnL w="12700" algn="ctr">
                      <a:noFill/>
                    </a:lnL>
                    <a:lnR w="12700" algn="ctr">
                      <a:noFill/>
                    </a:lnR>
                    <a:lnT w="12700" algn="ctr">
                      <a:solidFill>
                        <a:schemeClr val="tx1"/>
                      </a:solidFill>
                    </a:lnT>
                    <a:lnB w="12700" algn="ctr">
                      <a:noFill/>
                    </a:lnB>
                    <a:noFill/>
                  </a:tcPr>
                </a:tc>
                <a:tc>
                  <a:txBody>
                    <a:bodyPr/>
                    <a:lstStyle/>
                    <a:p>
                      <a:pPr>
                        <a:spcAft>
                          <a:spcPts val="0"/>
                        </a:spcAft>
                        <a:defRPr/>
                      </a:pPr>
                      <a:r>
                        <a:rPr lang="de-DE" sz="1200" b="0" i="0">
                          <a:solidFill>
                            <a:srgbClr val="327A86"/>
                          </a:solidFill>
                          <a:latin typeface="Arial"/>
                          <a:ea typeface="Open Sans"/>
                          <a:cs typeface="Arial"/>
                        </a:rPr>
                        <a:t>AKTIVITÄT A: Sortierung von Diagnoseaufgaben: </a:t>
                      </a:r>
                      <a:r>
                        <a:rPr lang="de-DE" sz="1200">
                          <a:latin typeface="Arial"/>
                          <a:ea typeface="Open Sans"/>
                          <a:cs typeface="Arial"/>
                        </a:rPr>
                        <a:t>Diagnose von Lernenden-Voraussetzungen und erste Strukturierung des Lerngegenstands (natürliche Zahlen)</a:t>
                      </a:r>
                      <a:endParaRPr/>
                    </a:p>
                  </a:txBody>
                  <a:tcPr marL="35513" marR="35513" marT="17445" marB="17445">
                    <a:lnL w="12700" algn="ctr">
                      <a:noFill/>
                    </a:lnL>
                    <a:lnR w="12700" algn="ctr">
                      <a:noFill/>
                    </a:lnR>
                    <a:lnT w="12700" algn="ctr">
                      <a:solidFill>
                        <a:schemeClr val="tx1"/>
                      </a:solidFill>
                    </a:lnT>
                    <a:lnB w="12700" algn="ctr">
                      <a:noFill/>
                    </a:lnB>
                    <a:noFill/>
                  </a:tcPr>
                </a:tc>
                <a:tc>
                  <a:txBody>
                    <a:bodyPr/>
                    <a:lstStyle/>
                    <a:p>
                      <a:pPr>
                        <a:spcAft>
                          <a:spcPts val="0"/>
                        </a:spcAft>
                        <a:defRPr/>
                      </a:pPr>
                      <a:r>
                        <a:rPr lang="de-DE" sz="1200">
                          <a:latin typeface="Arial"/>
                          <a:ea typeface="Times New Roman"/>
                          <a:cs typeface="Arial"/>
                        </a:rPr>
                        <a:t>„DZLM-Inklusiv und gemeinsam-BS2D-AM-Diagnose zu natürlichen Zahlen.docx“</a:t>
                      </a:r>
                      <a:endParaRPr/>
                    </a:p>
                  </a:txBody>
                  <a:tcPr marL="35513" marR="35513" marT="17445" marB="17445">
                    <a:lnL w="12700" algn="ctr">
                      <a:noFill/>
                    </a:lnL>
                    <a:lnR w="12700" algn="ctr">
                      <a:noFill/>
                    </a:lnR>
                    <a:lnT w="12700" algn="ctr">
                      <a:solidFill>
                        <a:schemeClr val="tx1"/>
                      </a:solidFill>
                    </a:lnT>
                    <a:lnB w="12700" algn="ctr">
                      <a:noFill/>
                    </a:lnB>
                    <a:noFill/>
                  </a:tcPr>
                </a:tc>
                <a:extLst>
                  <a:ext uri="{0D108BD9-81ED-4DB2-BD59-A6C34878D82A}">
                    <a16:rowId xmlns:a16="http://schemas.microsoft.com/office/drawing/2014/main" val="10005"/>
                  </a:ext>
                </a:extLst>
              </a:tr>
              <a:tr h="609600">
                <a:tc>
                  <a:txBody>
                    <a:bodyPr/>
                    <a:lstStyle/>
                    <a:p>
                      <a:pPr algn="ctr">
                        <a:spcAft>
                          <a:spcPts val="0"/>
                        </a:spcAft>
                        <a:defRPr/>
                      </a:pPr>
                      <a:r>
                        <a:rPr lang="de-DE" sz="1200">
                          <a:latin typeface="Arial"/>
                          <a:ea typeface="Open Sans"/>
                          <a:cs typeface="Arial"/>
                        </a:rPr>
                        <a:t>ca. 15‘ </a:t>
                      </a:r>
                      <a:endParaRPr/>
                    </a:p>
                  </a:txBody>
                  <a:tcPr marL="35513" marR="35513" marT="17445" marB="17445">
                    <a:lnL w="12700" algn="ctr">
                      <a:noFill/>
                    </a:lnL>
                    <a:lnR w="12700" algn="ctr">
                      <a:noFill/>
                    </a:lnR>
                    <a:lnT w="12700" algn="ctr">
                      <a:noFill/>
                    </a:lnT>
                    <a:lnB w="12700" algn="ctr">
                      <a:noFill/>
                    </a:lnB>
                    <a:noFill/>
                  </a:tcPr>
                </a:tc>
                <a:tc>
                  <a:txBody>
                    <a:bodyPr/>
                    <a:lstStyle/>
                    <a:p>
                      <a:pPr>
                        <a:spcAft>
                          <a:spcPts val="0"/>
                        </a:spcAft>
                        <a:defRPr/>
                      </a:pPr>
                      <a:r>
                        <a:rPr lang="de-DE" sz="1200">
                          <a:latin typeface="Arial"/>
                          <a:ea typeface="Open Sans"/>
                          <a:cs typeface="Arial"/>
                        </a:rPr>
                        <a:t>Gemeinsame Reflexion der Sortierung (ggf. fachliche Klärung)</a:t>
                      </a:r>
                      <a:endParaRPr/>
                    </a:p>
                  </a:txBody>
                  <a:tcPr marL="35513" marR="35513" marT="17445" marB="17445">
                    <a:lnL w="12700" algn="ctr">
                      <a:noFill/>
                    </a:lnL>
                    <a:lnR w="12700" algn="ctr">
                      <a:noFill/>
                    </a:lnR>
                    <a:lnT w="12700" algn="ctr">
                      <a:noFill/>
                    </a:lnT>
                    <a:lnB w="12700" algn="ctr">
                      <a:noFill/>
                    </a:lnB>
                    <a:noFill/>
                  </a:tcPr>
                </a:tc>
                <a:tc>
                  <a:txBody>
                    <a:bodyPr/>
                    <a:lstStyle/>
                    <a:p>
                      <a:pPr>
                        <a:spcAft>
                          <a:spcPts val="0"/>
                        </a:spcAft>
                        <a:defRPr/>
                      </a:pPr>
                      <a:r>
                        <a:rPr lang="de-DE" sz="1200">
                          <a:latin typeface="Arial"/>
                          <a:ea typeface="Times New Roman"/>
                          <a:cs typeface="Arial"/>
                        </a:rPr>
                        <a:t>Sammeln auf Flipchart bzw. Tafel (Scheren)</a:t>
                      </a:r>
                      <a:endParaRPr/>
                    </a:p>
                  </a:txBody>
                  <a:tcPr marL="35513" marR="35513" marT="17445" marB="17445">
                    <a:lnL w="12700" algn="ctr">
                      <a:noFill/>
                    </a:lnL>
                    <a:lnR w="12700" algn="ctr">
                      <a:noFill/>
                    </a:lnR>
                    <a:lnT w="12700" algn="ctr">
                      <a:noFill/>
                    </a:lnT>
                    <a:lnB w="12700" algn="ctr">
                      <a:noFill/>
                    </a:lnB>
                    <a:noFill/>
                  </a:tcPr>
                </a:tc>
                <a:extLst>
                  <a:ext uri="{0D108BD9-81ED-4DB2-BD59-A6C34878D82A}">
                    <a16:rowId xmlns:a16="http://schemas.microsoft.com/office/drawing/2014/main" val="10006"/>
                  </a:ext>
                </a:extLst>
              </a:tr>
              <a:tr h="351082">
                <a:tc>
                  <a:txBody>
                    <a:bodyPr/>
                    <a:lstStyle/>
                    <a:p>
                      <a:pPr algn="ctr">
                        <a:spcAft>
                          <a:spcPts val="0"/>
                        </a:spcAft>
                        <a:defRPr/>
                      </a:pPr>
                      <a:r>
                        <a:rPr lang="de-DE" sz="1200">
                          <a:latin typeface="Arial"/>
                          <a:ea typeface="Open Sans"/>
                          <a:cs typeface="Arial"/>
                        </a:rPr>
                        <a:t>ca. 5‘ </a:t>
                      </a:r>
                      <a:endParaRPr/>
                    </a:p>
                  </a:txBody>
                  <a:tcPr marL="35513" marR="35513" marT="17445" marB="17445">
                    <a:lnL w="12700" algn="ctr">
                      <a:noFill/>
                    </a:lnL>
                    <a:lnR w="12700" algn="ctr">
                      <a:noFill/>
                    </a:lnR>
                    <a:lnT w="12700" algn="ctr">
                      <a:noFill/>
                    </a:lnT>
                    <a:lnB w="12700" algn="ctr">
                      <a:solidFill>
                        <a:schemeClr val="tx1"/>
                      </a:solidFill>
                    </a:lnB>
                    <a:noFill/>
                  </a:tcPr>
                </a:tc>
                <a:tc>
                  <a:txBody>
                    <a:bodyPr/>
                    <a:lstStyle/>
                    <a:p>
                      <a:pPr>
                        <a:spcAft>
                          <a:spcPts val="0"/>
                        </a:spcAft>
                        <a:defRPr/>
                      </a:pPr>
                      <a:r>
                        <a:rPr lang="de-DE" sz="1200">
                          <a:latin typeface="Arial"/>
                          <a:ea typeface="Open Sans"/>
                          <a:cs typeface="Arial"/>
                        </a:rPr>
                        <a:t>Input zur Einordnung der Sortierung</a:t>
                      </a:r>
                      <a:endParaRPr/>
                    </a:p>
                  </a:txBody>
                  <a:tcPr marL="35513" marR="35513" marT="17445" marB="17445">
                    <a:lnL w="12700" algn="ctr">
                      <a:noFill/>
                    </a:lnL>
                    <a:lnR w="12700" algn="ctr">
                      <a:noFill/>
                    </a:lnR>
                    <a:lnT w="12700" algn="ctr">
                      <a:noFill/>
                    </a:lnT>
                    <a:lnB w="12700" algn="ctr">
                      <a:solidFill>
                        <a:schemeClr val="tx1"/>
                      </a:solidFill>
                    </a:lnB>
                    <a:noFill/>
                  </a:tcPr>
                </a:tc>
                <a:tc>
                  <a:txBody>
                    <a:bodyPr/>
                    <a:lstStyle/>
                    <a:p>
                      <a:pPr marL="0" marR="0" lvl="0" indent="0" algn="l" defTabSz="914400">
                        <a:lnSpc>
                          <a:spcPct val="100000"/>
                        </a:lnSpc>
                        <a:spcBef>
                          <a:spcPts val="0"/>
                        </a:spcBef>
                        <a:spcAft>
                          <a:spcPts val="1200"/>
                        </a:spcAft>
                        <a:buClrTx/>
                        <a:buSzTx/>
                        <a:buFontTx/>
                        <a:buNone/>
                        <a:defRPr/>
                      </a:pPr>
                      <a:r>
                        <a:rPr lang="de-DE" sz="1200">
                          <a:latin typeface="Arial"/>
                          <a:ea typeface="Roboto"/>
                          <a:cs typeface="Arial"/>
                        </a:rPr>
                        <a:t>Folie … - …</a:t>
                      </a:r>
                      <a:endParaRPr/>
                    </a:p>
                  </a:txBody>
                  <a:tcPr marL="35513" marR="35513" marT="17445" marB="17445">
                    <a:lnL w="12700" algn="ctr">
                      <a:noFill/>
                    </a:lnL>
                    <a:lnR w="12700" algn="ctr">
                      <a:noFill/>
                    </a:lnR>
                    <a:lnT w="12700" algn="ctr">
                      <a:noFill/>
                    </a:lnT>
                    <a:lnB w="12700" algn="ctr">
                      <a:solidFill>
                        <a:schemeClr val="tx1"/>
                      </a:solidFill>
                    </a:lnB>
                    <a:noFill/>
                  </a:tcPr>
                </a:tc>
                <a:extLst>
                  <a:ext uri="{0D108BD9-81ED-4DB2-BD59-A6C34878D82A}">
                    <a16:rowId xmlns:a16="http://schemas.microsoft.com/office/drawing/2014/main" val="10007"/>
                  </a:ext>
                </a:extLst>
              </a:tr>
              <a:tr h="614744">
                <a:tc>
                  <a:txBody>
                    <a:bodyPr/>
                    <a:lstStyle/>
                    <a:p>
                      <a:pPr>
                        <a:defRPr/>
                      </a:pPr>
                      <a:endParaRPr lang="de-DE"/>
                    </a:p>
                  </a:txBody>
                  <a:tcPr>
                    <a:lnL w="12700" algn="ctr">
                      <a:noFill/>
                    </a:lnL>
                    <a:lnR w="12700" algn="ctr">
                      <a:noFill/>
                    </a:lnR>
                    <a:lnT w="12700" algn="ctr">
                      <a:solidFill>
                        <a:schemeClr val="tx1"/>
                      </a:solidFill>
                    </a:lnT>
                    <a:lnB w="12700" algn="ctr">
                      <a:noFill/>
                    </a:lnB>
                    <a:noFill/>
                  </a:tcPr>
                </a:tc>
                <a:tc>
                  <a:txBody>
                    <a:bodyPr/>
                    <a:lstStyle/>
                    <a:p>
                      <a:pPr>
                        <a:defRPr/>
                      </a:pPr>
                      <a:endParaRPr lang="de-DE"/>
                    </a:p>
                  </a:txBody>
                  <a:tcPr>
                    <a:lnL w="12700" algn="ctr">
                      <a:noFill/>
                    </a:lnL>
                    <a:lnR w="12700" algn="ctr">
                      <a:noFill/>
                    </a:lnR>
                    <a:lnT w="12700" algn="ctr">
                      <a:solidFill>
                        <a:schemeClr val="tx1"/>
                      </a:solidFill>
                    </a:lnT>
                    <a:lnB w="12700" algn="ctr">
                      <a:noFill/>
                    </a:lnB>
                    <a:noFill/>
                  </a:tcPr>
                </a:tc>
                <a:tc>
                  <a:txBody>
                    <a:bodyPr/>
                    <a:lstStyle/>
                    <a:p>
                      <a:pPr>
                        <a:defRPr/>
                      </a:pPr>
                      <a:endParaRPr lang="de-DE"/>
                    </a:p>
                  </a:txBody>
                  <a:tcPr>
                    <a:lnL w="12700" algn="ctr">
                      <a:noFill/>
                    </a:lnL>
                    <a:lnR w="12700" algn="ctr">
                      <a:noFill/>
                    </a:lnR>
                    <a:lnT w="12700" algn="ctr">
                      <a:solidFill>
                        <a:schemeClr val="tx1"/>
                      </a:solidFill>
                    </a:lnT>
                    <a:lnB w="12700" algn="ctr">
                      <a:noFill/>
                    </a:lnB>
                    <a:noFill/>
                  </a:tcPr>
                </a:tc>
                <a:extLst>
                  <a:ext uri="{0D108BD9-81ED-4DB2-BD59-A6C34878D82A}">
                    <a16:rowId xmlns:a16="http://schemas.microsoft.com/office/drawing/2014/main" val="10008"/>
                  </a:ext>
                </a:extLst>
              </a:tr>
            </a:tbl>
          </a:graphicData>
        </a:graphic>
      </p:graphicFrame>
      <p:sp>
        <p:nvSpPr>
          <p:cNvPr id="9" name="Textfeld 8"/>
          <p:cNvSpPr txBox="1"/>
          <p:nvPr userDrawn="1"/>
        </p:nvSpPr>
        <p:spPr bwMode="auto">
          <a:xfrm rot="20907127">
            <a:off x="6825363" y="5394342"/>
            <a:ext cx="2335938" cy="646331"/>
          </a:xfrm>
          <a:prstGeom prst="rect">
            <a:avLst/>
          </a:prstGeom>
          <a:noFill/>
        </p:spPr>
        <p:txBody>
          <a:bodyPr wrap="square" rtlCol="0">
            <a:spAutoFit/>
          </a:bodyPr>
          <a:lstStyle/>
          <a:p>
            <a:pPr algn="ctr">
              <a:defRPr/>
            </a:pPr>
            <a:r>
              <a:rPr lang="de-DE" sz="3600" b="1">
                <a:solidFill>
                  <a:srgbClr val="327D87">
                    <a:alpha val="82719"/>
                  </a:srgbClr>
                </a:solidFill>
                <a:latin typeface="Arial"/>
                <a:cs typeface="Arial"/>
              </a:rPr>
              <a:t>BEISPIEL</a:t>
            </a:r>
            <a:endParaRPr/>
          </a:p>
        </p:txBody>
      </p:sp>
      <p:pic>
        <p:nvPicPr>
          <p:cNvPr id="12" name="Grafik 11"/>
          <p:cNvPicPr/>
          <p:nvPr userDrawn="1"/>
        </p:nvPicPr>
        <p:blipFill>
          <a:blip r:embed="rId2"/>
          <a:stretch/>
        </p:blipFill>
        <p:spPr bwMode="auto">
          <a:xfrm>
            <a:off x="121429" y="260617"/>
            <a:ext cx="855317" cy="7326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Hintergrundinfos Moderator:innen">
    <p:spTree>
      <p:nvGrpSpPr>
        <p:cNvPr id="1" name=""/>
        <p:cNvGrpSpPr/>
        <p:nvPr/>
      </p:nvGrpSpPr>
      <p:grpSpPr bwMode="auto">
        <a:xfrm>
          <a:off x="0" y="0"/>
          <a:ext cx="0" cy="0"/>
          <a:chOff x="0" y="0"/>
          <a:chExt cx="0" cy="0"/>
        </a:xfrm>
      </p:grpSpPr>
      <p:sp>
        <p:nvSpPr>
          <p:cNvPr id="13" name="Rechteck 12"/>
          <p:cNvSpPr/>
          <p:nvPr userDrawn="1"/>
        </p:nvSpPr>
        <p:spPr bwMode="auto">
          <a:xfrm>
            <a:off x="1" y="1070264"/>
            <a:ext cx="9144000" cy="578773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Titel 1"/>
          <p:cNvSpPr>
            <a:spLocks noGrp="1"/>
          </p:cNvSpPr>
          <p:nvPr>
            <p:ph type="title" hasCustomPrompt="1"/>
          </p:nvPr>
        </p:nvSpPr>
        <p:spPr bwMode="auto">
          <a:xfrm>
            <a:off x="1096424" y="382774"/>
            <a:ext cx="3143068" cy="603704"/>
          </a:xfrm>
          <a:prstGeom prst="rect">
            <a:avLst/>
          </a:prstGeom>
        </p:spPr>
        <p:txBody>
          <a:bodyPr>
            <a:normAutofit/>
          </a:bodyPr>
          <a:lstStyle>
            <a:lvl1pPr marL="9525" indent="0">
              <a:defRPr sz="2800" b="1">
                <a:latin typeface="Arial"/>
                <a:cs typeface="Arial"/>
              </a:defRPr>
            </a:lvl1pPr>
          </a:lstStyle>
          <a:p>
            <a:pPr>
              <a:defRPr/>
            </a:pPr>
            <a:r>
              <a:rPr lang="de-DE"/>
              <a:t>Hintergrundinfos</a:t>
            </a:r>
            <a:endParaRPr/>
          </a:p>
        </p:txBody>
      </p:sp>
      <p:sp>
        <p:nvSpPr>
          <p:cNvPr id="15" name="Rechteck 14"/>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7"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9"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20"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sp>
        <p:nvSpPr>
          <p:cNvPr id="11" name="Textplatzhalter 23"/>
          <p:cNvSpPr>
            <a:spLocks noGrp="1"/>
          </p:cNvSpPr>
          <p:nvPr>
            <p:ph type="body" sz="quarter" idx="13" hasCustomPrompt="1"/>
          </p:nvPr>
        </p:nvSpPr>
        <p:spPr bwMode="auto">
          <a:xfrm>
            <a:off x="1096266" y="1194030"/>
            <a:ext cx="7009509" cy="445628"/>
          </a:xfrm>
          <a:prstGeom prst="rect">
            <a:avLst/>
          </a:prstGeom>
        </p:spPr>
        <p:txBody>
          <a:bodyPr/>
          <a:lstStyle>
            <a:lvl1pPr marL="0" marR="0" indent="0" algn="l" defTabSz="914400">
              <a:lnSpc>
                <a:spcPct val="150000"/>
              </a:lnSpc>
              <a:spcBef>
                <a:spcPts val="1000"/>
              </a:spcBef>
              <a:spcAft>
                <a:spcPts val="0"/>
              </a:spcAft>
              <a:buClrTx/>
              <a:buSzTx/>
              <a:buFont typeface="Arial"/>
              <a:buNone/>
              <a:defRPr sz="1600">
                <a:solidFill>
                  <a:srgbClr val="327D87"/>
                </a:solidFill>
                <a:latin typeface="Arial"/>
                <a:cs typeface="Arial"/>
              </a:defRPr>
            </a:lvl1pPr>
            <a:lvl2pPr marL="457200" indent="0">
              <a:buNone/>
              <a:defRPr/>
            </a:lvl2pPr>
          </a:lstStyle>
          <a:p>
            <a:pPr marL="0" marR="0" lvl="0" indent="0" algn="l" defTabSz="914400">
              <a:lnSpc>
                <a:spcPct val="150000"/>
              </a:lnSpc>
              <a:spcBef>
                <a:spcPts val="1000"/>
              </a:spcBef>
              <a:spcAft>
                <a:spcPts val="0"/>
              </a:spcAft>
              <a:buClrTx/>
              <a:buSzTx/>
              <a:buFont typeface="Arial"/>
              <a:buNone/>
              <a:defRPr/>
            </a:pPr>
            <a:r>
              <a:rPr lang="de-DE"/>
              <a:t>ÜBERSCHRIFT</a:t>
            </a:r>
            <a:endParaRPr/>
          </a:p>
          <a:p>
            <a:pPr lvl="0">
              <a:defRPr/>
            </a:pPr>
            <a:endParaRPr lang="de-DE"/>
          </a:p>
        </p:txBody>
      </p:sp>
      <p:sp>
        <p:nvSpPr>
          <p:cNvPr id="12" name="Inhaltsplatzhalter 2"/>
          <p:cNvSpPr>
            <a:spLocks noGrp="1"/>
          </p:cNvSpPr>
          <p:nvPr>
            <p:ph idx="1" hasCustomPrompt="1"/>
          </p:nvPr>
        </p:nvSpPr>
        <p:spPr bwMode="auto">
          <a:xfrm>
            <a:off x="1096423" y="1639658"/>
            <a:ext cx="7009509" cy="4527819"/>
          </a:xfrm>
          <a:prstGeom prst="rect">
            <a:avLst/>
          </a:prstGeom>
        </p:spPr>
        <p:txBody>
          <a:bodyPr anchor="t">
            <a:noAutofit/>
          </a:bodyPr>
          <a:lstStyle>
            <a:lvl1pPr marL="0" marR="0" indent="0" algn="l" defTabSz="914400">
              <a:lnSpc>
                <a:spcPct val="150000"/>
              </a:lnSpc>
              <a:spcBef>
                <a:spcPts val="1000"/>
              </a:spcBef>
              <a:spcAft>
                <a:spcPts val="0"/>
              </a:spcAft>
              <a:buClrTx/>
              <a:buSzTx/>
              <a:buFont typeface="Arial"/>
              <a:buNone/>
              <a:defRPr sz="1800" b="0">
                <a:solidFill>
                  <a:schemeClr val="tx1"/>
                </a:solidFill>
                <a:latin typeface="Arial"/>
                <a:cs typeface="Arial"/>
              </a:defRPr>
            </a:lvl1pPr>
            <a:lvl2pPr marL="457200" marR="0" indent="0" algn="l" defTabSz="914400">
              <a:lnSpc>
                <a:spcPct val="150000"/>
              </a:lnSpc>
              <a:spcBef>
                <a:spcPts val="500"/>
              </a:spcBef>
              <a:spcAft>
                <a:spcPts val="0"/>
              </a:spcAft>
              <a:buClrTx/>
              <a:buSzTx/>
              <a:buFont typeface="Arial"/>
              <a:buNone/>
              <a:defRPr sz="2000">
                <a:latin typeface="Arial"/>
                <a:cs typeface="Arial"/>
              </a:defRPr>
            </a:lvl2pPr>
            <a:lvl3pPr marL="914400" indent="0">
              <a:buNone/>
              <a:defRPr sz="1600">
                <a:latin typeface="Arial"/>
                <a:cs typeface="Arial"/>
              </a:defRPr>
            </a:lvl3pPr>
            <a:lvl4pPr>
              <a:defRPr>
                <a:latin typeface="Arial"/>
                <a:cs typeface="Arial"/>
              </a:defRPr>
            </a:lvl4pPr>
            <a:lvl5pPr>
              <a:defRPr>
                <a:latin typeface="Arial"/>
                <a:cs typeface="Arial"/>
              </a:defRPr>
            </a:lvl5pPr>
          </a:lstStyle>
          <a:p>
            <a:pPr lvl="0">
              <a:defRPr/>
            </a:pPr>
            <a:r>
              <a:rPr lang="de-DE"/>
              <a:t>Lorem ipsum dolor…</a:t>
            </a:r>
            <a:endParaRPr/>
          </a:p>
          <a:p>
            <a:pPr lvl="0">
              <a:defRPr/>
            </a:pPr>
            <a:endParaRPr lang="de-DE"/>
          </a:p>
        </p:txBody>
      </p:sp>
      <p:sp>
        <p:nvSpPr>
          <p:cNvPr id="16" name="Titel 1"/>
          <p:cNvSpPr txBox="1"/>
          <p:nvPr userDrawn="1"/>
        </p:nvSpPr>
        <p:spPr bwMode="auto">
          <a:xfrm>
            <a:off x="4166936" y="499651"/>
            <a:ext cx="4761164" cy="364318"/>
          </a:xfrm>
          <a:prstGeom prst="rect">
            <a:avLst/>
          </a:prstGeom>
        </p:spPr>
        <p:txBody>
          <a:bodyPr>
            <a:normAutofit fontScale="85000" lnSpcReduction="20000"/>
          </a:bodyPr>
          <a:lstStyle>
            <a:lvl1pPr marL="9525" indent="0" algn="l" defTabSz="914400">
              <a:lnSpc>
                <a:spcPct val="90000"/>
              </a:lnSpc>
              <a:spcBef>
                <a:spcPts val="0"/>
              </a:spcBef>
              <a:buNone/>
              <a:defRPr sz="2800" b="1">
                <a:solidFill>
                  <a:schemeClr val="tx1"/>
                </a:solidFill>
                <a:latin typeface="Arial"/>
                <a:ea typeface="+mj-ea"/>
                <a:cs typeface="Arial"/>
              </a:defRPr>
            </a:lvl1pPr>
          </a:lstStyle>
          <a:p>
            <a:pPr>
              <a:defRPr/>
            </a:pPr>
            <a:r>
              <a:rPr lang="de-DE" b="0"/>
              <a:t>FÜR MODERATOR:INNEN</a:t>
            </a:r>
            <a:endParaRPr lang="de-DE"/>
          </a:p>
        </p:txBody>
      </p:sp>
      <p:pic>
        <p:nvPicPr>
          <p:cNvPr id="21" name="Grafik 20"/>
          <p:cNvPicPr/>
          <p:nvPr userDrawn="1"/>
        </p:nvPicPr>
        <p:blipFill>
          <a:blip r:embed="rId2"/>
          <a:stretch/>
        </p:blipFill>
        <p:spPr bwMode="auto">
          <a:xfrm>
            <a:off x="121429" y="260617"/>
            <a:ext cx="855317" cy="732691"/>
          </a:xfrm>
          <a:prstGeom prst="rect">
            <a:avLst/>
          </a:prstGeom>
        </p:spPr>
      </p:pic>
      <p:sp>
        <p:nvSpPr>
          <p:cNvPr id="22" name="Rechteck 21"/>
          <p:cNvSpPr/>
          <p:nvPr userDrawn="1"/>
        </p:nvSpPr>
        <p:spPr bwMode="auto">
          <a:xfrm>
            <a:off x="5416952" y="39947"/>
            <a:ext cx="3744749" cy="246221"/>
          </a:xfrm>
          <a:prstGeom prst="rect">
            <a:avLst/>
          </a:prstGeom>
        </p:spPr>
        <p:txBody>
          <a:bodyPr wrap="square">
            <a:spAutoFit/>
          </a:bodyPr>
          <a:lstStyle/>
          <a:p>
            <a:pPr algn="ctr">
              <a:defRPr/>
            </a:pPr>
            <a:r>
              <a:rPr lang="de-DE" sz="1000">
                <a:solidFill>
                  <a:srgbClr val="327D87"/>
                </a:solidFill>
                <a:latin typeface="Arial"/>
                <a:cs typeface="Arial"/>
              </a:rPr>
              <a:t>NUR FÜR MODERATOR:INNEN SICHTBAR, GGF. PRÜFEN.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Aufzählung">
    <p:spTree>
      <p:nvGrpSpPr>
        <p:cNvPr id="1" name=""/>
        <p:cNvGrpSpPr/>
        <p:nvPr/>
      </p:nvGrpSpPr>
      <p:grpSpPr bwMode="auto">
        <a:xfrm>
          <a:off x="0" y="0"/>
          <a:ext cx="0" cy="0"/>
          <a:chOff x="0" y="0"/>
          <a:chExt cx="0" cy="0"/>
        </a:xfrm>
      </p:grpSpPr>
      <p:cxnSp>
        <p:nvCxnSpPr>
          <p:cNvPr id="7" name="Gerade Verbindung 6"/>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sp>
        <p:nvSpPr>
          <p:cNvPr id="24" name="Textplatzhalter 23"/>
          <p:cNvSpPr>
            <a:spLocks noGrp="1"/>
          </p:cNvSpPr>
          <p:nvPr>
            <p:ph type="body" sz="quarter" idx="13" hasCustomPrompt="1"/>
          </p:nvPr>
        </p:nvSpPr>
        <p:spPr bwMode="auto">
          <a:xfrm>
            <a:off x="1096266" y="1194030"/>
            <a:ext cx="7009509" cy="445628"/>
          </a:xfrm>
          <a:prstGeom prst="rect">
            <a:avLst/>
          </a:prstGeom>
        </p:spPr>
        <p:txBody>
          <a:bodyPr/>
          <a:lstStyle>
            <a:lvl1pPr marL="0" marR="0" indent="0" algn="l" defTabSz="914400">
              <a:lnSpc>
                <a:spcPct val="150000"/>
              </a:lnSpc>
              <a:spcBef>
                <a:spcPts val="1000"/>
              </a:spcBef>
              <a:spcAft>
                <a:spcPts val="0"/>
              </a:spcAft>
              <a:buClrTx/>
              <a:buSzTx/>
              <a:buFont typeface="Arial"/>
              <a:buNone/>
              <a:defRPr sz="1600">
                <a:solidFill>
                  <a:srgbClr val="327D87"/>
                </a:solidFill>
                <a:latin typeface="Arial"/>
                <a:cs typeface="Arial"/>
              </a:defRPr>
            </a:lvl1pPr>
            <a:lvl2pPr marL="457200" indent="0">
              <a:buNone/>
              <a:defRPr/>
            </a:lvl2pPr>
          </a:lstStyle>
          <a:p>
            <a:pPr marL="0" marR="0" lvl="0" indent="0" algn="l" defTabSz="914400">
              <a:lnSpc>
                <a:spcPct val="150000"/>
              </a:lnSpc>
              <a:spcBef>
                <a:spcPts val="1000"/>
              </a:spcBef>
              <a:spcAft>
                <a:spcPts val="0"/>
              </a:spcAft>
              <a:buClrTx/>
              <a:buSzTx/>
              <a:buFont typeface="Arial"/>
              <a:buNone/>
              <a:defRPr/>
            </a:pPr>
            <a:r>
              <a:rPr lang="de-DE"/>
              <a:t>ÜBERSCHRIFT AUFZÄHLUNG</a:t>
            </a:r>
            <a:endParaRPr/>
          </a:p>
          <a:p>
            <a:pPr lvl="0">
              <a:defRPr/>
            </a:pPr>
            <a:endParaRPr lang="de-DE"/>
          </a:p>
        </p:txBody>
      </p:sp>
      <p:sp>
        <p:nvSpPr>
          <p:cNvPr id="25" name="Inhaltsplatzhalter 2"/>
          <p:cNvSpPr>
            <a:spLocks noGrp="1"/>
          </p:cNvSpPr>
          <p:nvPr>
            <p:ph idx="1" hasCustomPrompt="1"/>
          </p:nvPr>
        </p:nvSpPr>
        <p:spPr bwMode="auto">
          <a:xfrm>
            <a:off x="1096423" y="1748860"/>
            <a:ext cx="7009509" cy="4418617"/>
          </a:xfrm>
          <a:prstGeom prst="rect">
            <a:avLst/>
          </a:prstGeom>
        </p:spPr>
        <p:txBody>
          <a:bodyPr anchor="t">
            <a:noAutofit/>
          </a:bodyPr>
          <a:lstStyle>
            <a:lvl1pPr marL="285750" marR="0" indent="-285750" algn="l" defTabSz="914400">
              <a:lnSpc>
                <a:spcPct val="150000"/>
              </a:lnSpc>
              <a:spcBef>
                <a:spcPts val="1000"/>
              </a:spcBef>
              <a:spcAft>
                <a:spcPts val="0"/>
              </a:spcAft>
              <a:buClrTx/>
              <a:buSzTx/>
              <a:buFont typeface="Arial"/>
              <a:buChar char="•"/>
              <a:defRPr sz="1800" b="0">
                <a:solidFill>
                  <a:schemeClr val="tx1"/>
                </a:solidFill>
                <a:latin typeface="Arial"/>
                <a:cs typeface="Arial"/>
              </a:defRPr>
            </a:lvl1pPr>
            <a:lvl2pPr marL="457200" marR="0" indent="0" algn="l" defTabSz="914400">
              <a:lnSpc>
                <a:spcPct val="150000"/>
              </a:lnSpc>
              <a:spcBef>
                <a:spcPts val="500"/>
              </a:spcBef>
              <a:spcAft>
                <a:spcPts val="0"/>
              </a:spcAft>
              <a:buClrTx/>
              <a:buSzTx/>
              <a:buFont typeface="Arial"/>
              <a:buNone/>
              <a:defRPr sz="2000">
                <a:latin typeface="Arial"/>
                <a:cs typeface="Arial"/>
              </a:defRPr>
            </a:lvl2pPr>
            <a:lvl3pPr marL="914400" indent="0">
              <a:buNone/>
              <a:defRPr sz="1600">
                <a:latin typeface="Arial"/>
                <a:cs typeface="Arial"/>
              </a:defRPr>
            </a:lvl3pPr>
            <a:lvl4pPr>
              <a:defRPr>
                <a:latin typeface="Arial"/>
                <a:cs typeface="Arial"/>
              </a:defRPr>
            </a:lvl4pPr>
            <a:lvl5pPr>
              <a:defRPr>
                <a:latin typeface="Arial"/>
                <a:cs typeface="Arial"/>
              </a:defRPr>
            </a:lvl5pPr>
          </a:lstStyle>
          <a:p>
            <a:pPr lvl="0">
              <a:defRPr/>
            </a:pPr>
            <a:r>
              <a:rPr lang="de-DE"/>
              <a:t>Lorem ipsum dolor…</a:t>
            </a:r>
            <a:endParaRPr/>
          </a:p>
          <a:p>
            <a:pPr marL="285750" marR="0" lvl="0" indent="-285750" algn="l" defTabSz="914400">
              <a:lnSpc>
                <a:spcPct val="150000"/>
              </a:lnSpc>
              <a:spcBef>
                <a:spcPts val="1000"/>
              </a:spcBef>
              <a:spcAft>
                <a:spcPts val="0"/>
              </a:spcAft>
              <a:buClrTx/>
              <a:buSzTx/>
              <a:buFont typeface="Arial"/>
              <a:buChar char="•"/>
              <a:defRPr/>
            </a:pPr>
            <a:r>
              <a:rPr lang="de-DE"/>
              <a:t>Lorem ipsum dolor…</a:t>
            </a:r>
            <a:endParaRPr/>
          </a:p>
          <a:p>
            <a:pPr marL="285750" marR="0" lvl="0" indent="-285750" algn="l" defTabSz="914400">
              <a:lnSpc>
                <a:spcPct val="150000"/>
              </a:lnSpc>
              <a:spcBef>
                <a:spcPts val="1000"/>
              </a:spcBef>
              <a:spcAft>
                <a:spcPts val="0"/>
              </a:spcAft>
              <a:buClrTx/>
              <a:buSzTx/>
              <a:buFont typeface="Arial"/>
              <a:buChar char="•"/>
              <a:defRPr/>
            </a:pPr>
            <a:r>
              <a:rPr lang="de-DE"/>
              <a:t>Lorem ipsum dolor…</a:t>
            </a:r>
            <a:endParaRPr/>
          </a:p>
          <a:p>
            <a:pPr marL="285750" marR="0" lvl="0" indent="-285750" algn="l" defTabSz="914400">
              <a:lnSpc>
                <a:spcPct val="150000"/>
              </a:lnSpc>
              <a:spcBef>
                <a:spcPts val="1000"/>
              </a:spcBef>
              <a:spcAft>
                <a:spcPts val="0"/>
              </a:spcAft>
              <a:buClrTx/>
              <a:buSzTx/>
              <a:buFont typeface="Arial"/>
              <a:buChar char="•"/>
              <a:defRPr/>
            </a:pPr>
            <a:endParaRPr lang="de-DE"/>
          </a:p>
          <a:p>
            <a:pPr lvl="0">
              <a:defRPr/>
            </a:pPr>
            <a:endParaRPr lang="de-DE"/>
          </a:p>
          <a:p>
            <a:pPr lvl="0">
              <a:defRPr/>
            </a:pPr>
            <a:endParaRPr lang="de-DE"/>
          </a:p>
        </p:txBody>
      </p:sp>
      <p:sp>
        <p:nvSpPr>
          <p:cNvPr id="12" name="Rechteck 11"/>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8"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19"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17" name="Grafik 16"/>
          <p:cNvPicPr/>
          <p:nvPr userDrawn="1"/>
        </p:nvPicPr>
        <p:blipFill>
          <a:blip r:embed="rId2"/>
          <a:stretch/>
        </p:blipFill>
        <p:spPr bwMode="auto">
          <a:xfrm>
            <a:off x="121429" y="260617"/>
            <a:ext cx="855317" cy="73269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Zitat">
    <p:spTree>
      <p:nvGrpSpPr>
        <p:cNvPr id="1" name=""/>
        <p:cNvGrpSpPr/>
        <p:nvPr/>
      </p:nvGrpSpPr>
      <p:grpSpPr bwMode="auto">
        <a:xfrm>
          <a:off x="0" y="0"/>
          <a:ext cx="0" cy="0"/>
          <a:chOff x="0" y="0"/>
          <a:chExt cx="0" cy="0"/>
        </a:xfrm>
      </p:grpSpPr>
      <p:sp>
        <p:nvSpPr>
          <p:cNvPr id="19" name="Titel 1"/>
          <p:cNvSpPr>
            <a:spLocks noGrp="1"/>
          </p:cNvSpPr>
          <p:nvPr>
            <p:ph type="title"/>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Mastertitelformat</a:t>
            </a:r>
            <a:endParaRPr/>
          </a:p>
        </p:txBody>
      </p:sp>
      <p:cxnSp>
        <p:nvCxnSpPr>
          <p:cNvPr id="23" name="Gerade Verbindung 22"/>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 name="Textplatzhalter 17"/>
          <p:cNvSpPr>
            <a:spLocks noGrp="1"/>
          </p:cNvSpPr>
          <p:nvPr>
            <p:ph type="body" sz="quarter" idx="13" hasCustomPrompt="1"/>
          </p:nvPr>
        </p:nvSpPr>
        <p:spPr bwMode="auto">
          <a:xfrm>
            <a:off x="1763316" y="5380414"/>
            <a:ext cx="6438899" cy="452438"/>
          </a:xfrm>
          <a:prstGeom prst="rect">
            <a:avLst/>
          </a:prstGeom>
        </p:spPr>
        <p:txBody>
          <a:bodyPr>
            <a:normAutofit/>
          </a:bodyPr>
          <a:lstStyle>
            <a:lvl1pPr marL="0" indent="0" algn="r">
              <a:buNone/>
              <a:defRPr sz="1200" b="1">
                <a:latin typeface="Arial"/>
                <a:cs typeface="Arial"/>
              </a:defRPr>
            </a:lvl1pPr>
          </a:lstStyle>
          <a:p>
            <a:pPr lvl="0">
              <a:defRPr/>
            </a:pPr>
            <a:r>
              <a:rPr lang="de-DE" sz="1200" b="1"/>
              <a:t>(Quelle, Jahr, Seite)</a:t>
            </a:r>
            <a:endParaRPr lang="de-DE"/>
          </a:p>
        </p:txBody>
      </p:sp>
      <p:sp>
        <p:nvSpPr>
          <p:cNvPr id="40" name="Textplatzhalter 6"/>
          <p:cNvSpPr>
            <a:spLocks noGrp="1"/>
          </p:cNvSpPr>
          <p:nvPr>
            <p:ph type="body" sz="quarter" idx="14"/>
          </p:nvPr>
        </p:nvSpPr>
        <p:spPr bwMode="auto">
          <a:xfrm>
            <a:off x="1763316" y="1660385"/>
            <a:ext cx="6438899" cy="3578878"/>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Mastertextformat bearbeiten</a:t>
            </a:r>
            <a:endParaRPr/>
          </a:p>
        </p:txBody>
      </p:sp>
      <p:pic>
        <p:nvPicPr>
          <p:cNvPr id="20" name="Grafik 19"/>
          <p:cNvPicPr/>
          <p:nvPr userDrawn="1"/>
        </p:nvPicPr>
        <p:blipFill>
          <a:blip r:embed="rId2"/>
          <a:stretch/>
        </p:blipFill>
        <p:spPr bwMode="auto">
          <a:xfrm>
            <a:off x="1128322" y="1707437"/>
            <a:ext cx="475200" cy="475200"/>
          </a:xfrm>
          <a:prstGeom prst="rect">
            <a:avLst/>
          </a:prstGeom>
        </p:spPr>
      </p:pic>
      <p:sp>
        <p:nvSpPr>
          <p:cNvPr id="13" name="Rechteck 12"/>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6" name="Foliennummernplatzhalter 20"/>
          <p:cNvSpPr>
            <a:spLocks noGrp="1"/>
          </p:cNvSpPr>
          <p:nvPr>
            <p:ph type="sldNum" sz="quarter" idx="12"/>
          </p:nvPr>
        </p:nvSpPr>
        <p:spPr bwMode="auto">
          <a:xfrm>
            <a:off x="6457950" y="6352795"/>
            <a:ext cx="2057400" cy="365125"/>
          </a:xfrm>
          <a:prstGeom prst="rect">
            <a:avLst/>
          </a:prstGeom>
        </p:spPr>
        <p:txBody>
          <a:bodyPr/>
          <a:lstStyle>
            <a:lvl1pPr algn="r">
              <a:lnSpc>
                <a:spcPct val="150000"/>
              </a:lnSpc>
              <a:defRPr sz="1200">
                <a:solidFill>
                  <a:schemeClr val="bg2">
                    <a:lumMod val="50000"/>
                  </a:schemeClr>
                </a:solidFill>
                <a:latin typeface="Arial"/>
                <a:cs typeface="Arial"/>
              </a:defRPr>
            </a:lvl1pPr>
          </a:lstStyle>
          <a:p>
            <a:pPr>
              <a:defRPr/>
            </a:pPr>
            <a:fld id="{C3752B7C-18A9-864D-BBCB-54A9F41B5594}" type="slidenum">
              <a:rPr lang="de-DE"/>
              <a:t>‹Nr.›</a:t>
            </a:fld>
            <a:endParaRPr lang="de-DE"/>
          </a:p>
        </p:txBody>
      </p:sp>
      <p:sp>
        <p:nvSpPr>
          <p:cNvPr id="17"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pic>
        <p:nvPicPr>
          <p:cNvPr id="3" name="Grafik 2"/>
          <p:cNvPicPr>
            <a:picLocks noChangeAspect="1"/>
          </p:cNvPicPr>
          <p:nvPr userDrawn="1"/>
        </p:nvPicPr>
        <p:blipFill>
          <a:blip r:embed="rId3"/>
          <a:stretch/>
        </p:blipFill>
        <p:spPr bwMode="auto">
          <a:xfrm>
            <a:off x="181949" y="255678"/>
            <a:ext cx="863673" cy="7308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Fazit">
    <p:spTree>
      <p:nvGrpSpPr>
        <p:cNvPr id="1" name=""/>
        <p:cNvGrpSpPr/>
        <p:nvPr/>
      </p:nvGrpSpPr>
      <p:grpSpPr bwMode="auto">
        <a:xfrm>
          <a:off x="0" y="0"/>
          <a:ext cx="0" cy="0"/>
          <a:chOff x="0" y="0"/>
          <a:chExt cx="0" cy="0"/>
        </a:xfrm>
      </p:grpSpPr>
      <p:cxnSp>
        <p:nvCxnSpPr>
          <p:cNvPr id="23" name="Gerade Verbindung 22"/>
          <p:cNvCxnSpPr>
            <a:cxnSpLocks/>
          </p:cNvCxnSpPr>
          <p:nvPr userDrawn="1"/>
        </p:nvCxnSpPr>
        <p:spPr bwMode="auto">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0" name="Textplatzhalter 6"/>
          <p:cNvSpPr>
            <a:spLocks noGrp="1"/>
          </p:cNvSpPr>
          <p:nvPr>
            <p:ph type="body" sz="quarter" idx="14"/>
          </p:nvPr>
        </p:nvSpPr>
        <p:spPr bwMode="auto">
          <a:xfrm>
            <a:off x="1763316" y="1358912"/>
            <a:ext cx="6438899" cy="4622784"/>
          </a:xfrm>
          <a:prstGeom prst="rect">
            <a:avLst/>
          </a:prstGeom>
        </p:spPr>
        <p:txBody>
          <a:bodyPr>
            <a:normAutofit/>
          </a:bodyPr>
          <a:lstStyle>
            <a:lvl1pPr marL="0" indent="0">
              <a:lnSpc>
                <a:spcPct val="150000"/>
              </a:lnSpc>
              <a:buNone/>
              <a:defRPr sz="2200">
                <a:latin typeface="Arial"/>
                <a:cs typeface="Aria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defRPr/>
            </a:pPr>
            <a:r>
              <a:rPr lang="de-DE"/>
              <a:t>Mastertextformat bearbeiten</a:t>
            </a:r>
            <a:endParaRPr/>
          </a:p>
        </p:txBody>
      </p:sp>
      <p:sp>
        <p:nvSpPr>
          <p:cNvPr id="13" name="Rechteck 12"/>
          <p:cNvSpPr/>
          <p:nvPr userDrawn="1"/>
        </p:nvSpPr>
        <p:spPr bwMode="auto">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sp>
        <p:nvSpPr>
          <p:cNvPr id="14" name="Rechteck 13"/>
          <p:cNvSpPr/>
          <p:nvPr userDrawn="1"/>
        </p:nvSpPr>
        <p:spPr bwMode="auto">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800"/>
              <a:t> </a:t>
            </a:r>
            <a:endParaRPr/>
          </a:p>
        </p:txBody>
      </p:sp>
      <p:sp>
        <p:nvSpPr>
          <p:cNvPr id="15" name="Datumsplatzhalter 18"/>
          <p:cNvSpPr>
            <a:spLocks noGrp="1"/>
          </p:cNvSpPr>
          <p:nvPr>
            <p:ph type="dt" sz="half" idx="10"/>
          </p:nvPr>
        </p:nvSpPr>
        <p:spPr bwMode="auto">
          <a:xfrm>
            <a:off x="580260" y="6338729"/>
            <a:ext cx="2057400" cy="393256"/>
          </a:xfrm>
          <a:prstGeom prst="rect">
            <a:avLst/>
          </a:prstGeom>
        </p:spPr>
        <p:txBody>
          <a:bodyPr/>
          <a:lstStyle>
            <a:lvl1pPr>
              <a:defRPr sz="1200">
                <a:solidFill>
                  <a:schemeClr val="bg2">
                    <a:lumMod val="50000"/>
                  </a:schemeClr>
                </a:solidFill>
                <a:latin typeface="Arial"/>
                <a:cs typeface="Arial"/>
              </a:defRPr>
            </a:lvl1pPr>
          </a:lstStyle>
          <a:p>
            <a:pPr>
              <a:lnSpc>
                <a:spcPct val="150000"/>
              </a:lnSpc>
              <a:defRPr/>
            </a:pPr>
            <a:endParaRPr lang="de-DE"/>
          </a:p>
        </p:txBody>
      </p:sp>
      <p:sp>
        <p:nvSpPr>
          <p:cNvPr id="17" name="Datumsplatzhalter 18"/>
          <p:cNvSpPr txBox="1"/>
          <p:nvPr userDrawn="1"/>
        </p:nvSpPr>
        <p:spPr bwMode="auto">
          <a:xfrm>
            <a:off x="3503518" y="6338729"/>
            <a:ext cx="2057400" cy="393256"/>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lnSpc>
                <a:spcPct val="150000"/>
              </a:lnSpc>
              <a:defRPr/>
            </a:pPr>
            <a:r>
              <a:rPr lang="de-DE">
                <a:solidFill>
                  <a:schemeClr val="bg2">
                    <a:lumMod val="50000"/>
                  </a:schemeClr>
                </a:solidFill>
                <a:latin typeface="Arial"/>
                <a:cs typeface="Arial"/>
              </a:rPr>
              <a:t>PIKAS (pikas.dzlm.de)  </a:t>
            </a:r>
            <a:endParaRPr lang="de-DE">
              <a:solidFill>
                <a:schemeClr val="bg2">
                  <a:lumMod val="50000"/>
                </a:schemeClr>
              </a:solidFill>
            </a:endParaRPr>
          </a:p>
        </p:txBody>
      </p:sp>
      <p:sp>
        <p:nvSpPr>
          <p:cNvPr id="35" name="Foliennummernplatzhalter 20"/>
          <p:cNvSpPr txBox="1"/>
          <p:nvPr userDrawn="1"/>
        </p:nvSpPr>
        <p:spPr bwMode="auto">
          <a:xfrm>
            <a:off x="6457950" y="6352795"/>
            <a:ext cx="2057400" cy="365125"/>
          </a:xfrm>
          <a:prstGeom prst="rect">
            <a:avLst/>
          </a:prstGeom>
        </p:spPr>
        <p:txBody>
          <a:bodyPr/>
          <a:lstStyle>
            <a:defPPr>
              <a:defRPr lang="en-US"/>
            </a:defPPr>
            <a:lvl1pPr marL="0" algn="r" defTabSz="457200">
              <a:lnSpc>
                <a:spcPct val="150000"/>
              </a:lnSpc>
              <a:defRPr sz="1200">
                <a:solidFill>
                  <a:schemeClr val="bg2">
                    <a:lumMod val="50000"/>
                  </a:schemeClr>
                </a:solidFill>
                <a:latin typeface="Arial"/>
                <a:ea typeface="+mn-ea"/>
                <a:cs typeface="Arial"/>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C3752B7C-18A9-864D-BBCB-54A9F41B5594}" type="slidenum">
              <a:rPr lang="de-DE"/>
              <a:t>‹Nr.›</a:t>
            </a:fld>
            <a:endParaRPr lang="de-DE"/>
          </a:p>
        </p:txBody>
      </p:sp>
      <p:pic>
        <p:nvPicPr>
          <p:cNvPr id="37" name="Grafik 36"/>
          <p:cNvPicPr>
            <a:picLocks noChangeAspect="1"/>
          </p:cNvPicPr>
          <p:nvPr userDrawn="1"/>
        </p:nvPicPr>
        <p:blipFill>
          <a:blip r:embed="rId2"/>
          <a:stretch/>
        </p:blipFill>
        <p:spPr bwMode="auto">
          <a:xfrm>
            <a:off x="1128599" y="1444485"/>
            <a:ext cx="480361" cy="480361"/>
          </a:xfrm>
          <a:prstGeom prst="rect">
            <a:avLst/>
          </a:prstGeom>
        </p:spPr>
      </p:pic>
      <p:sp>
        <p:nvSpPr>
          <p:cNvPr id="38" name="Titel 1"/>
          <p:cNvSpPr>
            <a:spLocks noGrp="1"/>
          </p:cNvSpPr>
          <p:nvPr>
            <p:ph type="title" hasCustomPrompt="1"/>
          </p:nvPr>
        </p:nvSpPr>
        <p:spPr bwMode="auto">
          <a:xfrm>
            <a:off x="1096423" y="382774"/>
            <a:ext cx="7009509" cy="603704"/>
          </a:xfrm>
          <a:prstGeom prst="rect">
            <a:avLst/>
          </a:prstGeom>
        </p:spPr>
        <p:txBody>
          <a:bodyPr>
            <a:normAutofit/>
          </a:bodyPr>
          <a:lstStyle>
            <a:lvl1pPr marL="9525" indent="0">
              <a:defRPr sz="2800" b="1">
                <a:latin typeface="Arial"/>
                <a:cs typeface="Arial"/>
              </a:defRPr>
            </a:lvl1pPr>
          </a:lstStyle>
          <a:p>
            <a:pPr>
              <a:defRPr/>
            </a:pPr>
            <a:r>
              <a:rPr lang="de-DE"/>
              <a:t>Fazit</a:t>
            </a:r>
            <a:endParaRPr/>
          </a:p>
        </p:txBody>
      </p:sp>
      <p:pic>
        <p:nvPicPr>
          <p:cNvPr id="19" name="Grafik 18"/>
          <p:cNvPicPr/>
          <p:nvPr userDrawn="1"/>
        </p:nvPicPr>
        <p:blipFill>
          <a:blip r:embed="rId3"/>
          <a:stretch/>
        </p:blipFill>
        <p:spPr bwMode="auto">
          <a:xfrm>
            <a:off x="121429" y="260617"/>
            <a:ext cx="855317" cy="7326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71"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p:txStyles>
    <p:titleStyle>
      <a:lvl1pPr algn="l" defTabSz="914400">
        <a:lnSpc>
          <a:spcPct val="90000"/>
        </a:lnSpc>
        <a:spcBef>
          <a:spcPts val="0"/>
        </a:spcBef>
        <a:buNone/>
        <a:defRPr sz="2800" b="1">
          <a:solidFill>
            <a:schemeClr val="tx1"/>
          </a:solidFill>
          <a:latin typeface="Arial"/>
          <a:ea typeface="+mj-ea"/>
          <a:cs typeface="Arial"/>
        </a:defRPr>
      </a:lvl1pPr>
    </p:titleStyle>
    <p:bodyStyle>
      <a:lvl1pPr marL="228600" indent="-228600" algn="l" defTabSz="914400">
        <a:lnSpc>
          <a:spcPct val="150000"/>
        </a:lnSpc>
        <a:spcBef>
          <a:spcPts val="1000"/>
        </a:spcBef>
        <a:buFont typeface="Arial"/>
        <a:buChar char="•"/>
        <a:defRPr sz="2000">
          <a:solidFill>
            <a:schemeClr val="tx1"/>
          </a:solidFill>
          <a:latin typeface="Arial"/>
          <a:ea typeface="+mn-ea"/>
          <a:cs typeface="Arial"/>
        </a:defRPr>
      </a:lvl1pPr>
      <a:lvl2pPr marL="685800" indent="-228600" algn="l" defTabSz="914400">
        <a:lnSpc>
          <a:spcPct val="150000"/>
        </a:lnSpc>
        <a:spcBef>
          <a:spcPts val="500"/>
        </a:spcBef>
        <a:buFont typeface="Arial"/>
        <a:buChar char="•"/>
        <a:defRPr sz="1800">
          <a:solidFill>
            <a:schemeClr val="tx1"/>
          </a:solidFill>
          <a:latin typeface="Arial"/>
          <a:ea typeface="+mn-ea"/>
          <a:cs typeface="Arial"/>
        </a:defRPr>
      </a:lvl2pPr>
      <a:lvl3pPr marL="1143000" indent="-228600" algn="l" defTabSz="914400">
        <a:lnSpc>
          <a:spcPct val="150000"/>
        </a:lnSpc>
        <a:spcBef>
          <a:spcPts val="500"/>
        </a:spcBef>
        <a:buFont typeface="Arial"/>
        <a:buChar char="•"/>
        <a:defRPr sz="1600">
          <a:solidFill>
            <a:schemeClr val="tx1"/>
          </a:solidFill>
          <a:latin typeface="Arial"/>
          <a:ea typeface="+mn-ea"/>
          <a:cs typeface="Arial"/>
        </a:defRPr>
      </a:lvl3pPr>
      <a:lvl4pPr marL="1600200" indent="-228600" algn="l" defTabSz="914400">
        <a:lnSpc>
          <a:spcPct val="90000"/>
        </a:lnSpc>
        <a:spcBef>
          <a:spcPts val="500"/>
        </a:spcBef>
        <a:buFont typeface="Arial"/>
        <a:buChar char="•"/>
        <a:defRPr sz="1800">
          <a:solidFill>
            <a:schemeClr val="tx1"/>
          </a:solidFill>
          <a:latin typeface="Arial"/>
          <a:ea typeface="+mn-ea"/>
          <a:cs typeface="Arial"/>
        </a:defRPr>
      </a:lvl4pPr>
      <a:lvl5pPr marL="2057400" indent="-228600" algn="l" defTabSz="914400">
        <a:lnSpc>
          <a:spcPct val="9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tertitel 1"/>
          <p:cNvSpPr>
            <a:spLocks noGrp="1"/>
          </p:cNvSpPr>
          <p:nvPr>
            <p:ph type="subTitle" idx="1"/>
          </p:nvPr>
        </p:nvSpPr>
        <p:spPr bwMode="auto"/>
        <p:txBody>
          <a:bodyPr/>
          <a:lstStyle/>
          <a:p>
            <a:pPr>
              <a:defRPr/>
            </a:pPr>
            <a:r>
              <a:rPr lang="de-DE" dirty="0"/>
              <a:t>Methodische Anleitung zur Reflexion des Transfers</a:t>
            </a:r>
            <a:endParaRPr dirty="0"/>
          </a:p>
        </p:txBody>
      </p:sp>
      <p:sp>
        <p:nvSpPr>
          <p:cNvPr id="3" name="Titel 2"/>
          <p:cNvSpPr>
            <a:spLocks noGrp="1"/>
          </p:cNvSpPr>
          <p:nvPr>
            <p:ph type="ctrTitle"/>
          </p:nvPr>
        </p:nvSpPr>
        <p:spPr bwMode="auto"/>
        <p:txBody>
          <a:bodyPr/>
          <a:lstStyle/>
          <a:p>
            <a:pPr>
              <a:defRPr/>
            </a:pPr>
            <a:r>
              <a:rPr lang="de-DE" dirty="0"/>
              <a:t>Transfer ins Kollegium</a:t>
            </a:r>
            <a:endParaRPr dirty="0"/>
          </a:p>
        </p:txBody>
      </p:sp>
      <p:sp>
        <p:nvSpPr>
          <p:cNvPr id="4" name="Textplatzhalter 3"/>
          <p:cNvSpPr>
            <a:spLocks noGrp="1"/>
          </p:cNvSpPr>
          <p:nvPr>
            <p:ph type="body" idx="10"/>
          </p:nvPr>
        </p:nvSpPr>
        <p:spPr bwMode="auto"/>
        <p:txBody>
          <a:bodyPr/>
          <a:lstStyle/>
          <a:p>
            <a:pPr>
              <a:defRPr/>
            </a:pPr>
            <a:r>
              <a:rPr lang="de-DE" dirty="0"/>
              <a:t>Ergänzende Folien zu den Modulen der Fachoffensive Mathematik</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FF8C3-059A-4D20-7CD0-DB8CA28358B9}"/>
              </a:ext>
            </a:extLst>
          </p:cNvPr>
          <p:cNvSpPr>
            <a:spLocks noGrp="1"/>
          </p:cNvSpPr>
          <p:nvPr>
            <p:ph type="title"/>
          </p:nvPr>
        </p:nvSpPr>
        <p:spPr/>
        <p:txBody>
          <a:bodyPr/>
          <a:lstStyle/>
          <a:p>
            <a:r>
              <a:rPr lang="de-DE" dirty="0"/>
              <a:t>Hintergrundinfos</a:t>
            </a:r>
          </a:p>
        </p:txBody>
      </p:sp>
      <p:sp>
        <p:nvSpPr>
          <p:cNvPr id="3" name="Datumsplatzhalter 2">
            <a:extLst>
              <a:ext uri="{FF2B5EF4-FFF2-40B4-BE49-F238E27FC236}">
                <a16:creationId xmlns:a16="http://schemas.microsoft.com/office/drawing/2014/main" id="{9F4A0A81-20C7-E9E6-7D59-F0B9FF443438}"/>
              </a:ext>
            </a:extLst>
          </p:cNvPr>
          <p:cNvSpPr>
            <a:spLocks noGrp="1"/>
          </p:cNvSpPr>
          <p:nvPr>
            <p:ph type="dt" sz="half" idx="10"/>
          </p:nvPr>
        </p:nvSpPr>
        <p:spPr/>
        <p:txBody>
          <a:bodyPr/>
          <a:lstStyle/>
          <a:p>
            <a:pPr>
              <a:lnSpc>
                <a:spcPct val="150000"/>
              </a:lnSpc>
              <a:defRPr/>
            </a:pPr>
            <a:r>
              <a:rPr lang="de-DE" dirty="0"/>
              <a:t>Dezember 23</a:t>
            </a:r>
          </a:p>
        </p:txBody>
      </p:sp>
      <p:sp>
        <p:nvSpPr>
          <p:cNvPr id="4" name="Foliennummernplatzhalter 3">
            <a:extLst>
              <a:ext uri="{FF2B5EF4-FFF2-40B4-BE49-F238E27FC236}">
                <a16:creationId xmlns:a16="http://schemas.microsoft.com/office/drawing/2014/main" id="{2C4137C5-D046-D2CB-8D1B-AACE34F6BF30}"/>
              </a:ext>
            </a:extLst>
          </p:cNvPr>
          <p:cNvSpPr>
            <a:spLocks noGrp="1"/>
          </p:cNvSpPr>
          <p:nvPr>
            <p:ph type="sldNum" sz="quarter" idx="12"/>
          </p:nvPr>
        </p:nvSpPr>
        <p:spPr/>
        <p:txBody>
          <a:bodyPr/>
          <a:lstStyle/>
          <a:p>
            <a:pPr>
              <a:defRPr/>
            </a:pPr>
            <a:fld id="{C3752B7C-18A9-864D-BBCB-54A9F41B5594}" type="slidenum">
              <a:rPr lang="de-DE" smtClean="0"/>
              <a:t>4</a:t>
            </a:fld>
            <a:endParaRPr lang="de-DE"/>
          </a:p>
        </p:txBody>
      </p:sp>
      <p:sp>
        <p:nvSpPr>
          <p:cNvPr id="5" name="Textplatzhalter 4">
            <a:extLst>
              <a:ext uri="{FF2B5EF4-FFF2-40B4-BE49-F238E27FC236}">
                <a16:creationId xmlns:a16="http://schemas.microsoft.com/office/drawing/2014/main" id="{BE33BC94-DC04-AFDC-1F7A-BD23EFDAD947}"/>
              </a:ext>
            </a:extLst>
          </p:cNvPr>
          <p:cNvSpPr>
            <a:spLocks noGrp="1"/>
          </p:cNvSpPr>
          <p:nvPr>
            <p:ph type="body" sz="quarter" idx="13"/>
          </p:nvPr>
        </p:nvSpPr>
        <p:spPr/>
        <p:txBody>
          <a:bodyPr/>
          <a:lstStyle/>
          <a:p>
            <a:r>
              <a:rPr lang="de-DE" dirty="0"/>
              <a:t>Hinweise zur Aktivität auf Folie 5</a:t>
            </a:r>
          </a:p>
        </p:txBody>
      </p:sp>
      <p:sp>
        <p:nvSpPr>
          <p:cNvPr id="6" name="Inhaltsplatzhalter 5">
            <a:extLst>
              <a:ext uri="{FF2B5EF4-FFF2-40B4-BE49-F238E27FC236}">
                <a16:creationId xmlns:a16="http://schemas.microsoft.com/office/drawing/2014/main" id="{6B392BCB-BB04-D8F3-1217-26273763A4FA}"/>
              </a:ext>
            </a:extLst>
          </p:cNvPr>
          <p:cNvSpPr>
            <a:spLocks noGrp="1"/>
          </p:cNvSpPr>
          <p:nvPr>
            <p:ph idx="1"/>
          </p:nvPr>
        </p:nvSpPr>
        <p:spPr/>
        <p:txBody>
          <a:bodyPr/>
          <a:lstStyle/>
          <a:p>
            <a:r>
              <a:rPr lang="de-DE" dirty="0"/>
              <a:t>Die Teilnehmenden sollen zunächst alleine den Transfer an ihrer Schule reflektieren. Dabei soll zwischen gelungenen und schwierigen Aspekten unterschieden werden. Es würde sich anbieten eine </a:t>
            </a:r>
            <a:r>
              <a:rPr lang="de-DE" dirty="0" err="1"/>
              <a:t>TaskCard</a:t>
            </a:r>
            <a:r>
              <a:rPr lang="de-DE" dirty="0"/>
              <a:t> mit zwei verschiedenen Spalten pro Modellgruppe zur Verfügung zu stellen. So können die Besprechungspunkte direkt von den anderen Teilnehmenden eingesehen werden. So haben die Fachberatenden direkt einen Überblick und können die Taskcards nach Überschneidungen durchschauen und häufig genannte Aspekte später in einer Plenumsphase aufgreifen.</a:t>
            </a:r>
          </a:p>
        </p:txBody>
      </p:sp>
    </p:spTree>
    <p:extLst>
      <p:ext uri="{BB962C8B-B14F-4D97-AF65-F5344CB8AC3E}">
        <p14:creationId xmlns:p14="http://schemas.microsoft.com/office/powerpoint/2010/main" val="369470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C4DA8-2F89-C91C-DCB3-CC0A379877E7}"/>
              </a:ext>
            </a:extLst>
          </p:cNvPr>
          <p:cNvSpPr>
            <a:spLocks noGrp="1"/>
          </p:cNvSpPr>
          <p:nvPr>
            <p:ph type="title"/>
          </p:nvPr>
        </p:nvSpPr>
        <p:spPr/>
        <p:txBody>
          <a:bodyPr/>
          <a:lstStyle/>
          <a:p>
            <a:r>
              <a:rPr lang="de-DE" dirty="0"/>
              <a:t>Reflexion</a:t>
            </a:r>
          </a:p>
        </p:txBody>
      </p:sp>
      <p:sp>
        <p:nvSpPr>
          <p:cNvPr id="3" name="Textplatzhalter 2">
            <a:extLst>
              <a:ext uri="{FF2B5EF4-FFF2-40B4-BE49-F238E27FC236}">
                <a16:creationId xmlns:a16="http://schemas.microsoft.com/office/drawing/2014/main" id="{08633481-FE07-1683-7D82-8CE2E42AE2CF}"/>
              </a:ext>
            </a:extLst>
          </p:cNvPr>
          <p:cNvSpPr>
            <a:spLocks noGrp="1"/>
          </p:cNvSpPr>
          <p:nvPr>
            <p:ph type="body" sz="quarter" idx="13"/>
          </p:nvPr>
        </p:nvSpPr>
        <p:spPr/>
        <p:txBody>
          <a:bodyPr/>
          <a:lstStyle/>
          <a:p>
            <a:pPr marL="285750" indent="-285750">
              <a:buFont typeface="Arial" panose="020B0604020202020204" pitchFamily="34" charset="0"/>
              <a:buChar char="•"/>
            </a:pPr>
            <a:r>
              <a:rPr lang="de-DE" dirty="0"/>
              <a:t>Welche Aspekte des Transfers sind besonders gelungen?</a:t>
            </a:r>
          </a:p>
          <a:p>
            <a:pPr marL="285750" indent="-285750">
              <a:buFont typeface="Arial" panose="020B0604020202020204" pitchFamily="34" charset="0"/>
              <a:buChar char="•"/>
            </a:pPr>
            <a:r>
              <a:rPr lang="de-DE" dirty="0"/>
              <a:t>Welche Schwierigkeiten sind aufgetreten?</a:t>
            </a:r>
          </a:p>
        </p:txBody>
      </p:sp>
      <p:sp>
        <p:nvSpPr>
          <p:cNvPr id="4" name="Textplatzhalter 3">
            <a:extLst>
              <a:ext uri="{FF2B5EF4-FFF2-40B4-BE49-F238E27FC236}">
                <a16:creationId xmlns:a16="http://schemas.microsoft.com/office/drawing/2014/main" id="{EFB7D9E0-F747-1493-E016-21E989094B3B}"/>
              </a:ext>
            </a:extLst>
          </p:cNvPr>
          <p:cNvSpPr>
            <a:spLocks noGrp="1"/>
          </p:cNvSpPr>
          <p:nvPr>
            <p:ph type="body" sz="quarter" idx="14"/>
          </p:nvPr>
        </p:nvSpPr>
        <p:spPr/>
        <p:txBody>
          <a:bodyPr/>
          <a:lstStyle/>
          <a:p>
            <a:r>
              <a:rPr lang="de-DE" dirty="0"/>
              <a:t>Überlegen Sie, wie Sie den Transfer in Ihr Kollegium wahrgenommen haben. Schreiben Sie Besprechungspunkte in die entsprechende Spalte auf der digitalen Pinnwand.</a:t>
            </a:r>
          </a:p>
        </p:txBody>
      </p:sp>
      <p:sp>
        <p:nvSpPr>
          <p:cNvPr id="5" name="Datumsplatzhalter 4">
            <a:extLst>
              <a:ext uri="{FF2B5EF4-FFF2-40B4-BE49-F238E27FC236}">
                <a16:creationId xmlns:a16="http://schemas.microsoft.com/office/drawing/2014/main" id="{87639D19-F5D6-E271-2983-B9867AEBF10F}"/>
              </a:ext>
            </a:extLst>
          </p:cNvPr>
          <p:cNvSpPr>
            <a:spLocks noGrp="1"/>
          </p:cNvSpPr>
          <p:nvPr>
            <p:ph type="dt" sz="half" idx="10"/>
          </p:nvPr>
        </p:nvSpPr>
        <p:spPr/>
        <p:txBody>
          <a:bodyPr/>
          <a:lstStyle/>
          <a:p>
            <a:pPr>
              <a:lnSpc>
                <a:spcPct val="150000"/>
              </a:lnSpc>
              <a:defRPr/>
            </a:pPr>
            <a:r>
              <a:rPr lang="de-DE" dirty="0"/>
              <a:t>Dezember 23</a:t>
            </a:r>
          </a:p>
        </p:txBody>
      </p:sp>
      <p:sp>
        <p:nvSpPr>
          <p:cNvPr id="6" name="Foliennummernplatzhalter 5">
            <a:extLst>
              <a:ext uri="{FF2B5EF4-FFF2-40B4-BE49-F238E27FC236}">
                <a16:creationId xmlns:a16="http://schemas.microsoft.com/office/drawing/2014/main" id="{D6D1E149-0D7D-FA95-55AB-249959A14948}"/>
              </a:ext>
            </a:extLst>
          </p:cNvPr>
          <p:cNvSpPr>
            <a:spLocks noGrp="1"/>
          </p:cNvSpPr>
          <p:nvPr>
            <p:ph type="sldNum" sz="quarter" idx="12"/>
          </p:nvPr>
        </p:nvSpPr>
        <p:spPr/>
        <p:txBody>
          <a:bodyPr/>
          <a:lstStyle/>
          <a:p>
            <a:pPr>
              <a:defRPr/>
            </a:pPr>
            <a:fld id="{C3752B7C-18A9-864D-BBCB-54A9F41B5594}" type="slidenum">
              <a:rPr lang="de-DE" smtClean="0"/>
              <a:t>5</a:t>
            </a:fld>
            <a:endParaRPr lang="de-DE"/>
          </a:p>
        </p:txBody>
      </p:sp>
    </p:spTree>
    <p:extLst>
      <p:ext uri="{BB962C8B-B14F-4D97-AF65-F5344CB8AC3E}">
        <p14:creationId xmlns:p14="http://schemas.microsoft.com/office/powerpoint/2010/main" val="250438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73713-6743-1264-9130-76745B480F55}"/>
              </a:ext>
            </a:extLst>
          </p:cNvPr>
          <p:cNvSpPr>
            <a:spLocks noGrp="1"/>
          </p:cNvSpPr>
          <p:nvPr>
            <p:ph type="title"/>
          </p:nvPr>
        </p:nvSpPr>
        <p:spPr/>
        <p:txBody>
          <a:bodyPr/>
          <a:lstStyle/>
          <a:p>
            <a:r>
              <a:rPr lang="de-DE" dirty="0"/>
              <a:t>Hintergrundinfos</a:t>
            </a:r>
          </a:p>
        </p:txBody>
      </p:sp>
      <p:sp>
        <p:nvSpPr>
          <p:cNvPr id="3" name="Datumsplatzhalter 2">
            <a:extLst>
              <a:ext uri="{FF2B5EF4-FFF2-40B4-BE49-F238E27FC236}">
                <a16:creationId xmlns:a16="http://schemas.microsoft.com/office/drawing/2014/main" id="{CF45B408-7823-5DA2-D739-7DB5081B171A}"/>
              </a:ext>
            </a:extLst>
          </p:cNvPr>
          <p:cNvSpPr>
            <a:spLocks noGrp="1"/>
          </p:cNvSpPr>
          <p:nvPr>
            <p:ph type="dt" sz="half" idx="10"/>
          </p:nvPr>
        </p:nvSpPr>
        <p:spPr/>
        <p:txBody>
          <a:bodyPr/>
          <a:lstStyle/>
          <a:p>
            <a:pPr>
              <a:lnSpc>
                <a:spcPct val="150000"/>
              </a:lnSpc>
              <a:defRPr/>
            </a:pPr>
            <a:r>
              <a:rPr lang="de-DE" dirty="0"/>
              <a:t>Dezember 23</a:t>
            </a:r>
          </a:p>
        </p:txBody>
      </p:sp>
      <p:sp>
        <p:nvSpPr>
          <p:cNvPr id="4" name="Foliennummernplatzhalter 3">
            <a:extLst>
              <a:ext uri="{FF2B5EF4-FFF2-40B4-BE49-F238E27FC236}">
                <a16:creationId xmlns:a16="http://schemas.microsoft.com/office/drawing/2014/main" id="{F853C8DA-B903-7399-7FB3-5BBCB2CEF9E7}"/>
              </a:ext>
            </a:extLst>
          </p:cNvPr>
          <p:cNvSpPr>
            <a:spLocks noGrp="1"/>
          </p:cNvSpPr>
          <p:nvPr>
            <p:ph type="sldNum" sz="quarter" idx="12"/>
          </p:nvPr>
        </p:nvSpPr>
        <p:spPr/>
        <p:txBody>
          <a:bodyPr/>
          <a:lstStyle/>
          <a:p>
            <a:pPr>
              <a:defRPr/>
            </a:pPr>
            <a:fld id="{C3752B7C-18A9-864D-BBCB-54A9F41B5594}" type="slidenum">
              <a:rPr lang="de-DE" smtClean="0"/>
              <a:t>6</a:t>
            </a:fld>
            <a:endParaRPr lang="de-DE"/>
          </a:p>
        </p:txBody>
      </p:sp>
      <p:sp>
        <p:nvSpPr>
          <p:cNvPr id="5" name="Textplatzhalter 4">
            <a:extLst>
              <a:ext uri="{FF2B5EF4-FFF2-40B4-BE49-F238E27FC236}">
                <a16:creationId xmlns:a16="http://schemas.microsoft.com/office/drawing/2014/main" id="{07401278-DE36-B026-CF1B-417E9F177891}"/>
              </a:ext>
            </a:extLst>
          </p:cNvPr>
          <p:cNvSpPr>
            <a:spLocks noGrp="1"/>
          </p:cNvSpPr>
          <p:nvPr>
            <p:ph type="body" sz="quarter" idx="13"/>
          </p:nvPr>
        </p:nvSpPr>
        <p:spPr/>
        <p:txBody>
          <a:bodyPr/>
          <a:lstStyle/>
          <a:p>
            <a:r>
              <a:rPr lang="de-DE" dirty="0"/>
              <a:t>Hinweise zur Aktivität auf Folie 7</a:t>
            </a:r>
          </a:p>
        </p:txBody>
      </p:sp>
      <p:sp>
        <p:nvSpPr>
          <p:cNvPr id="6" name="Inhaltsplatzhalter 5">
            <a:extLst>
              <a:ext uri="{FF2B5EF4-FFF2-40B4-BE49-F238E27FC236}">
                <a16:creationId xmlns:a16="http://schemas.microsoft.com/office/drawing/2014/main" id="{41E61B03-98C4-9088-2CCA-92B2C91C681D}"/>
              </a:ext>
            </a:extLst>
          </p:cNvPr>
          <p:cNvSpPr>
            <a:spLocks noGrp="1"/>
          </p:cNvSpPr>
          <p:nvPr>
            <p:ph idx="1"/>
          </p:nvPr>
        </p:nvSpPr>
        <p:spPr/>
        <p:txBody>
          <a:bodyPr/>
          <a:lstStyle/>
          <a:p>
            <a:pPr>
              <a:lnSpc>
                <a:spcPct val="130000"/>
              </a:lnSpc>
              <a:spcBef>
                <a:spcPts val="0"/>
              </a:spcBef>
            </a:pPr>
            <a:r>
              <a:rPr lang="de-DE" sz="1600" dirty="0"/>
              <a:t>Durch diese Aktivität soll die kollegiale Beratung der Teilnehmenden angeregt werden. Durch die Frage nach den gelungenen Aspekten werden die Teilnehmenden angeregt diese zu hinterfragen, um evtl. Möglichkeiten für den eigenen Transfer zu entwickeln. Die Frage nach den Schwierigkeiten fordert die Teilnehmenden auf, ihre eigene Expertise einzubringen, um andere Teilnehmende zu beraten. So liegt die Beratung nicht allein bei den Fachberatenden, sondern wird durch diese Aktivität aufgeteilt. Die Rückmeldungen können zum Beispiel direkt auf der </a:t>
            </a:r>
            <a:r>
              <a:rPr lang="de-DE" sz="1600" dirty="0" err="1"/>
              <a:t>TaskCard</a:t>
            </a:r>
            <a:r>
              <a:rPr lang="de-DE" sz="1600" dirty="0"/>
              <a:t> eingetragen werden. An dieser Stelle wäre aber auch eine persönliche Rückmeldung denkbar, sodass die Teilnehmenden sich die Personen suchen und persönlich mit ihnen ins Gespräch kommen. Der Nachteil dieser Variante ist, dass die Ergebnisse zunächst nicht gesichert sind. Je nach verfügbarer Zeit wäre da eine Kombination aus beiden Möglichkeiten denkbar.</a:t>
            </a:r>
          </a:p>
        </p:txBody>
      </p:sp>
    </p:spTree>
    <p:extLst>
      <p:ext uri="{BB962C8B-B14F-4D97-AF65-F5344CB8AC3E}">
        <p14:creationId xmlns:p14="http://schemas.microsoft.com/office/powerpoint/2010/main" val="94796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C4DA8-2F89-C91C-DCB3-CC0A379877E7}"/>
              </a:ext>
            </a:extLst>
          </p:cNvPr>
          <p:cNvSpPr>
            <a:spLocks noGrp="1"/>
          </p:cNvSpPr>
          <p:nvPr>
            <p:ph type="title"/>
          </p:nvPr>
        </p:nvSpPr>
        <p:spPr/>
        <p:txBody>
          <a:bodyPr/>
          <a:lstStyle/>
          <a:p>
            <a:r>
              <a:rPr lang="de-DE" dirty="0"/>
              <a:t>Reflexion</a:t>
            </a:r>
          </a:p>
        </p:txBody>
      </p:sp>
      <p:sp>
        <p:nvSpPr>
          <p:cNvPr id="3" name="Textplatzhalter 2">
            <a:extLst>
              <a:ext uri="{FF2B5EF4-FFF2-40B4-BE49-F238E27FC236}">
                <a16:creationId xmlns:a16="http://schemas.microsoft.com/office/drawing/2014/main" id="{08633481-FE07-1683-7D82-8CE2E42AE2CF}"/>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r>
              <a:rPr lang="de-DE" dirty="0"/>
              <a:t>Über welche gelungenen Aspekte der anderen Teilnehmenden würden Sie gerne ins Gespräch kommen?</a:t>
            </a:r>
          </a:p>
          <a:p>
            <a:pPr marL="285750" indent="-285750">
              <a:buFont typeface="Arial" panose="020B0604020202020204" pitchFamily="34" charset="0"/>
              <a:buChar char="•"/>
            </a:pPr>
            <a:r>
              <a:rPr lang="de-DE" dirty="0"/>
              <a:t>Haben Sie einen Tipp für die anderen Teilnehmenden, wie Sie mit ihren Schwierigkeiten umgehen können?</a:t>
            </a:r>
          </a:p>
        </p:txBody>
      </p:sp>
      <p:sp>
        <p:nvSpPr>
          <p:cNvPr id="4" name="Textplatzhalter 3">
            <a:extLst>
              <a:ext uri="{FF2B5EF4-FFF2-40B4-BE49-F238E27FC236}">
                <a16:creationId xmlns:a16="http://schemas.microsoft.com/office/drawing/2014/main" id="{EFB7D9E0-F747-1493-E016-21E989094B3B}"/>
              </a:ext>
            </a:extLst>
          </p:cNvPr>
          <p:cNvSpPr>
            <a:spLocks noGrp="1"/>
          </p:cNvSpPr>
          <p:nvPr>
            <p:ph type="body" sz="quarter" idx="14"/>
          </p:nvPr>
        </p:nvSpPr>
        <p:spPr>
          <a:xfrm>
            <a:off x="1763316" y="1660386"/>
            <a:ext cx="6752034" cy="2225815"/>
          </a:xfrm>
        </p:spPr>
        <p:txBody>
          <a:bodyPr/>
          <a:lstStyle/>
          <a:p>
            <a:r>
              <a:rPr lang="de-DE" dirty="0"/>
              <a:t>Schauen Sie sich die Einträge auf der digitalen Pinnwand an und geben Sie zwei Rückmeldungen.</a:t>
            </a:r>
          </a:p>
        </p:txBody>
      </p:sp>
      <p:sp>
        <p:nvSpPr>
          <p:cNvPr id="5" name="Datumsplatzhalter 4">
            <a:extLst>
              <a:ext uri="{FF2B5EF4-FFF2-40B4-BE49-F238E27FC236}">
                <a16:creationId xmlns:a16="http://schemas.microsoft.com/office/drawing/2014/main" id="{87639D19-F5D6-E271-2983-B9867AEBF10F}"/>
              </a:ext>
            </a:extLst>
          </p:cNvPr>
          <p:cNvSpPr>
            <a:spLocks noGrp="1"/>
          </p:cNvSpPr>
          <p:nvPr>
            <p:ph type="dt" sz="half" idx="10"/>
          </p:nvPr>
        </p:nvSpPr>
        <p:spPr/>
        <p:txBody>
          <a:bodyPr/>
          <a:lstStyle/>
          <a:p>
            <a:pPr>
              <a:lnSpc>
                <a:spcPct val="150000"/>
              </a:lnSpc>
              <a:defRPr/>
            </a:pPr>
            <a:r>
              <a:rPr lang="de-DE" dirty="0"/>
              <a:t>Dezember 23</a:t>
            </a:r>
          </a:p>
        </p:txBody>
      </p:sp>
      <p:sp>
        <p:nvSpPr>
          <p:cNvPr id="6" name="Foliennummernplatzhalter 5">
            <a:extLst>
              <a:ext uri="{FF2B5EF4-FFF2-40B4-BE49-F238E27FC236}">
                <a16:creationId xmlns:a16="http://schemas.microsoft.com/office/drawing/2014/main" id="{D6D1E149-0D7D-FA95-55AB-249959A14948}"/>
              </a:ext>
            </a:extLst>
          </p:cNvPr>
          <p:cNvSpPr>
            <a:spLocks noGrp="1"/>
          </p:cNvSpPr>
          <p:nvPr>
            <p:ph type="sldNum" sz="quarter" idx="12"/>
          </p:nvPr>
        </p:nvSpPr>
        <p:spPr/>
        <p:txBody>
          <a:bodyPr/>
          <a:lstStyle/>
          <a:p>
            <a:pPr>
              <a:defRPr/>
            </a:pPr>
            <a:fld id="{C3752B7C-18A9-864D-BBCB-54A9F41B5594}" type="slidenum">
              <a:rPr lang="de-DE" smtClean="0"/>
              <a:t>7</a:t>
            </a:fld>
            <a:endParaRPr lang="de-DE"/>
          </a:p>
        </p:txBody>
      </p:sp>
    </p:spTree>
    <p:extLst>
      <p:ext uri="{BB962C8B-B14F-4D97-AF65-F5344CB8AC3E}">
        <p14:creationId xmlns:p14="http://schemas.microsoft.com/office/powerpoint/2010/main" val="399049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D0163-781E-F87C-46E9-D51B522C7FD0}"/>
              </a:ext>
            </a:extLst>
          </p:cNvPr>
          <p:cNvSpPr>
            <a:spLocks noGrp="1"/>
          </p:cNvSpPr>
          <p:nvPr>
            <p:ph type="title"/>
          </p:nvPr>
        </p:nvSpPr>
        <p:spPr/>
        <p:txBody>
          <a:bodyPr/>
          <a:lstStyle/>
          <a:p>
            <a:r>
              <a:rPr lang="de-DE" dirty="0"/>
              <a:t>Hintergrundinfos</a:t>
            </a:r>
          </a:p>
        </p:txBody>
      </p:sp>
      <p:sp>
        <p:nvSpPr>
          <p:cNvPr id="3" name="Datumsplatzhalter 2">
            <a:extLst>
              <a:ext uri="{FF2B5EF4-FFF2-40B4-BE49-F238E27FC236}">
                <a16:creationId xmlns:a16="http://schemas.microsoft.com/office/drawing/2014/main" id="{E649AC6C-1A2F-723D-53BD-8E31DE80E81D}"/>
              </a:ext>
            </a:extLst>
          </p:cNvPr>
          <p:cNvSpPr>
            <a:spLocks noGrp="1"/>
          </p:cNvSpPr>
          <p:nvPr>
            <p:ph type="dt" sz="half" idx="10"/>
          </p:nvPr>
        </p:nvSpPr>
        <p:spPr/>
        <p:txBody>
          <a:bodyPr/>
          <a:lstStyle/>
          <a:p>
            <a:pPr>
              <a:lnSpc>
                <a:spcPct val="150000"/>
              </a:lnSpc>
              <a:defRPr/>
            </a:pPr>
            <a:r>
              <a:rPr lang="de-DE" dirty="0"/>
              <a:t>Dezember 23</a:t>
            </a:r>
          </a:p>
        </p:txBody>
      </p:sp>
      <p:sp>
        <p:nvSpPr>
          <p:cNvPr id="4" name="Foliennummernplatzhalter 3">
            <a:extLst>
              <a:ext uri="{FF2B5EF4-FFF2-40B4-BE49-F238E27FC236}">
                <a16:creationId xmlns:a16="http://schemas.microsoft.com/office/drawing/2014/main" id="{58E15F9A-BFAB-51ED-4797-C33077B2E506}"/>
              </a:ext>
            </a:extLst>
          </p:cNvPr>
          <p:cNvSpPr>
            <a:spLocks noGrp="1"/>
          </p:cNvSpPr>
          <p:nvPr>
            <p:ph type="sldNum" sz="quarter" idx="12"/>
          </p:nvPr>
        </p:nvSpPr>
        <p:spPr/>
        <p:txBody>
          <a:bodyPr/>
          <a:lstStyle/>
          <a:p>
            <a:pPr>
              <a:defRPr/>
            </a:pPr>
            <a:fld id="{C3752B7C-18A9-864D-BBCB-54A9F41B5594}" type="slidenum">
              <a:rPr lang="de-DE" smtClean="0"/>
              <a:t>8</a:t>
            </a:fld>
            <a:endParaRPr lang="de-DE"/>
          </a:p>
        </p:txBody>
      </p:sp>
      <p:sp>
        <p:nvSpPr>
          <p:cNvPr id="5" name="Textplatzhalter 4">
            <a:extLst>
              <a:ext uri="{FF2B5EF4-FFF2-40B4-BE49-F238E27FC236}">
                <a16:creationId xmlns:a16="http://schemas.microsoft.com/office/drawing/2014/main" id="{445E2AF7-C85B-BC30-5C12-3D85054D3DD7}"/>
              </a:ext>
            </a:extLst>
          </p:cNvPr>
          <p:cNvSpPr>
            <a:spLocks noGrp="1"/>
          </p:cNvSpPr>
          <p:nvPr>
            <p:ph type="body" sz="quarter" idx="13"/>
          </p:nvPr>
        </p:nvSpPr>
        <p:spPr/>
        <p:txBody>
          <a:bodyPr/>
          <a:lstStyle/>
          <a:p>
            <a:r>
              <a:rPr lang="de-DE" dirty="0"/>
              <a:t>Hinweise zur Aktivität auf Folie 9</a:t>
            </a:r>
          </a:p>
        </p:txBody>
      </p:sp>
      <p:sp>
        <p:nvSpPr>
          <p:cNvPr id="6" name="Inhaltsplatzhalter 5">
            <a:extLst>
              <a:ext uri="{FF2B5EF4-FFF2-40B4-BE49-F238E27FC236}">
                <a16:creationId xmlns:a16="http://schemas.microsoft.com/office/drawing/2014/main" id="{D214BE8F-1CDA-8B50-B75B-4130F3F0DD6B}"/>
              </a:ext>
            </a:extLst>
          </p:cNvPr>
          <p:cNvSpPr>
            <a:spLocks noGrp="1"/>
          </p:cNvSpPr>
          <p:nvPr>
            <p:ph idx="1"/>
          </p:nvPr>
        </p:nvSpPr>
        <p:spPr/>
        <p:txBody>
          <a:bodyPr/>
          <a:lstStyle/>
          <a:p>
            <a:r>
              <a:rPr lang="de-DE" dirty="0"/>
              <a:t>Je nach Veranstaltungsgröße und Ergebnisse aus den vorherigen Aktivitäten kann der Austausch in der Gruppe oder aber auch im Plenum erfolgen. Wichtig ist hierbei den Fokus auf Schwierigkeiten zu legen, die viele Teilnehmenden betreffen. So kann der Austausch für die Mehrzahl der Teilnehmenden gewinnbringend sein. Für die Planungsphase am Ende der Veranstaltung können die Punkte, die in dieser Phase besprochen wurden, in der konkreten Planung aufgegriffen werden. </a:t>
            </a:r>
          </a:p>
        </p:txBody>
      </p:sp>
    </p:spTree>
    <p:extLst>
      <p:ext uri="{BB962C8B-B14F-4D97-AF65-F5344CB8AC3E}">
        <p14:creationId xmlns:p14="http://schemas.microsoft.com/office/powerpoint/2010/main" val="1362935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63AEE-DC44-6FC7-56FC-97B6902006D6}"/>
              </a:ext>
            </a:extLst>
          </p:cNvPr>
          <p:cNvSpPr>
            <a:spLocks noGrp="1"/>
          </p:cNvSpPr>
          <p:nvPr>
            <p:ph type="title"/>
          </p:nvPr>
        </p:nvSpPr>
        <p:spPr/>
        <p:txBody>
          <a:bodyPr/>
          <a:lstStyle/>
          <a:p>
            <a:r>
              <a:rPr lang="de-DE" dirty="0"/>
              <a:t>Reflexion</a:t>
            </a:r>
          </a:p>
        </p:txBody>
      </p:sp>
      <p:sp>
        <p:nvSpPr>
          <p:cNvPr id="3" name="Textplatzhalter 2">
            <a:extLst>
              <a:ext uri="{FF2B5EF4-FFF2-40B4-BE49-F238E27FC236}">
                <a16:creationId xmlns:a16="http://schemas.microsoft.com/office/drawing/2014/main" id="{77485D31-1B02-BE38-76E4-D6B91CD4D1AB}"/>
              </a:ext>
            </a:extLst>
          </p:cNvPr>
          <p:cNvSpPr>
            <a:spLocks noGrp="1"/>
          </p:cNvSpPr>
          <p:nvPr>
            <p:ph type="body" sz="quarter" idx="13"/>
          </p:nvPr>
        </p:nvSpPr>
        <p:spPr/>
        <p:txBody>
          <a:bodyPr/>
          <a:lstStyle/>
          <a:p>
            <a:pPr marL="285750" indent="-285750">
              <a:buFont typeface="Arial" panose="020B0604020202020204" pitchFamily="34" charset="0"/>
              <a:buChar char="•"/>
            </a:pPr>
            <a:r>
              <a:rPr lang="de-DE" dirty="0"/>
              <a:t>Gibt es gelungene Aspekte, die vielleicht für viele der Gruppe interessant wären?</a:t>
            </a:r>
          </a:p>
          <a:p>
            <a:pPr marL="285750" indent="-285750">
              <a:buFont typeface="Arial" panose="020B0604020202020204" pitchFamily="34" charset="0"/>
              <a:buChar char="•"/>
            </a:pPr>
            <a:r>
              <a:rPr lang="de-DE" dirty="0"/>
              <a:t>Gibt es Übereinstimmungen bei den Schwierigkeiten, die nochmal thematisiert </a:t>
            </a:r>
            <a:r>
              <a:rPr lang="de-DE"/>
              <a:t>werden sollten?</a:t>
            </a:r>
            <a:endParaRPr lang="de-DE" dirty="0"/>
          </a:p>
        </p:txBody>
      </p:sp>
      <p:sp>
        <p:nvSpPr>
          <p:cNvPr id="4" name="Textplatzhalter 3">
            <a:extLst>
              <a:ext uri="{FF2B5EF4-FFF2-40B4-BE49-F238E27FC236}">
                <a16:creationId xmlns:a16="http://schemas.microsoft.com/office/drawing/2014/main" id="{6DCEBA20-A1DE-1F03-6600-8A4D60C9C95B}"/>
              </a:ext>
            </a:extLst>
          </p:cNvPr>
          <p:cNvSpPr>
            <a:spLocks noGrp="1"/>
          </p:cNvSpPr>
          <p:nvPr>
            <p:ph type="body" sz="quarter" idx="14"/>
          </p:nvPr>
        </p:nvSpPr>
        <p:spPr/>
        <p:txBody>
          <a:bodyPr/>
          <a:lstStyle/>
          <a:p>
            <a:r>
              <a:rPr lang="de-DE" dirty="0"/>
              <a:t>Tauschen Sie sich in Ihrer Gruppe aus.</a:t>
            </a:r>
          </a:p>
        </p:txBody>
      </p:sp>
      <p:sp>
        <p:nvSpPr>
          <p:cNvPr id="5" name="Datumsplatzhalter 4">
            <a:extLst>
              <a:ext uri="{FF2B5EF4-FFF2-40B4-BE49-F238E27FC236}">
                <a16:creationId xmlns:a16="http://schemas.microsoft.com/office/drawing/2014/main" id="{D43B09D7-2D67-E708-AE2A-5C390D2B4329}"/>
              </a:ext>
            </a:extLst>
          </p:cNvPr>
          <p:cNvSpPr>
            <a:spLocks noGrp="1"/>
          </p:cNvSpPr>
          <p:nvPr>
            <p:ph type="dt" sz="half" idx="10"/>
          </p:nvPr>
        </p:nvSpPr>
        <p:spPr/>
        <p:txBody>
          <a:bodyPr/>
          <a:lstStyle/>
          <a:p>
            <a:pPr>
              <a:lnSpc>
                <a:spcPct val="150000"/>
              </a:lnSpc>
              <a:defRPr/>
            </a:pPr>
            <a:r>
              <a:rPr lang="de-DE" dirty="0"/>
              <a:t>Dezember 23</a:t>
            </a:r>
          </a:p>
        </p:txBody>
      </p:sp>
      <p:sp>
        <p:nvSpPr>
          <p:cNvPr id="6" name="Foliennummernplatzhalter 5">
            <a:extLst>
              <a:ext uri="{FF2B5EF4-FFF2-40B4-BE49-F238E27FC236}">
                <a16:creationId xmlns:a16="http://schemas.microsoft.com/office/drawing/2014/main" id="{62AD824D-0059-AACA-900B-8C48453DAAF0}"/>
              </a:ext>
            </a:extLst>
          </p:cNvPr>
          <p:cNvSpPr>
            <a:spLocks noGrp="1"/>
          </p:cNvSpPr>
          <p:nvPr>
            <p:ph type="sldNum" sz="quarter" idx="12"/>
          </p:nvPr>
        </p:nvSpPr>
        <p:spPr/>
        <p:txBody>
          <a:bodyPr/>
          <a:lstStyle/>
          <a:p>
            <a:pPr>
              <a:defRPr/>
            </a:pPr>
            <a:fld id="{C3752B7C-18A9-864D-BBCB-54A9F41B5594}" type="slidenum">
              <a:rPr lang="de-DE" smtClean="0"/>
              <a:t>9</a:t>
            </a:fld>
            <a:endParaRPr lang="de-DE"/>
          </a:p>
        </p:txBody>
      </p:sp>
    </p:spTree>
    <p:extLst>
      <p:ext uri="{BB962C8B-B14F-4D97-AF65-F5344CB8AC3E}">
        <p14:creationId xmlns:p14="http://schemas.microsoft.com/office/powerpoint/2010/main" val="113691423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475</Words>
  <Application>Microsoft Macintosh PowerPoint</Application>
  <DocSecurity>0</DocSecurity>
  <PresentationFormat>Bildschirmpräsentation (4:3)</PresentationFormat>
  <Paragraphs>42</Paragraphs>
  <Slides>12</Slides>
  <Notes>6</Notes>
  <HiddenSlides>2</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Arial</vt:lpstr>
      <vt:lpstr>Calibri</vt:lpstr>
      <vt:lpstr>Office</vt:lpstr>
      <vt:lpstr>Transfer ins Kollegium</vt:lpstr>
      <vt:lpstr>PowerPoint-Präsentation</vt:lpstr>
      <vt:lpstr>PowerPoint-Präsentation</vt:lpstr>
      <vt:lpstr>Hintergrundinfos</vt:lpstr>
      <vt:lpstr>Reflexion</vt:lpstr>
      <vt:lpstr>Hintergrundinfos</vt:lpstr>
      <vt:lpstr>Reflexion</vt:lpstr>
      <vt:lpstr>Hintergrundinfos</vt:lpstr>
      <vt:lpstr>Reflexion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Entdecken, Beschreiben, Begründen</dc:title>
  <dc:subject/>
  <dc:creator>Karoline Mosen</dc:creator>
  <cp:keywords/>
  <dc:description/>
  <cp:lastModifiedBy>Julia Westerhaus</cp:lastModifiedBy>
  <cp:revision>136</cp:revision>
  <dcterms:created xsi:type="dcterms:W3CDTF">2021-10-04T08:50:15Z</dcterms:created>
  <dcterms:modified xsi:type="dcterms:W3CDTF">2023-12-11T14:02:03Z</dcterms:modified>
  <cp:category/>
  <dc:identifier/>
  <cp:contentStatus/>
  <dc:language/>
  <cp:version/>
</cp:coreProperties>
</file>