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39"/>
  </p:notesMasterIdLst>
  <p:handoutMasterIdLst>
    <p:handoutMasterId r:id="rId40"/>
  </p:handoutMasterIdLst>
  <p:sldIdLst>
    <p:sldId id="350" r:id="rId2"/>
    <p:sldId id="308" r:id="rId3"/>
    <p:sldId id="340" r:id="rId4"/>
    <p:sldId id="335" r:id="rId5"/>
    <p:sldId id="346" r:id="rId6"/>
    <p:sldId id="352" r:id="rId7"/>
    <p:sldId id="351" r:id="rId8"/>
    <p:sldId id="341" r:id="rId9"/>
    <p:sldId id="333" r:id="rId10"/>
    <p:sldId id="353" r:id="rId11"/>
    <p:sldId id="354" r:id="rId12"/>
    <p:sldId id="355" r:id="rId13"/>
    <p:sldId id="356" r:id="rId14"/>
    <p:sldId id="357" r:id="rId15"/>
    <p:sldId id="358" r:id="rId16"/>
    <p:sldId id="359" r:id="rId17"/>
    <p:sldId id="360" r:id="rId18"/>
    <p:sldId id="361" r:id="rId19"/>
    <p:sldId id="337" r:id="rId20"/>
    <p:sldId id="347" r:id="rId21"/>
    <p:sldId id="336" r:id="rId22"/>
    <p:sldId id="348" r:id="rId23"/>
    <p:sldId id="338" r:id="rId24"/>
    <p:sldId id="320" r:id="rId25"/>
    <p:sldId id="321" r:id="rId26"/>
    <p:sldId id="322" r:id="rId27"/>
    <p:sldId id="331" r:id="rId28"/>
    <p:sldId id="323" r:id="rId29"/>
    <p:sldId id="332" r:id="rId30"/>
    <p:sldId id="324" r:id="rId31"/>
    <p:sldId id="339" r:id="rId32"/>
    <p:sldId id="325" r:id="rId33"/>
    <p:sldId id="326" r:id="rId34"/>
    <p:sldId id="342" r:id="rId35"/>
    <p:sldId id="343" r:id="rId36"/>
    <p:sldId id="344" r:id="rId37"/>
    <p:sldId id="32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C81805-7BE2-C139-BDF9-32E1D72147BA}" name="Hannah Vonstein" initials="HV" userId="4b8262599cc7cf63" providerId="Windows Live"/>
  <p188:author id="{14129D74-DBBC-A0B9-C968-B8950D145F55}" name="Julia Westerhaus" initials="JW" userId="S::julia.westerhaus@schulen-gelsenkirchen.de::63781bce-aa0e-4488-b927-d9a5702c4d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a Zannetin" initials="MOU" lastIdx="26" clrIdx="0">
    <p:extLst>
      <p:ext uri="{19B8F6BF-5375-455C-9EA6-DF929625EA0E}">
        <p15:presenceInfo xmlns:p15="http://schemas.microsoft.com/office/powerpoint/2012/main" userId="Elena Zannetin" providerId="None"/>
      </p:ext>
    </p:extLst>
  </p:cmAuthor>
  <p:cmAuthor id="2" name="Julia Westerhaus" initials="JW" lastIdx="16" clrIdx="1">
    <p:extLst>
      <p:ext uri="{19B8F6BF-5375-455C-9EA6-DF929625EA0E}">
        <p15:presenceInfo xmlns:p15="http://schemas.microsoft.com/office/powerpoint/2012/main" userId="S::julia.westerhaus@schulen-gelsenkirchen.de::63781bce-aa0e-4488-b927-d9a5702c4dc4" providerId="AD"/>
      </p:ext>
    </p:extLst>
  </p:cmAuthor>
  <p:cmAuthor id="3" name="Hannah Vonstein" initials="MOU" lastIdx="23" clrIdx="2">
    <p:extLst>
      <p:ext uri="{19B8F6BF-5375-455C-9EA6-DF929625EA0E}">
        <p15:presenceInfo xmlns:p15="http://schemas.microsoft.com/office/powerpoint/2012/main" userId="Hannah Vonst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27D8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5"/>
    <p:restoredTop sz="66803"/>
  </p:normalViewPr>
  <p:slideViewPr>
    <p:cSldViewPr snapToGrid="0" snapToObjects="1">
      <p:cViewPr varScale="1">
        <p:scale>
          <a:sx n="83" d="100"/>
          <a:sy n="83" d="100"/>
        </p:scale>
        <p:origin x="2400" y="192"/>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26.06.23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26.06.23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kas.dzlm.de/node/55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ikas.dzlm.de/node/1273"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ikas.dzlm.de/node/1273"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folgenden Folien sollen Sie bei der Planung eines Elternabends im Hinblick auf das Fach Mathematik unterstützen. Neben einem kurzen Überblick über den Unterschied zwischen dem Mathematikunterricht früher und heute und der Transparenz über die Lerninhalte des Faches Mathematik werden insbesondere die Möglichkeiten aufgezeigt, die Eltern haben, um ihre Kinder zu unterstützen. Dazu wird die Seite </a:t>
            </a:r>
            <a:r>
              <a:rPr lang="de-DE" dirty="0" err="1"/>
              <a:t>Mahiko</a:t>
            </a:r>
            <a:r>
              <a:rPr lang="de-DE" dirty="0"/>
              <a:t> und deren Struktur in den Blick genommen. Am Beispiel des Lerninhalts „Zahlen darstellen“ werden die einzelnen Kategorien vorgestellt. Darüber hinaus wird auf sinnvolles Material eingegangen, um Eltern die Möglichkeit zu geben das Material ggf. auch für zu Hause anzuschaffen, auszudrucken oder entsprechende Apps oder Webanwendungen zu nutzen.</a:t>
            </a:r>
          </a:p>
          <a:p>
            <a:endParaRPr lang="de-DE" dirty="0"/>
          </a:p>
          <a:p>
            <a:r>
              <a:rPr lang="de-DE" dirty="0"/>
              <a:t>Für ausführlichere Informationen über den Unterschied zwischen dem Mathematikunterricht früher und heute sowie den Lerninhalten können den Eltern sowohl das Infopapier als auch das Video zum Kinderlehrplan zur Verfügung gestellt oder gezeigt werden. </a:t>
            </a:r>
          </a:p>
          <a:p>
            <a:r>
              <a:rPr lang="de-DE" dirty="0"/>
              <a:t>https://</a:t>
            </a:r>
            <a:r>
              <a:rPr lang="de-DE" dirty="0" err="1"/>
              <a:t>pikas.dzlm.de</a:t>
            </a:r>
            <a:r>
              <a:rPr lang="de-DE" dirty="0"/>
              <a:t>/</a:t>
            </a:r>
            <a:r>
              <a:rPr lang="de-DE" dirty="0" err="1"/>
              <a:t>node</a:t>
            </a:r>
            <a:r>
              <a:rPr lang="de-DE" dirty="0"/>
              <a:t>/555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a:t>
            </a:fld>
            <a:endParaRPr lang="de-DE"/>
          </a:p>
        </p:txBody>
      </p:sp>
    </p:spTree>
    <p:extLst>
      <p:ext uri="{BB962C8B-B14F-4D97-AF65-F5344CB8AC3E}">
        <p14:creationId xmlns:p14="http://schemas.microsoft.com/office/powerpoint/2010/main" val="222309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Im Bereich Raum und Form lernen die Kinder verschiedene Formen und Körper kennen. Sie untersuchen und zeichnen diese und überlegen sich im Kopf, wie sie diese bewegen können.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48036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Im Bereich Größen und Messen lernen die Kinder verschiedene Messgeräte kennen und wie sie mit ihnen umgehen können. Sie lernen mit Geld, Größen wie Zentimetern und Metern zu rechnen. Außerdem lösen sie Sachaufgaben und erfinden und lösen eigene Rechengeschichten.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36125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Im Bereich Daten, Häufigkeiten und Wahrscheinlichkeiten sammeln Kinder Daten und stellen diese z.B. in einer Tabelle oder einem Diagramm dar. Sie lernen Daten zu lesen. Außerdem beschreiben sie, wie wahrscheinlich Ereignisse sind und finden verschiedene Kombinationsmöglichkeiten für bestimmte Ereignisse.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000000"/>
              </a:solidFill>
              <a:effectLst/>
              <a:latin typeface="Helvetica Neue" panose="02000503000000020004"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776150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Im Bereich Probleme lösen suchen die Kinder nach Besonderheiten in Aufgaben und entwickeln Strategien, um diese zu lösen. Sie denken über ihre Lösungen und Lösungswege nach. Zum Beispiel kann diese Zahlenmauer nicht einfach berechnet werden, weil Zahlen unten und in der Mitte fehlen. Kinder probieren hier erst aus und überprüfen, sortieren und untersuchen anschließend ihre Lösungen und finden ein geschicktes Vorgehen.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769887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Beim Mathematisieren geht es darum, dass Mathewissen für Situationen im Leben zu nutzen. Kinder sollen die Welt mit Matheaugen sehen und Aufgaben aus der Umwelt mit Mathewissen bearbeiten. </a:t>
            </a:r>
          </a:p>
          <a:p>
            <a:r>
              <a:rPr lang="de-DE" dirty="0">
                <a:solidFill>
                  <a:srgbClr val="000000"/>
                </a:solidFill>
                <a:effectLst/>
                <a:latin typeface="Helvetica Neue" panose="02000503000000020004" pitchFamily="2" charset="0"/>
              </a:rPr>
              <a:t>Zum Beispiel können sie hier überprüfen, ob das Sonderangebot stimmt. Dafür müssen sie sich zunächst einen Rechenweg überlegen und die Aufgabe damit lösen. Zum Schluss prüfen sie, ob die Rechnung zur Aufgabe passt und was das für das Sonderangebot bedeutet.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58746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In der Klasse wird oft mit allen Kindern über Mathematik gesprochen. Im Bereich Kommunizieren geht es dabei darum, dass Kinder in der Mathesprache ihre Ideen erklären und zeigen und gemeinsam an Lösungen arbeiten, z.B. in Mathekonferenzen. Dabei halten sie sich bewusst an Absprachen. Kinder können z.B. anderen erklären, wie sie eine Matheaufgabe gerechnet haben und dabei über ihre unterschiedlichen Lösungen ins Gespräch kommen.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000000"/>
              </a:solidFill>
              <a:effectLst/>
              <a:latin typeface="Helvetica Neue" panose="02000503000000020004"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26331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Beim Begründen stellen die Kinder Vermutungen an über eine Aufgabe und erklären sie anderen Kindern (z.B. mit Material wie Plättchen). Kinder versuchen eine Begründung für ihre Entdeckung zu finden.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4262355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0000"/>
                </a:solidFill>
                <a:effectLst/>
                <a:latin typeface="Helvetica Neue" panose="02000503000000020004" pitchFamily="2" charset="0"/>
              </a:rPr>
              <a:t>Aufgaben werden auf unterschiedliche Weise dargestellt. Kinder können über sie im Bereich Darstellen sprechen und verschiedene Darstellungen nutzen (z.B. ein Bild, eine Aufgabe, eine Handlung am Material). Dabei sollten sie auch immer darüber nachdenken, wie eine Darstellung gemeint ist und können Darstellungen nutzen, um ihre Ideen zu zeigen. Manchmal müssen sie dabei auch entscheiden, welche Darstellungen besser geeignet sind.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000000"/>
              </a:solidFill>
              <a:effectLst/>
              <a:latin typeface="Helvetica Neue" panose="02000503000000020004" pitchFamily="2"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4091891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62043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Kinder denken und rechen anders </a:t>
            </a:r>
          </a:p>
          <a:p>
            <a:r>
              <a:rPr lang="de-DE" dirty="0">
                <a:effectLst/>
                <a:latin typeface="Helvetica" pitchFamily="2" charset="0"/>
              </a:rPr>
              <a:t>Auch wenn das Kind umständlich rechnet, sollte nicht der eigene Lösungsweg als der bessere empfohlen werden. Es sind stets mehrere Wege möglich, um Aufgaben zu lösen.</a:t>
            </a:r>
          </a:p>
          <a:p>
            <a:endParaRPr lang="de-DE" dirty="0">
              <a:effectLst/>
              <a:latin typeface="Helvetica" pitchFamily="2" charset="0"/>
            </a:endParaRPr>
          </a:p>
          <a:p>
            <a:r>
              <a:rPr lang="de-DE" dirty="0">
                <a:effectLst/>
                <a:latin typeface="Helvetica" pitchFamily="2" charset="0"/>
              </a:rPr>
              <a:t>Das Kind hat in der Aufgabe statt die 13 als zwei getrennte Einer gesehen. Natürlich ist das Ergebnis nicht richtig, aber das Kind kann schon drei  aufeinander folgende Zahlen addieren. Das ist eine Stärke. Indem das Kind die Aufgabe mit Plättchen und einem Zwanzigerfeld nachlegt, kann es vielleicht selber erkennen, was bei der Lösung passiert ist. Oder Sie bekommen mit, ob das Kind noch kein Verständnis für Zehner und Einer hat.</a:t>
            </a:r>
          </a:p>
          <a:p>
            <a:endParaRPr lang="de-DE" dirty="0">
              <a:effectLst/>
              <a:latin typeface="Helvetica" pitchFamily="2" charset="0"/>
            </a:endParaRPr>
          </a:p>
          <a:p>
            <a:r>
              <a:rPr lang="de-DE" dirty="0">
                <a:effectLst/>
                <a:latin typeface="Helvetica" pitchFamily="2" charset="0"/>
              </a:rPr>
              <a:t>Eltern darauf hinweisen: Wenn Sie einen Fehler Ihres Kindes nicht verstehen, nehmen Sie Kontakt zur Lehrperson auf.</a:t>
            </a:r>
          </a:p>
          <a:p>
            <a:endParaRPr lang="de-DE" dirty="0">
              <a:effectLst/>
              <a:latin typeface="Helvetica" pitchFamily="2" charset="0"/>
            </a:endParaRPr>
          </a:p>
          <a:p>
            <a:endParaRPr lang="de-DE" dirty="0">
              <a:effectLst/>
              <a:latin typeface="Helvetica"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285235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a:t>
            </a:fld>
            <a:endParaRPr lang="de-DE"/>
          </a:p>
        </p:txBody>
      </p:sp>
    </p:spTree>
    <p:extLst>
      <p:ext uri="{BB962C8B-B14F-4D97-AF65-F5344CB8AC3E}">
        <p14:creationId xmlns:p14="http://schemas.microsoft.com/office/powerpoint/2010/main" val="194192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Kind ermutigen</a:t>
            </a:r>
          </a:p>
          <a:p>
            <a:r>
              <a:rPr lang="de-DE" dirty="0">
                <a:effectLst/>
                <a:latin typeface="Helvetica" pitchFamily="2" charset="0"/>
              </a:rPr>
              <a:t>Geduld zu haben und erst einmal abzuwarten welchen Lösungsweg das Kind wählt, ist (auch zeitlich) nicht immer einfach. Dennoch bestärkt dieses Verhalten das Kind darin, Vertrauen in die eigenen Fähigkeiten aufzubauen.</a:t>
            </a:r>
          </a:p>
          <a:p>
            <a:endParaRPr lang="de-DE" dirty="0">
              <a:effectLst/>
              <a:latin typeface="Helvetica" pitchFamily="2" charset="0"/>
            </a:endParaRPr>
          </a:p>
          <a:p>
            <a:endParaRPr lang="de-DE" dirty="0">
              <a:effectLst/>
              <a:latin typeface="Helvetica"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284707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Mathematik im Alltag bewusst machen</a:t>
            </a:r>
          </a:p>
          <a:p>
            <a:r>
              <a:rPr lang="de-DE" dirty="0">
                <a:effectLst/>
                <a:latin typeface="Helvetica" pitchFamily="2" charset="0"/>
              </a:rPr>
              <a:t>Egal ob beim Einkaufen oder zu Hause, im Alltag ergeben sich immer wieder Möglichkeiten mit Kindern über Mathematik ins Gespräch zu kommen. Das können Situation, wie das gemeinsame Tischdecken sein oder beim Einkaufen das Zählen von Obst oder Gemüse und irgendwann das schätzen, wie viel Geld man braucht.</a:t>
            </a:r>
          </a:p>
          <a:p>
            <a:endParaRPr lang="de-DE" dirty="0">
              <a:effectLst/>
              <a:latin typeface="Helvetica" pitchFamily="2" charset="0"/>
            </a:endParaRPr>
          </a:p>
          <a:p>
            <a:r>
              <a:rPr lang="de-DE" sz="1800" u="sng" dirty="0">
                <a:solidFill>
                  <a:srgbClr val="0000FF"/>
                </a:solidFill>
                <a:effectLst/>
                <a:highlight>
                  <a:srgbClr val="FFFF00"/>
                </a:highlight>
                <a:latin typeface="Open Sans" panose="020B0606030504020204" pitchFamily="34" charset="0"/>
                <a:ea typeface="Calibri" panose="020F0502020204030204" pitchFamily="34" charset="0"/>
                <a:hlinkClick r:id="rId3"/>
              </a:rPr>
              <a:t>https://pikas.dzlm.de/node</a:t>
            </a:r>
            <a:r>
              <a:rPr lang="de-DE" sz="1800" u="sng">
                <a:solidFill>
                  <a:srgbClr val="0000FF"/>
                </a:solidFill>
                <a:effectLst/>
                <a:highlight>
                  <a:srgbClr val="FFFF00"/>
                </a:highlight>
                <a:latin typeface="Open Sans" panose="020B0606030504020204" pitchFamily="34" charset="0"/>
                <a:ea typeface="Calibri" panose="020F0502020204030204" pitchFamily="34" charset="0"/>
                <a:hlinkClick r:id="rId3"/>
              </a:rPr>
              <a:t>/559</a:t>
            </a:r>
            <a:r>
              <a:rPr lang="de-DE">
                <a:effectLst/>
              </a:rPr>
              <a:t> </a:t>
            </a:r>
            <a:endParaRPr lang="de-DE" dirty="0">
              <a:effectLst/>
              <a:latin typeface="Helvetica" pitchFamily="2" charset="0"/>
            </a:endParaRPr>
          </a:p>
          <a:p>
            <a:endParaRPr lang="de-DE" dirty="0">
              <a:effectLst/>
              <a:latin typeface="Helvetica" pitchFamily="2" charset="0"/>
            </a:endParaRPr>
          </a:p>
          <a:p>
            <a:r>
              <a:rPr lang="de-DE" dirty="0">
                <a:effectLst/>
                <a:latin typeface="Helvetica" pitchFamily="2" charset="0"/>
              </a:rPr>
              <a: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1083962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3299122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u="none" strike="noStrike" dirty="0" err="1">
                <a:solidFill>
                  <a:srgbClr val="222222"/>
                </a:solidFill>
                <a:effectLst/>
                <a:latin typeface="Open Sans" panose="020B0606030504020204" pitchFamily="34" charset="0"/>
              </a:rPr>
              <a:t>Mahiko</a:t>
            </a:r>
            <a:r>
              <a:rPr lang="de-DE" b="0" i="1" u="none" strike="noStrike" dirty="0">
                <a:solidFill>
                  <a:srgbClr val="222222"/>
                </a:solidFill>
                <a:effectLst/>
                <a:latin typeface="Open Sans" panose="020B0606030504020204" pitchFamily="34" charset="0"/>
              </a:rPr>
              <a:t> - Mathehilfe kompakt</a:t>
            </a:r>
            <a:r>
              <a:rPr lang="de-DE" b="0" i="0" u="none" strike="noStrike" dirty="0">
                <a:solidFill>
                  <a:srgbClr val="222222"/>
                </a:solidFill>
                <a:effectLst/>
                <a:latin typeface="Open Sans" panose="020B0606030504020204" pitchFamily="34" charset="0"/>
              </a:rPr>
              <a:t> - bietet Mathehelfenden und allen am Mathematiklernen beteiligte Personen in kurzen Lernvideos, erklärenden Texten und Übungsmaterialien Anregungen, wie Kinder gefördert und unterstützt werden können. Durch Lernvideos für Kinder, die die Inhalte und Übungen kindgerecht und aktivierend erklären, wird das Angebot ergänzt. Die Struktur der Seite soll nun kurz erklärt werden, damit Sie sich in Zukunft bei der Suche nach Unterstützungsmöglichkeiten hier besser zurechtfinden.</a:t>
            </a:r>
          </a:p>
          <a:p>
            <a:endParaRPr lang="de-DE" b="0" i="0" u="none" strike="noStrike" dirty="0">
              <a:solidFill>
                <a:srgbClr val="222222"/>
              </a:solidFill>
              <a:effectLst/>
              <a:latin typeface="Open Sans" panose="020B0606030504020204" pitchFamily="34" charset="0"/>
            </a:endParaRPr>
          </a:p>
          <a:p>
            <a:r>
              <a:rPr lang="de-DE" b="0" i="0" u="none" strike="noStrike" dirty="0">
                <a:solidFill>
                  <a:srgbClr val="222222"/>
                </a:solidFill>
                <a:effectLst/>
                <a:latin typeface="Open Sans" panose="020B0606030504020204" pitchFamily="34" charset="0"/>
              </a:rPr>
              <a:t>Die Reiter oben unterteilen die Zahlräume entsprechend der Schuljahre. Außerdem finden Sie im Bereich Basics Informationen, die für alle vier Schuljahre relevant sind.</a:t>
            </a:r>
          </a:p>
          <a:p>
            <a:r>
              <a:rPr lang="de-DE" dirty="0"/>
              <a:t>https://</a:t>
            </a:r>
            <a:r>
              <a:rPr lang="de-DE" dirty="0" err="1"/>
              <a:t>mahiko.dzlm.de</a:t>
            </a:r>
            <a:endParaRPr lang="de-DE" dirty="0"/>
          </a:p>
          <a:p>
            <a:endParaRPr lang="de-DE" b="0" i="0" u="none" strike="noStrike" dirty="0">
              <a:solidFill>
                <a:srgbClr val="222222"/>
              </a:solidFill>
              <a:effectLst/>
              <a:latin typeface="Open Sans" panose="020B0606030504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3470566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schauen uns am Beispiel des Themas „Zahlen darstellen“ unter welchen Perspektiven das Thema beleuchtet wird bzw. welche Informationen und Materialien sie dort erwarten.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1058549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Bereich Grundlagen richtet sich an Sie. Dort finden Sie zu den Themen Hintergrundinformationen innerhalb eines Videos und Texte, die Ihnen wichtige Aspekte zu den entsprechenden Themen erläutern. Bevor Sie mit Ihrem Kind Übungen durchführen oder das Lernvideo ansehen, sollten Sie sich im Bereich Grundlagen informieren. Hier wird thematisiert, was das entsprechende Thema überhaupt bedeutet, warum es wichtig ist und welche Schwierigkeiten bei Kindern auftreten können.</a:t>
            </a:r>
          </a:p>
          <a:p>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/46</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289711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schauen uns am Beispiel des Themas „Zahlen darstellen“ die Inhalte an, die </a:t>
            </a:r>
            <a:r>
              <a:rPr lang="de-DE" dirty="0" err="1"/>
              <a:t>Mahiko</a:t>
            </a:r>
            <a:r>
              <a:rPr lang="de-DE" dirty="0"/>
              <a:t> zu den einzelnen Themen bietet.</a:t>
            </a:r>
          </a:p>
          <a:p>
            <a:r>
              <a:rPr lang="de-DE" b="0" i="0" u="none" strike="noStrike" dirty="0">
                <a:solidFill>
                  <a:srgbClr val="222222"/>
                </a:solidFill>
                <a:effectLst/>
                <a:latin typeface="Open Sans" panose="020B0606030504020204" pitchFamily="34" charset="0"/>
              </a:rPr>
              <a:t> 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/46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212484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Sie mit den Übungen beginnen, werden hier Voraussetzungen genannt, die Ihr Kind erfüllen sollte, damit die Übungen Ihr Kind nicht überfordert. Das Thema „Zahlen darstellen“ sollten Sie mit Ihrem Kind also erst üben, wenn es sich bereits im </a:t>
            </a:r>
            <a:r>
              <a:rPr lang="de-DE" dirty="0" err="1"/>
              <a:t>Zahlraum</a:t>
            </a:r>
            <a:r>
              <a:rPr lang="de-DE" dirty="0"/>
              <a:t> bis 20 orientieren kann. Sollten Sie merken, dass das noch nicht gut klappt, können Sie mit Ihrem Kind das Thema Zählen üben. </a:t>
            </a:r>
          </a:p>
          <a:p>
            <a:r>
              <a:rPr lang="de-DE" dirty="0"/>
              <a:t>Lesen Sie sich die Übungsbeispiele zunächst gut durch und legen Sie ggf. das benötigte Material bereit, bevor Sie mit Ihrem Kind die Übung beginnen. Hier wird Ihnen zum Beispiel die Übung „Anzahlen mit Plättchen legen“ beschrieben. Eine genaue Aufgabenbeschreibung und Plättchen sowie ein Zehner- oder Zwanzigerstreifen finden Sie unter „Material für die Übungen“.</a:t>
            </a:r>
          </a:p>
          <a:p>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/115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4264214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2165413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im Bereich Lernvideos wird auf der Seite kurz erläutert, worum es in dem Video geht, welche Materialien benötigt werden und welche Voraussetzungen die Kinder erfüllen sollten.  Schauen Sie sich das Video zunächst alleine an und entscheiden Sie dann: Kann mein Kind das Video alleine schauen, um sinnvoll zu üben oder braucht es Unterstützung und ggf. einen Partner zum Durchführen der Übungen?</a:t>
            </a:r>
          </a:p>
          <a:p>
            <a:r>
              <a:rPr lang="de-DE" dirty="0"/>
              <a:t>Zum Thema „Zahlen darstellen“ wird den Kindern eine Sportplatzsituation gezeigt. Da die Kinder mündlich Zahlen entdecken sollen, wäre es hier hilfreich, wenn Sie das Video mit Ihrem Kind gemeinsam anschauen würden. Als Voraussetzung sollte Ihr Kind schon einige Zahlen kennen, um diese auch entdecken zu können. </a:t>
            </a:r>
          </a:p>
          <a:p>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/202</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87339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i="1" dirty="0">
                <a:effectLst/>
                <a:latin typeface="Open Sans" panose="020B0606030504020204" pitchFamily="34" charset="0"/>
                <a:ea typeface="Times New Roman" panose="02020603050405020304" pitchFamily="18" charset="0"/>
                <a:cs typeface="Times New Roman" panose="02020603050405020304" pitchFamily="18" charset="0"/>
              </a:rPr>
              <a:t>Was Sie aus Ihrer eigenen Schulzeit kennen: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Open Sans" panose="020B0606030504020204" pitchFamily="34" charset="0"/>
                <a:ea typeface="Times New Roman" panose="02020603050405020304" pitchFamily="18" charset="0"/>
                <a:cs typeface="Times New Roman" panose="02020603050405020304" pitchFamily="18" charset="0"/>
              </a:rPr>
              <a:t>Sie haben die Zahlen bis 1.000.000 kennen gelernt, beherrschen das kleine Einmaleins und das schriftliche Rechnen, wissen, wie man mit einem Zirkel umgeht, können Längenmaße umwandeln und aus Tabellen Informationen entnehmen.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i="1" dirty="0">
                <a:effectLst/>
                <a:latin typeface="Open Sans" panose="020B0606030504020204" pitchFamily="34" charset="0"/>
                <a:ea typeface="Times New Roman" panose="02020603050405020304" pitchFamily="18" charset="0"/>
                <a:cs typeface="Times New Roman" panose="02020603050405020304" pitchFamily="18" charset="0"/>
              </a:rPr>
              <a:t>Was für Sie wahrscheinlich neu ist:</a:t>
            </a:r>
            <a:br>
              <a:rPr lang="de-DE" sz="1800" i="1" dirty="0">
                <a:effectLst/>
                <a:latin typeface="Open Sans" panose="020B0606030504020204" pitchFamily="34" charset="0"/>
                <a:ea typeface="Times New Roman" panose="02020603050405020304" pitchFamily="18" charset="0"/>
                <a:cs typeface="Times New Roman" panose="02020603050405020304" pitchFamily="18" charset="0"/>
              </a:rPr>
            </a:br>
            <a:r>
              <a:rPr lang="de-DE" sz="1800" dirty="0">
                <a:effectLst/>
                <a:latin typeface="Open Sans" panose="020B0606030504020204" pitchFamily="34" charset="0"/>
                <a:ea typeface="Times New Roman" panose="02020603050405020304" pitchFamily="18" charset="0"/>
                <a:cs typeface="Times New Roman" panose="02020603050405020304" pitchFamily="18" charset="0"/>
              </a:rPr>
              <a:t>Die Kinder sollen aber nicht nur rechnen, sondern auch verstehen, </a:t>
            </a:r>
            <a:r>
              <a:rPr lang="de-DE" sz="1800" i="1" dirty="0">
                <a:effectLst/>
                <a:latin typeface="Open Sans" panose="020B0606030504020204" pitchFamily="34" charset="0"/>
                <a:ea typeface="Times New Roman" panose="02020603050405020304" pitchFamily="18" charset="0"/>
                <a:cs typeface="Times New Roman" panose="02020603050405020304" pitchFamily="18" charset="0"/>
              </a:rPr>
              <a:t>warum </a:t>
            </a:r>
            <a:r>
              <a:rPr lang="de-DE" sz="1800" dirty="0">
                <a:effectLst/>
                <a:latin typeface="Open Sans" panose="020B0606030504020204" pitchFamily="34" charset="0"/>
                <a:ea typeface="Times New Roman" panose="02020603050405020304" pitchFamily="18" charset="0"/>
                <a:cs typeface="Times New Roman" panose="02020603050405020304" pitchFamily="18" charset="0"/>
              </a:rPr>
              <a:t>sie </a:t>
            </a:r>
            <a:r>
              <a:rPr lang="de-DE" sz="1800" i="1" dirty="0">
                <a:effectLst/>
                <a:latin typeface="Open Sans" panose="020B0606030504020204" pitchFamily="34" charset="0"/>
                <a:ea typeface="Times New Roman" panose="02020603050405020304" pitchFamily="18" charset="0"/>
                <a:cs typeface="Times New Roman" panose="02020603050405020304" pitchFamily="18" charset="0"/>
              </a:rPr>
              <a:t>so </a:t>
            </a:r>
            <a:r>
              <a:rPr lang="de-DE" sz="1800" dirty="0">
                <a:effectLst/>
                <a:latin typeface="Open Sans" panose="020B0606030504020204" pitchFamily="34" charset="0"/>
                <a:ea typeface="Times New Roman" panose="02020603050405020304" pitchFamily="18" charset="0"/>
                <a:cs typeface="Times New Roman" panose="02020603050405020304" pitchFamily="18" charset="0"/>
              </a:rPr>
              <a:t>rechnen können. Denn für das Behalten von Wissen und das möglichst fehlerfreie Rechnen ist es wichtig, zu verstehen, warum etwas funktioniert. Darüber hinaus erwerben die Kinder prozessbezogene Kompetenzen, die themenunabhängig im Mathematikunterricht eine große Rolle spielen.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3247989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2097857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allen Schuljahren wird Material im Mathematikunterricht genutzt, um Zahlen, Rechenwege oder Vorgehensweisen darzustellen. Kinder müssen den Umgang mit Material zunächst erlernen. Daher ist es sinnvoll, Kindern zu Hause das Material zur Verfügung zu stellen, das sie bereits aus dem Unterricht kennen. </a:t>
            </a:r>
          </a:p>
          <a:p>
            <a:r>
              <a:rPr lang="de-DE" dirty="0"/>
              <a:t>(Das Bild kann je nach Klassenstufe geändert werden</a:t>
            </a:r>
            <a:r>
              <a:rPr lang="de-DE" dirty="0">
                <a:sym typeface="Wingdings" pitchFamily="2" charset="2"/>
              </a:rPr>
              <a:t>. Außerdem sollte auch das analoge Material gezeigt werden.)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801052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jedes Material eignet sich gleichermaßen für jeden Lerninhalt. (Hier kann darauf hingewiesen werden welches Material und mit welchem Ziel gerade eingesetzt wird.)</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528831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nachdem welches Material verwendet wird, sollte den Eltern nur die Folie mit dem relevanten Material gezeigt werden. Das Material kann natürlich angeschafft werden. Alternativ gibt es die Möglichkeit die Materialien herunterzuladen und auszudrucken oder den Eltern ausgedruckt mitzugeben. Darüber hinaus können auch Apps oder Webanwendungen empfohlen werden, die den gleichen Umgang mit dem Material virtuell ermöglichen.</a:t>
            </a:r>
          </a:p>
          <a:p>
            <a:endParaRPr lang="de-DE" dirty="0"/>
          </a:p>
          <a:p>
            <a:r>
              <a:rPr lang="de-DE" b="0" i="0" u="none" strike="noStrike" dirty="0">
                <a:solidFill>
                  <a:srgbClr val="222222"/>
                </a:solidFill>
                <a:effectLst/>
                <a:latin typeface="Open Sans" panose="020B0606030504020204" pitchFamily="34" charset="0"/>
              </a:rPr>
              <a:t>https://</a:t>
            </a:r>
            <a:r>
              <a:rPr lang="de-DE" b="0" i="0" u="none" strike="noStrike" dirty="0" err="1">
                <a:solidFill>
                  <a:srgbClr val="222222"/>
                </a:solidFill>
                <a:effectLst/>
                <a:latin typeface="Open Sans" panose="020B0606030504020204" pitchFamily="34" charset="0"/>
              </a:rPr>
              <a:t>mahiko.dzlm.de</a:t>
            </a:r>
            <a:r>
              <a:rPr lang="de-DE" b="0" i="0" u="none" strike="noStrike" dirty="0">
                <a:solidFill>
                  <a:srgbClr val="222222"/>
                </a:solidFill>
                <a:effectLst/>
                <a:latin typeface="Open Sans" panose="020B0606030504020204" pitchFamily="34" charset="0"/>
              </a:rPr>
              <a:t>/</a:t>
            </a:r>
            <a:r>
              <a:rPr lang="de-DE" b="0" i="0" u="none" strike="noStrike" dirty="0" err="1">
                <a:solidFill>
                  <a:srgbClr val="222222"/>
                </a:solidFill>
                <a:effectLst/>
                <a:latin typeface="Open Sans" panose="020B0606030504020204" pitchFamily="34" charset="0"/>
              </a:rPr>
              <a:t>node</a:t>
            </a:r>
            <a:r>
              <a:rPr lang="de-DE" b="0" i="0" u="none" strike="noStrike" dirty="0">
                <a:solidFill>
                  <a:srgbClr val="222222"/>
                </a:solidFill>
                <a:effectLst/>
                <a:latin typeface="Open Sans" panose="020B0606030504020204" pitchFamily="34" charset="0"/>
              </a:rPr>
              <a:t>/59 </a:t>
            </a:r>
          </a:p>
          <a:p>
            <a:endParaRPr lang="de-DE" b="0" i="0" u="none" strike="noStrike" dirty="0">
              <a:solidFill>
                <a:srgbClr val="222222"/>
              </a:solidFill>
              <a:effectLst/>
              <a:latin typeface="Open Sans" panose="020B0606030504020204" pitchFamily="34" charset="0"/>
            </a:endParaRPr>
          </a:p>
          <a:p>
            <a:r>
              <a:rPr lang="de-DE" b="0" i="0" u="none" strike="noStrike" dirty="0">
                <a:solidFill>
                  <a:srgbClr val="222222"/>
                </a:solidFill>
                <a:effectLst/>
                <a:latin typeface="Open Sans" panose="020B0606030504020204" pitchFamily="34" charset="0"/>
              </a:rPr>
              <a:t>App oder Webanwendung: </a:t>
            </a:r>
            <a:r>
              <a:rPr lang="de-DE" b="0" i="0" u="none" strike="noStrike" dirty="0" err="1">
                <a:solidFill>
                  <a:srgbClr val="222222"/>
                </a:solidFill>
                <a:effectLst/>
                <a:latin typeface="Open Sans" panose="020B0606030504020204" pitchFamily="34" charset="0"/>
              </a:rPr>
              <a:t>Number</a:t>
            </a:r>
            <a:r>
              <a:rPr lang="de-DE" b="0" i="0" u="none" strike="noStrike" dirty="0">
                <a:solidFill>
                  <a:srgbClr val="222222"/>
                </a:solidFill>
                <a:effectLst/>
                <a:latin typeface="Open Sans" panose="020B0606030504020204" pitchFamily="34" charset="0"/>
              </a:rPr>
              <a:t> </a:t>
            </a:r>
            <a:r>
              <a:rPr lang="de-DE" b="0" i="0" u="none" strike="noStrike" dirty="0" err="1">
                <a:solidFill>
                  <a:srgbClr val="222222"/>
                </a:solidFill>
                <a:effectLst/>
                <a:latin typeface="Open Sans" panose="020B0606030504020204" pitchFamily="34" charset="0"/>
              </a:rPr>
              <a:t>Pieces</a:t>
            </a:r>
            <a:r>
              <a:rPr lang="de-DE" b="0" i="0" u="none" strike="noStrike" dirty="0">
                <a:solidFill>
                  <a:srgbClr val="222222"/>
                </a:solidFill>
                <a:effectLst/>
                <a:latin typeface="Open Sans" panose="020B0606030504020204" pitchFamily="34" charset="0"/>
              </a:rPr>
              <a:t> </a:t>
            </a:r>
          </a:p>
          <a:p>
            <a:endParaRPr lang="de-DE" b="0" i="0" u="none" strike="noStrike" dirty="0">
              <a:solidFill>
                <a:srgbClr val="222222"/>
              </a:solidFill>
              <a:effectLst/>
              <a:latin typeface="Open Sans" panose="020B0606030504020204" pitchFamily="34" charset="0"/>
            </a:endParaRPr>
          </a:p>
          <a:p>
            <a:r>
              <a:rPr lang="de-DE" b="0" i="0" u="none" strike="noStrike" dirty="0">
                <a:solidFill>
                  <a:srgbClr val="222222"/>
                </a:solidFill>
                <a:effectLst/>
                <a:latin typeface="Open Sans" panose="020B0606030504020204" pitchFamily="34" charset="0"/>
              </a:rPr>
              <a:t>Material zum Ausdrucken: </a:t>
            </a:r>
            <a:r>
              <a:rPr lang="de-DE" b="0" i="0" u="none" strike="noStrike" dirty="0">
                <a:solidFill>
                  <a:srgbClr val="327D87"/>
                </a:solidFill>
                <a:effectLst/>
                <a:latin typeface="Open Sans" panose="020B0606030504020204" pitchFamily="34" charset="0"/>
                <a:hlinkClick r:id="rId3"/>
              </a:rPr>
              <a:t>https://pikas.dzlm.de/node/1273</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061452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App: Zwanzigerfeld (gibt es auch als Hunderterfeld) https://</a:t>
            </a:r>
            <a:r>
              <a:rPr lang="de-DE" dirty="0" err="1"/>
              <a:t>apps.apple.com</a:t>
            </a:r>
            <a:r>
              <a:rPr lang="de-DE" dirty="0"/>
              <a:t>/de/</a:t>
            </a:r>
            <a:r>
              <a:rPr lang="de-DE" dirty="0" err="1"/>
              <a:t>app</a:t>
            </a:r>
            <a:r>
              <a:rPr lang="de-DE" dirty="0"/>
              <a:t>/zwanzigerfeld-</a:t>
            </a:r>
            <a:r>
              <a:rPr lang="de-DE" dirty="0" err="1"/>
              <a:t>fr</a:t>
            </a:r>
            <a:r>
              <a:rPr lang="de-DE" dirty="0"/>
              <a:t>-</a:t>
            </a:r>
            <a:r>
              <a:rPr lang="de-DE" dirty="0" err="1"/>
              <a:t>ipad</a:t>
            </a:r>
            <a:r>
              <a:rPr lang="de-DE" dirty="0"/>
              <a:t>/id556083423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Open Sans" panose="020B0606030504020204" pitchFamily="34" charset="0"/>
              </a:rPr>
              <a:t>Material zum Ausdrucken: </a:t>
            </a:r>
            <a:r>
              <a:rPr lang="de-DE" b="0" i="0" u="none" strike="noStrike" dirty="0">
                <a:solidFill>
                  <a:srgbClr val="327D87"/>
                </a:solidFill>
                <a:effectLst/>
                <a:latin typeface="Open Sans" panose="020B0606030504020204" pitchFamily="34" charset="0"/>
                <a:hlinkClick r:id="rId3"/>
              </a:rPr>
              <a:t>https://pikas.dzlm.de/node/1273</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128038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App oder Webanwendung: virtueller Rechenrahmen https://</a:t>
            </a:r>
            <a:r>
              <a:rPr lang="de-DE" dirty="0" err="1"/>
              <a:t>gweax.de</a:t>
            </a:r>
            <a:r>
              <a:rPr lang="de-DE" dirty="0"/>
              <a:t>/</a:t>
            </a:r>
            <a:r>
              <a:rPr lang="de-DE" dirty="0" err="1"/>
              <a:t>tools</a:t>
            </a:r>
            <a:r>
              <a:rPr lang="de-DE" dirty="0"/>
              <a:t>/rechenrahmen/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2403622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Worauf Sie grundsätzlich bei der Verwendung von Material zu Hause achten sollten und wie Ihre Kinder das Material unterstützend einsetzen können, erfahren Sie im Bereich Basics unter Material einsetzen.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181730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Beispiel soll verdeutlichen, worauf es im Mathematikunterricht heute ankommt.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115544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Beispiel soll verdeutlichen, worauf es im Mathematikunterricht heute ankommt.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271647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Beispiel soll verdeutlichen, worauf es im Mathematikunterricht heute ankommt.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30985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15988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Probleme lösen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Probleme lösen bedeutet, dass Kinder Aufgaben lösen, bei denen sie den Rechenweg nicht kennen und einen eignen Weg finden die Aufgaben trotzdem zu lösen. Sie nutzen zunehmend gelernte Strategien und Hilfen, um einfacher ihren eigenen Lösungsweg zu finden.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r>
              <a:rPr lang="de-DE" dirty="0"/>
              <a:t>mathematisieren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Beim Mathematisieren nutzen Kinder ihr Mathewissen für Alltagssituationen. Sie überlegen sich zum Beispiel einen Rechenweg, versuchen die Aufgabe damit zu lösen und überprüfen anschließen, ob die Rechnung zur Aufgabe passt und was die Lösung nun für die Alltagssituation bedeutet.</a:t>
            </a:r>
          </a:p>
          <a:p>
            <a:endParaRPr lang="de-DE" dirty="0"/>
          </a:p>
          <a:p>
            <a:r>
              <a:rPr lang="de-DE" dirty="0"/>
              <a:t>sich austauschen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Innerhalb des Unterrichts tauschen sich Kinder über ihre Ideen aus oder arbeiten auch gemeinsam an Lösungen. Das geschient mit der ganzen Klasse aber auch in kleineren Gruppen, sogenannten Mathekonferenzen. Dabei nutzen sie zunehmend mathematische Fachbegriffe (unterschiedliche Begriffe je nach Inhalt, z.B. addieren,  Summe, Quadrat,…)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begründen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Kinder werden dazu angeregt Vermutungen über Muster und Strukturen (zum Beispiel in Rechenaufgaben) aufzustellen und diese auch mit Material, wie zum Beispiel Plättchen, zu begründen.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darstellen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Kinder nutzen verschiedene Darstellungsformen (z.B. Bilder, Material wie Plättchen, Sprache, Mathesymbole wie Zahlen), um ihre Ideen anderen zu zeigen. Sie kennen unterschiedliche Darstellungsformen und setzen diese passend zu einer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Aufgabeein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a:p>
            <a:r>
              <a:rPr lang="de-DE" dirty="0"/>
              <a:t>Neben dem Plakat kann den Eltern auch das Video zum Kinderlehrplan gezeigt werden. Natürlich muss je nach Jahrgang individuell auf einzelne Bereiche besonders eingegangen werden.</a:t>
            </a:r>
          </a:p>
          <a:p>
            <a:r>
              <a:rPr lang="de-DE" dirty="0"/>
              <a:t>https://</a:t>
            </a:r>
            <a:r>
              <a:rPr lang="de-DE" dirty="0" err="1"/>
              <a:t>pikas.dzlm.de</a:t>
            </a:r>
            <a:r>
              <a:rPr lang="de-DE" dirty="0"/>
              <a:t>/</a:t>
            </a:r>
            <a:r>
              <a:rPr lang="de-DE" dirty="0" err="1"/>
              <a:t>node</a:t>
            </a:r>
            <a:r>
              <a:rPr lang="de-DE" dirty="0"/>
              <a:t>/555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2809899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Zahlen und Operationen lernen die Kinder z.B. wie sie geschickt Aufgaben ausrechnen können. Sie bekommen eine Vorstellung von Zahlen und Aufgaben, nutzen und verstehen verschiedene Rechenwege und lernen Aufgaben sicher zu lösen.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565277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20343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01817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Juni 23</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91" r:id="rId3"/>
    <p:sldLayoutId id="2147483689" r:id="rId4"/>
    <p:sldLayoutId id="2147483688" r:id="rId5"/>
    <p:sldLayoutId id="2147483661" r:id="rId6"/>
    <p:sldLayoutId id="2147483696" r:id="rId7"/>
    <p:sldLayoutId id="2147483692" r:id="rId8"/>
    <p:sldLayoutId id="2147483693" r:id="rId9"/>
    <p:sldLayoutId id="2147483694" r:id="rId10"/>
    <p:sldLayoutId id="2147483695" r:id="rId11"/>
    <p:sldLayoutId id="2147483666" r:id="rId12"/>
    <p:sldLayoutId id="2147483669" r:id="rId13"/>
    <p:sldLayoutId id="2147483652" r:id="rId14"/>
    <p:sldLayoutId id="2147483668" r:id="rId15"/>
    <p:sldLayoutId id="2147483662" r:id="rId16"/>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A0527-BBAE-9D50-9D77-87445FFF5DFC}"/>
              </a:ext>
            </a:extLst>
          </p:cNvPr>
          <p:cNvSpPr>
            <a:spLocks noGrp="1"/>
          </p:cNvSpPr>
          <p:nvPr>
            <p:ph type="ctrTitle"/>
          </p:nvPr>
        </p:nvSpPr>
        <p:spPr/>
        <p:txBody>
          <a:bodyPr/>
          <a:lstStyle/>
          <a:p>
            <a:r>
              <a:rPr lang="de-DE" dirty="0"/>
              <a:t>Elternabend</a:t>
            </a:r>
          </a:p>
        </p:txBody>
      </p:sp>
      <p:sp>
        <p:nvSpPr>
          <p:cNvPr id="3" name="Untertitel 2">
            <a:extLst>
              <a:ext uri="{FF2B5EF4-FFF2-40B4-BE49-F238E27FC236}">
                <a16:creationId xmlns:a16="http://schemas.microsoft.com/office/drawing/2014/main" id="{DAE874E0-B683-09EE-4472-23DC9F9574C7}"/>
              </a:ext>
            </a:extLst>
          </p:cNvPr>
          <p:cNvSpPr>
            <a:spLocks noGrp="1"/>
          </p:cNvSpPr>
          <p:nvPr>
            <p:ph type="subTitle" idx="1"/>
          </p:nvPr>
        </p:nvSpPr>
        <p:spPr/>
        <p:txBody>
          <a:bodyPr/>
          <a:lstStyle/>
          <a:p>
            <a:r>
              <a:rPr lang="de-DE" dirty="0"/>
              <a:t>Mathe ist mehr als Rechnen</a:t>
            </a:r>
          </a:p>
        </p:txBody>
      </p:sp>
      <p:sp>
        <p:nvSpPr>
          <p:cNvPr id="4" name="Textplatzhalter 3">
            <a:extLst>
              <a:ext uri="{FF2B5EF4-FFF2-40B4-BE49-F238E27FC236}">
                <a16:creationId xmlns:a16="http://schemas.microsoft.com/office/drawing/2014/main" id="{414601E4-27E4-C1DD-2CD4-0FEB92770FC1}"/>
              </a:ext>
            </a:extLst>
          </p:cNvPr>
          <p:cNvSpPr>
            <a:spLocks noGrp="1"/>
          </p:cNvSpPr>
          <p:nvPr>
            <p:ph type="body" idx="10"/>
          </p:nvPr>
        </p:nvSpPr>
        <p:spPr/>
        <p:txBody>
          <a:bodyPr/>
          <a:lstStyle/>
          <a:p>
            <a:r>
              <a:rPr lang="de-DE" dirty="0"/>
              <a:t>Was wird im Mathematikunterricht gelernt und wie kann ich mein Kind unterstützen?</a:t>
            </a:r>
          </a:p>
        </p:txBody>
      </p:sp>
    </p:spTree>
    <p:extLst>
      <p:ext uri="{BB962C8B-B14F-4D97-AF65-F5344CB8AC3E}">
        <p14:creationId xmlns:p14="http://schemas.microsoft.com/office/powerpoint/2010/main" val="2548855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p:txBody>
          <a:bodyPr/>
          <a:lstStyle/>
          <a:p>
            <a:r>
              <a:rPr lang="de-DE" dirty="0"/>
              <a:t>Zahlen und Operationen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10</a:t>
            </a:fld>
            <a:endParaRPr lang="de-DE" dirty="0"/>
          </a:p>
        </p:txBody>
      </p:sp>
      <p:pic>
        <p:nvPicPr>
          <p:cNvPr id="6" name="Grafik 5">
            <a:extLst>
              <a:ext uri="{FF2B5EF4-FFF2-40B4-BE49-F238E27FC236}">
                <a16:creationId xmlns:a16="http://schemas.microsoft.com/office/drawing/2014/main" id="{189A452D-8E38-5738-C8B3-253F0F63D87E}"/>
              </a:ext>
            </a:extLst>
          </p:cNvPr>
          <p:cNvPicPr>
            <a:picLocks noChangeAspect="1"/>
          </p:cNvPicPr>
          <p:nvPr/>
        </p:nvPicPr>
        <p:blipFill>
          <a:blip r:embed="rId3"/>
          <a:stretch>
            <a:fillRect/>
          </a:stretch>
        </p:blipFill>
        <p:spPr>
          <a:xfrm>
            <a:off x="685800" y="1208388"/>
            <a:ext cx="7772400" cy="4908430"/>
          </a:xfrm>
          <a:prstGeom prst="rect">
            <a:avLst/>
          </a:prstGeom>
        </p:spPr>
      </p:pic>
    </p:spTree>
    <p:extLst>
      <p:ext uri="{BB962C8B-B14F-4D97-AF65-F5344CB8AC3E}">
        <p14:creationId xmlns:p14="http://schemas.microsoft.com/office/powerpoint/2010/main" val="2855072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p:txBody>
          <a:bodyPr/>
          <a:lstStyle/>
          <a:p>
            <a:r>
              <a:rPr lang="de-DE" dirty="0"/>
              <a:t>Raum und Form</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11</a:t>
            </a:fld>
            <a:endParaRPr lang="de-DE" dirty="0"/>
          </a:p>
        </p:txBody>
      </p:sp>
      <p:pic>
        <p:nvPicPr>
          <p:cNvPr id="2" name="Grafik 1">
            <a:extLst>
              <a:ext uri="{FF2B5EF4-FFF2-40B4-BE49-F238E27FC236}">
                <a16:creationId xmlns:a16="http://schemas.microsoft.com/office/drawing/2014/main" id="{5636902A-E52C-D33E-5D05-A14C072FA895}"/>
              </a:ext>
            </a:extLst>
          </p:cNvPr>
          <p:cNvPicPr>
            <a:picLocks noChangeAspect="1"/>
          </p:cNvPicPr>
          <p:nvPr/>
        </p:nvPicPr>
        <p:blipFill>
          <a:blip r:embed="rId3"/>
          <a:stretch>
            <a:fillRect/>
          </a:stretch>
        </p:blipFill>
        <p:spPr>
          <a:xfrm>
            <a:off x="685800" y="1197484"/>
            <a:ext cx="7772400" cy="4916173"/>
          </a:xfrm>
          <a:prstGeom prst="rect">
            <a:avLst/>
          </a:prstGeom>
        </p:spPr>
      </p:pic>
    </p:spTree>
    <p:extLst>
      <p:ext uri="{BB962C8B-B14F-4D97-AF65-F5344CB8AC3E}">
        <p14:creationId xmlns:p14="http://schemas.microsoft.com/office/powerpoint/2010/main" val="172224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p:txBody>
          <a:bodyPr/>
          <a:lstStyle/>
          <a:p>
            <a:r>
              <a:rPr lang="de-DE" dirty="0"/>
              <a:t>Größen und Messen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12</a:t>
            </a:fld>
            <a:endParaRPr lang="de-DE" dirty="0"/>
          </a:p>
        </p:txBody>
      </p:sp>
      <p:pic>
        <p:nvPicPr>
          <p:cNvPr id="8" name="Grafik 7">
            <a:extLst>
              <a:ext uri="{FF2B5EF4-FFF2-40B4-BE49-F238E27FC236}">
                <a16:creationId xmlns:a16="http://schemas.microsoft.com/office/drawing/2014/main" id="{2D343CAA-3F1A-B15B-19DB-C6FFBCF57890}"/>
              </a:ext>
            </a:extLst>
          </p:cNvPr>
          <p:cNvPicPr>
            <a:picLocks noChangeAspect="1"/>
          </p:cNvPicPr>
          <p:nvPr/>
        </p:nvPicPr>
        <p:blipFill>
          <a:blip r:embed="rId3"/>
          <a:stretch>
            <a:fillRect/>
          </a:stretch>
        </p:blipFill>
        <p:spPr>
          <a:xfrm>
            <a:off x="801966" y="1359584"/>
            <a:ext cx="7303966" cy="4615890"/>
          </a:xfrm>
          <a:prstGeom prst="rect">
            <a:avLst/>
          </a:prstGeom>
        </p:spPr>
      </p:pic>
    </p:spTree>
    <p:extLst>
      <p:ext uri="{BB962C8B-B14F-4D97-AF65-F5344CB8AC3E}">
        <p14:creationId xmlns:p14="http://schemas.microsoft.com/office/powerpoint/2010/main" val="4116958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a:xfrm>
            <a:off x="1096423" y="382774"/>
            <a:ext cx="7772400" cy="603704"/>
          </a:xfrm>
        </p:spPr>
        <p:txBody>
          <a:bodyPr>
            <a:normAutofit/>
          </a:bodyPr>
          <a:lstStyle/>
          <a:p>
            <a:r>
              <a:rPr lang="de-DE" dirty="0"/>
              <a:t>Daten, Häufigkeiten, Wahrscheinlichkeiten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13</a:t>
            </a:fld>
            <a:endParaRPr lang="de-DE" dirty="0"/>
          </a:p>
        </p:txBody>
      </p:sp>
      <p:pic>
        <p:nvPicPr>
          <p:cNvPr id="7" name="Grafik 6">
            <a:extLst>
              <a:ext uri="{FF2B5EF4-FFF2-40B4-BE49-F238E27FC236}">
                <a16:creationId xmlns:a16="http://schemas.microsoft.com/office/drawing/2014/main" id="{7BA185C5-CEEC-6435-5764-984E6A5D3ECF}"/>
              </a:ext>
            </a:extLst>
          </p:cNvPr>
          <p:cNvPicPr>
            <a:picLocks noChangeAspect="1"/>
          </p:cNvPicPr>
          <p:nvPr/>
        </p:nvPicPr>
        <p:blipFill>
          <a:blip r:embed="rId3"/>
          <a:stretch>
            <a:fillRect/>
          </a:stretch>
        </p:blipFill>
        <p:spPr>
          <a:xfrm>
            <a:off x="580260" y="1199608"/>
            <a:ext cx="7772400" cy="4911926"/>
          </a:xfrm>
          <a:prstGeom prst="rect">
            <a:avLst/>
          </a:prstGeom>
        </p:spPr>
      </p:pic>
    </p:spTree>
    <p:extLst>
      <p:ext uri="{BB962C8B-B14F-4D97-AF65-F5344CB8AC3E}">
        <p14:creationId xmlns:p14="http://schemas.microsoft.com/office/powerpoint/2010/main" val="2472043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a:xfrm>
            <a:off x="1096423" y="382774"/>
            <a:ext cx="7772400" cy="603704"/>
          </a:xfrm>
        </p:spPr>
        <p:txBody>
          <a:bodyPr>
            <a:normAutofit/>
          </a:bodyPr>
          <a:lstStyle/>
          <a:p>
            <a:r>
              <a:rPr lang="de-DE" dirty="0"/>
              <a:t>Probleme lösen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14</a:t>
            </a:fld>
            <a:endParaRPr lang="de-DE" dirty="0"/>
          </a:p>
        </p:txBody>
      </p:sp>
      <p:pic>
        <p:nvPicPr>
          <p:cNvPr id="2" name="Grafik 1">
            <a:extLst>
              <a:ext uri="{FF2B5EF4-FFF2-40B4-BE49-F238E27FC236}">
                <a16:creationId xmlns:a16="http://schemas.microsoft.com/office/drawing/2014/main" id="{8B23C89E-BEAB-DA3E-0DC0-524249EFFD55}"/>
              </a:ext>
            </a:extLst>
          </p:cNvPr>
          <p:cNvPicPr>
            <a:picLocks noChangeAspect="1"/>
          </p:cNvPicPr>
          <p:nvPr/>
        </p:nvPicPr>
        <p:blipFill>
          <a:blip r:embed="rId3"/>
          <a:stretch>
            <a:fillRect/>
          </a:stretch>
        </p:blipFill>
        <p:spPr>
          <a:xfrm>
            <a:off x="74447" y="1245445"/>
            <a:ext cx="4497553" cy="2838307"/>
          </a:xfrm>
          <a:prstGeom prst="rect">
            <a:avLst/>
          </a:prstGeom>
        </p:spPr>
      </p:pic>
      <p:pic>
        <p:nvPicPr>
          <p:cNvPr id="6" name="Grafik 5">
            <a:extLst>
              <a:ext uri="{FF2B5EF4-FFF2-40B4-BE49-F238E27FC236}">
                <a16:creationId xmlns:a16="http://schemas.microsoft.com/office/drawing/2014/main" id="{51BDDD92-7FE8-3096-38CF-F34F5C86DFDF}"/>
              </a:ext>
            </a:extLst>
          </p:cNvPr>
          <p:cNvPicPr>
            <a:picLocks noChangeAspect="1"/>
          </p:cNvPicPr>
          <p:nvPr/>
        </p:nvPicPr>
        <p:blipFill>
          <a:blip r:embed="rId4"/>
          <a:stretch>
            <a:fillRect/>
          </a:stretch>
        </p:blipFill>
        <p:spPr>
          <a:xfrm>
            <a:off x="4093754" y="2412812"/>
            <a:ext cx="4246540" cy="3607213"/>
          </a:xfrm>
          <a:prstGeom prst="rect">
            <a:avLst/>
          </a:prstGeom>
        </p:spPr>
      </p:pic>
    </p:spTree>
    <p:extLst>
      <p:ext uri="{BB962C8B-B14F-4D97-AF65-F5344CB8AC3E}">
        <p14:creationId xmlns:p14="http://schemas.microsoft.com/office/powerpoint/2010/main" val="4110712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a:xfrm>
            <a:off x="1096423" y="382774"/>
            <a:ext cx="7772400" cy="603704"/>
          </a:xfrm>
        </p:spPr>
        <p:txBody>
          <a:bodyPr>
            <a:normAutofit/>
          </a:bodyPr>
          <a:lstStyle/>
          <a:p>
            <a:r>
              <a:rPr lang="de-DE" dirty="0"/>
              <a:t>Sachaufgaben bearbeiten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15</a:t>
            </a:fld>
            <a:endParaRPr lang="de-DE" dirty="0"/>
          </a:p>
        </p:txBody>
      </p:sp>
      <p:pic>
        <p:nvPicPr>
          <p:cNvPr id="8" name="Grafik 7">
            <a:extLst>
              <a:ext uri="{FF2B5EF4-FFF2-40B4-BE49-F238E27FC236}">
                <a16:creationId xmlns:a16="http://schemas.microsoft.com/office/drawing/2014/main" id="{4D1B1DD4-BAD8-60A8-0FD3-95DB508FF231}"/>
              </a:ext>
            </a:extLst>
          </p:cNvPr>
          <p:cNvPicPr>
            <a:picLocks noChangeAspect="1"/>
          </p:cNvPicPr>
          <p:nvPr/>
        </p:nvPicPr>
        <p:blipFill>
          <a:blip r:embed="rId3"/>
          <a:stretch>
            <a:fillRect/>
          </a:stretch>
        </p:blipFill>
        <p:spPr>
          <a:xfrm>
            <a:off x="3977829" y="3684074"/>
            <a:ext cx="4768850" cy="2364160"/>
          </a:xfrm>
          <a:prstGeom prst="rect">
            <a:avLst/>
          </a:prstGeom>
        </p:spPr>
      </p:pic>
      <p:pic>
        <p:nvPicPr>
          <p:cNvPr id="2" name="Grafik 1">
            <a:extLst>
              <a:ext uri="{FF2B5EF4-FFF2-40B4-BE49-F238E27FC236}">
                <a16:creationId xmlns:a16="http://schemas.microsoft.com/office/drawing/2014/main" id="{A04D097B-E837-A00F-F469-6D3651772306}"/>
              </a:ext>
            </a:extLst>
          </p:cNvPr>
          <p:cNvPicPr>
            <a:picLocks noChangeAspect="1"/>
          </p:cNvPicPr>
          <p:nvPr/>
        </p:nvPicPr>
        <p:blipFill>
          <a:blip r:embed="rId4"/>
          <a:stretch>
            <a:fillRect/>
          </a:stretch>
        </p:blipFill>
        <p:spPr>
          <a:xfrm>
            <a:off x="363071" y="1373643"/>
            <a:ext cx="4419487" cy="2785981"/>
          </a:xfrm>
          <a:prstGeom prst="rect">
            <a:avLst/>
          </a:prstGeom>
        </p:spPr>
      </p:pic>
    </p:spTree>
    <p:extLst>
      <p:ext uri="{BB962C8B-B14F-4D97-AF65-F5344CB8AC3E}">
        <p14:creationId xmlns:p14="http://schemas.microsoft.com/office/powerpoint/2010/main" val="179146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a:xfrm>
            <a:off x="1096423" y="382774"/>
            <a:ext cx="7772400" cy="603704"/>
          </a:xfrm>
        </p:spPr>
        <p:txBody>
          <a:bodyPr>
            <a:normAutofit/>
          </a:bodyPr>
          <a:lstStyle/>
          <a:p>
            <a:r>
              <a:rPr lang="de-DE" dirty="0"/>
              <a:t>sich austauschen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16</a:t>
            </a:fld>
            <a:endParaRPr lang="de-DE" dirty="0"/>
          </a:p>
        </p:txBody>
      </p:sp>
      <p:pic>
        <p:nvPicPr>
          <p:cNvPr id="6" name="Grafik 5">
            <a:extLst>
              <a:ext uri="{FF2B5EF4-FFF2-40B4-BE49-F238E27FC236}">
                <a16:creationId xmlns:a16="http://schemas.microsoft.com/office/drawing/2014/main" id="{1536A363-3252-F176-3866-573E07379335}"/>
              </a:ext>
            </a:extLst>
          </p:cNvPr>
          <p:cNvPicPr>
            <a:picLocks noChangeAspect="1"/>
          </p:cNvPicPr>
          <p:nvPr/>
        </p:nvPicPr>
        <p:blipFill>
          <a:blip r:embed="rId3"/>
          <a:stretch>
            <a:fillRect/>
          </a:stretch>
        </p:blipFill>
        <p:spPr>
          <a:xfrm>
            <a:off x="5138433" y="3343037"/>
            <a:ext cx="3704229" cy="2748299"/>
          </a:xfrm>
          <a:prstGeom prst="rect">
            <a:avLst/>
          </a:prstGeom>
        </p:spPr>
      </p:pic>
      <p:pic>
        <p:nvPicPr>
          <p:cNvPr id="8" name="Grafik 7">
            <a:extLst>
              <a:ext uri="{FF2B5EF4-FFF2-40B4-BE49-F238E27FC236}">
                <a16:creationId xmlns:a16="http://schemas.microsoft.com/office/drawing/2014/main" id="{92FDB885-0277-E3D3-AFCD-B40984AB1F99}"/>
              </a:ext>
            </a:extLst>
          </p:cNvPr>
          <p:cNvPicPr>
            <a:picLocks noChangeAspect="1"/>
          </p:cNvPicPr>
          <p:nvPr/>
        </p:nvPicPr>
        <p:blipFill>
          <a:blip r:embed="rId4"/>
          <a:stretch>
            <a:fillRect/>
          </a:stretch>
        </p:blipFill>
        <p:spPr>
          <a:xfrm>
            <a:off x="4572000" y="1373442"/>
            <a:ext cx="3126988" cy="1975721"/>
          </a:xfrm>
          <a:prstGeom prst="rect">
            <a:avLst/>
          </a:prstGeom>
        </p:spPr>
      </p:pic>
      <p:pic>
        <p:nvPicPr>
          <p:cNvPr id="10" name="Grafik 9">
            <a:extLst>
              <a:ext uri="{FF2B5EF4-FFF2-40B4-BE49-F238E27FC236}">
                <a16:creationId xmlns:a16="http://schemas.microsoft.com/office/drawing/2014/main" id="{6CFF6870-30FF-21CC-5BD3-8AF952B26FD2}"/>
              </a:ext>
            </a:extLst>
          </p:cNvPr>
          <p:cNvPicPr>
            <a:picLocks noChangeAspect="1"/>
          </p:cNvPicPr>
          <p:nvPr/>
        </p:nvPicPr>
        <p:blipFill>
          <a:blip r:embed="rId5"/>
          <a:stretch>
            <a:fillRect/>
          </a:stretch>
        </p:blipFill>
        <p:spPr>
          <a:xfrm>
            <a:off x="125506" y="1291069"/>
            <a:ext cx="4361658" cy="4610896"/>
          </a:xfrm>
          <a:prstGeom prst="rect">
            <a:avLst/>
          </a:prstGeom>
        </p:spPr>
      </p:pic>
    </p:spTree>
    <p:extLst>
      <p:ext uri="{BB962C8B-B14F-4D97-AF65-F5344CB8AC3E}">
        <p14:creationId xmlns:p14="http://schemas.microsoft.com/office/powerpoint/2010/main" val="340844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a:xfrm>
            <a:off x="1096423" y="382774"/>
            <a:ext cx="7772400" cy="603704"/>
          </a:xfrm>
        </p:spPr>
        <p:txBody>
          <a:bodyPr>
            <a:normAutofit/>
          </a:bodyPr>
          <a:lstStyle/>
          <a:p>
            <a:r>
              <a:rPr lang="de-DE" dirty="0"/>
              <a:t>begründen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17</a:t>
            </a:fld>
            <a:endParaRPr lang="de-DE" dirty="0"/>
          </a:p>
        </p:txBody>
      </p:sp>
      <p:pic>
        <p:nvPicPr>
          <p:cNvPr id="2" name="Grafik 1">
            <a:extLst>
              <a:ext uri="{FF2B5EF4-FFF2-40B4-BE49-F238E27FC236}">
                <a16:creationId xmlns:a16="http://schemas.microsoft.com/office/drawing/2014/main" id="{B9FEF660-0E5E-7E19-9DC1-1E9F886AC456}"/>
              </a:ext>
            </a:extLst>
          </p:cNvPr>
          <p:cNvPicPr>
            <a:picLocks noChangeAspect="1"/>
          </p:cNvPicPr>
          <p:nvPr/>
        </p:nvPicPr>
        <p:blipFill>
          <a:blip r:embed="rId3"/>
          <a:stretch>
            <a:fillRect/>
          </a:stretch>
        </p:blipFill>
        <p:spPr>
          <a:xfrm>
            <a:off x="309282" y="1210425"/>
            <a:ext cx="4047565" cy="2556120"/>
          </a:xfrm>
          <a:prstGeom prst="rect">
            <a:avLst/>
          </a:prstGeom>
        </p:spPr>
      </p:pic>
      <p:pic>
        <p:nvPicPr>
          <p:cNvPr id="6" name="Grafik 5">
            <a:extLst>
              <a:ext uri="{FF2B5EF4-FFF2-40B4-BE49-F238E27FC236}">
                <a16:creationId xmlns:a16="http://schemas.microsoft.com/office/drawing/2014/main" id="{170B9054-D17D-A7BD-02DF-109628CF1F78}"/>
              </a:ext>
            </a:extLst>
          </p:cNvPr>
          <p:cNvPicPr>
            <a:picLocks noChangeAspect="1"/>
          </p:cNvPicPr>
          <p:nvPr/>
        </p:nvPicPr>
        <p:blipFill>
          <a:blip r:embed="rId4"/>
          <a:stretch>
            <a:fillRect/>
          </a:stretch>
        </p:blipFill>
        <p:spPr>
          <a:xfrm>
            <a:off x="3893815" y="2473125"/>
            <a:ext cx="4801950" cy="3034734"/>
          </a:xfrm>
          <a:prstGeom prst="rect">
            <a:avLst/>
          </a:prstGeom>
        </p:spPr>
      </p:pic>
    </p:spTree>
    <p:extLst>
      <p:ext uri="{BB962C8B-B14F-4D97-AF65-F5344CB8AC3E}">
        <p14:creationId xmlns:p14="http://schemas.microsoft.com/office/powerpoint/2010/main" val="1712956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687713-08A4-CC32-84E7-09758A27D3FD}"/>
              </a:ext>
            </a:extLst>
          </p:cNvPr>
          <p:cNvSpPr>
            <a:spLocks noGrp="1"/>
          </p:cNvSpPr>
          <p:nvPr>
            <p:ph type="title"/>
          </p:nvPr>
        </p:nvSpPr>
        <p:spPr>
          <a:xfrm>
            <a:off x="1096423" y="382774"/>
            <a:ext cx="7772400" cy="603704"/>
          </a:xfrm>
        </p:spPr>
        <p:txBody>
          <a:bodyPr>
            <a:normAutofit/>
          </a:bodyPr>
          <a:lstStyle/>
          <a:p>
            <a:r>
              <a:rPr lang="de-DE" dirty="0"/>
              <a:t>darstellen</a:t>
            </a:r>
          </a:p>
        </p:txBody>
      </p:sp>
      <p:sp>
        <p:nvSpPr>
          <p:cNvPr id="4" name="Datumsplatzhalter 3">
            <a:extLst>
              <a:ext uri="{FF2B5EF4-FFF2-40B4-BE49-F238E27FC236}">
                <a16:creationId xmlns:a16="http://schemas.microsoft.com/office/drawing/2014/main" id="{D84C3792-6F53-C3F8-2158-BDCEFDD07B62}"/>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5423B7D9-386B-54A9-717E-354D75CFEC2B}"/>
              </a:ext>
            </a:extLst>
          </p:cNvPr>
          <p:cNvSpPr>
            <a:spLocks noGrp="1"/>
          </p:cNvSpPr>
          <p:nvPr>
            <p:ph type="sldNum" sz="quarter" idx="12"/>
          </p:nvPr>
        </p:nvSpPr>
        <p:spPr/>
        <p:txBody>
          <a:bodyPr/>
          <a:lstStyle/>
          <a:p>
            <a:fld id="{C3752B7C-18A9-864D-BBCB-54A9F41B5594}" type="slidenum">
              <a:rPr lang="de-DE" smtClean="0"/>
              <a:pPr/>
              <a:t>18</a:t>
            </a:fld>
            <a:endParaRPr lang="de-DE" dirty="0"/>
          </a:p>
        </p:txBody>
      </p:sp>
      <p:pic>
        <p:nvPicPr>
          <p:cNvPr id="6" name="Grafik 5">
            <a:extLst>
              <a:ext uri="{FF2B5EF4-FFF2-40B4-BE49-F238E27FC236}">
                <a16:creationId xmlns:a16="http://schemas.microsoft.com/office/drawing/2014/main" id="{95C2E71A-E4D4-DAFA-A128-2589CCE77650}"/>
              </a:ext>
            </a:extLst>
          </p:cNvPr>
          <p:cNvPicPr>
            <a:picLocks noChangeAspect="1"/>
          </p:cNvPicPr>
          <p:nvPr/>
        </p:nvPicPr>
        <p:blipFill>
          <a:blip r:embed="rId3"/>
          <a:stretch>
            <a:fillRect/>
          </a:stretch>
        </p:blipFill>
        <p:spPr>
          <a:xfrm>
            <a:off x="1096423" y="1412945"/>
            <a:ext cx="7157198" cy="4523136"/>
          </a:xfrm>
          <a:prstGeom prst="rect">
            <a:avLst/>
          </a:prstGeom>
        </p:spPr>
      </p:pic>
    </p:spTree>
    <p:extLst>
      <p:ext uri="{BB962C8B-B14F-4D97-AF65-F5344CB8AC3E}">
        <p14:creationId xmlns:p14="http://schemas.microsoft.com/office/powerpoint/2010/main" val="468112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9" name="Inhaltsplatzhalter 1">
            <a:extLst>
              <a:ext uri="{FF2B5EF4-FFF2-40B4-BE49-F238E27FC236}">
                <a16:creationId xmlns:a16="http://schemas.microsoft.com/office/drawing/2014/main" id="{A7B4B786-F9D6-0F1A-7676-36AC4CD6B1C2}"/>
              </a:ext>
            </a:extLst>
          </p:cNvPr>
          <p:cNvSpPr>
            <a:spLocks noGrp="1"/>
          </p:cNvSpPr>
          <p:nvPr>
            <p:ph idx="1"/>
          </p:nvPr>
        </p:nvSpPr>
        <p:spPr>
          <a:xfrm>
            <a:off x="1096423" y="1146655"/>
            <a:ext cx="7009509" cy="5031449"/>
          </a:xfrm>
        </p:spPr>
        <p:txBody>
          <a:bodyPr/>
          <a:lstStyle/>
          <a:p>
            <a:pPr marL="0" indent="0">
              <a:buNone/>
            </a:pPr>
            <a:r>
              <a:rPr lang="de-DE" sz="2400" b="1" dirty="0"/>
              <a:t>Was wird im Matheunterricht gelernt?</a:t>
            </a:r>
          </a:p>
          <a:p>
            <a:pPr>
              <a:buFont typeface="Arial" panose="020B0604020202020204" pitchFamily="34" charset="0"/>
              <a:buChar char="•"/>
            </a:pPr>
            <a:r>
              <a:rPr lang="de-DE" sz="2400" dirty="0"/>
              <a:t>Matheunterricht früher und heute</a:t>
            </a:r>
          </a:p>
          <a:p>
            <a:pPr>
              <a:buFont typeface="Arial" panose="020B0604020202020204" pitchFamily="34" charset="0"/>
              <a:buChar char="•"/>
            </a:pPr>
            <a:r>
              <a:rPr lang="de-DE" sz="2400" dirty="0"/>
              <a:t>Mathematiklehrplan</a:t>
            </a:r>
          </a:p>
          <a:p>
            <a:pPr marL="0" indent="0">
              <a:buNone/>
            </a:pPr>
            <a:r>
              <a:rPr lang="de-DE" sz="2400" b="1" dirty="0">
                <a:solidFill>
                  <a:srgbClr val="327D87"/>
                </a:solidFill>
              </a:rPr>
              <a:t>Wie kann ich mein Kind unterstützen?</a:t>
            </a:r>
          </a:p>
          <a:p>
            <a:pPr>
              <a:buFont typeface="Arial" panose="020B0604020202020204" pitchFamily="34" charset="0"/>
              <a:buChar char="•"/>
            </a:pPr>
            <a:r>
              <a:rPr lang="de-DE" sz="2400" dirty="0">
                <a:solidFill>
                  <a:srgbClr val="327D87"/>
                </a:solidFill>
              </a:rPr>
              <a:t>Allgemeine Unterstützung</a:t>
            </a:r>
          </a:p>
          <a:p>
            <a:pPr>
              <a:buFont typeface="Arial" panose="020B0604020202020204" pitchFamily="34" charset="0"/>
              <a:buChar char="•"/>
            </a:pPr>
            <a:r>
              <a:rPr lang="de-DE" sz="2400" dirty="0"/>
              <a:t>Unterstützung mit </a:t>
            </a:r>
            <a:r>
              <a:rPr lang="de-DE" sz="2400" dirty="0" err="1"/>
              <a:t>Mahiko</a:t>
            </a:r>
            <a:endParaRPr lang="de-DE" sz="2400" dirty="0"/>
          </a:p>
          <a:p>
            <a:pPr>
              <a:buFont typeface="Arial" panose="020B0604020202020204" pitchFamily="34" charset="0"/>
              <a:buChar char="•"/>
            </a:pPr>
            <a:r>
              <a:rPr lang="de-DE" sz="2400" dirty="0"/>
              <a:t>Unterstützung durch Material</a:t>
            </a:r>
          </a:p>
        </p:txBody>
      </p:sp>
    </p:spTree>
    <p:extLst>
      <p:ext uri="{BB962C8B-B14F-4D97-AF65-F5344CB8AC3E}">
        <p14:creationId xmlns:p14="http://schemas.microsoft.com/office/powerpoint/2010/main" val="4275437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pPr marL="0" indent="0">
              <a:buNone/>
            </a:pPr>
            <a:r>
              <a:rPr lang="de-DE" sz="2400" b="1" dirty="0"/>
              <a:t>Was wird im Matheunterricht gelernt?</a:t>
            </a:r>
          </a:p>
          <a:p>
            <a:pPr>
              <a:buFont typeface="Arial" panose="020B0604020202020204" pitchFamily="34" charset="0"/>
              <a:buChar char="•"/>
            </a:pPr>
            <a:r>
              <a:rPr lang="de-DE" sz="2400" dirty="0"/>
              <a:t>Matheunterricht früher und heute</a:t>
            </a:r>
          </a:p>
          <a:p>
            <a:pPr>
              <a:buFont typeface="Arial" panose="020B0604020202020204" pitchFamily="34" charset="0"/>
              <a:buChar char="•"/>
            </a:pPr>
            <a:r>
              <a:rPr lang="de-DE" sz="2400" dirty="0"/>
              <a:t>Mathematiklehrplan</a:t>
            </a:r>
          </a:p>
          <a:p>
            <a:pPr marL="0" indent="0">
              <a:buNone/>
            </a:pPr>
            <a:r>
              <a:rPr lang="de-DE" sz="2400" b="1" dirty="0"/>
              <a:t>Wie kann ich mein Kind unterstützen?</a:t>
            </a:r>
          </a:p>
          <a:p>
            <a:pPr>
              <a:buFont typeface="Arial" panose="020B0604020202020204" pitchFamily="34" charset="0"/>
              <a:buChar char="•"/>
            </a:pPr>
            <a:r>
              <a:rPr lang="de-DE" sz="2400" dirty="0"/>
              <a:t>Allgemeine Unterstützung</a:t>
            </a:r>
          </a:p>
          <a:p>
            <a:pPr>
              <a:buFont typeface="Arial" panose="020B0604020202020204" pitchFamily="34" charset="0"/>
              <a:buChar char="•"/>
            </a:pPr>
            <a:r>
              <a:rPr lang="de-DE" sz="2400" dirty="0"/>
              <a:t>Unterstützung mit </a:t>
            </a:r>
            <a:r>
              <a:rPr lang="de-DE" sz="2400" dirty="0" err="1"/>
              <a:t>Mahiko</a:t>
            </a:r>
            <a:endParaRPr lang="de-DE" sz="2400" dirty="0"/>
          </a:p>
          <a:p>
            <a:pPr>
              <a:buFont typeface="Arial" panose="020B0604020202020204" pitchFamily="34" charset="0"/>
              <a:buChar char="•"/>
            </a:pPr>
            <a:r>
              <a:rPr lang="de-DE" sz="2400" dirty="0"/>
              <a:t>Unterstützung durch Material</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Inhalt</a:t>
            </a:r>
          </a:p>
        </p:txBody>
      </p:sp>
    </p:spTree>
    <p:extLst>
      <p:ext uri="{BB962C8B-B14F-4D97-AF65-F5344CB8AC3E}">
        <p14:creationId xmlns:p14="http://schemas.microsoft.com/office/powerpoint/2010/main" val="2026847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Wie kann ich mein Kind unterstützen?</a:t>
            </a:r>
          </a:p>
        </p:txBody>
      </p:sp>
      <p:sp>
        <p:nvSpPr>
          <p:cNvPr id="3" name="Textfeld 2">
            <a:extLst>
              <a:ext uri="{FF2B5EF4-FFF2-40B4-BE49-F238E27FC236}">
                <a16:creationId xmlns:a16="http://schemas.microsoft.com/office/drawing/2014/main" id="{D2EAC314-1CA9-D64B-7229-3DF7E60FB37D}"/>
              </a:ext>
            </a:extLst>
          </p:cNvPr>
          <p:cNvSpPr txBox="1"/>
          <p:nvPr/>
        </p:nvSpPr>
        <p:spPr>
          <a:xfrm>
            <a:off x="157163" y="1077962"/>
            <a:ext cx="8986837" cy="3785652"/>
          </a:xfrm>
          <a:prstGeom prst="rect">
            <a:avLst/>
          </a:prstGeom>
          <a:noFill/>
        </p:spPr>
        <p:txBody>
          <a:bodyPr wrap="square">
            <a:spAutoFit/>
          </a:bodyPr>
          <a:lstStyle/>
          <a:p>
            <a:r>
              <a:rPr lang="de-DE" sz="2000" b="1" dirty="0">
                <a:latin typeface="Arial" panose="020B0604020202020204" pitchFamily="34" charset="0"/>
                <a:ea typeface="Times New Roman" panose="02020603050405020304" pitchFamily="18" charset="0"/>
                <a:cs typeface="Arial" panose="020B0604020202020204" pitchFamily="34" charset="0"/>
              </a:rPr>
              <a:t>Kinder denken und rechnen anders</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Versuchen Sie nachzuvollziehen, wie Ihr Kind denkt und rechnet.</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Sortieren Sie Vorgehensweisen nicht vorschnell als falsch ein, sondern fragen Sie Ihr Kind, wie es auf die Lösung gekommen ist.</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Empfehlen Sie bitte nicht Ihren eigenen Lösungsweg, sondern fragen Sie im Zweifel die Lehrperson.</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Es sind grundsätzlich mehrere Wege möglich, um Aufgaben zu lösen.</a:t>
            </a:r>
          </a:p>
          <a:p>
            <a:pPr marL="342900" indent="-342900">
              <a:buFont typeface="Arial" panose="020B0604020202020204" pitchFamily="34" charset="0"/>
              <a:buChar char="•"/>
            </a:pPr>
            <a:endParaRPr lang="de-DE" sz="2000" dirty="0">
              <a:latin typeface="Arial" panose="020B0604020202020204" pitchFamily="34" charset="0"/>
              <a:ea typeface="Times New Roman" panose="02020603050405020304" pitchFamily="18" charset="0"/>
              <a:cs typeface="Arial" panose="020B0604020202020204" pitchFamily="34" charset="0"/>
            </a:endParaRPr>
          </a:p>
          <a:p>
            <a:r>
              <a:rPr lang="de-DE" sz="2000" b="1" dirty="0">
                <a:latin typeface="Arial" panose="020B0604020202020204" pitchFamily="34" charset="0"/>
                <a:ea typeface="Times New Roman" panose="02020603050405020304" pitchFamily="18" charset="0"/>
                <a:cs typeface="Arial" panose="020B0604020202020204" pitchFamily="34" charset="0"/>
              </a:rPr>
              <a:t>Fehler gehören zum Lernen dazu</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auch hinter Fehlern kann eine sinnvolle Ideen stecken, lassen Sie sich deshalb von Ihrem Kind erklären, wie es gerechnet hat</a:t>
            </a:r>
          </a:p>
          <a:p>
            <a:pPr marL="342900" indent="-342900">
              <a:buFont typeface="Arial" panose="020B0604020202020204" pitchFamily="34" charset="0"/>
              <a:buChar char="•"/>
            </a:pPr>
            <a:endParaRPr lang="de-DE"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extfeld 1">
            <a:extLst>
              <a:ext uri="{FF2B5EF4-FFF2-40B4-BE49-F238E27FC236}">
                <a16:creationId xmlns:a16="http://schemas.microsoft.com/office/drawing/2014/main" id="{042740D7-328D-AF5F-9799-3AA991203B72}"/>
              </a:ext>
            </a:extLst>
          </p:cNvPr>
          <p:cNvSpPr txBox="1"/>
          <p:nvPr/>
        </p:nvSpPr>
        <p:spPr>
          <a:xfrm>
            <a:off x="1020999" y="4988154"/>
            <a:ext cx="2116065" cy="523220"/>
          </a:xfrm>
          <a:prstGeom prst="rect">
            <a:avLst/>
          </a:prstGeom>
          <a:noFill/>
        </p:spPr>
        <p:txBody>
          <a:bodyPr wrap="square">
            <a:spAutoFit/>
          </a:bodyPr>
          <a:lstStyle/>
          <a:p>
            <a:r>
              <a:rPr lang="de-DE" sz="2800" dirty="0">
                <a:latin typeface="Arial" panose="020B0604020202020204" pitchFamily="34" charset="0"/>
                <a:ea typeface="Times New Roman" panose="02020603050405020304" pitchFamily="18" charset="0"/>
                <a:cs typeface="Arial" panose="020B0604020202020204" pitchFamily="34" charset="0"/>
              </a:rPr>
              <a:t>13 + 6 = 10</a:t>
            </a:r>
          </a:p>
        </p:txBody>
      </p:sp>
      <p:sp>
        <p:nvSpPr>
          <p:cNvPr id="7" name="Abgerundetes Rechteck 6">
            <a:extLst>
              <a:ext uri="{FF2B5EF4-FFF2-40B4-BE49-F238E27FC236}">
                <a16:creationId xmlns:a16="http://schemas.microsoft.com/office/drawing/2014/main" id="{36B8C7BB-D8B8-46EA-D8AB-6C452D9C2A9F}"/>
              </a:ext>
            </a:extLst>
          </p:cNvPr>
          <p:cNvSpPr/>
          <p:nvPr/>
        </p:nvSpPr>
        <p:spPr>
          <a:xfrm>
            <a:off x="876491" y="4805434"/>
            <a:ext cx="2260573" cy="1015663"/>
          </a:xfrm>
          <a:prstGeom prst="roundRect">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3879D680-0898-A93B-50DB-DDDA226BAE52}"/>
              </a:ext>
            </a:extLst>
          </p:cNvPr>
          <p:cNvSpPr txBox="1"/>
          <p:nvPr/>
        </p:nvSpPr>
        <p:spPr>
          <a:xfrm>
            <a:off x="4108657" y="4863614"/>
            <a:ext cx="4698586" cy="1200329"/>
          </a:xfrm>
          <a:prstGeom prst="rect">
            <a:avLst/>
          </a:prstGeom>
          <a:noFill/>
        </p:spPr>
        <p:txBody>
          <a:bodyPr wrap="square">
            <a:spAutoFit/>
          </a:bodyPr>
          <a:lstStyle/>
          <a:p>
            <a:r>
              <a:rPr lang="de-DE" dirty="0">
                <a:latin typeface="Arial" panose="020B0604020202020204" pitchFamily="34" charset="0"/>
                <a:ea typeface="Times New Roman" panose="02020603050405020304" pitchFamily="18" charset="0"/>
                <a:cs typeface="Arial" panose="020B0604020202020204" pitchFamily="34" charset="0"/>
              </a:rPr>
              <a:t>„Erkläre mir, wie du gerechnet hast.“</a:t>
            </a:r>
          </a:p>
          <a:p>
            <a:endParaRPr lang="de-DE" dirty="0">
              <a:latin typeface="Arial" panose="020B0604020202020204" pitchFamily="34" charset="0"/>
              <a:ea typeface="Times New Roman" panose="02020603050405020304" pitchFamily="18" charset="0"/>
              <a:cs typeface="Arial" panose="020B0604020202020204" pitchFamily="34" charset="0"/>
            </a:endParaRPr>
          </a:p>
          <a:p>
            <a:r>
              <a:rPr lang="de-DE" dirty="0">
                <a:latin typeface="Arial" panose="020B0604020202020204" pitchFamily="34" charset="0"/>
                <a:ea typeface="Times New Roman" panose="02020603050405020304" pitchFamily="18" charset="0"/>
                <a:cs typeface="Arial" panose="020B0604020202020204" pitchFamily="34" charset="0"/>
              </a:rPr>
              <a:t>„Kannst du die Aufgabe mit Plättchen auf dem Zwanzigerfeld legen?“</a:t>
            </a:r>
          </a:p>
        </p:txBody>
      </p:sp>
      <p:sp>
        <p:nvSpPr>
          <p:cNvPr id="10" name="Ovale Legende 9">
            <a:extLst>
              <a:ext uri="{FF2B5EF4-FFF2-40B4-BE49-F238E27FC236}">
                <a16:creationId xmlns:a16="http://schemas.microsoft.com/office/drawing/2014/main" id="{82A7ECE9-39C7-9D70-44C6-16185CD100BC}"/>
              </a:ext>
            </a:extLst>
          </p:cNvPr>
          <p:cNvSpPr/>
          <p:nvPr/>
        </p:nvSpPr>
        <p:spPr>
          <a:xfrm>
            <a:off x="3718560" y="4572000"/>
            <a:ext cx="4890217" cy="1684188"/>
          </a:xfrm>
          <a:prstGeom prst="wedgeEllipseCallout">
            <a:avLst>
              <a:gd name="adj1" fmla="val -59591"/>
              <a:gd name="adj2" fmla="val 43361"/>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66540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Wie kann ich mein Kind unterstützen?</a:t>
            </a:r>
          </a:p>
        </p:txBody>
      </p:sp>
      <p:sp>
        <p:nvSpPr>
          <p:cNvPr id="3" name="Textfeld 2">
            <a:extLst>
              <a:ext uri="{FF2B5EF4-FFF2-40B4-BE49-F238E27FC236}">
                <a16:creationId xmlns:a16="http://schemas.microsoft.com/office/drawing/2014/main" id="{D2EAC314-1CA9-D64B-7229-3DF7E60FB37D}"/>
              </a:ext>
            </a:extLst>
          </p:cNvPr>
          <p:cNvSpPr txBox="1"/>
          <p:nvPr/>
        </p:nvSpPr>
        <p:spPr>
          <a:xfrm>
            <a:off x="157163" y="1315146"/>
            <a:ext cx="8986837" cy="1631216"/>
          </a:xfrm>
          <a:prstGeom prst="rect">
            <a:avLst/>
          </a:prstGeom>
          <a:noFill/>
        </p:spPr>
        <p:txBody>
          <a:bodyPr wrap="square">
            <a:spAutoFit/>
          </a:bodyPr>
          <a:lstStyle/>
          <a:p>
            <a:r>
              <a:rPr lang="de-DE" sz="2000" b="1" dirty="0">
                <a:latin typeface="Arial" panose="020B0604020202020204" pitchFamily="34" charset="0"/>
                <a:ea typeface="Times New Roman" panose="02020603050405020304" pitchFamily="18" charset="0"/>
                <a:cs typeface="Arial" panose="020B0604020202020204" pitchFamily="34" charset="0"/>
              </a:rPr>
              <a:t>Kind ermutigen</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Geduld haben</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Vertrauen in die eigenen Fähigkeiten aufbauen</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Ihr Kind positiv bestärken </a:t>
            </a:r>
          </a:p>
          <a:p>
            <a:pPr marL="342900" indent="-342900">
              <a:buFont typeface="Arial" panose="020B0604020202020204" pitchFamily="34" charset="0"/>
              <a:buChar char="•"/>
            </a:pPr>
            <a:endParaRPr lang="de-DE"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Ovale Legende 6">
            <a:extLst>
              <a:ext uri="{FF2B5EF4-FFF2-40B4-BE49-F238E27FC236}">
                <a16:creationId xmlns:a16="http://schemas.microsoft.com/office/drawing/2014/main" id="{A7E4EFBD-E937-1794-AEC2-4131FA7FC7C3}"/>
              </a:ext>
            </a:extLst>
          </p:cNvPr>
          <p:cNvSpPr/>
          <p:nvPr/>
        </p:nvSpPr>
        <p:spPr>
          <a:xfrm>
            <a:off x="3845011" y="2967253"/>
            <a:ext cx="5225877" cy="2246769"/>
          </a:xfrm>
          <a:prstGeom prst="wedgeEllipseCallout">
            <a:avLst>
              <a:gd name="adj1" fmla="val -59591"/>
              <a:gd name="adj2" fmla="val 43361"/>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e Legende 7">
            <a:extLst>
              <a:ext uri="{FF2B5EF4-FFF2-40B4-BE49-F238E27FC236}">
                <a16:creationId xmlns:a16="http://schemas.microsoft.com/office/drawing/2014/main" id="{F9588B9D-00AA-5EA9-8200-41DA7CD3B46A}"/>
              </a:ext>
            </a:extLst>
          </p:cNvPr>
          <p:cNvSpPr/>
          <p:nvPr/>
        </p:nvSpPr>
        <p:spPr>
          <a:xfrm>
            <a:off x="73112" y="2583363"/>
            <a:ext cx="3520698" cy="1636053"/>
          </a:xfrm>
          <a:prstGeom prst="wedgeEllipseCallout">
            <a:avLst>
              <a:gd name="adj1" fmla="val 50139"/>
              <a:gd name="adj2" fmla="val 5853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20287D-F11B-BEF5-302A-C55AFD751CFE}"/>
              </a:ext>
            </a:extLst>
          </p:cNvPr>
          <p:cNvSpPr txBox="1"/>
          <p:nvPr/>
        </p:nvSpPr>
        <p:spPr>
          <a:xfrm>
            <a:off x="510777" y="3028890"/>
            <a:ext cx="2645368" cy="400110"/>
          </a:xfrm>
          <a:prstGeom prst="rect">
            <a:avLst/>
          </a:prstGeom>
          <a:noFill/>
        </p:spPr>
        <p:txBody>
          <a:bodyPr wrap="square">
            <a:spAutoFit/>
          </a:bodyPr>
          <a:lstStyle/>
          <a:p>
            <a:r>
              <a:rPr lang="de-DE" sz="2000" dirty="0">
                <a:latin typeface="Arial" panose="020B0604020202020204" pitchFamily="34" charset="0"/>
                <a:ea typeface="Times New Roman" panose="02020603050405020304" pitchFamily="18" charset="0"/>
                <a:cs typeface="Arial" panose="020B0604020202020204" pitchFamily="34" charset="0"/>
              </a:rPr>
              <a:t>„Ich kann das nicht.“</a:t>
            </a:r>
          </a:p>
        </p:txBody>
      </p:sp>
      <p:sp>
        <p:nvSpPr>
          <p:cNvPr id="10" name="Textfeld 9">
            <a:extLst>
              <a:ext uri="{FF2B5EF4-FFF2-40B4-BE49-F238E27FC236}">
                <a16:creationId xmlns:a16="http://schemas.microsoft.com/office/drawing/2014/main" id="{A6E11522-D652-9261-3D01-8B8570B89573}"/>
              </a:ext>
            </a:extLst>
          </p:cNvPr>
          <p:cNvSpPr txBox="1"/>
          <p:nvPr/>
        </p:nvSpPr>
        <p:spPr>
          <a:xfrm>
            <a:off x="4168558" y="3401389"/>
            <a:ext cx="5153531" cy="1323439"/>
          </a:xfrm>
          <a:prstGeom prst="rect">
            <a:avLst/>
          </a:prstGeom>
          <a:noFill/>
        </p:spPr>
        <p:txBody>
          <a:bodyPr wrap="square">
            <a:spAutoFit/>
          </a:bodyPr>
          <a:lstStyle/>
          <a:p>
            <a:r>
              <a:rPr lang="de-DE" sz="2000" dirty="0">
                <a:latin typeface="Arial" panose="020B0604020202020204" pitchFamily="34" charset="0"/>
                <a:ea typeface="Times New Roman" panose="02020603050405020304" pitchFamily="18" charset="0"/>
                <a:cs typeface="Arial" panose="020B0604020202020204" pitchFamily="34" charset="0"/>
              </a:rPr>
              <a:t>„Wir schauen uns das gemeinsam an.“</a:t>
            </a:r>
          </a:p>
          <a:p>
            <a:endParaRPr lang="de-DE" sz="2000" dirty="0">
              <a:latin typeface="Arial" panose="020B0604020202020204" pitchFamily="34" charset="0"/>
              <a:ea typeface="Times New Roman" panose="02020603050405020304" pitchFamily="18" charset="0"/>
              <a:cs typeface="Arial" panose="020B0604020202020204" pitchFamily="34" charset="0"/>
            </a:endParaRPr>
          </a:p>
          <a:p>
            <a:r>
              <a:rPr lang="de-DE" sz="2000" dirty="0">
                <a:latin typeface="Arial" panose="020B0604020202020204" pitchFamily="34" charset="0"/>
                <a:ea typeface="Times New Roman" panose="02020603050405020304" pitchFamily="18" charset="0"/>
                <a:cs typeface="Arial" panose="020B0604020202020204" pitchFamily="34" charset="0"/>
              </a:rPr>
              <a:t>„Was kennst du schon? Was ist an dieser Aufgabe neu für dich?“</a:t>
            </a:r>
          </a:p>
        </p:txBody>
      </p:sp>
    </p:spTree>
    <p:extLst>
      <p:ext uri="{BB962C8B-B14F-4D97-AF65-F5344CB8AC3E}">
        <p14:creationId xmlns:p14="http://schemas.microsoft.com/office/powerpoint/2010/main" val="2384894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Wie kann ich mein Kind unterstützen?</a:t>
            </a:r>
          </a:p>
        </p:txBody>
      </p:sp>
      <p:sp>
        <p:nvSpPr>
          <p:cNvPr id="3" name="Textfeld 2">
            <a:extLst>
              <a:ext uri="{FF2B5EF4-FFF2-40B4-BE49-F238E27FC236}">
                <a16:creationId xmlns:a16="http://schemas.microsoft.com/office/drawing/2014/main" id="{D2EAC314-1CA9-D64B-7229-3DF7E60FB37D}"/>
              </a:ext>
            </a:extLst>
          </p:cNvPr>
          <p:cNvSpPr txBox="1"/>
          <p:nvPr/>
        </p:nvSpPr>
        <p:spPr>
          <a:xfrm>
            <a:off x="100013" y="1266378"/>
            <a:ext cx="8868293" cy="1323439"/>
          </a:xfrm>
          <a:prstGeom prst="rect">
            <a:avLst/>
          </a:prstGeom>
          <a:noFill/>
        </p:spPr>
        <p:txBody>
          <a:bodyPr wrap="square">
            <a:spAutoFit/>
          </a:bodyPr>
          <a:lstStyle/>
          <a:p>
            <a:r>
              <a:rPr lang="de-DE" sz="2000" b="1" dirty="0">
                <a:latin typeface="Arial" panose="020B0604020202020204" pitchFamily="34" charset="0"/>
                <a:ea typeface="Times New Roman" panose="02020603050405020304" pitchFamily="18" charset="0"/>
                <a:cs typeface="Arial" panose="020B0604020202020204" pitchFamily="34" charset="0"/>
              </a:rPr>
              <a:t>Mathematik im Alltag bewusst machen </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beim Einkaufen</a:t>
            </a:r>
          </a:p>
          <a:p>
            <a:pPr marL="342900" indent="-342900">
              <a:buFont typeface="Arial" panose="020B0604020202020204" pitchFamily="34" charset="0"/>
              <a:buChar char="•"/>
            </a:pPr>
            <a:r>
              <a:rPr lang="de-DE" sz="2000" dirty="0">
                <a:latin typeface="Arial" panose="020B0604020202020204" pitchFamily="34" charset="0"/>
                <a:ea typeface="Times New Roman" panose="02020603050405020304" pitchFamily="18" charset="0"/>
                <a:cs typeface="Arial" panose="020B0604020202020204" pitchFamily="34" charset="0"/>
              </a:rPr>
              <a:t>zu Hause</a:t>
            </a:r>
          </a:p>
          <a:p>
            <a:endParaRPr lang="de-DE"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11" name="Grafik 10">
            <a:extLst>
              <a:ext uri="{FF2B5EF4-FFF2-40B4-BE49-F238E27FC236}">
                <a16:creationId xmlns:a16="http://schemas.microsoft.com/office/drawing/2014/main" id="{DB0B98F5-AA99-D301-39B5-C87A03657E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46379" y="1749978"/>
            <a:ext cx="2952704" cy="2279548"/>
          </a:xfrm>
          <a:prstGeom prst="rect">
            <a:avLst/>
          </a:prstGeom>
        </p:spPr>
      </p:pic>
      <p:pic>
        <p:nvPicPr>
          <p:cNvPr id="15" name="Grafik 14">
            <a:extLst>
              <a:ext uri="{FF2B5EF4-FFF2-40B4-BE49-F238E27FC236}">
                <a16:creationId xmlns:a16="http://schemas.microsoft.com/office/drawing/2014/main" id="{C85BDF65-2D45-4515-D8D7-85CD96918C1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52707" y="1749978"/>
            <a:ext cx="3093672" cy="2279548"/>
          </a:xfrm>
          <a:prstGeom prst="rect">
            <a:avLst/>
          </a:prstGeom>
        </p:spPr>
      </p:pic>
      <p:pic>
        <p:nvPicPr>
          <p:cNvPr id="17" name="Grafik 16">
            <a:extLst>
              <a:ext uri="{FF2B5EF4-FFF2-40B4-BE49-F238E27FC236}">
                <a16:creationId xmlns:a16="http://schemas.microsoft.com/office/drawing/2014/main" id="{6E3BF916-393C-7D2D-E733-1A66BF4C83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46379" y="4051760"/>
            <a:ext cx="3104382" cy="2278800"/>
          </a:xfrm>
          <a:prstGeom prst="rect">
            <a:avLst/>
          </a:prstGeom>
        </p:spPr>
      </p:pic>
      <p:pic>
        <p:nvPicPr>
          <p:cNvPr id="19" name="Grafik 18">
            <a:extLst>
              <a:ext uri="{FF2B5EF4-FFF2-40B4-BE49-F238E27FC236}">
                <a16:creationId xmlns:a16="http://schemas.microsoft.com/office/drawing/2014/main" id="{377E689B-8B33-5EC1-68AC-BBF3E5E197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08919" y="4002364"/>
            <a:ext cx="3837460" cy="2278800"/>
          </a:xfrm>
          <a:prstGeom prst="rect">
            <a:avLst/>
          </a:prstGeom>
        </p:spPr>
      </p:pic>
    </p:spTree>
    <p:extLst>
      <p:ext uri="{BB962C8B-B14F-4D97-AF65-F5344CB8AC3E}">
        <p14:creationId xmlns:p14="http://schemas.microsoft.com/office/powerpoint/2010/main" val="372276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10" name="Inhaltsplatzhalter 1">
            <a:extLst>
              <a:ext uri="{FF2B5EF4-FFF2-40B4-BE49-F238E27FC236}">
                <a16:creationId xmlns:a16="http://schemas.microsoft.com/office/drawing/2014/main" id="{9B92D86A-DF11-F08D-445D-B3A0693F6951}"/>
              </a:ext>
            </a:extLst>
          </p:cNvPr>
          <p:cNvSpPr>
            <a:spLocks noGrp="1"/>
          </p:cNvSpPr>
          <p:nvPr>
            <p:ph idx="1"/>
          </p:nvPr>
        </p:nvSpPr>
        <p:spPr>
          <a:xfrm>
            <a:off x="1096423" y="1146655"/>
            <a:ext cx="7009509" cy="5031449"/>
          </a:xfrm>
        </p:spPr>
        <p:txBody>
          <a:bodyPr/>
          <a:lstStyle/>
          <a:p>
            <a:pPr marL="0" indent="0">
              <a:buNone/>
            </a:pPr>
            <a:r>
              <a:rPr lang="de-DE" sz="2400" b="1" dirty="0"/>
              <a:t>Was wird im Matheunterricht gelernt?</a:t>
            </a:r>
          </a:p>
          <a:p>
            <a:pPr>
              <a:buFont typeface="Arial" panose="020B0604020202020204" pitchFamily="34" charset="0"/>
              <a:buChar char="•"/>
            </a:pPr>
            <a:r>
              <a:rPr lang="de-DE" sz="2400" dirty="0"/>
              <a:t>Matheunterricht früher und heute</a:t>
            </a:r>
          </a:p>
          <a:p>
            <a:pPr>
              <a:buFont typeface="Arial" panose="020B0604020202020204" pitchFamily="34" charset="0"/>
              <a:buChar char="•"/>
            </a:pPr>
            <a:r>
              <a:rPr lang="de-DE" sz="2400" dirty="0"/>
              <a:t>Mathematiklehrplan</a:t>
            </a:r>
          </a:p>
          <a:p>
            <a:pPr marL="0" indent="0">
              <a:buNone/>
            </a:pPr>
            <a:r>
              <a:rPr lang="de-DE" sz="2400" b="1" dirty="0">
                <a:solidFill>
                  <a:srgbClr val="327D87"/>
                </a:solidFill>
              </a:rPr>
              <a:t>Wie kann ich mein Kind unterstützen?</a:t>
            </a:r>
          </a:p>
          <a:p>
            <a:pPr>
              <a:buFont typeface="Arial" panose="020B0604020202020204" pitchFamily="34" charset="0"/>
              <a:buChar char="•"/>
            </a:pPr>
            <a:r>
              <a:rPr lang="de-DE" sz="2400" dirty="0"/>
              <a:t>Allgemeine Unterstützung</a:t>
            </a:r>
          </a:p>
          <a:p>
            <a:pPr>
              <a:buFont typeface="Arial" panose="020B0604020202020204" pitchFamily="34" charset="0"/>
              <a:buChar char="•"/>
            </a:pPr>
            <a:r>
              <a:rPr lang="de-DE" sz="2400" dirty="0">
                <a:solidFill>
                  <a:srgbClr val="327D87"/>
                </a:solidFill>
              </a:rPr>
              <a:t>Unterstützung mit </a:t>
            </a:r>
            <a:r>
              <a:rPr lang="de-DE" sz="2400" dirty="0" err="1">
                <a:solidFill>
                  <a:srgbClr val="327D87"/>
                </a:solidFill>
              </a:rPr>
              <a:t>Mahiko</a:t>
            </a:r>
            <a:endParaRPr lang="de-DE" sz="2400" dirty="0">
              <a:solidFill>
                <a:srgbClr val="327D87"/>
              </a:solidFill>
            </a:endParaRPr>
          </a:p>
          <a:p>
            <a:pPr>
              <a:buFont typeface="Arial" panose="020B0604020202020204" pitchFamily="34" charset="0"/>
              <a:buChar char="•"/>
            </a:pPr>
            <a:r>
              <a:rPr lang="de-DE" sz="2400" dirty="0"/>
              <a:t>Unterstützung durch Material</a:t>
            </a:r>
          </a:p>
        </p:txBody>
      </p:sp>
    </p:spTree>
    <p:extLst>
      <p:ext uri="{BB962C8B-B14F-4D97-AF65-F5344CB8AC3E}">
        <p14:creationId xmlns:p14="http://schemas.microsoft.com/office/powerpoint/2010/main" val="509677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Wie kann ich mein Kind unterstützen?</a:t>
            </a:r>
          </a:p>
        </p:txBody>
      </p:sp>
      <p:pic>
        <p:nvPicPr>
          <p:cNvPr id="3" name="Grafik 2">
            <a:extLst>
              <a:ext uri="{FF2B5EF4-FFF2-40B4-BE49-F238E27FC236}">
                <a16:creationId xmlns:a16="http://schemas.microsoft.com/office/drawing/2014/main" id="{BB2138E4-B970-19AF-CAAF-987F3EAB271A}"/>
              </a:ext>
            </a:extLst>
          </p:cNvPr>
          <p:cNvPicPr>
            <a:picLocks noChangeAspect="1"/>
          </p:cNvPicPr>
          <p:nvPr/>
        </p:nvPicPr>
        <p:blipFill>
          <a:blip r:embed="rId3"/>
          <a:stretch>
            <a:fillRect/>
          </a:stretch>
        </p:blipFill>
        <p:spPr>
          <a:xfrm>
            <a:off x="464146" y="1157350"/>
            <a:ext cx="8453090" cy="4909622"/>
          </a:xfrm>
          <a:prstGeom prst="rect">
            <a:avLst/>
          </a:prstGeom>
        </p:spPr>
      </p:pic>
    </p:spTree>
    <p:extLst>
      <p:ext uri="{BB962C8B-B14F-4D97-AF65-F5344CB8AC3E}">
        <p14:creationId xmlns:p14="http://schemas.microsoft.com/office/powerpoint/2010/main" val="253393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Was erwartet mich auf </a:t>
            </a:r>
            <a:r>
              <a:rPr lang="de-DE" dirty="0" err="1"/>
              <a:t>Mahiko</a:t>
            </a:r>
            <a:r>
              <a:rPr lang="de-DE" dirty="0"/>
              <a:t>?</a:t>
            </a:r>
          </a:p>
        </p:txBody>
      </p:sp>
      <p:pic>
        <p:nvPicPr>
          <p:cNvPr id="8" name="Grafik 7">
            <a:extLst>
              <a:ext uri="{FF2B5EF4-FFF2-40B4-BE49-F238E27FC236}">
                <a16:creationId xmlns:a16="http://schemas.microsoft.com/office/drawing/2014/main" id="{F7B48F25-E174-1B00-1021-428B33301A81}"/>
              </a:ext>
            </a:extLst>
          </p:cNvPr>
          <p:cNvPicPr>
            <a:picLocks noChangeAspect="1"/>
          </p:cNvPicPr>
          <p:nvPr/>
        </p:nvPicPr>
        <p:blipFill>
          <a:blip r:embed="rId3"/>
          <a:stretch>
            <a:fillRect/>
          </a:stretch>
        </p:blipFill>
        <p:spPr>
          <a:xfrm>
            <a:off x="580260" y="1260252"/>
            <a:ext cx="8052088" cy="4910400"/>
          </a:xfrm>
          <a:prstGeom prst="rect">
            <a:avLst/>
          </a:prstGeom>
        </p:spPr>
      </p:pic>
      <p:sp>
        <p:nvSpPr>
          <p:cNvPr id="9" name="Abgerundetes Rechteck 8">
            <a:extLst>
              <a:ext uri="{FF2B5EF4-FFF2-40B4-BE49-F238E27FC236}">
                <a16:creationId xmlns:a16="http://schemas.microsoft.com/office/drawing/2014/main" id="{9479B66B-1192-9CC4-9782-5C2F3A71CB91}"/>
              </a:ext>
            </a:extLst>
          </p:cNvPr>
          <p:cNvSpPr/>
          <p:nvPr/>
        </p:nvSpPr>
        <p:spPr>
          <a:xfrm>
            <a:off x="580260" y="2278743"/>
            <a:ext cx="2162940" cy="1150257"/>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528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Grundlagen</a:t>
            </a:r>
          </a:p>
        </p:txBody>
      </p:sp>
      <p:sp>
        <p:nvSpPr>
          <p:cNvPr id="7" name="Textfeld 6">
            <a:extLst>
              <a:ext uri="{FF2B5EF4-FFF2-40B4-BE49-F238E27FC236}">
                <a16:creationId xmlns:a16="http://schemas.microsoft.com/office/drawing/2014/main" id="{FAE87DDB-9428-4B20-DF00-24FD7798CC0D}"/>
              </a:ext>
            </a:extLst>
          </p:cNvPr>
          <p:cNvSpPr txBox="1"/>
          <p:nvPr/>
        </p:nvSpPr>
        <p:spPr>
          <a:xfrm>
            <a:off x="262265" y="1104775"/>
            <a:ext cx="8677823" cy="1889748"/>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Video und Text mit Hintergrundinformationen</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Was heißt es, Zahlen darstellen zu können?</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Warum ist es wichtig, Zahlen darstellen zu können?</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Welche Schwierigkeiten können auftreten?</a:t>
            </a:r>
          </a:p>
        </p:txBody>
      </p:sp>
      <p:pic>
        <p:nvPicPr>
          <p:cNvPr id="9" name="Grafik 8">
            <a:extLst>
              <a:ext uri="{FF2B5EF4-FFF2-40B4-BE49-F238E27FC236}">
                <a16:creationId xmlns:a16="http://schemas.microsoft.com/office/drawing/2014/main" id="{D47A2B73-D916-FFC6-AFA8-7460D984C87D}"/>
              </a:ext>
            </a:extLst>
          </p:cNvPr>
          <p:cNvPicPr>
            <a:picLocks noChangeAspect="1"/>
          </p:cNvPicPr>
          <p:nvPr/>
        </p:nvPicPr>
        <p:blipFill>
          <a:blip r:embed="rId3"/>
          <a:stretch>
            <a:fillRect/>
          </a:stretch>
        </p:blipFill>
        <p:spPr>
          <a:xfrm>
            <a:off x="3580763" y="3110636"/>
            <a:ext cx="5137336" cy="3129396"/>
          </a:xfrm>
          <a:prstGeom prst="rect">
            <a:avLst/>
          </a:prstGeom>
        </p:spPr>
      </p:pic>
    </p:spTree>
    <p:extLst>
      <p:ext uri="{BB962C8B-B14F-4D97-AF65-F5344CB8AC3E}">
        <p14:creationId xmlns:p14="http://schemas.microsoft.com/office/powerpoint/2010/main" val="3805953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DA19DA-87C4-3F2B-B345-D83BF2669D48}"/>
              </a:ext>
            </a:extLst>
          </p:cNvPr>
          <p:cNvPicPr>
            <a:picLocks noChangeAspect="1"/>
          </p:cNvPicPr>
          <p:nvPr/>
        </p:nvPicPr>
        <p:blipFill>
          <a:blip r:embed="rId3"/>
          <a:stretch>
            <a:fillRect/>
          </a:stretch>
        </p:blipFill>
        <p:spPr>
          <a:xfrm>
            <a:off x="580260" y="1260007"/>
            <a:ext cx="7772400" cy="5016730"/>
          </a:xfrm>
          <a:prstGeom prst="rect">
            <a:avLst/>
          </a:prstGeom>
        </p:spPr>
      </p:pic>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Was erwartet mich auf </a:t>
            </a:r>
            <a:r>
              <a:rPr lang="de-DE" dirty="0" err="1"/>
              <a:t>Mahiko</a:t>
            </a:r>
            <a:r>
              <a:rPr lang="de-DE" dirty="0"/>
              <a:t>?</a:t>
            </a:r>
          </a:p>
        </p:txBody>
      </p:sp>
      <p:sp>
        <p:nvSpPr>
          <p:cNvPr id="9" name="Abgerundetes Rechteck 8">
            <a:extLst>
              <a:ext uri="{FF2B5EF4-FFF2-40B4-BE49-F238E27FC236}">
                <a16:creationId xmlns:a16="http://schemas.microsoft.com/office/drawing/2014/main" id="{9479B66B-1192-9CC4-9782-5C2F3A71CB91}"/>
              </a:ext>
            </a:extLst>
          </p:cNvPr>
          <p:cNvSpPr/>
          <p:nvPr/>
        </p:nvSpPr>
        <p:spPr>
          <a:xfrm>
            <a:off x="580260" y="2278743"/>
            <a:ext cx="2162940" cy="1150257"/>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1046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Übungen</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3736407"/>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Video, Übungsbeispiele und Hinweise zu den Übungen</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Voraussetzungen (Was muss mein Kind schon können?)</a:t>
            </a:r>
          </a:p>
          <a:p>
            <a:pPr marL="800100" lvl="1" indent="-342900">
              <a:lnSpc>
                <a:spcPct val="150000"/>
              </a:lnSpc>
              <a:buFont typeface="Wingdings" pitchFamily="2" charset="2"/>
              <a:buChar char="Ø"/>
            </a:pPr>
            <a:r>
              <a:rPr lang="de-DE" sz="2000" dirty="0">
                <a:latin typeface="Open Sans" panose="020B0606030504020204" pitchFamily="34" charset="0"/>
                <a:ea typeface="Open Sans" panose="020B0606030504020204" pitchFamily="34" charset="0"/>
                <a:cs typeface="Open Sans" panose="020B0606030504020204" pitchFamily="34" charset="0"/>
              </a:rPr>
              <a:t>sich im Zahlenraum bis 20 orientieren können (Zählen)</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Übungsbeispiele mit Erklärungen</a:t>
            </a:r>
          </a:p>
          <a:p>
            <a:pPr marL="800100" lvl="1" indent="-342900">
              <a:lnSpc>
                <a:spcPct val="150000"/>
              </a:lnSpc>
              <a:buFont typeface="Wingdings" pitchFamily="2" charset="2"/>
              <a:buChar char="Ø"/>
            </a:pPr>
            <a:r>
              <a:rPr lang="de-DE" sz="2000" dirty="0">
                <a:latin typeface="Open Sans" panose="020B0606030504020204" pitchFamily="34" charset="0"/>
                <a:ea typeface="Open Sans" panose="020B0606030504020204" pitchFamily="34" charset="0"/>
                <a:cs typeface="Open Sans" panose="020B0606030504020204" pitchFamily="34" charset="0"/>
              </a:rPr>
              <a:t>z.B. Anzahlen mit Plättchen legen</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Material für die Übungen</a:t>
            </a:r>
          </a:p>
          <a:p>
            <a:pPr marL="800100" lvl="1" indent="-342900">
              <a:lnSpc>
                <a:spcPct val="150000"/>
              </a:lnSpc>
              <a:buFont typeface="Wingdings" pitchFamily="2" charset="2"/>
              <a:buChar char="Ø"/>
            </a:pPr>
            <a:r>
              <a:rPr lang="de-DE" sz="2000" dirty="0">
                <a:latin typeface="Open Sans" panose="020B0606030504020204" pitchFamily="34" charset="0"/>
                <a:ea typeface="Open Sans" panose="020B0606030504020204" pitchFamily="34" charset="0"/>
                <a:cs typeface="Open Sans" panose="020B0606030504020204" pitchFamily="34" charset="0"/>
              </a:rPr>
              <a:t>Übungsbeschreibung, </a:t>
            </a:r>
          </a:p>
          <a:p>
            <a:pPr lvl="1">
              <a:lnSpc>
                <a:spcPct val="150000"/>
              </a:lnSpc>
            </a:pPr>
            <a:r>
              <a:rPr lang="de-DE" sz="2000" dirty="0">
                <a:latin typeface="Open Sans" panose="020B0606030504020204" pitchFamily="34" charset="0"/>
                <a:ea typeface="Open Sans" panose="020B0606030504020204" pitchFamily="34" charset="0"/>
                <a:cs typeface="Open Sans" panose="020B0606030504020204" pitchFamily="34" charset="0"/>
              </a:rPr>
              <a:t>     Material zum Ausdrucken</a:t>
            </a:r>
          </a:p>
        </p:txBody>
      </p:sp>
      <p:pic>
        <p:nvPicPr>
          <p:cNvPr id="7" name="Grafik 6">
            <a:extLst>
              <a:ext uri="{FF2B5EF4-FFF2-40B4-BE49-F238E27FC236}">
                <a16:creationId xmlns:a16="http://schemas.microsoft.com/office/drawing/2014/main" id="{BA7C1805-C776-5BBE-48FD-33D612D7CDF3}"/>
              </a:ext>
            </a:extLst>
          </p:cNvPr>
          <p:cNvPicPr>
            <a:picLocks noChangeAspect="1"/>
          </p:cNvPicPr>
          <p:nvPr/>
        </p:nvPicPr>
        <p:blipFill>
          <a:blip r:embed="rId3"/>
          <a:stretch>
            <a:fillRect/>
          </a:stretch>
        </p:blipFill>
        <p:spPr>
          <a:xfrm>
            <a:off x="4729163" y="3476176"/>
            <a:ext cx="3987000" cy="2761682"/>
          </a:xfrm>
          <a:prstGeom prst="rect">
            <a:avLst/>
          </a:prstGeom>
        </p:spPr>
      </p:pic>
    </p:spTree>
    <p:extLst>
      <p:ext uri="{BB962C8B-B14F-4D97-AF65-F5344CB8AC3E}">
        <p14:creationId xmlns:p14="http://schemas.microsoft.com/office/powerpoint/2010/main" val="1516290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29</a:t>
            </a:fld>
            <a:endParaRPr lang="de-DE" dirty="0"/>
          </a:p>
        </p:txBody>
      </p:sp>
      <p:pic>
        <p:nvPicPr>
          <p:cNvPr id="7" name="Grafik 6">
            <a:extLst>
              <a:ext uri="{FF2B5EF4-FFF2-40B4-BE49-F238E27FC236}">
                <a16:creationId xmlns:a16="http://schemas.microsoft.com/office/drawing/2014/main" id="{E87E4204-D6D5-7D50-8500-C8CED577FBB4}"/>
              </a:ext>
            </a:extLst>
          </p:cNvPr>
          <p:cNvPicPr>
            <a:picLocks noChangeAspect="1"/>
          </p:cNvPicPr>
          <p:nvPr/>
        </p:nvPicPr>
        <p:blipFill>
          <a:blip r:embed="rId3"/>
          <a:stretch>
            <a:fillRect/>
          </a:stretch>
        </p:blipFill>
        <p:spPr>
          <a:xfrm>
            <a:off x="487272" y="1170307"/>
            <a:ext cx="7772400" cy="5029654"/>
          </a:xfrm>
          <a:prstGeom prst="rect">
            <a:avLst/>
          </a:prstGeom>
        </p:spPr>
      </p:pic>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Was erwartet mich auf </a:t>
            </a:r>
            <a:r>
              <a:rPr lang="de-DE" dirty="0" err="1"/>
              <a:t>Mahiko</a:t>
            </a:r>
            <a:r>
              <a:rPr lang="de-DE" dirty="0"/>
              <a:t>?</a:t>
            </a:r>
          </a:p>
        </p:txBody>
      </p:sp>
      <p:sp>
        <p:nvSpPr>
          <p:cNvPr id="9" name="Abgerundetes Rechteck 8">
            <a:extLst>
              <a:ext uri="{FF2B5EF4-FFF2-40B4-BE49-F238E27FC236}">
                <a16:creationId xmlns:a16="http://schemas.microsoft.com/office/drawing/2014/main" id="{9479B66B-1192-9CC4-9782-5C2F3A71CB91}"/>
              </a:ext>
            </a:extLst>
          </p:cNvPr>
          <p:cNvSpPr/>
          <p:nvPr/>
        </p:nvSpPr>
        <p:spPr>
          <a:xfrm>
            <a:off x="474720" y="1673817"/>
            <a:ext cx="1989511" cy="1042261"/>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4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a:t>
            </a:fld>
            <a:endParaRPr lang="de-DE" dirty="0"/>
          </a:p>
        </p:txBody>
      </p:sp>
      <p:sp>
        <p:nvSpPr>
          <p:cNvPr id="3" name="Inhaltsplatzhalter 1">
            <a:extLst>
              <a:ext uri="{FF2B5EF4-FFF2-40B4-BE49-F238E27FC236}">
                <a16:creationId xmlns:a16="http://schemas.microsoft.com/office/drawing/2014/main" id="{A90C76B7-9D11-0A76-49D0-4B6D1C2083B2}"/>
              </a:ext>
            </a:extLst>
          </p:cNvPr>
          <p:cNvSpPr>
            <a:spLocks noGrp="1"/>
          </p:cNvSpPr>
          <p:nvPr>
            <p:ph idx="1"/>
          </p:nvPr>
        </p:nvSpPr>
        <p:spPr>
          <a:xfrm>
            <a:off x="1096423" y="1146655"/>
            <a:ext cx="7009509" cy="5031449"/>
          </a:xfrm>
        </p:spPr>
        <p:txBody>
          <a:bodyPr/>
          <a:lstStyle/>
          <a:p>
            <a:pPr marL="0" indent="0">
              <a:buNone/>
            </a:pPr>
            <a:r>
              <a:rPr lang="de-DE" sz="2400" b="1" dirty="0">
                <a:solidFill>
                  <a:srgbClr val="327D87"/>
                </a:solidFill>
              </a:rPr>
              <a:t>Was wird im Matheunterricht gelernt?</a:t>
            </a:r>
          </a:p>
          <a:p>
            <a:pPr>
              <a:buFont typeface="Arial" panose="020B0604020202020204" pitchFamily="34" charset="0"/>
              <a:buChar char="•"/>
            </a:pPr>
            <a:r>
              <a:rPr lang="de-DE" sz="2400" dirty="0">
                <a:solidFill>
                  <a:srgbClr val="327D87"/>
                </a:solidFill>
              </a:rPr>
              <a:t>Matheunterricht früher und heute</a:t>
            </a:r>
          </a:p>
          <a:p>
            <a:pPr>
              <a:buFont typeface="Arial" panose="020B0604020202020204" pitchFamily="34" charset="0"/>
              <a:buChar char="•"/>
            </a:pPr>
            <a:r>
              <a:rPr lang="de-DE" sz="2400" dirty="0"/>
              <a:t>Mathematiklehrplan</a:t>
            </a:r>
          </a:p>
          <a:p>
            <a:pPr marL="0" indent="0">
              <a:buNone/>
            </a:pPr>
            <a:r>
              <a:rPr lang="de-DE" sz="2400" b="1" dirty="0"/>
              <a:t>Wie kann ich mein Kind unterstützen?</a:t>
            </a:r>
          </a:p>
          <a:p>
            <a:pPr>
              <a:buFont typeface="Arial" panose="020B0604020202020204" pitchFamily="34" charset="0"/>
              <a:buChar char="•"/>
            </a:pPr>
            <a:r>
              <a:rPr lang="de-DE" sz="2400" dirty="0"/>
              <a:t>Allgemeine Unterstützung</a:t>
            </a:r>
          </a:p>
          <a:p>
            <a:pPr>
              <a:buFont typeface="Arial" panose="020B0604020202020204" pitchFamily="34" charset="0"/>
              <a:buChar char="•"/>
            </a:pPr>
            <a:r>
              <a:rPr lang="de-DE" sz="2400" dirty="0"/>
              <a:t>Unterstützung mit </a:t>
            </a:r>
            <a:r>
              <a:rPr lang="de-DE" sz="2400" dirty="0" err="1"/>
              <a:t>Mahiko</a:t>
            </a:r>
            <a:endParaRPr lang="de-DE" sz="2400" dirty="0"/>
          </a:p>
          <a:p>
            <a:pPr>
              <a:buFont typeface="Arial" panose="020B0604020202020204" pitchFamily="34" charset="0"/>
              <a:buChar char="•"/>
            </a:pPr>
            <a:r>
              <a:rPr lang="de-DE" sz="2400" dirty="0"/>
              <a:t>Unterstützung durch Material</a:t>
            </a:r>
          </a:p>
        </p:txBody>
      </p:sp>
      <p:sp>
        <p:nvSpPr>
          <p:cNvPr id="2" name="Titel 1">
            <a:extLst>
              <a:ext uri="{FF2B5EF4-FFF2-40B4-BE49-F238E27FC236}">
                <a16:creationId xmlns:a16="http://schemas.microsoft.com/office/drawing/2014/main" id="{230C4848-C6DF-D3D3-D9AD-40A65FF5D182}"/>
              </a:ext>
            </a:extLst>
          </p:cNvPr>
          <p:cNvSpPr>
            <a:spLocks noGrp="1"/>
          </p:cNvSpPr>
          <p:nvPr>
            <p:ph type="title"/>
          </p:nvPr>
        </p:nvSpPr>
        <p:spPr>
          <a:xfrm>
            <a:off x="1096423" y="382774"/>
            <a:ext cx="7009509" cy="603704"/>
          </a:xfrm>
          <a:prstGeom prst="rect">
            <a:avLst/>
          </a:prstGeom>
        </p:spPr>
        <p:txBody>
          <a:bodyPr/>
          <a:lstStyle/>
          <a:p>
            <a:r>
              <a:rPr lang="de-DE" dirty="0"/>
              <a:t>Inhalt</a:t>
            </a:r>
          </a:p>
        </p:txBody>
      </p:sp>
    </p:spTree>
    <p:extLst>
      <p:ext uri="{BB962C8B-B14F-4D97-AF65-F5344CB8AC3E}">
        <p14:creationId xmlns:p14="http://schemas.microsoft.com/office/powerpoint/2010/main" val="279204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Lernvideos</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3274743"/>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Video und Hinweise</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Darum geht es …</a:t>
            </a:r>
          </a:p>
          <a:p>
            <a:pPr marL="800100" lvl="1" indent="-342900">
              <a:lnSpc>
                <a:spcPct val="150000"/>
              </a:lnSpc>
              <a:buFont typeface="Wingdings" pitchFamily="2" charset="2"/>
              <a:buChar char="Ø"/>
            </a:pPr>
            <a:r>
              <a:rPr lang="de-DE" sz="2000" dirty="0">
                <a:latin typeface="Open Sans" panose="020B0606030504020204" pitchFamily="34" charset="0"/>
                <a:ea typeface="Open Sans" panose="020B0606030504020204" pitchFamily="34" charset="0"/>
                <a:cs typeface="Open Sans" panose="020B0606030504020204" pitchFamily="34" charset="0"/>
              </a:rPr>
              <a:t>Zahlen in einer Sportplatzsituation wahrnehmen</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Das brauchen die Kinder …</a:t>
            </a:r>
          </a:p>
          <a:p>
            <a:pPr marL="800100" lvl="1" indent="-342900">
              <a:lnSpc>
                <a:spcPct val="150000"/>
              </a:lnSpc>
              <a:buFont typeface="Wingdings" pitchFamily="2" charset="2"/>
              <a:buChar char="Ø"/>
            </a:pPr>
            <a:r>
              <a:rPr lang="de-DE" sz="2000" dirty="0">
                <a:latin typeface="Open Sans" panose="020B0606030504020204" pitchFamily="34" charset="0"/>
                <a:ea typeface="Open Sans" panose="020B0606030504020204" pitchFamily="34" charset="0"/>
                <a:cs typeface="Open Sans" panose="020B0606030504020204" pitchFamily="34" charset="0"/>
              </a:rPr>
              <a:t>Keine Materialien notwendig</a:t>
            </a:r>
          </a:p>
          <a:p>
            <a:pPr marL="285750" indent="-285750">
              <a:lnSpc>
                <a:spcPct val="150000"/>
              </a:lnSpc>
              <a:buFontTx/>
              <a:buChar char="-"/>
            </a:pPr>
            <a:r>
              <a:rPr lang="de-DE" sz="2000" dirty="0">
                <a:latin typeface="Open Sans" panose="020B0606030504020204" pitchFamily="34" charset="0"/>
                <a:ea typeface="Open Sans" panose="020B0606030504020204" pitchFamily="34" charset="0"/>
                <a:cs typeface="Open Sans" panose="020B0606030504020204" pitchFamily="34" charset="0"/>
              </a:rPr>
              <a:t>Voraussetzungen</a:t>
            </a:r>
          </a:p>
          <a:p>
            <a:pPr marL="800100" lvl="1" indent="-342900">
              <a:lnSpc>
                <a:spcPct val="150000"/>
              </a:lnSpc>
              <a:buFont typeface="Wingdings" pitchFamily="2" charset="2"/>
              <a:buChar char="Ø"/>
            </a:pPr>
            <a:r>
              <a:rPr lang="de-DE" sz="2000" dirty="0">
                <a:latin typeface="Open Sans" panose="020B0606030504020204" pitchFamily="34" charset="0"/>
                <a:ea typeface="Open Sans" panose="020B0606030504020204" pitchFamily="34" charset="0"/>
                <a:cs typeface="Open Sans" panose="020B0606030504020204" pitchFamily="34" charset="0"/>
              </a:rPr>
              <a:t>Erste Zahlen kennen</a:t>
            </a:r>
          </a:p>
        </p:txBody>
      </p:sp>
      <p:pic>
        <p:nvPicPr>
          <p:cNvPr id="8" name="Grafik 7">
            <a:extLst>
              <a:ext uri="{FF2B5EF4-FFF2-40B4-BE49-F238E27FC236}">
                <a16:creationId xmlns:a16="http://schemas.microsoft.com/office/drawing/2014/main" id="{66FEA2BE-7C25-654B-459F-6BC4584BB370}"/>
              </a:ext>
            </a:extLst>
          </p:cNvPr>
          <p:cNvPicPr>
            <a:picLocks noChangeAspect="1"/>
          </p:cNvPicPr>
          <p:nvPr/>
        </p:nvPicPr>
        <p:blipFill>
          <a:blip r:embed="rId3"/>
          <a:stretch>
            <a:fillRect/>
          </a:stretch>
        </p:blipFill>
        <p:spPr>
          <a:xfrm>
            <a:off x="4092539" y="3429000"/>
            <a:ext cx="4789195" cy="2693922"/>
          </a:xfrm>
          <a:prstGeom prst="rect">
            <a:avLst/>
          </a:prstGeom>
        </p:spPr>
      </p:pic>
    </p:spTree>
    <p:extLst>
      <p:ext uri="{BB962C8B-B14F-4D97-AF65-F5344CB8AC3E}">
        <p14:creationId xmlns:p14="http://schemas.microsoft.com/office/powerpoint/2010/main" val="2171326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10" name="Inhaltsplatzhalter 1">
            <a:extLst>
              <a:ext uri="{FF2B5EF4-FFF2-40B4-BE49-F238E27FC236}">
                <a16:creationId xmlns:a16="http://schemas.microsoft.com/office/drawing/2014/main" id="{A178F384-8AD9-53E4-9B4F-3A211D3C4335}"/>
              </a:ext>
            </a:extLst>
          </p:cNvPr>
          <p:cNvSpPr>
            <a:spLocks noGrp="1"/>
          </p:cNvSpPr>
          <p:nvPr>
            <p:ph idx="1"/>
          </p:nvPr>
        </p:nvSpPr>
        <p:spPr>
          <a:xfrm>
            <a:off x="1096423" y="1146655"/>
            <a:ext cx="7009509" cy="5031449"/>
          </a:xfrm>
        </p:spPr>
        <p:txBody>
          <a:bodyPr/>
          <a:lstStyle/>
          <a:p>
            <a:pPr marL="0" indent="0">
              <a:buNone/>
            </a:pPr>
            <a:r>
              <a:rPr lang="de-DE" sz="2400" b="1" dirty="0"/>
              <a:t>Was wird im Matheunterricht gelernt?</a:t>
            </a:r>
          </a:p>
          <a:p>
            <a:pPr>
              <a:buFont typeface="Arial" panose="020B0604020202020204" pitchFamily="34" charset="0"/>
              <a:buChar char="•"/>
            </a:pPr>
            <a:r>
              <a:rPr lang="de-DE" sz="2400" dirty="0"/>
              <a:t>Matheunterricht früher und heute</a:t>
            </a:r>
          </a:p>
          <a:p>
            <a:pPr>
              <a:buFont typeface="Arial" panose="020B0604020202020204" pitchFamily="34" charset="0"/>
              <a:buChar char="•"/>
            </a:pPr>
            <a:r>
              <a:rPr lang="de-DE" sz="2400" dirty="0"/>
              <a:t>Mathematiklehrplan</a:t>
            </a:r>
          </a:p>
          <a:p>
            <a:pPr marL="0" indent="0">
              <a:buNone/>
            </a:pPr>
            <a:r>
              <a:rPr lang="de-DE" sz="2400" b="1" dirty="0">
                <a:solidFill>
                  <a:srgbClr val="327D87"/>
                </a:solidFill>
              </a:rPr>
              <a:t>Wie kann ich mein Kind unterstützen?</a:t>
            </a:r>
          </a:p>
          <a:p>
            <a:pPr>
              <a:buFont typeface="Arial" panose="020B0604020202020204" pitchFamily="34" charset="0"/>
              <a:buChar char="•"/>
            </a:pPr>
            <a:r>
              <a:rPr lang="de-DE" sz="2400" dirty="0"/>
              <a:t>Allgemeine Unterstützung</a:t>
            </a:r>
          </a:p>
          <a:p>
            <a:pPr>
              <a:buFont typeface="Arial" panose="020B0604020202020204" pitchFamily="34" charset="0"/>
              <a:buChar char="•"/>
            </a:pPr>
            <a:r>
              <a:rPr lang="de-DE" sz="2400" dirty="0"/>
              <a:t>Unterstützung mit </a:t>
            </a:r>
            <a:r>
              <a:rPr lang="de-DE" sz="2400" dirty="0" err="1"/>
              <a:t>Mahiko</a:t>
            </a:r>
            <a:endParaRPr lang="de-DE" sz="2400" dirty="0"/>
          </a:p>
          <a:p>
            <a:pPr>
              <a:buFont typeface="Arial" panose="020B0604020202020204" pitchFamily="34" charset="0"/>
              <a:buChar char="•"/>
            </a:pPr>
            <a:r>
              <a:rPr lang="de-DE" sz="2400" dirty="0">
                <a:solidFill>
                  <a:srgbClr val="327D87"/>
                </a:solidFill>
              </a:rPr>
              <a:t>Unterstützung durch Material</a:t>
            </a:r>
          </a:p>
        </p:txBody>
      </p:sp>
    </p:spTree>
    <p:extLst>
      <p:ext uri="{BB962C8B-B14F-4D97-AF65-F5344CB8AC3E}">
        <p14:creationId xmlns:p14="http://schemas.microsoft.com/office/powerpoint/2010/main" val="685547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Unterstützung durch Material</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504818"/>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Diese Materialien setzen wir im Unterricht ein:</a:t>
            </a:r>
          </a:p>
        </p:txBody>
      </p:sp>
      <p:pic>
        <p:nvPicPr>
          <p:cNvPr id="10" name="Grafik 9" descr="Ein Bild, das Text, Spielhaus enthält.&#10;&#10;Automatisch generierte Beschreibung">
            <a:extLst>
              <a:ext uri="{FF2B5EF4-FFF2-40B4-BE49-F238E27FC236}">
                <a16:creationId xmlns:a16="http://schemas.microsoft.com/office/drawing/2014/main" id="{7FFD7DDD-C5AB-630C-274B-1B482FD8FD2D}"/>
              </a:ext>
            </a:extLst>
          </p:cNvPr>
          <p:cNvPicPr>
            <a:picLocks noChangeAspect="1"/>
          </p:cNvPicPr>
          <p:nvPr/>
        </p:nvPicPr>
        <p:blipFill rotWithShape="1">
          <a:blip r:embed="rId3"/>
          <a:srcRect l="49613"/>
          <a:stretch/>
        </p:blipFill>
        <p:spPr>
          <a:xfrm>
            <a:off x="1636255" y="1880891"/>
            <a:ext cx="5871490" cy="4261528"/>
          </a:xfrm>
          <a:prstGeom prst="rect">
            <a:avLst/>
          </a:prstGeom>
        </p:spPr>
      </p:pic>
    </p:spTree>
    <p:extLst>
      <p:ext uri="{BB962C8B-B14F-4D97-AF65-F5344CB8AC3E}">
        <p14:creationId xmlns:p14="http://schemas.microsoft.com/office/powerpoint/2010/main" val="3820669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Unterstützung durch Material</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504818"/>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Wozu wird welches Material eingesetzt?</a:t>
            </a:r>
          </a:p>
        </p:txBody>
      </p:sp>
      <p:pic>
        <p:nvPicPr>
          <p:cNvPr id="7" name="Grafik 6" descr="Ein Bild, das Text enthält.&#10;&#10;Automatisch generierte Beschreibung">
            <a:extLst>
              <a:ext uri="{FF2B5EF4-FFF2-40B4-BE49-F238E27FC236}">
                <a16:creationId xmlns:a16="http://schemas.microsoft.com/office/drawing/2014/main" id="{2D88980B-B492-1C61-DCF0-ABEA1D774AA1}"/>
              </a:ext>
            </a:extLst>
          </p:cNvPr>
          <p:cNvPicPr>
            <a:picLocks noChangeAspect="1"/>
          </p:cNvPicPr>
          <p:nvPr/>
        </p:nvPicPr>
        <p:blipFill>
          <a:blip r:embed="rId3"/>
          <a:stretch>
            <a:fillRect/>
          </a:stretch>
        </p:blipFill>
        <p:spPr>
          <a:xfrm>
            <a:off x="100897" y="2378820"/>
            <a:ext cx="8942205" cy="2503318"/>
          </a:xfrm>
          <a:prstGeom prst="rect">
            <a:avLst/>
          </a:prstGeom>
          <a:ln>
            <a:noFill/>
          </a:ln>
        </p:spPr>
      </p:pic>
    </p:spTree>
    <p:extLst>
      <p:ext uri="{BB962C8B-B14F-4D97-AF65-F5344CB8AC3E}">
        <p14:creationId xmlns:p14="http://schemas.microsoft.com/office/powerpoint/2010/main" val="2763850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Unterstützung durch Material</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504818"/>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Woher bekomme ich das Material?</a:t>
            </a:r>
          </a:p>
        </p:txBody>
      </p:sp>
      <p:pic>
        <p:nvPicPr>
          <p:cNvPr id="9" name="Grafik 8">
            <a:extLst>
              <a:ext uri="{FF2B5EF4-FFF2-40B4-BE49-F238E27FC236}">
                <a16:creationId xmlns:a16="http://schemas.microsoft.com/office/drawing/2014/main" id="{2C1F9963-9CA1-8FD5-EB0A-E12FFBFD55B7}"/>
              </a:ext>
            </a:extLst>
          </p:cNvPr>
          <p:cNvPicPr>
            <a:picLocks noChangeAspect="1"/>
          </p:cNvPicPr>
          <p:nvPr/>
        </p:nvPicPr>
        <p:blipFill>
          <a:blip r:embed="rId3"/>
          <a:stretch>
            <a:fillRect/>
          </a:stretch>
        </p:blipFill>
        <p:spPr>
          <a:xfrm>
            <a:off x="5839215" y="1609593"/>
            <a:ext cx="2817563" cy="2073633"/>
          </a:xfrm>
          <a:prstGeom prst="rect">
            <a:avLst/>
          </a:prstGeom>
        </p:spPr>
      </p:pic>
      <p:pic>
        <p:nvPicPr>
          <p:cNvPr id="11" name="Grafik 10">
            <a:extLst>
              <a:ext uri="{FF2B5EF4-FFF2-40B4-BE49-F238E27FC236}">
                <a16:creationId xmlns:a16="http://schemas.microsoft.com/office/drawing/2014/main" id="{B38EDB4C-6777-46F4-7F0A-0731DAB0D3D9}"/>
              </a:ext>
            </a:extLst>
          </p:cNvPr>
          <p:cNvPicPr>
            <a:picLocks noChangeAspect="1"/>
          </p:cNvPicPr>
          <p:nvPr/>
        </p:nvPicPr>
        <p:blipFill>
          <a:blip r:embed="rId4"/>
          <a:stretch>
            <a:fillRect/>
          </a:stretch>
        </p:blipFill>
        <p:spPr>
          <a:xfrm>
            <a:off x="2773972" y="4067709"/>
            <a:ext cx="3065243" cy="1980353"/>
          </a:xfrm>
          <a:prstGeom prst="rect">
            <a:avLst/>
          </a:prstGeom>
        </p:spPr>
      </p:pic>
      <p:sp>
        <p:nvSpPr>
          <p:cNvPr id="12" name="Textfeld 11">
            <a:extLst>
              <a:ext uri="{FF2B5EF4-FFF2-40B4-BE49-F238E27FC236}">
                <a16:creationId xmlns:a16="http://schemas.microsoft.com/office/drawing/2014/main" id="{E26D6D9B-AECF-7E19-4E79-2B7800ACC505}"/>
              </a:ext>
            </a:extLst>
          </p:cNvPr>
          <p:cNvSpPr txBox="1"/>
          <p:nvPr/>
        </p:nvSpPr>
        <p:spPr>
          <a:xfrm>
            <a:off x="353091" y="3410979"/>
            <a:ext cx="3286125" cy="422360"/>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Würfelmaterial aus Holz</a:t>
            </a:r>
          </a:p>
        </p:txBody>
      </p:sp>
      <p:sp>
        <p:nvSpPr>
          <p:cNvPr id="13" name="Textfeld 12">
            <a:extLst>
              <a:ext uri="{FF2B5EF4-FFF2-40B4-BE49-F238E27FC236}">
                <a16:creationId xmlns:a16="http://schemas.microsoft.com/office/drawing/2014/main" id="{4D913654-7C8C-2B26-45CB-F5BB4A755A91}"/>
              </a:ext>
            </a:extLst>
          </p:cNvPr>
          <p:cNvSpPr txBox="1"/>
          <p:nvPr/>
        </p:nvSpPr>
        <p:spPr>
          <a:xfrm>
            <a:off x="5839215" y="3628179"/>
            <a:ext cx="3286125" cy="422360"/>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Apps mit Würfelmaterial</a:t>
            </a:r>
          </a:p>
        </p:txBody>
      </p:sp>
      <p:sp>
        <p:nvSpPr>
          <p:cNvPr id="14" name="Textfeld 13">
            <a:extLst>
              <a:ext uri="{FF2B5EF4-FFF2-40B4-BE49-F238E27FC236}">
                <a16:creationId xmlns:a16="http://schemas.microsoft.com/office/drawing/2014/main" id="{46E5949C-A63A-C36B-7680-9AD918EDC5BE}"/>
              </a:ext>
            </a:extLst>
          </p:cNvPr>
          <p:cNvSpPr txBox="1"/>
          <p:nvPr/>
        </p:nvSpPr>
        <p:spPr>
          <a:xfrm>
            <a:off x="2776908" y="5909429"/>
            <a:ext cx="3286125" cy="422360"/>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Würfelmaterial zum Ausdrucken</a:t>
            </a:r>
          </a:p>
        </p:txBody>
      </p:sp>
      <p:pic>
        <p:nvPicPr>
          <p:cNvPr id="8" name="Grafik 7" descr="Ein Bild, das Text enthält.&#10;&#10;Automatisch generierte Beschreibung">
            <a:extLst>
              <a:ext uri="{FF2B5EF4-FFF2-40B4-BE49-F238E27FC236}">
                <a16:creationId xmlns:a16="http://schemas.microsoft.com/office/drawing/2014/main" id="{A93BB14E-EE9E-117B-3462-AB5BEF6E7599}"/>
              </a:ext>
            </a:extLst>
          </p:cNvPr>
          <p:cNvPicPr>
            <a:picLocks noChangeAspect="1"/>
          </p:cNvPicPr>
          <p:nvPr/>
        </p:nvPicPr>
        <p:blipFill rotWithShape="1">
          <a:blip r:embed="rId5"/>
          <a:srcRect l="24872" r="26872"/>
          <a:stretch/>
        </p:blipFill>
        <p:spPr>
          <a:xfrm>
            <a:off x="-1" y="1710256"/>
            <a:ext cx="3750591" cy="1665514"/>
          </a:xfrm>
          <a:prstGeom prst="rect">
            <a:avLst/>
          </a:prstGeom>
        </p:spPr>
      </p:pic>
    </p:spTree>
    <p:extLst>
      <p:ext uri="{BB962C8B-B14F-4D97-AF65-F5344CB8AC3E}">
        <p14:creationId xmlns:p14="http://schemas.microsoft.com/office/powerpoint/2010/main" val="1421649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Unterstützung durch Material</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504818"/>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Woher bekomme ich das Material?</a:t>
            </a:r>
          </a:p>
        </p:txBody>
      </p:sp>
      <p:sp>
        <p:nvSpPr>
          <p:cNvPr id="12" name="Textfeld 11">
            <a:extLst>
              <a:ext uri="{FF2B5EF4-FFF2-40B4-BE49-F238E27FC236}">
                <a16:creationId xmlns:a16="http://schemas.microsoft.com/office/drawing/2014/main" id="{E26D6D9B-AECF-7E19-4E79-2B7800ACC505}"/>
              </a:ext>
            </a:extLst>
          </p:cNvPr>
          <p:cNvSpPr txBox="1"/>
          <p:nvPr/>
        </p:nvSpPr>
        <p:spPr>
          <a:xfrm>
            <a:off x="353091" y="3410979"/>
            <a:ext cx="3286125" cy="791627"/>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Plättchen und Zwanzigerfeld aus Pappe</a:t>
            </a:r>
          </a:p>
        </p:txBody>
      </p:sp>
      <p:sp>
        <p:nvSpPr>
          <p:cNvPr id="13" name="Textfeld 12">
            <a:extLst>
              <a:ext uri="{FF2B5EF4-FFF2-40B4-BE49-F238E27FC236}">
                <a16:creationId xmlns:a16="http://schemas.microsoft.com/office/drawing/2014/main" id="{4D913654-7C8C-2B26-45CB-F5BB4A755A91}"/>
              </a:ext>
            </a:extLst>
          </p:cNvPr>
          <p:cNvSpPr txBox="1"/>
          <p:nvPr/>
        </p:nvSpPr>
        <p:spPr>
          <a:xfrm>
            <a:off x="5653963" y="3363736"/>
            <a:ext cx="3286125" cy="791627"/>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Apps mit Zwanzigerfeld und Plättchen</a:t>
            </a:r>
          </a:p>
        </p:txBody>
      </p:sp>
      <p:sp>
        <p:nvSpPr>
          <p:cNvPr id="14" name="Textfeld 13">
            <a:extLst>
              <a:ext uri="{FF2B5EF4-FFF2-40B4-BE49-F238E27FC236}">
                <a16:creationId xmlns:a16="http://schemas.microsoft.com/office/drawing/2014/main" id="{46E5949C-A63A-C36B-7680-9AD918EDC5BE}"/>
              </a:ext>
            </a:extLst>
          </p:cNvPr>
          <p:cNvSpPr txBox="1"/>
          <p:nvPr/>
        </p:nvSpPr>
        <p:spPr>
          <a:xfrm>
            <a:off x="2144546" y="5869061"/>
            <a:ext cx="4624017" cy="422295"/>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Zwanzigerfeld und Plättchen zum Ausdrucken</a:t>
            </a:r>
          </a:p>
        </p:txBody>
      </p:sp>
      <p:pic>
        <p:nvPicPr>
          <p:cNvPr id="8" name="Grafik 7" descr="Ein Bild, das Schere, Werkzeug enthält.&#10;&#10;Automatisch generierte Beschreibung">
            <a:extLst>
              <a:ext uri="{FF2B5EF4-FFF2-40B4-BE49-F238E27FC236}">
                <a16:creationId xmlns:a16="http://schemas.microsoft.com/office/drawing/2014/main" id="{CE1935B7-BE84-579D-844C-85D35929305C}"/>
              </a:ext>
            </a:extLst>
          </p:cNvPr>
          <p:cNvPicPr>
            <a:picLocks noChangeAspect="1"/>
          </p:cNvPicPr>
          <p:nvPr/>
        </p:nvPicPr>
        <p:blipFill>
          <a:blip r:embed="rId3"/>
          <a:stretch>
            <a:fillRect/>
          </a:stretch>
        </p:blipFill>
        <p:spPr>
          <a:xfrm>
            <a:off x="313887" y="1767145"/>
            <a:ext cx="3983951" cy="791627"/>
          </a:xfrm>
          <a:prstGeom prst="rect">
            <a:avLst/>
          </a:prstGeom>
        </p:spPr>
      </p:pic>
      <p:pic>
        <p:nvPicPr>
          <p:cNvPr id="15" name="Grafik 14">
            <a:extLst>
              <a:ext uri="{FF2B5EF4-FFF2-40B4-BE49-F238E27FC236}">
                <a16:creationId xmlns:a16="http://schemas.microsoft.com/office/drawing/2014/main" id="{78036AC1-39C3-627B-DDCA-90CF11EB7D61}"/>
              </a:ext>
            </a:extLst>
          </p:cNvPr>
          <p:cNvPicPr>
            <a:picLocks noChangeAspect="1"/>
          </p:cNvPicPr>
          <p:nvPr/>
        </p:nvPicPr>
        <p:blipFill>
          <a:blip r:embed="rId4"/>
          <a:stretch>
            <a:fillRect/>
          </a:stretch>
        </p:blipFill>
        <p:spPr>
          <a:xfrm>
            <a:off x="1096423" y="2624875"/>
            <a:ext cx="360000" cy="360000"/>
          </a:xfrm>
          <a:prstGeom prst="rect">
            <a:avLst/>
          </a:prstGeom>
        </p:spPr>
      </p:pic>
      <p:pic>
        <p:nvPicPr>
          <p:cNvPr id="17" name="Grafik 16">
            <a:extLst>
              <a:ext uri="{FF2B5EF4-FFF2-40B4-BE49-F238E27FC236}">
                <a16:creationId xmlns:a16="http://schemas.microsoft.com/office/drawing/2014/main" id="{6732E41E-2F33-E714-1A82-B9639DA5B934}"/>
              </a:ext>
            </a:extLst>
          </p:cNvPr>
          <p:cNvPicPr>
            <a:picLocks noChangeAspect="1"/>
          </p:cNvPicPr>
          <p:nvPr/>
        </p:nvPicPr>
        <p:blipFill>
          <a:blip r:embed="rId5"/>
          <a:stretch>
            <a:fillRect/>
          </a:stretch>
        </p:blipFill>
        <p:spPr>
          <a:xfrm>
            <a:off x="487222" y="2658651"/>
            <a:ext cx="360000" cy="360000"/>
          </a:xfrm>
          <a:prstGeom prst="rect">
            <a:avLst/>
          </a:prstGeom>
        </p:spPr>
      </p:pic>
      <p:pic>
        <p:nvPicPr>
          <p:cNvPr id="18" name="Grafik 17">
            <a:extLst>
              <a:ext uri="{FF2B5EF4-FFF2-40B4-BE49-F238E27FC236}">
                <a16:creationId xmlns:a16="http://schemas.microsoft.com/office/drawing/2014/main" id="{E781D24A-C635-4E7B-8B9E-8896BD3AC0F2}"/>
              </a:ext>
            </a:extLst>
          </p:cNvPr>
          <p:cNvPicPr>
            <a:picLocks noChangeAspect="1"/>
          </p:cNvPicPr>
          <p:nvPr/>
        </p:nvPicPr>
        <p:blipFill>
          <a:blip r:embed="rId4"/>
          <a:stretch>
            <a:fillRect/>
          </a:stretch>
        </p:blipFill>
        <p:spPr>
          <a:xfrm>
            <a:off x="2690740" y="2722614"/>
            <a:ext cx="360000" cy="360000"/>
          </a:xfrm>
          <a:prstGeom prst="rect">
            <a:avLst/>
          </a:prstGeom>
        </p:spPr>
      </p:pic>
      <p:pic>
        <p:nvPicPr>
          <p:cNvPr id="19" name="Grafik 18">
            <a:extLst>
              <a:ext uri="{FF2B5EF4-FFF2-40B4-BE49-F238E27FC236}">
                <a16:creationId xmlns:a16="http://schemas.microsoft.com/office/drawing/2014/main" id="{2942F6D0-A7A8-ABC0-C9A7-89071EE308E7}"/>
              </a:ext>
            </a:extLst>
          </p:cNvPr>
          <p:cNvPicPr>
            <a:picLocks noChangeAspect="1"/>
          </p:cNvPicPr>
          <p:nvPr/>
        </p:nvPicPr>
        <p:blipFill>
          <a:blip r:embed="rId4"/>
          <a:stretch>
            <a:fillRect/>
          </a:stretch>
        </p:blipFill>
        <p:spPr>
          <a:xfrm>
            <a:off x="2125862" y="2798901"/>
            <a:ext cx="360000" cy="360000"/>
          </a:xfrm>
          <a:prstGeom prst="rect">
            <a:avLst/>
          </a:prstGeom>
        </p:spPr>
      </p:pic>
      <p:pic>
        <p:nvPicPr>
          <p:cNvPr id="20" name="Grafik 19">
            <a:extLst>
              <a:ext uri="{FF2B5EF4-FFF2-40B4-BE49-F238E27FC236}">
                <a16:creationId xmlns:a16="http://schemas.microsoft.com/office/drawing/2014/main" id="{4849A984-2D24-2165-3957-04769A150384}"/>
              </a:ext>
            </a:extLst>
          </p:cNvPr>
          <p:cNvPicPr>
            <a:picLocks noChangeAspect="1"/>
          </p:cNvPicPr>
          <p:nvPr/>
        </p:nvPicPr>
        <p:blipFill>
          <a:blip r:embed="rId4"/>
          <a:stretch>
            <a:fillRect/>
          </a:stretch>
        </p:blipFill>
        <p:spPr>
          <a:xfrm>
            <a:off x="1741026" y="2567773"/>
            <a:ext cx="360000" cy="360000"/>
          </a:xfrm>
          <a:prstGeom prst="rect">
            <a:avLst/>
          </a:prstGeom>
        </p:spPr>
      </p:pic>
      <p:pic>
        <p:nvPicPr>
          <p:cNvPr id="21" name="Grafik 20">
            <a:extLst>
              <a:ext uri="{FF2B5EF4-FFF2-40B4-BE49-F238E27FC236}">
                <a16:creationId xmlns:a16="http://schemas.microsoft.com/office/drawing/2014/main" id="{B2B17F85-077B-C08B-1039-1A0B1196BED7}"/>
              </a:ext>
            </a:extLst>
          </p:cNvPr>
          <p:cNvPicPr>
            <a:picLocks noChangeAspect="1"/>
          </p:cNvPicPr>
          <p:nvPr/>
        </p:nvPicPr>
        <p:blipFill>
          <a:blip r:embed="rId5"/>
          <a:stretch>
            <a:fillRect/>
          </a:stretch>
        </p:blipFill>
        <p:spPr>
          <a:xfrm>
            <a:off x="1385586" y="2995547"/>
            <a:ext cx="360000" cy="360000"/>
          </a:xfrm>
          <a:prstGeom prst="rect">
            <a:avLst/>
          </a:prstGeom>
        </p:spPr>
      </p:pic>
      <p:pic>
        <p:nvPicPr>
          <p:cNvPr id="22" name="Grafik 21">
            <a:extLst>
              <a:ext uri="{FF2B5EF4-FFF2-40B4-BE49-F238E27FC236}">
                <a16:creationId xmlns:a16="http://schemas.microsoft.com/office/drawing/2014/main" id="{AFC092DC-C5F3-1AAC-8EF6-57C960BBE939}"/>
              </a:ext>
            </a:extLst>
          </p:cNvPr>
          <p:cNvPicPr>
            <a:picLocks noChangeAspect="1"/>
          </p:cNvPicPr>
          <p:nvPr/>
        </p:nvPicPr>
        <p:blipFill>
          <a:blip r:embed="rId5"/>
          <a:stretch>
            <a:fillRect/>
          </a:stretch>
        </p:blipFill>
        <p:spPr>
          <a:xfrm>
            <a:off x="3011394" y="3035502"/>
            <a:ext cx="360000" cy="360000"/>
          </a:xfrm>
          <a:prstGeom prst="rect">
            <a:avLst/>
          </a:prstGeom>
        </p:spPr>
      </p:pic>
      <p:pic>
        <p:nvPicPr>
          <p:cNvPr id="23" name="Grafik 22">
            <a:extLst>
              <a:ext uri="{FF2B5EF4-FFF2-40B4-BE49-F238E27FC236}">
                <a16:creationId xmlns:a16="http://schemas.microsoft.com/office/drawing/2014/main" id="{1AFF9248-C321-C10E-F272-CD7AFB31DC60}"/>
              </a:ext>
            </a:extLst>
          </p:cNvPr>
          <p:cNvPicPr>
            <a:picLocks noChangeAspect="1"/>
          </p:cNvPicPr>
          <p:nvPr/>
        </p:nvPicPr>
        <p:blipFill>
          <a:blip r:embed="rId5"/>
          <a:stretch>
            <a:fillRect/>
          </a:stretch>
        </p:blipFill>
        <p:spPr>
          <a:xfrm>
            <a:off x="3199621" y="2615113"/>
            <a:ext cx="360000" cy="360000"/>
          </a:xfrm>
          <a:prstGeom prst="rect">
            <a:avLst/>
          </a:prstGeom>
        </p:spPr>
      </p:pic>
      <p:pic>
        <p:nvPicPr>
          <p:cNvPr id="25" name="Grafik 24" descr="Ein Bild, das Schere, Werkzeug enthält.&#10;&#10;Automatisch generierte Beschreibung">
            <a:extLst>
              <a:ext uri="{FF2B5EF4-FFF2-40B4-BE49-F238E27FC236}">
                <a16:creationId xmlns:a16="http://schemas.microsoft.com/office/drawing/2014/main" id="{C81FBE75-E7EC-B44C-A163-71D54F83DBF4}"/>
              </a:ext>
            </a:extLst>
          </p:cNvPr>
          <p:cNvPicPr>
            <a:picLocks noChangeAspect="1"/>
          </p:cNvPicPr>
          <p:nvPr/>
        </p:nvPicPr>
        <p:blipFill>
          <a:blip r:embed="rId6"/>
          <a:stretch>
            <a:fillRect/>
          </a:stretch>
        </p:blipFill>
        <p:spPr>
          <a:xfrm>
            <a:off x="1005043" y="5120998"/>
            <a:ext cx="3371394" cy="703792"/>
          </a:xfrm>
          <a:prstGeom prst="rect">
            <a:avLst/>
          </a:prstGeom>
        </p:spPr>
      </p:pic>
      <p:pic>
        <p:nvPicPr>
          <p:cNvPr id="27" name="Grafik 26">
            <a:extLst>
              <a:ext uri="{FF2B5EF4-FFF2-40B4-BE49-F238E27FC236}">
                <a16:creationId xmlns:a16="http://schemas.microsoft.com/office/drawing/2014/main" id="{A2139E9F-A288-F95E-D34B-E65A8C0FAD64}"/>
              </a:ext>
            </a:extLst>
          </p:cNvPr>
          <p:cNvPicPr>
            <a:picLocks noChangeAspect="1"/>
          </p:cNvPicPr>
          <p:nvPr/>
        </p:nvPicPr>
        <p:blipFill>
          <a:blip r:embed="rId7"/>
          <a:stretch>
            <a:fillRect/>
          </a:stretch>
        </p:blipFill>
        <p:spPr>
          <a:xfrm>
            <a:off x="4536672" y="3841440"/>
            <a:ext cx="2945605" cy="2119942"/>
          </a:xfrm>
          <a:prstGeom prst="rect">
            <a:avLst/>
          </a:prstGeom>
        </p:spPr>
      </p:pic>
      <p:pic>
        <p:nvPicPr>
          <p:cNvPr id="28" name="Bild 1">
            <a:extLst>
              <a:ext uri="{FF2B5EF4-FFF2-40B4-BE49-F238E27FC236}">
                <a16:creationId xmlns:a16="http://schemas.microsoft.com/office/drawing/2014/main" id="{B5279930-0240-9178-DEB9-729ACF9CC6F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53963" y="1177413"/>
            <a:ext cx="2786911" cy="220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5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Unterstützung durch Material</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504818"/>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Woher bekomme ich das Material?</a:t>
            </a:r>
          </a:p>
        </p:txBody>
      </p:sp>
      <p:sp>
        <p:nvSpPr>
          <p:cNvPr id="12" name="Textfeld 11">
            <a:extLst>
              <a:ext uri="{FF2B5EF4-FFF2-40B4-BE49-F238E27FC236}">
                <a16:creationId xmlns:a16="http://schemas.microsoft.com/office/drawing/2014/main" id="{E26D6D9B-AECF-7E19-4E79-2B7800ACC505}"/>
              </a:ext>
            </a:extLst>
          </p:cNvPr>
          <p:cNvSpPr txBox="1"/>
          <p:nvPr/>
        </p:nvSpPr>
        <p:spPr>
          <a:xfrm>
            <a:off x="1033798" y="3824772"/>
            <a:ext cx="1680835" cy="422295"/>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Rechenrahmen</a:t>
            </a:r>
          </a:p>
        </p:txBody>
      </p:sp>
      <p:sp>
        <p:nvSpPr>
          <p:cNvPr id="13" name="Textfeld 12">
            <a:extLst>
              <a:ext uri="{FF2B5EF4-FFF2-40B4-BE49-F238E27FC236}">
                <a16:creationId xmlns:a16="http://schemas.microsoft.com/office/drawing/2014/main" id="{4D913654-7C8C-2B26-45CB-F5BB4A755A91}"/>
              </a:ext>
            </a:extLst>
          </p:cNvPr>
          <p:cNvSpPr txBox="1"/>
          <p:nvPr/>
        </p:nvSpPr>
        <p:spPr>
          <a:xfrm>
            <a:off x="4542825" y="4166865"/>
            <a:ext cx="4001701" cy="791627"/>
          </a:xfrm>
          <a:prstGeom prst="rect">
            <a:avLst/>
          </a:prstGeom>
          <a:noFill/>
        </p:spPr>
        <p:txBody>
          <a:bodyPr wrap="square" rtlCol="0">
            <a:spAutoFit/>
          </a:bodyPr>
          <a:lstStyle/>
          <a:p>
            <a:pPr>
              <a:lnSpc>
                <a:spcPct val="150000"/>
              </a:lnSpc>
            </a:pPr>
            <a:r>
              <a:rPr lang="de-DE" sz="1600" dirty="0">
                <a:latin typeface="Open Sans" panose="020B0606030504020204" pitchFamily="34" charset="0"/>
                <a:ea typeface="Open Sans" panose="020B0606030504020204" pitchFamily="34" charset="0"/>
                <a:cs typeface="Open Sans" panose="020B0606030504020204" pitchFamily="34" charset="0"/>
              </a:rPr>
              <a:t>Virtueller Rechenrahmen als App oder Webanwendung</a:t>
            </a:r>
          </a:p>
        </p:txBody>
      </p:sp>
      <p:pic>
        <p:nvPicPr>
          <p:cNvPr id="7" name="Grafik 6">
            <a:extLst>
              <a:ext uri="{FF2B5EF4-FFF2-40B4-BE49-F238E27FC236}">
                <a16:creationId xmlns:a16="http://schemas.microsoft.com/office/drawing/2014/main" id="{AC716872-BA40-E203-132B-1F92BFDE8491}"/>
              </a:ext>
            </a:extLst>
          </p:cNvPr>
          <p:cNvPicPr>
            <a:picLocks noChangeAspect="1"/>
          </p:cNvPicPr>
          <p:nvPr/>
        </p:nvPicPr>
        <p:blipFill>
          <a:blip r:embed="rId3"/>
          <a:stretch>
            <a:fillRect/>
          </a:stretch>
        </p:blipFill>
        <p:spPr>
          <a:xfrm>
            <a:off x="603430" y="1641287"/>
            <a:ext cx="2568750" cy="2201786"/>
          </a:xfrm>
          <a:prstGeom prst="rect">
            <a:avLst/>
          </a:prstGeom>
        </p:spPr>
      </p:pic>
      <p:pic>
        <p:nvPicPr>
          <p:cNvPr id="10" name="Grafik 9">
            <a:extLst>
              <a:ext uri="{FF2B5EF4-FFF2-40B4-BE49-F238E27FC236}">
                <a16:creationId xmlns:a16="http://schemas.microsoft.com/office/drawing/2014/main" id="{E8BD6D48-0DA2-4087-CB11-BEC2D9C80777}"/>
              </a:ext>
            </a:extLst>
          </p:cNvPr>
          <p:cNvPicPr>
            <a:picLocks noChangeAspect="1"/>
          </p:cNvPicPr>
          <p:nvPr/>
        </p:nvPicPr>
        <p:blipFill>
          <a:blip r:embed="rId4"/>
          <a:stretch>
            <a:fillRect/>
          </a:stretch>
        </p:blipFill>
        <p:spPr>
          <a:xfrm>
            <a:off x="4601176" y="1754620"/>
            <a:ext cx="3943350" cy="2477184"/>
          </a:xfrm>
          <a:prstGeom prst="rect">
            <a:avLst/>
          </a:prstGeom>
        </p:spPr>
      </p:pic>
    </p:spTree>
    <p:extLst>
      <p:ext uri="{BB962C8B-B14F-4D97-AF65-F5344CB8AC3E}">
        <p14:creationId xmlns:p14="http://schemas.microsoft.com/office/powerpoint/2010/main" val="437522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Unterstützung durch Material</a:t>
            </a:r>
          </a:p>
        </p:txBody>
      </p:sp>
      <p:sp>
        <p:nvSpPr>
          <p:cNvPr id="2" name="Textfeld 1">
            <a:extLst>
              <a:ext uri="{FF2B5EF4-FFF2-40B4-BE49-F238E27FC236}">
                <a16:creationId xmlns:a16="http://schemas.microsoft.com/office/drawing/2014/main" id="{1AFADD5A-DA9F-2262-3053-986B337D825A}"/>
              </a:ext>
            </a:extLst>
          </p:cNvPr>
          <p:cNvSpPr txBox="1"/>
          <p:nvPr/>
        </p:nvSpPr>
        <p:spPr>
          <a:xfrm>
            <a:off x="262265" y="1104775"/>
            <a:ext cx="8677823" cy="504818"/>
          </a:xfrm>
          <a:prstGeom prst="rect">
            <a:avLst/>
          </a:prstGeom>
          <a:noFill/>
        </p:spPr>
        <p:txBody>
          <a:bodyPr wrap="square" rtlCol="0">
            <a:spAutoFit/>
          </a:bodyPr>
          <a:lstStyle/>
          <a:p>
            <a:pPr>
              <a:lnSpc>
                <a:spcPct val="150000"/>
              </a:lnSpc>
            </a:pPr>
            <a:r>
              <a:rPr lang="de-DE" sz="2000" b="1" dirty="0">
                <a:latin typeface="Open Sans" panose="020B0606030504020204" pitchFamily="34" charset="0"/>
                <a:ea typeface="Open Sans" panose="020B0606030504020204" pitchFamily="34" charset="0"/>
                <a:cs typeface="Open Sans" panose="020B0606030504020204" pitchFamily="34" charset="0"/>
              </a:rPr>
              <a:t>Worauf muss man achten?</a:t>
            </a:r>
          </a:p>
        </p:txBody>
      </p:sp>
      <p:pic>
        <p:nvPicPr>
          <p:cNvPr id="7" name="Grafik 6">
            <a:extLst>
              <a:ext uri="{FF2B5EF4-FFF2-40B4-BE49-F238E27FC236}">
                <a16:creationId xmlns:a16="http://schemas.microsoft.com/office/drawing/2014/main" id="{D7C26466-791C-94E5-B5CA-0F8632D1753A}"/>
              </a:ext>
            </a:extLst>
          </p:cNvPr>
          <p:cNvPicPr>
            <a:picLocks noChangeAspect="1"/>
          </p:cNvPicPr>
          <p:nvPr/>
        </p:nvPicPr>
        <p:blipFill>
          <a:blip r:embed="rId3"/>
          <a:stretch>
            <a:fillRect/>
          </a:stretch>
        </p:blipFill>
        <p:spPr>
          <a:xfrm>
            <a:off x="3346687" y="1727890"/>
            <a:ext cx="5422892" cy="4570723"/>
          </a:xfrm>
          <a:prstGeom prst="rect">
            <a:avLst/>
          </a:prstGeom>
        </p:spPr>
      </p:pic>
      <p:sp>
        <p:nvSpPr>
          <p:cNvPr id="3" name="Abgerundetes Rechteck 2">
            <a:extLst>
              <a:ext uri="{FF2B5EF4-FFF2-40B4-BE49-F238E27FC236}">
                <a16:creationId xmlns:a16="http://schemas.microsoft.com/office/drawing/2014/main" id="{394876B2-EE6B-BFD1-2CA6-5DDDC4C189D9}"/>
              </a:ext>
            </a:extLst>
          </p:cNvPr>
          <p:cNvSpPr/>
          <p:nvPr/>
        </p:nvSpPr>
        <p:spPr>
          <a:xfrm>
            <a:off x="3346686" y="4246536"/>
            <a:ext cx="1395795" cy="371960"/>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2752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8047577" cy="603704"/>
          </a:xfrm>
          <a:prstGeom prst="rect">
            <a:avLst/>
          </a:prstGeom>
        </p:spPr>
        <p:txBody>
          <a:bodyPr>
            <a:normAutofit/>
          </a:bodyPr>
          <a:lstStyle/>
          <a:p>
            <a:r>
              <a:rPr lang="de-DE" dirty="0"/>
              <a:t>Was wird im Matheunterricht gelernt?</a:t>
            </a:r>
          </a:p>
        </p:txBody>
      </p:sp>
      <p:sp>
        <p:nvSpPr>
          <p:cNvPr id="12" name="Textfeld 11">
            <a:extLst>
              <a:ext uri="{FF2B5EF4-FFF2-40B4-BE49-F238E27FC236}">
                <a16:creationId xmlns:a16="http://schemas.microsoft.com/office/drawing/2014/main" id="{0E5A130B-E8BC-3326-6F2D-D31F0D5F44B9}"/>
              </a:ext>
            </a:extLst>
          </p:cNvPr>
          <p:cNvSpPr txBox="1"/>
          <p:nvPr/>
        </p:nvSpPr>
        <p:spPr>
          <a:xfrm>
            <a:off x="385763" y="1315146"/>
            <a:ext cx="8582543" cy="3785652"/>
          </a:xfrm>
          <a:prstGeom prst="rect">
            <a:avLst/>
          </a:prstGeom>
          <a:noFill/>
        </p:spPr>
        <p:txBody>
          <a:bodyPr wrap="square">
            <a:spAutoFit/>
          </a:bodyPr>
          <a:lstStyle/>
          <a:p>
            <a:r>
              <a:rPr lang="de-DE" sz="2000" b="1" dirty="0">
                <a:effectLst/>
                <a:latin typeface="Arial" panose="020B0604020202020204" pitchFamily="34" charset="0"/>
                <a:ea typeface="Times New Roman" panose="02020603050405020304" pitchFamily="18" charset="0"/>
                <a:cs typeface="Arial" panose="020B0604020202020204" pitchFamily="34" charset="0"/>
              </a:rPr>
              <a:t>Das kennen Sie vermutlich aus Ihrer eigenen Schulzeit: </a:t>
            </a:r>
            <a:endParaRPr lang="de-DE" sz="2000" b="1"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Inhalte beherrschen z.B. </a:t>
            </a:r>
          </a:p>
          <a:p>
            <a:pPr marL="742950" lvl="1" indent="-285750">
              <a:buFont typeface="Arial" panose="020B0604020202020204" pitchFamily="34"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Zahlen bis 1.000.000 kennenlernen</a:t>
            </a:r>
            <a:endParaRPr lang="de-DE" sz="20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das kleine Einmaleins und das schriftliche Rechnen beherrschen</a:t>
            </a:r>
            <a:endParaRPr lang="de-DE" sz="20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wissen, wie man mit einem Zirkel umgeht</a:t>
            </a:r>
            <a:endParaRPr lang="de-DE" sz="20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Längenmaße umwandeln </a:t>
            </a:r>
          </a:p>
          <a:p>
            <a:pPr marL="742950" lvl="1" indent="-285750">
              <a:buFont typeface="Arial" panose="020B0604020202020204" pitchFamily="34"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aus Tabellen Informationen entnehmen</a:t>
            </a:r>
            <a:endParaRPr lang="de-DE" sz="20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pPr>
            <a:r>
              <a:rPr lang="de-DE" sz="2000" dirty="0">
                <a:effectLst/>
                <a:latin typeface="Arial" panose="020B0604020202020204" pitchFamily="34" charset="0"/>
                <a:ea typeface="Calibri" panose="020F0502020204030204" pitchFamily="34" charset="0"/>
                <a:cs typeface="Arial" panose="020B0604020202020204" pitchFamily="34" charset="0"/>
              </a:rPr>
              <a:t>…</a:t>
            </a:r>
          </a:p>
          <a:p>
            <a:endParaRPr lang="de-DE" sz="2000" dirty="0">
              <a:effectLst/>
              <a:latin typeface="Arial" panose="020B0604020202020204" pitchFamily="34" charset="0"/>
              <a:ea typeface="Calibri" panose="020F0502020204030204" pitchFamily="34" charset="0"/>
              <a:cs typeface="Arial" panose="020B0604020202020204" pitchFamily="34" charset="0"/>
            </a:endParaRPr>
          </a:p>
          <a:p>
            <a:r>
              <a:rPr lang="de-DE" sz="2000" b="1" dirty="0">
                <a:solidFill>
                  <a:srgbClr val="327D87"/>
                </a:solidFill>
                <a:effectLst/>
                <a:latin typeface="Arial" panose="020B0604020202020204" pitchFamily="34" charset="0"/>
                <a:ea typeface="Times New Roman" panose="02020603050405020304" pitchFamily="18" charset="0"/>
                <a:cs typeface="Arial" panose="020B0604020202020204" pitchFamily="34" charset="0"/>
              </a:rPr>
              <a:t>Was für Sie wahrscheinlich neu ist:</a:t>
            </a:r>
          </a:p>
          <a:p>
            <a:pPr marL="285750" indent="-285750">
              <a:buFont typeface="Arial" panose="020B0604020202020204" pitchFamily="34" charset="0"/>
              <a:buChar char="•"/>
            </a:pPr>
            <a:r>
              <a:rPr lang="de-DE" sz="2000" dirty="0">
                <a:solidFill>
                  <a:srgbClr val="327D87"/>
                </a:solidFill>
                <a:effectLst/>
                <a:latin typeface="Arial" panose="020B0604020202020204" pitchFamily="34" charset="0"/>
                <a:ea typeface="Times New Roman" panose="02020603050405020304" pitchFamily="18" charset="0"/>
                <a:cs typeface="Arial" panose="020B0604020202020204" pitchFamily="34" charset="0"/>
              </a:rPr>
              <a:t>Mathe ist mehr als Inhalte: nicht nur rechnen, sondern auch verstehen, </a:t>
            </a:r>
            <a:r>
              <a:rPr lang="de-DE" sz="2000" i="1" dirty="0">
                <a:solidFill>
                  <a:srgbClr val="327D87"/>
                </a:solidFill>
                <a:effectLst/>
                <a:latin typeface="Arial" panose="020B0604020202020204" pitchFamily="34" charset="0"/>
                <a:ea typeface="Times New Roman" panose="02020603050405020304" pitchFamily="18" charset="0"/>
                <a:cs typeface="Arial" panose="020B0604020202020204" pitchFamily="34" charset="0"/>
              </a:rPr>
              <a:t>warum </a:t>
            </a:r>
            <a:r>
              <a:rPr lang="de-DE" sz="2000" dirty="0">
                <a:solidFill>
                  <a:srgbClr val="327D87"/>
                </a:solidFill>
                <a:effectLst/>
                <a:latin typeface="Arial" panose="020B0604020202020204" pitchFamily="34" charset="0"/>
                <a:ea typeface="Times New Roman" panose="02020603050405020304" pitchFamily="18" charset="0"/>
                <a:cs typeface="Arial" panose="020B0604020202020204" pitchFamily="34" charset="0"/>
              </a:rPr>
              <a:t>man </a:t>
            </a:r>
            <a:r>
              <a:rPr lang="de-DE" sz="2000" i="1" dirty="0">
                <a:solidFill>
                  <a:srgbClr val="327D87"/>
                </a:solidFill>
                <a:effectLst/>
                <a:latin typeface="Arial" panose="020B0604020202020204" pitchFamily="34" charset="0"/>
                <a:ea typeface="Times New Roman" panose="02020603050405020304" pitchFamily="18" charset="0"/>
                <a:cs typeface="Arial" panose="020B0604020202020204" pitchFamily="34" charset="0"/>
              </a:rPr>
              <a:t>so </a:t>
            </a:r>
            <a:r>
              <a:rPr lang="de-DE" sz="2000" dirty="0">
                <a:solidFill>
                  <a:srgbClr val="327D87"/>
                </a:solidFill>
                <a:effectLst/>
                <a:latin typeface="Arial" panose="020B0604020202020204" pitchFamily="34" charset="0"/>
                <a:ea typeface="Times New Roman" panose="02020603050405020304" pitchFamily="18" charset="0"/>
                <a:cs typeface="Arial" panose="020B0604020202020204" pitchFamily="34" charset="0"/>
              </a:rPr>
              <a:t>rechnet.</a:t>
            </a:r>
            <a:endParaRPr lang="de-DE" sz="2000" dirty="0">
              <a:solidFill>
                <a:srgbClr val="327D87"/>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69038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8047577" cy="603704"/>
          </a:xfrm>
          <a:prstGeom prst="rect">
            <a:avLst/>
          </a:prstGeom>
        </p:spPr>
        <p:txBody>
          <a:bodyPr>
            <a:normAutofit/>
          </a:bodyPr>
          <a:lstStyle/>
          <a:p>
            <a:r>
              <a:rPr lang="de-DE" dirty="0"/>
              <a:t>Was wird im Matheunterricht gelernt?</a:t>
            </a:r>
          </a:p>
        </p:txBody>
      </p:sp>
      <p:sp>
        <p:nvSpPr>
          <p:cNvPr id="2" name="Textfeld 1">
            <a:extLst>
              <a:ext uri="{FF2B5EF4-FFF2-40B4-BE49-F238E27FC236}">
                <a16:creationId xmlns:a16="http://schemas.microsoft.com/office/drawing/2014/main" id="{EDF28F62-4CAA-0A92-172B-ABBF6A00E91E}"/>
              </a:ext>
            </a:extLst>
          </p:cNvPr>
          <p:cNvSpPr txBox="1"/>
          <p:nvPr/>
        </p:nvSpPr>
        <p:spPr>
          <a:xfrm>
            <a:off x="452318" y="1199149"/>
            <a:ext cx="3650776" cy="369332"/>
          </a:xfrm>
          <a:prstGeom prst="rect">
            <a:avLst/>
          </a:prstGeom>
          <a:no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Früher: Rechenpäckchen</a:t>
            </a:r>
          </a:p>
        </p:txBody>
      </p:sp>
      <p:sp>
        <p:nvSpPr>
          <p:cNvPr id="3" name="Textfeld 2">
            <a:extLst>
              <a:ext uri="{FF2B5EF4-FFF2-40B4-BE49-F238E27FC236}">
                <a16:creationId xmlns:a16="http://schemas.microsoft.com/office/drawing/2014/main" id="{2E56778D-6310-9BAE-72DA-C03453AF5F72}"/>
              </a:ext>
            </a:extLst>
          </p:cNvPr>
          <p:cNvSpPr txBox="1"/>
          <p:nvPr/>
        </p:nvSpPr>
        <p:spPr>
          <a:xfrm>
            <a:off x="4780302" y="1232075"/>
            <a:ext cx="3650776" cy="369332"/>
          </a:xfrm>
          <a:prstGeom prst="rect">
            <a:avLst/>
          </a:prstGeom>
          <a:no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Heute: Entdecker-Päckchen</a:t>
            </a:r>
          </a:p>
        </p:txBody>
      </p:sp>
      <p:graphicFrame>
        <p:nvGraphicFramePr>
          <p:cNvPr id="11" name="Tabelle 11">
            <a:extLst>
              <a:ext uri="{FF2B5EF4-FFF2-40B4-BE49-F238E27FC236}">
                <a16:creationId xmlns:a16="http://schemas.microsoft.com/office/drawing/2014/main" id="{9BD3E691-14A6-521D-C61A-7CB922C8D8A4}"/>
              </a:ext>
            </a:extLst>
          </p:cNvPr>
          <p:cNvGraphicFramePr>
            <a:graphicFrameLocks noGrp="1"/>
          </p:cNvGraphicFramePr>
          <p:nvPr>
            <p:extLst>
              <p:ext uri="{D42A27DB-BD31-4B8C-83A1-F6EECF244321}">
                <p14:modId xmlns:p14="http://schemas.microsoft.com/office/powerpoint/2010/main" val="1025700790"/>
              </p:ext>
            </p:extLst>
          </p:nvPr>
        </p:nvGraphicFramePr>
        <p:xfrm>
          <a:off x="452318" y="1601407"/>
          <a:ext cx="2474345" cy="1822300"/>
        </p:xfrm>
        <a:graphic>
          <a:graphicData uri="http://schemas.openxmlformats.org/drawingml/2006/table">
            <a:tbl>
              <a:tblPr firstRow="1" bandRow="1">
                <a:tableStyleId>{2D5ABB26-0587-4C30-8999-92F81FD0307C}</a:tableStyleId>
              </a:tblPr>
              <a:tblGrid>
                <a:gridCol w="494869">
                  <a:extLst>
                    <a:ext uri="{9D8B030D-6E8A-4147-A177-3AD203B41FA5}">
                      <a16:colId xmlns:a16="http://schemas.microsoft.com/office/drawing/2014/main" val="1794394806"/>
                    </a:ext>
                  </a:extLst>
                </a:gridCol>
                <a:gridCol w="494869">
                  <a:extLst>
                    <a:ext uri="{9D8B030D-6E8A-4147-A177-3AD203B41FA5}">
                      <a16:colId xmlns:a16="http://schemas.microsoft.com/office/drawing/2014/main" val="1083362763"/>
                    </a:ext>
                  </a:extLst>
                </a:gridCol>
                <a:gridCol w="494869">
                  <a:extLst>
                    <a:ext uri="{9D8B030D-6E8A-4147-A177-3AD203B41FA5}">
                      <a16:colId xmlns:a16="http://schemas.microsoft.com/office/drawing/2014/main" val="3159537850"/>
                    </a:ext>
                  </a:extLst>
                </a:gridCol>
                <a:gridCol w="494869">
                  <a:extLst>
                    <a:ext uri="{9D8B030D-6E8A-4147-A177-3AD203B41FA5}">
                      <a16:colId xmlns:a16="http://schemas.microsoft.com/office/drawing/2014/main" val="773062225"/>
                    </a:ext>
                  </a:extLst>
                </a:gridCol>
                <a:gridCol w="494869">
                  <a:extLst>
                    <a:ext uri="{9D8B030D-6E8A-4147-A177-3AD203B41FA5}">
                      <a16:colId xmlns:a16="http://schemas.microsoft.com/office/drawing/2014/main" val="2970661248"/>
                    </a:ext>
                  </a:extLst>
                </a:gridCol>
              </a:tblGrid>
              <a:tr h="455575">
                <a:tc>
                  <a:txBody>
                    <a:bodyPr/>
                    <a:lstStyle/>
                    <a:p>
                      <a:pPr algn="r"/>
                      <a:r>
                        <a:rPr lang="de-DE" dirty="0"/>
                        <a:t>7</a:t>
                      </a:r>
                    </a:p>
                  </a:txBody>
                  <a:tcPr/>
                </a:tc>
                <a:tc>
                  <a:txBody>
                    <a:bodyPr/>
                    <a:lstStyle/>
                    <a:p>
                      <a:pPr algn="ctr"/>
                      <a:r>
                        <a:rPr lang="de-DE" dirty="0"/>
                        <a:t>+</a:t>
                      </a:r>
                    </a:p>
                  </a:txBody>
                  <a:tcPr/>
                </a:tc>
                <a:tc>
                  <a:txBody>
                    <a:bodyPr/>
                    <a:lstStyle/>
                    <a:p>
                      <a:pPr algn="r"/>
                      <a:r>
                        <a:rPr lang="de-DE" dirty="0"/>
                        <a:t>2</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4064554345"/>
                  </a:ext>
                </a:extLst>
              </a:tr>
              <a:tr h="455575">
                <a:tc>
                  <a:txBody>
                    <a:bodyPr/>
                    <a:lstStyle/>
                    <a:p>
                      <a:pPr algn="r"/>
                      <a:r>
                        <a:rPr lang="de-DE" dirty="0"/>
                        <a:t>5</a:t>
                      </a:r>
                    </a:p>
                  </a:txBody>
                  <a:tcPr/>
                </a:tc>
                <a:tc>
                  <a:txBody>
                    <a:bodyPr/>
                    <a:lstStyle/>
                    <a:p>
                      <a:pPr algn="ctr"/>
                      <a:r>
                        <a:rPr lang="de-DE" dirty="0"/>
                        <a:t>+</a:t>
                      </a:r>
                    </a:p>
                  </a:txBody>
                  <a:tcPr/>
                </a:tc>
                <a:tc>
                  <a:txBody>
                    <a:bodyPr/>
                    <a:lstStyle/>
                    <a:p>
                      <a:pPr algn="r"/>
                      <a:r>
                        <a:rPr lang="de-DE" dirty="0"/>
                        <a:t>10</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1614887874"/>
                  </a:ext>
                </a:extLst>
              </a:tr>
              <a:tr h="455575">
                <a:tc>
                  <a:txBody>
                    <a:bodyPr/>
                    <a:lstStyle/>
                    <a:p>
                      <a:pPr algn="r"/>
                      <a:r>
                        <a:rPr lang="de-DE" dirty="0"/>
                        <a:t>12</a:t>
                      </a:r>
                    </a:p>
                  </a:txBody>
                  <a:tcPr/>
                </a:tc>
                <a:tc>
                  <a:txBody>
                    <a:bodyPr/>
                    <a:lstStyle/>
                    <a:p>
                      <a:pPr algn="ctr"/>
                      <a:r>
                        <a:rPr lang="de-DE" dirty="0"/>
                        <a:t>+</a:t>
                      </a:r>
                    </a:p>
                  </a:txBody>
                  <a:tcPr/>
                </a:tc>
                <a:tc>
                  <a:txBody>
                    <a:bodyPr/>
                    <a:lstStyle/>
                    <a:p>
                      <a:pPr algn="r"/>
                      <a:r>
                        <a:rPr lang="de-DE" dirty="0"/>
                        <a:t>7</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2047630933"/>
                  </a:ext>
                </a:extLst>
              </a:tr>
              <a:tr h="455575">
                <a:tc>
                  <a:txBody>
                    <a:bodyPr/>
                    <a:lstStyle/>
                    <a:p>
                      <a:pPr algn="r"/>
                      <a:r>
                        <a:rPr lang="de-DE" dirty="0"/>
                        <a:t>8</a:t>
                      </a:r>
                    </a:p>
                  </a:txBody>
                  <a:tcPr/>
                </a:tc>
                <a:tc>
                  <a:txBody>
                    <a:bodyPr/>
                    <a:lstStyle/>
                    <a:p>
                      <a:pPr algn="ctr"/>
                      <a:r>
                        <a:rPr lang="de-DE" dirty="0"/>
                        <a:t>+</a:t>
                      </a:r>
                    </a:p>
                  </a:txBody>
                  <a:tcPr/>
                </a:tc>
                <a:tc>
                  <a:txBody>
                    <a:bodyPr/>
                    <a:lstStyle/>
                    <a:p>
                      <a:pPr algn="r"/>
                      <a:r>
                        <a:rPr lang="de-DE" dirty="0"/>
                        <a:t>4</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3238425596"/>
                  </a:ext>
                </a:extLst>
              </a:tr>
            </a:tbl>
          </a:graphicData>
        </a:graphic>
      </p:graphicFrame>
      <p:graphicFrame>
        <p:nvGraphicFramePr>
          <p:cNvPr id="12" name="Tabelle 11">
            <a:extLst>
              <a:ext uri="{FF2B5EF4-FFF2-40B4-BE49-F238E27FC236}">
                <a16:creationId xmlns:a16="http://schemas.microsoft.com/office/drawing/2014/main" id="{F43B5061-E653-8A4A-0F4D-3815B078EF2C}"/>
              </a:ext>
            </a:extLst>
          </p:cNvPr>
          <p:cNvGraphicFramePr>
            <a:graphicFrameLocks noGrp="1"/>
          </p:cNvGraphicFramePr>
          <p:nvPr>
            <p:extLst>
              <p:ext uri="{D42A27DB-BD31-4B8C-83A1-F6EECF244321}">
                <p14:modId xmlns:p14="http://schemas.microsoft.com/office/powerpoint/2010/main" val="1840086499"/>
              </p:ext>
            </p:extLst>
          </p:nvPr>
        </p:nvGraphicFramePr>
        <p:xfrm>
          <a:off x="4780302" y="1656513"/>
          <a:ext cx="2474345" cy="1822300"/>
        </p:xfrm>
        <a:graphic>
          <a:graphicData uri="http://schemas.openxmlformats.org/drawingml/2006/table">
            <a:tbl>
              <a:tblPr firstRow="1" bandRow="1">
                <a:tableStyleId>{2D5ABB26-0587-4C30-8999-92F81FD0307C}</a:tableStyleId>
              </a:tblPr>
              <a:tblGrid>
                <a:gridCol w="494869">
                  <a:extLst>
                    <a:ext uri="{9D8B030D-6E8A-4147-A177-3AD203B41FA5}">
                      <a16:colId xmlns:a16="http://schemas.microsoft.com/office/drawing/2014/main" val="1794394806"/>
                    </a:ext>
                  </a:extLst>
                </a:gridCol>
                <a:gridCol w="494869">
                  <a:extLst>
                    <a:ext uri="{9D8B030D-6E8A-4147-A177-3AD203B41FA5}">
                      <a16:colId xmlns:a16="http://schemas.microsoft.com/office/drawing/2014/main" val="1083362763"/>
                    </a:ext>
                  </a:extLst>
                </a:gridCol>
                <a:gridCol w="494869">
                  <a:extLst>
                    <a:ext uri="{9D8B030D-6E8A-4147-A177-3AD203B41FA5}">
                      <a16:colId xmlns:a16="http://schemas.microsoft.com/office/drawing/2014/main" val="3159537850"/>
                    </a:ext>
                  </a:extLst>
                </a:gridCol>
                <a:gridCol w="494869">
                  <a:extLst>
                    <a:ext uri="{9D8B030D-6E8A-4147-A177-3AD203B41FA5}">
                      <a16:colId xmlns:a16="http://schemas.microsoft.com/office/drawing/2014/main" val="773062225"/>
                    </a:ext>
                  </a:extLst>
                </a:gridCol>
                <a:gridCol w="494869">
                  <a:extLst>
                    <a:ext uri="{9D8B030D-6E8A-4147-A177-3AD203B41FA5}">
                      <a16:colId xmlns:a16="http://schemas.microsoft.com/office/drawing/2014/main" val="2970661248"/>
                    </a:ext>
                  </a:extLst>
                </a:gridCol>
              </a:tblGrid>
              <a:tr h="455575">
                <a:tc>
                  <a:txBody>
                    <a:bodyPr/>
                    <a:lstStyle/>
                    <a:p>
                      <a:pPr algn="r"/>
                      <a:r>
                        <a:rPr lang="de-DE" dirty="0"/>
                        <a:t>4</a:t>
                      </a:r>
                    </a:p>
                  </a:txBody>
                  <a:tcPr/>
                </a:tc>
                <a:tc>
                  <a:txBody>
                    <a:bodyPr/>
                    <a:lstStyle/>
                    <a:p>
                      <a:pPr algn="ctr"/>
                      <a:r>
                        <a:rPr lang="de-DE" dirty="0"/>
                        <a:t>+</a:t>
                      </a:r>
                    </a:p>
                  </a:txBody>
                  <a:tcPr/>
                </a:tc>
                <a:tc>
                  <a:txBody>
                    <a:bodyPr/>
                    <a:lstStyle/>
                    <a:p>
                      <a:pPr algn="r"/>
                      <a:r>
                        <a:rPr lang="de-DE" dirty="0"/>
                        <a:t>5</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4064554345"/>
                  </a:ext>
                </a:extLst>
              </a:tr>
              <a:tr h="455575">
                <a:tc>
                  <a:txBody>
                    <a:bodyPr/>
                    <a:lstStyle/>
                    <a:p>
                      <a:pPr algn="r"/>
                      <a:r>
                        <a:rPr lang="de-DE" dirty="0"/>
                        <a:t>3</a:t>
                      </a:r>
                    </a:p>
                  </a:txBody>
                  <a:tcPr/>
                </a:tc>
                <a:tc>
                  <a:txBody>
                    <a:bodyPr/>
                    <a:lstStyle/>
                    <a:p>
                      <a:pPr algn="ctr"/>
                      <a:r>
                        <a:rPr lang="de-DE" dirty="0"/>
                        <a:t>+</a:t>
                      </a:r>
                    </a:p>
                  </a:txBody>
                  <a:tcPr/>
                </a:tc>
                <a:tc>
                  <a:txBody>
                    <a:bodyPr/>
                    <a:lstStyle/>
                    <a:p>
                      <a:pPr algn="r"/>
                      <a:r>
                        <a:rPr lang="de-DE" dirty="0"/>
                        <a:t>6</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1614887874"/>
                  </a:ext>
                </a:extLst>
              </a:tr>
              <a:tr h="455575">
                <a:tc>
                  <a:txBody>
                    <a:bodyPr/>
                    <a:lstStyle/>
                    <a:p>
                      <a:pPr algn="r"/>
                      <a:r>
                        <a:rPr lang="de-DE" dirty="0"/>
                        <a:t>2</a:t>
                      </a:r>
                    </a:p>
                  </a:txBody>
                  <a:tcPr/>
                </a:tc>
                <a:tc>
                  <a:txBody>
                    <a:bodyPr/>
                    <a:lstStyle/>
                    <a:p>
                      <a:pPr algn="ctr"/>
                      <a:r>
                        <a:rPr lang="de-DE" dirty="0"/>
                        <a:t>+</a:t>
                      </a:r>
                    </a:p>
                  </a:txBody>
                  <a:tcPr/>
                </a:tc>
                <a:tc>
                  <a:txBody>
                    <a:bodyPr/>
                    <a:lstStyle/>
                    <a:p>
                      <a:pPr algn="r"/>
                      <a:r>
                        <a:rPr lang="de-DE" dirty="0"/>
                        <a:t>7</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2047630933"/>
                  </a:ext>
                </a:extLst>
              </a:tr>
              <a:tr h="455575">
                <a:tc>
                  <a:txBody>
                    <a:bodyPr/>
                    <a:lstStyle/>
                    <a:p>
                      <a:pPr algn="r"/>
                      <a:r>
                        <a:rPr lang="de-DE" dirty="0"/>
                        <a:t>1</a:t>
                      </a:r>
                    </a:p>
                  </a:txBody>
                  <a:tcPr/>
                </a:tc>
                <a:tc>
                  <a:txBody>
                    <a:bodyPr/>
                    <a:lstStyle/>
                    <a:p>
                      <a:pPr algn="ctr"/>
                      <a:r>
                        <a:rPr lang="de-DE" dirty="0"/>
                        <a:t>+</a:t>
                      </a:r>
                    </a:p>
                  </a:txBody>
                  <a:tcPr/>
                </a:tc>
                <a:tc>
                  <a:txBody>
                    <a:bodyPr/>
                    <a:lstStyle/>
                    <a:p>
                      <a:pPr algn="r"/>
                      <a:r>
                        <a:rPr lang="de-DE" dirty="0"/>
                        <a:t>8</a:t>
                      </a:r>
                    </a:p>
                  </a:txBody>
                  <a:tcPr/>
                </a:tc>
                <a:tc>
                  <a:txBody>
                    <a:bodyPr/>
                    <a:lstStyle/>
                    <a:p>
                      <a:pPr algn="ctr"/>
                      <a:r>
                        <a:rPr lang="de-DE" dirty="0"/>
                        <a:t>=</a:t>
                      </a:r>
                    </a:p>
                  </a:txBody>
                  <a:tcPr/>
                </a:tc>
                <a:tc>
                  <a:txBody>
                    <a:bodyPr/>
                    <a:lstStyle/>
                    <a:p>
                      <a:pPr algn="ctr"/>
                      <a:endParaRPr lang="de-DE" dirty="0"/>
                    </a:p>
                  </a:txBody>
                  <a:tcPr/>
                </a:tc>
                <a:extLst>
                  <a:ext uri="{0D108BD9-81ED-4DB2-BD59-A6C34878D82A}">
                    <a16:rowId xmlns:a16="http://schemas.microsoft.com/office/drawing/2014/main" val="3238425596"/>
                  </a:ext>
                </a:extLst>
              </a:tr>
            </a:tbl>
          </a:graphicData>
        </a:graphic>
      </p:graphicFrame>
      <p:sp>
        <p:nvSpPr>
          <p:cNvPr id="17" name="Textfeld 16">
            <a:extLst>
              <a:ext uri="{FF2B5EF4-FFF2-40B4-BE49-F238E27FC236}">
                <a16:creationId xmlns:a16="http://schemas.microsoft.com/office/drawing/2014/main" id="{E5C919D2-AA32-DD6C-98CE-D9EBD1C6797D}"/>
              </a:ext>
            </a:extLst>
          </p:cNvPr>
          <p:cNvSpPr txBox="1"/>
          <p:nvPr/>
        </p:nvSpPr>
        <p:spPr>
          <a:xfrm>
            <a:off x="574678" y="3294147"/>
            <a:ext cx="1837476" cy="369332"/>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Rechne aus.</a:t>
            </a:r>
          </a:p>
        </p:txBody>
      </p:sp>
      <p:sp>
        <p:nvSpPr>
          <p:cNvPr id="18" name="Textfeld 17">
            <a:extLst>
              <a:ext uri="{FF2B5EF4-FFF2-40B4-BE49-F238E27FC236}">
                <a16:creationId xmlns:a16="http://schemas.microsoft.com/office/drawing/2014/main" id="{DCA501EA-3B2C-AE27-5ED3-F26F27EED468}"/>
              </a:ext>
            </a:extLst>
          </p:cNvPr>
          <p:cNvSpPr txBox="1"/>
          <p:nvPr/>
        </p:nvSpPr>
        <p:spPr>
          <a:xfrm>
            <a:off x="4887653" y="3330708"/>
            <a:ext cx="4301706" cy="1200329"/>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Rechne aus. </a:t>
            </a:r>
          </a:p>
          <a:p>
            <a:r>
              <a:rPr lang="de-DE" dirty="0">
                <a:latin typeface="Open Sans" panose="020B0606030504020204" pitchFamily="34" charset="0"/>
                <a:ea typeface="Open Sans" panose="020B0606030504020204" pitchFamily="34" charset="0"/>
                <a:cs typeface="Open Sans" panose="020B0606030504020204" pitchFamily="34" charset="0"/>
              </a:rPr>
              <a:t>Was fällt dir auf? Zeige mit Forschermitteln und erkläre es einem anderen Kind.</a:t>
            </a:r>
          </a:p>
        </p:txBody>
      </p:sp>
    </p:spTree>
    <p:extLst>
      <p:ext uri="{BB962C8B-B14F-4D97-AF65-F5344CB8AC3E}">
        <p14:creationId xmlns:p14="http://schemas.microsoft.com/office/powerpoint/2010/main" val="120108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8047577" cy="603704"/>
          </a:xfrm>
          <a:prstGeom prst="rect">
            <a:avLst/>
          </a:prstGeom>
        </p:spPr>
        <p:txBody>
          <a:bodyPr>
            <a:normAutofit/>
          </a:bodyPr>
          <a:lstStyle/>
          <a:p>
            <a:r>
              <a:rPr lang="de-DE" dirty="0"/>
              <a:t>Was wird im Matheunterricht gelernt?</a:t>
            </a:r>
          </a:p>
        </p:txBody>
      </p:sp>
      <p:sp>
        <p:nvSpPr>
          <p:cNvPr id="2" name="Textfeld 1">
            <a:extLst>
              <a:ext uri="{FF2B5EF4-FFF2-40B4-BE49-F238E27FC236}">
                <a16:creationId xmlns:a16="http://schemas.microsoft.com/office/drawing/2014/main" id="{EDF28F62-4CAA-0A92-172B-ABBF6A00E91E}"/>
              </a:ext>
            </a:extLst>
          </p:cNvPr>
          <p:cNvSpPr txBox="1"/>
          <p:nvPr/>
        </p:nvSpPr>
        <p:spPr>
          <a:xfrm>
            <a:off x="452318" y="1199149"/>
            <a:ext cx="3650776" cy="369332"/>
          </a:xfrm>
          <a:prstGeom prst="rect">
            <a:avLst/>
          </a:prstGeom>
          <a:no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Früher: Rechenpäckchen</a:t>
            </a:r>
          </a:p>
        </p:txBody>
      </p:sp>
      <p:sp>
        <p:nvSpPr>
          <p:cNvPr id="3" name="Textfeld 2">
            <a:extLst>
              <a:ext uri="{FF2B5EF4-FFF2-40B4-BE49-F238E27FC236}">
                <a16:creationId xmlns:a16="http://schemas.microsoft.com/office/drawing/2014/main" id="{2E56778D-6310-9BAE-72DA-C03453AF5F72}"/>
              </a:ext>
            </a:extLst>
          </p:cNvPr>
          <p:cNvSpPr txBox="1"/>
          <p:nvPr/>
        </p:nvSpPr>
        <p:spPr>
          <a:xfrm>
            <a:off x="4780302" y="1232075"/>
            <a:ext cx="3650776" cy="369332"/>
          </a:xfrm>
          <a:prstGeom prst="rect">
            <a:avLst/>
          </a:prstGeom>
          <a:no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Heute: Entdecker-Päckchen</a:t>
            </a:r>
          </a:p>
        </p:txBody>
      </p:sp>
      <p:sp>
        <p:nvSpPr>
          <p:cNvPr id="7" name="Textfeld 6">
            <a:extLst>
              <a:ext uri="{FF2B5EF4-FFF2-40B4-BE49-F238E27FC236}">
                <a16:creationId xmlns:a16="http://schemas.microsoft.com/office/drawing/2014/main" id="{65B36FE1-F0B6-74F0-FB1A-64833D550E2D}"/>
              </a:ext>
            </a:extLst>
          </p:cNvPr>
          <p:cNvSpPr txBox="1"/>
          <p:nvPr/>
        </p:nvSpPr>
        <p:spPr>
          <a:xfrm>
            <a:off x="574678" y="3294147"/>
            <a:ext cx="1837476" cy="369332"/>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Rechne aus.</a:t>
            </a:r>
          </a:p>
        </p:txBody>
      </p:sp>
      <p:sp>
        <p:nvSpPr>
          <p:cNvPr id="8" name="Textfeld 7">
            <a:extLst>
              <a:ext uri="{FF2B5EF4-FFF2-40B4-BE49-F238E27FC236}">
                <a16:creationId xmlns:a16="http://schemas.microsoft.com/office/drawing/2014/main" id="{5B44A6D1-F26B-C484-363D-05693D449ECE}"/>
              </a:ext>
            </a:extLst>
          </p:cNvPr>
          <p:cNvSpPr txBox="1"/>
          <p:nvPr/>
        </p:nvSpPr>
        <p:spPr>
          <a:xfrm>
            <a:off x="4887653" y="3330708"/>
            <a:ext cx="4301706" cy="1200329"/>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Rechne aus. </a:t>
            </a:r>
          </a:p>
          <a:p>
            <a:r>
              <a:rPr lang="de-DE" dirty="0">
                <a:latin typeface="Open Sans" panose="020B0606030504020204" pitchFamily="34" charset="0"/>
                <a:ea typeface="Open Sans" panose="020B0606030504020204" pitchFamily="34" charset="0"/>
                <a:cs typeface="Open Sans" panose="020B0606030504020204" pitchFamily="34" charset="0"/>
              </a:rPr>
              <a:t>Was fällt dir auf? Zeige mit Forschermitteln und erkläre es einem anderen Kind.</a:t>
            </a:r>
          </a:p>
        </p:txBody>
      </p:sp>
      <p:graphicFrame>
        <p:nvGraphicFramePr>
          <p:cNvPr id="11" name="Tabelle 11">
            <a:extLst>
              <a:ext uri="{FF2B5EF4-FFF2-40B4-BE49-F238E27FC236}">
                <a16:creationId xmlns:a16="http://schemas.microsoft.com/office/drawing/2014/main" id="{9BD3E691-14A6-521D-C61A-7CB922C8D8A4}"/>
              </a:ext>
            </a:extLst>
          </p:cNvPr>
          <p:cNvGraphicFramePr>
            <a:graphicFrameLocks noGrp="1"/>
          </p:cNvGraphicFramePr>
          <p:nvPr>
            <p:extLst>
              <p:ext uri="{D42A27DB-BD31-4B8C-83A1-F6EECF244321}">
                <p14:modId xmlns:p14="http://schemas.microsoft.com/office/powerpoint/2010/main" val="595863921"/>
              </p:ext>
            </p:extLst>
          </p:nvPr>
        </p:nvGraphicFramePr>
        <p:xfrm>
          <a:off x="452318" y="1601407"/>
          <a:ext cx="2474345" cy="1822300"/>
        </p:xfrm>
        <a:graphic>
          <a:graphicData uri="http://schemas.openxmlformats.org/drawingml/2006/table">
            <a:tbl>
              <a:tblPr firstRow="1" bandRow="1">
                <a:tableStyleId>{2D5ABB26-0587-4C30-8999-92F81FD0307C}</a:tableStyleId>
              </a:tblPr>
              <a:tblGrid>
                <a:gridCol w="494869">
                  <a:extLst>
                    <a:ext uri="{9D8B030D-6E8A-4147-A177-3AD203B41FA5}">
                      <a16:colId xmlns:a16="http://schemas.microsoft.com/office/drawing/2014/main" val="1794394806"/>
                    </a:ext>
                  </a:extLst>
                </a:gridCol>
                <a:gridCol w="494869">
                  <a:extLst>
                    <a:ext uri="{9D8B030D-6E8A-4147-A177-3AD203B41FA5}">
                      <a16:colId xmlns:a16="http://schemas.microsoft.com/office/drawing/2014/main" val="1083362763"/>
                    </a:ext>
                  </a:extLst>
                </a:gridCol>
                <a:gridCol w="494869">
                  <a:extLst>
                    <a:ext uri="{9D8B030D-6E8A-4147-A177-3AD203B41FA5}">
                      <a16:colId xmlns:a16="http://schemas.microsoft.com/office/drawing/2014/main" val="3159537850"/>
                    </a:ext>
                  </a:extLst>
                </a:gridCol>
                <a:gridCol w="494869">
                  <a:extLst>
                    <a:ext uri="{9D8B030D-6E8A-4147-A177-3AD203B41FA5}">
                      <a16:colId xmlns:a16="http://schemas.microsoft.com/office/drawing/2014/main" val="773062225"/>
                    </a:ext>
                  </a:extLst>
                </a:gridCol>
                <a:gridCol w="494869">
                  <a:extLst>
                    <a:ext uri="{9D8B030D-6E8A-4147-A177-3AD203B41FA5}">
                      <a16:colId xmlns:a16="http://schemas.microsoft.com/office/drawing/2014/main" val="2970661248"/>
                    </a:ext>
                  </a:extLst>
                </a:gridCol>
              </a:tblGrid>
              <a:tr h="455575">
                <a:tc>
                  <a:txBody>
                    <a:bodyPr/>
                    <a:lstStyle/>
                    <a:p>
                      <a:pPr algn="r"/>
                      <a:r>
                        <a:rPr lang="de-DE" dirty="0"/>
                        <a:t>7</a:t>
                      </a:r>
                    </a:p>
                  </a:txBody>
                  <a:tcPr/>
                </a:tc>
                <a:tc>
                  <a:txBody>
                    <a:bodyPr/>
                    <a:lstStyle/>
                    <a:p>
                      <a:pPr algn="ctr"/>
                      <a:r>
                        <a:rPr lang="de-DE" dirty="0"/>
                        <a:t>+</a:t>
                      </a:r>
                    </a:p>
                  </a:txBody>
                  <a:tcPr/>
                </a:tc>
                <a:tc>
                  <a:txBody>
                    <a:bodyPr/>
                    <a:lstStyle/>
                    <a:p>
                      <a:pPr algn="r"/>
                      <a:r>
                        <a:rPr lang="de-DE" dirty="0"/>
                        <a:t>2</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4064554345"/>
                  </a:ext>
                </a:extLst>
              </a:tr>
              <a:tr h="455575">
                <a:tc>
                  <a:txBody>
                    <a:bodyPr/>
                    <a:lstStyle/>
                    <a:p>
                      <a:pPr algn="r"/>
                      <a:r>
                        <a:rPr lang="de-DE" dirty="0"/>
                        <a:t>5</a:t>
                      </a:r>
                    </a:p>
                  </a:txBody>
                  <a:tcPr/>
                </a:tc>
                <a:tc>
                  <a:txBody>
                    <a:bodyPr/>
                    <a:lstStyle/>
                    <a:p>
                      <a:pPr algn="ctr"/>
                      <a:r>
                        <a:rPr lang="de-DE" dirty="0"/>
                        <a:t>+</a:t>
                      </a:r>
                    </a:p>
                  </a:txBody>
                  <a:tcPr/>
                </a:tc>
                <a:tc>
                  <a:txBody>
                    <a:bodyPr/>
                    <a:lstStyle/>
                    <a:p>
                      <a:pPr algn="r"/>
                      <a:r>
                        <a:rPr lang="de-DE" dirty="0"/>
                        <a:t>10</a:t>
                      </a:r>
                    </a:p>
                  </a:txBody>
                  <a:tcPr/>
                </a:tc>
                <a:tc>
                  <a:txBody>
                    <a:bodyPr/>
                    <a:lstStyle/>
                    <a:p>
                      <a:pPr algn="ctr"/>
                      <a:r>
                        <a:rPr lang="de-DE" dirty="0"/>
                        <a:t>=</a:t>
                      </a:r>
                    </a:p>
                  </a:txBody>
                  <a:tcPr/>
                </a:tc>
                <a:tc>
                  <a:txBody>
                    <a:bodyPr/>
                    <a:lstStyle/>
                    <a:p>
                      <a:pPr algn="r"/>
                      <a:r>
                        <a:rPr lang="de-DE" dirty="0"/>
                        <a:t>15</a:t>
                      </a:r>
                    </a:p>
                  </a:txBody>
                  <a:tcPr/>
                </a:tc>
                <a:extLst>
                  <a:ext uri="{0D108BD9-81ED-4DB2-BD59-A6C34878D82A}">
                    <a16:rowId xmlns:a16="http://schemas.microsoft.com/office/drawing/2014/main" val="1614887874"/>
                  </a:ext>
                </a:extLst>
              </a:tr>
              <a:tr h="455575">
                <a:tc>
                  <a:txBody>
                    <a:bodyPr/>
                    <a:lstStyle/>
                    <a:p>
                      <a:pPr algn="r"/>
                      <a:r>
                        <a:rPr lang="de-DE" dirty="0"/>
                        <a:t>12</a:t>
                      </a:r>
                    </a:p>
                  </a:txBody>
                  <a:tcPr/>
                </a:tc>
                <a:tc>
                  <a:txBody>
                    <a:bodyPr/>
                    <a:lstStyle/>
                    <a:p>
                      <a:pPr algn="ctr"/>
                      <a:r>
                        <a:rPr lang="de-DE" dirty="0"/>
                        <a:t>+</a:t>
                      </a:r>
                    </a:p>
                  </a:txBody>
                  <a:tcPr/>
                </a:tc>
                <a:tc>
                  <a:txBody>
                    <a:bodyPr/>
                    <a:lstStyle/>
                    <a:p>
                      <a:pPr algn="r"/>
                      <a:r>
                        <a:rPr lang="de-DE" dirty="0"/>
                        <a:t>7</a:t>
                      </a:r>
                    </a:p>
                  </a:txBody>
                  <a:tcPr/>
                </a:tc>
                <a:tc>
                  <a:txBody>
                    <a:bodyPr/>
                    <a:lstStyle/>
                    <a:p>
                      <a:pPr algn="ctr"/>
                      <a:r>
                        <a:rPr lang="de-DE" dirty="0"/>
                        <a:t>=</a:t>
                      </a:r>
                    </a:p>
                  </a:txBody>
                  <a:tcPr/>
                </a:tc>
                <a:tc>
                  <a:txBody>
                    <a:bodyPr/>
                    <a:lstStyle/>
                    <a:p>
                      <a:pPr algn="r"/>
                      <a:r>
                        <a:rPr lang="de-DE" dirty="0"/>
                        <a:t>19</a:t>
                      </a:r>
                    </a:p>
                  </a:txBody>
                  <a:tcPr/>
                </a:tc>
                <a:extLst>
                  <a:ext uri="{0D108BD9-81ED-4DB2-BD59-A6C34878D82A}">
                    <a16:rowId xmlns:a16="http://schemas.microsoft.com/office/drawing/2014/main" val="2047630933"/>
                  </a:ext>
                </a:extLst>
              </a:tr>
              <a:tr h="455575">
                <a:tc>
                  <a:txBody>
                    <a:bodyPr/>
                    <a:lstStyle/>
                    <a:p>
                      <a:pPr algn="r"/>
                      <a:r>
                        <a:rPr lang="de-DE" dirty="0"/>
                        <a:t>8</a:t>
                      </a:r>
                    </a:p>
                  </a:txBody>
                  <a:tcPr/>
                </a:tc>
                <a:tc>
                  <a:txBody>
                    <a:bodyPr/>
                    <a:lstStyle/>
                    <a:p>
                      <a:pPr algn="ctr"/>
                      <a:r>
                        <a:rPr lang="de-DE" dirty="0"/>
                        <a:t>+</a:t>
                      </a:r>
                    </a:p>
                  </a:txBody>
                  <a:tcPr/>
                </a:tc>
                <a:tc>
                  <a:txBody>
                    <a:bodyPr/>
                    <a:lstStyle/>
                    <a:p>
                      <a:pPr algn="r"/>
                      <a:r>
                        <a:rPr lang="de-DE" dirty="0"/>
                        <a:t>4</a:t>
                      </a:r>
                    </a:p>
                  </a:txBody>
                  <a:tcPr/>
                </a:tc>
                <a:tc>
                  <a:txBody>
                    <a:bodyPr/>
                    <a:lstStyle/>
                    <a:p>
                      <a:pPr algn="ctr"/>
                      <a:r>
                        <a:rPr lang="de-DE" dirty="0"/>
                        <a:t>=</a:t>
                      </a:r>
                    </a:p>
                  </a:txBody>
                  <a:tcPr/>
                </a:tc>
                <a:tc>
                  <a:txBody>
                    <a:bodyPr/>
                    <a:lstStyle/>
                    <a:p>
                      <a:pPr algn="r"/>
                      <a:r>
                        <a:rPr lang="de-DE" dirty="0"/>
                        <a:t>12</a:t>
                      </a:r>
                    </a:p>
                  </a:txBody>
                  <a:tcPr/>
                </a:tc>
                <a:extLst>
                  <a:ext uri="{0D108BD9-81ED-4DB2-BD59-A6C34878D82A}">
                    <a16:rowId xmlns:a16="http://schemas.microsoft.com/office/drawing/2014/main" val="3238425596"/>
                  </a:ext>
                </a:extLst>
              </a:tr>
            </a:tbl>
          </a:graphicData>
        </a:graphic>
      </p:graphicFrame>
      <p:graphicFrame>
        <p:nvGraphicFramePr>
          <p:cNvPr id="12" name="Tabelle 11">
            <a:extLst>
              <a:ext uri="{FF2B5EF4-FFF2-40B4-BE49-F238E27FC236}">
                <a16:creationId xmlns:a16="http://schemas.microsoft.com/office/drawing/2014/main" id="{F43B5061-E653-8A4A-0F4D-3815B078EF2C}"/>
              </a:ext>
            </a:extLst>
          </p:cNvPr>
          <p:cNvGraphicFramePr>
            <a:graphicFrameLocks noGrp="1"/>
          </p:cNvGraphicFramePr>
          <p:nvPr>
            <p:extLst>
              <p:ext uri="{D42A27DB-BD31-4B8C-83A1-F6EECF244321}">
                <p14:modId xmlns:p14="http://schemas.microsoft.com/office/powerpoint/2010/main" val="2063680489"/>
              </p:ext>
            </p:extLst>
          </p:nvPr>
        </p:nvGraphicFramePr>
        <p:xfrm>
          <a:off x="4780302" y="1656513"/>
          <a:ext cx="2474345" cy="1822300"/>
        </p:xfrm>
        <a:graphic>
          <a:graphicData uri="http://schemas.openxmlformats.org/drawingml/2006/table">
            <a:tbl>
              <a:tblPr firstRow="1" bandRow="1">
                <a:tableStyleId>{2D5ABB26-0587-4C30-8999-92F81FD0307C}</a:tableStyleId>
              </a:tblPr>
              <a:tblGrid>
                <a:gridCol w="494869">
                  <a:extLst>
                    <a:ext uri="{9D8B030D-6E8A-4147-A177-3AD203B41FA5}">
                      <a16:colId xmlns:a16="http://schemas.microsoft.com/office/drawing/2014/main" val="1794394806"/>
                    </a:ext>
                  </a:extLst>
                </a:gridCol>
                <a:gridCol w="494869">
                  <a:extLst>
                    <a:ext uri="{9D8B030D-6E8A-4147-A177-3AD203B41FA5}">
                      <a16:colId xmlns:a16="http://schemas.microsoft.com/office/drawing/2014/main" val="1083362763"/>
                    </a:ext>
                  </a:extLst>
                </a:gridCol>
                <a:gridCol w="494869">
                  <a:extLst>
                    <a:ext uri="{9D8B030D-6E8A-4147-A177-3AD203B41FA5}">
                      <a16:colId xmlns:a16="http://schemas.microsoft.com/office/drawing/2014/main" val="3159537850"/>
                    </a:ext>
                  </a:extLst>
                </a:gridCol>
                <a:gridCol w="494869">
                  <a:extLst>
                    <a:ext uri="{9D8B030D-6E8A-4147-A177-3AD203B41FA5}">
                      <a16:colId xmlns:a16="http://schemas.microsoft.com/office/drawing/2014/main" val="773062225"/>
                    </a:ext>
                  </a:extLst>
                </a:gridCol>
                <a:gridCol w="494869">
                  <a:extLst>
                    <a:ext uri="{9D8B030D-6E8A-4147-A177-3AD203B41FA5}">
                      <a16:colId xmlns:a16="http://schemas.microsoft.com/office/drawing/2014/main" val="2970661248"/>
                    </a:ext>
                  </a:extLst>
                </a:gridCol>
              </a:tblGrid>
              <a:tr h="455575">
                <a:tc>
                  <a:txBody>
                    <a:bodyPr/>
                    <a:lstStyle/>
                    <a:p>
                      <a:pPr algn="r"/>
                      <a:r>
                        <a:rPr lang="de-DE" dirty="0"/>
                        <a:t>4</a:t>
                      </a:r>
                    </a:p>
                  </a:txBody>
                  <a:tcPr/>
                </a:tc>
                <a:tc>
                  <a:txBody>
                    <a:bodyPr/>
                    <a:lstStyle/>
                    <a:p>
                      <a:pPr algn="ctr"/>
                      <a:r>
                        <a:rPr lang="de-DE" dirty="0"/>
                        <a:t>+</a:t>
                      </a:r>
                    </a:p>
                  </a:txBody>
                  <a:tcPr/>
                </a:tc>
                <a:tc>
                  <a:txBody>
                    <a:bodyPr/>
                    <a:lstStyle/>
                    <a:p>
                      <a:pPr algn="r"/>
                      <a:r>
                        <a:rPr lang="de-DE" dirty="0"/>
                        <a:t>5</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4064554345"/>
                  </a:ext>
                </a:extLst>
              </a:tr>
              <a:tr h="455575">
                <a:tc>
                  <a:txBody>
                    <a:bodyPr/>
                    <a:lstStyle/>
                    <a:p>
                      <a:pPr algn="r"/>
                      <a:r>
                        <a:rPr lang="de-DE" dirty="0"/>
                        <a:t>3</a:t>
                      </a:r>
                    </a:p>
                  </a:txBody>
                  <a:tcPr/>
                </a:tc>
                <a:tc>
                  <a:txBody>
                    <a:bodyPr/>
                    <a:lstStyle/>
                    <a:p>
                      <a:pPr algn="ctr"/>
                      <a:r>
                        <a:rPr lang="de-DE" dirty="0"/>
                        <a:t>+</a:t>
                      </a:r>
                    </a:p>
                  </a:txBody>
                  <a:tcPr/>
                </a:tc>
                <a:tc>
                  <a:txBody>
                    <a:bodyPr/>
                    <a:lstStyle/>
                    <a:p>
                      <a:pPr algn="r"/>
                      <a:r>
                        <a:rPr lang="de-DE" dirty="0"/>
                        <a:t>6</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1614887874"/>
                  </a:ext>
                </a:extLst>
              </a:tr>
              <a:tr h="455575">
                <a:tc>
                  <a:txBody>
                    <a:bodyPr/>
                    <a:lstStyle/>
                    <a:p>
                      <a:pPr algn="r"/>
                      <a:r>
                        <a:rPr lang="de-DE" dirty="0"/>
                        <a:t>2</a:t>
                      </a:r>
                    </a:p>
                  </a:txBody>
                  <a:tcPr/>
                </a:tc>
                <a:tc>
                  <a:txBody>
                    <a:bodyPr/>
                    <a:lstStyle/>
                    <a:p>
                      <a:pPr algn="ctr"/>
                      <a:r>
                        <a:rPr lang="de-DE" dirty="0"/>
                        <a:t>+</a:t>
                      </a:r>
                    </a:p>
                  </a:txBody>
                  <a:tcPr/>
                </a:tc>
                <a:tc>
                  <a:txBody>
                    <a:bodyPr/>
                    <a:lstStyle/>
                    <a:p>
                      <a:pPr algn="r"/>
                      <a:r>
                        <a:rPr lang="de-DE" dirty="0"/>
                        <a:t>7</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2047630933"/>
                  </a:ext>
                </a:extLst>
              </a:tr>
              <a:tr h="455575">
                <a:tc>
                  <a:txBody>
                    <a:bodyPr/>
                    <a:lstStyle/>
                    <a:p>
                      <a:pPr algn="r"/>
                      <a:r>
                        <a:rPr lang="de-DE" dirty="0"/>
                        <a:t>1</a:t>
                      </a:r>
                    </a:p>
                  </a:txBody>
                  <a:tcPr/>
                </a:tc>
                <a:tc>
                  <a:txBody>
                    <a:bodyPr/>
                    <a:lstStyle/>
                    <a:p>
                      <a:pPr algn="ctr"/>
                      <a:r>
                        <a:rPr lang="de-DE" dirty="0"/>
                        <a:t>+</a:t>
                      </a:r>
                    </a:p>
                  </a:txBody>
                  <a:tcPr/>
                </a:tc>
                <a:tc>
                  <a:txBody>
                    <a:bodyPr/>
                    <a:lstStyle/>
                    <a:p>
                      <a:pPr algn="r"/>
                      <a:r>
                        <a:rPr lang="de-DE" dirty="0"/>
                        <a:t>8</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3238425596"/>
                  </a:ext>
                </a:extLst>
              </a:tr>
            </a:tbl>
          </a:graphicData>
        </a:graphic>
      </p:graphicFrame>
    </p:spTree>
    <p:extLst>
      <p:ext uri="{BB962C8B-B14F-4D97-AF65-F5344CB8AC3E}">
        <p14:creationId xmlns:p14="http://schemas.microsoft.com/office/powerpoint/2010/main" val="1509361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8047577" cy="603704"/>
          </a:xfrm>
          <a:prstGeom prst="rect">
            <a:avLst/>
          </a:prstGeom>
        </p:spPr>
        <p:txBody>
          <a:bodyPr>
            <a:normAutofit/>
          </a:bodyPr>
          <a:lstStyle/>
          <a:p>
            <a:r>
              <a:rPr lang="de-DE" dirty="0"/>
              <a:t>Was wird im Matheunterricht gelernt?</a:t>
            </a:r>
          </a:p>
        </p:txBody>
      </p:sp>
      <p:grpSp>
        <p:nvGrpSpPr>
          <p:cNvPr id="51" name="Gruppieren 50">
            <a:extLst>
              <a:ext uri="{FF2B5EF4-FFF2-40B4-BE49-F238E27FC236}">
                <a16:creationId xmlns:a16="http://schemas.microsoft.com/office/drawing/2014/main" id="{B3A49E54-A807-0F7A-50F9-B58F9ED2805E}"/>
              </a:ext>
            </a:extLst>
          </p:cNvPr>
          <p:cNvGrpSpPr/>
          <p:nvPr/>
        </p:nvGrpSpPr>
        <p:grpSpPr>
          <a:xfrm>
            <a:off x="0" y="4545802"/>
            <a:ext cx="4824309" cy="1558559"/>
            <a:chOff x="0" y="4545802"/>
            <a:chExt cx="4824309" cy="1558559"/>
          </a:xfrm>
        </p:grpSpPr>
        <p:sp>
          <p:nvSpPr>
            <p:cNvPr id="9" name="Abgerundetes Rechteck 8">
              <a:extLst>
                <a:ext uri="{FF2B5EF4-FFF2-40B4-BE49-F238E27FC236}">
                  <a16:creationId xmlns:a16="http://schemas.microsoft.com/office/drawing/2014/main" id="{D01DBB6D-C80A-5CC7-0FD7-DF9F6143FE12}"/>
                </a:ext>
              </a:extLst>
            </p:cNvPr>
            <p:cNvSpPr/>
            <p:nvPr/>
          </p:nvSpPr>
          <p:spPr>
            <a:xfrm>
              <a:off x="0" y="4545802"/>
              <a:ext cx="4339525" cy="155855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20832C04-30B1-5A78-0798-C31131CA761C}"/>
                </a:ext>
              </a:extLst>
            </p:cNvPr>
            <p:cNvSpPr txBox="1"/>
            <p:nvPr/>
          </p:nvSpPr>
          <p:spPr>
            <a:xfrm>
              <a:off x="0" y="4724990"/>
              <a:ext cx="4824309" cy="1200329"/>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Open Sans" panose="020B0606030504020204" pitchFamily="34" charset="0"/>
                  <a:ea typeface="Open Sans" panose="020B0606030504020204" pitchFamily="34" charset="0"/>
                  <a:cs typeface="Open Sans" panose="020B0606030504020204" pitchFamily="34" charset="0"/>
                </a:rPr>
                <a:t>Aufgaben haben keinen </a:t>
              </a:r>
            </a:p>
            <a:p>
              <a:r>
                <a:rPr lang="de-DE" dirty="0">
                  <a:latin typeface="Open Sans" panose="020B0606030504020204" pitchFamily="34" charset="0"/>
                  <a:ea typeface="Open Sans" panose="020B0606030504020204" pitchFamily="34" charset="0"/>
                  <a:cs typeface="Open Sans" panose="020B0606030504020204" pitchFamily="34" charset="0"/>
                </a:rPr>
                <a:t>     Zusammenhang</a:t>
              </a:r>
            </a:p>
            <a:p>
              <a:pPr marL="285750" indent="-285750">
                <a:buFont typeface="Arial" panose="020B0604020202020204" pitchFamily="34" charset="0"/>
                <a:buChar char="•"/>
              </a:pPr>
              <a:r>
                <a:rPr lang="de-DE" dirty="0">
                  <a:latin typeface="Open Sans" panose="020B0606030504020204" pitchFamily="34" charset="0"/>
                  <a:ea typeface="Open Sans" panose="020B0606030504020204" pitchFamily="34" charset="0"/>
                  <a:cs typeface="Open Sans" panose="020B0606030504020204" pitchFamily="34" charset="0"/>
                </a:rPr>
                <a:t>Aufgabenstellung zielt auf das reine </a:t>
              </a:r>
              <a:r>
                <a:rPr lang="de-DE" b="1" dirty="0">
                  <a:latin typeface="Open Sans" panose="020B0606030504020204" pitchFamily="34" charset="0"/>
                  <a:ea typeface="Open Sans" panose="020B0606030504020204" pitchFamily="34" charset="0"/>
                  <a:cs typeface="Open Sans" panose="020B0606030504020204" pitchFamily="34" charset="0"/>
                </a:rPr>
                <a:t>Rechnen</a:t>
              </a:r>
              <a:r>
                <a:rPr lang="de-DE" dirty="0">
                  <a:latin typeface="Open Sans" panose="020B0606030504020204" pitchFamily="34" charset="0"/>
                  <a:ea typeface="Open Sans" panose="020B0606030504020204" pitchFamily="34" charset="0"/>
                  <a:cs typeface="Open Sans" panose="020B0606030504020204" pitchFamily="34" charset="0"/>
                </a:rPr>
                <a:t> ab</a:t>
              </a:r>
            </a:p>
          </p:txBody>
        </p:sp>
      </p:grpSp>
      <p:grpSp>
        <p:nvGrpSpPr>
          <p:cNvPr id="52" name="Gruppieren 51">
            <a:extLst>
              <a:ext uri="{FF2B5EF4-FFF2-40B4-BE49-F238E27FC236}">
                <a16:creationId xmlns:a16="http://schemas.microsoft.com/office/drawing/2014/main" id="{95C81DFA-C448-8EB1-0827-EF2ACEC13798}"/>
              </a:ext>
            </a:extLst>
          </p:cNvPr>
          <p:cNvGrpSpPr/>
          <p:nvPr/>
        </p:nvGrpSpPr>
        <p:grpSpPr>
          <a:xfrm>
            <a:off x="4556502" y="4545802"/>
            <a:ext cx="4632857" cy="1560529"/>
            <a:chOff x="4556502" y="4545802"/>
            <a:chExt cx="4632857" cy="1560529"/>
          </a:xfrm>
        </p:grpSpPr>
        <p:sp>
          <p:nvSpPr>
            <p:cNvPr id="10" name="Abgerundetes Rechteck 9">
              <a:extLst>
                <a:ext uri="{FF2B5EF4-FFF2-40B4-BE49-F238E27FC236}">
                  <a16:creationId xmlns:a16="http://schemas.microsoft.com/office/drawing/2014/main" id="{0B883561-76DE-EA13-C8F5-D873FEC1498C}"/>
                </a:ext>
              </a:extLst>
            </p:cNvPr>
            <p:cNvSpPr/>
            <p:nvPr/>
          </p:nvSpPr>
          <p:spPr>
            <a:xfrm>
              <a:off x="4556502" y="4545802"/>
              <a:ext cx="4301707" cy="1560529"/>
            </a:xfrm>
            <a:prstGeom prst="roundRec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286AF5E7-09C1-AD87-95F4-5969DEA3AA82}"/>
                </a:ext>
              </a:extLst>
            </p:cNvPr>
            <p:cNvSpPr txBox="1"/>
            <p:nvPr/>
          </p:nvSpPr>
          <p:spPr>
            <a:xfrm>
              <a:off x="4572000" y="4627034"/>
              <a:ext cx="4617359" cy="1477328"/>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Open Sans" panose="020B0606030504020204" pitchFamily="34" charset="0"/>
                  <a:ea typeface="Open Sans" panose="020B0606030504020204" pitchFamily="34" charset="0"/>
                  <a:cs typeface="Open Sans" panose="020B0606030504020204" pitchFamily="34" charset="0"/>
                </a:rPr>
                <a:t>Aufgaben stehen in einem</a:t>
              </a:r>
            </a:p>
            <a:p>
              <a:r>
                <a:rPr lang="de-DE" dirty="0">
                  <a:latin typeface="Open Sans" panose="020B0606030504020204" pitchFamily="34" charset="0"/>
                  <a:ea typeface="Open Sans" panose="020B0606030504020204" pitchFamily="34" charset="0"/>
                  <a:cs typeface="Open Sans" panose="020B0606030504020204" pitchFamily="34" charset="0"/>
                </a:rPr>
                <a:t>     </a:t>
              </a:r>
              <a:r>
                <a:rPr lang="de-DE" b="1" dirty="0">
                  <a:latin typeface="Open Sans" panose="020B0606030504020204" pitchFamily="34" charset="0"/>
                  <a:ea typeface="Open Sans" panose="020B0606030504020204" pitchFamily="34" charset="0"/>
                  <a:cs typeface="Open Sans" panose="020B0606030504020204" pitchFamily="34" charset="0"/>
                </a:rPr>
                <a:t>Zusammenhang</a:t>
              </a:r>
            </a:p>
            <a:p>
              <a:pPr marL="285750" indent="-285750">
                <a:buFont typeface="Arial" panose="020B0604020202020204" pitchFamily="34" charset="0"/>
                <a:buChar char="•"/>
              </a:pPr>
              <a:r>
                <a:rPr lang="de-DE" dirty="0">
                  <a:latin typeface="Open Sans" panose="020B0606030504020204" pitchFamily="34" charset="0"/>
                  <a:ea typeface="Open Sans" panose="020B0606030504020204" pitchFamily="34" charset="0"/>
                  <a:cs typeface="Open Sans" panose="020B0606030504020204" pitchFamily="34" charset="0"/>
                </a:rPr>
                <a:t>Aufgabenstellung bezieht das </a:t>
              </a:r>
            </a:p>
            <a:p>
              <a:r>
                <a:rPr lang="de-DE" b="1" dirty="0">
                  <a:latin typeface="Open Sans" panose="020B0606030504020204" pitchFamily="34" charset="0"/>
                  <a:ea typeface="Open Sans" panose="020B0606030504020204" pitchFamily="34" charset="0"/>
                  <a:cs typeface="Open Sans" panose="020B0606030504020204" pitchFamily="34" charset="0"/>
                </a:rPr>
                <a:t>     Erkennen von Strukturen </a:t>
              </a:r>
              <a:r>
                <a:rPr lang="de-DE" dirty="0">
                  <a:latin typeface="Open Sans" panose="020B0606030504020204" pitchFamily="34" charset="0"/>
                  <a:ea typeface="Open Sans" panose="020B0606030504020204" pitchFamily="34" charset="0"/>
                  <a:cs typeface="Open Sans" panose="020B0606030504020204" pitchFamily="34" charset="0"/>
                </a:rPr>
                <a:t>und den</a:t>
              </a:r>
            </a:p>
            <a:p>
              <a:r>
                <a:rPr lang="de-DE" dirty="0">
                  <a:latin typeface="Open Sans" panose="020B0606030504020204" pitchFamily="34" charset="0"/>
                  <a:ea typeface="Open Sans" panose="020B0606030504020204" pitchFamily="34" charset="0"/>
                  <a:cs typeface="Open Sans" panose="020B0606030504020204" pitchFamily="34" charset="0"/>
                </a:rPr>
                <a:t>     </a:t>
              </a:r>
              <a:r>
                <a:rPr lang="de-DE" b="1" dirty="0">
                  <a:latin typeface="Open Sans" panose="020B0606030504020204" pitchFamily="34" charset="0"/>
                  <a:ea typeface="Open Sans" panose="020B0606030504020204" pitchFamily="34" charset="0"/>
                  <a:cs typeface="Open Sans" panose="020B0606030504020204" pitchFamily="34" charset="0"/>
                </a:rPr>
                <a:t>Austausch</a:t>
              </a:r>
              <a:r>
                <a:rPr lang="de-DE" dirty="0">
                  <a:latin typeface="Open Sans" panose="020B0606030504020204" pitchFamily="34" charset="0"/>
                  <a:ea typeface="Open Sans" panose="020B0606030504020204" pitchFamily="34" charset="0"/>
                  <a:cs typeface="Open Sans" panose="020B0606030504020204" pitchFamily="34" charset="0"/>
                </a:rPr>
                <a:t> über die Lösung mit ein</a:t>
              </a:r>
            </a:p>
          </p:txBody>
        </p:sp>
      </p:grpSp>
      <p:sp>
        <p:nvSpPr>
          <p:cNvPr id="15" name="Textfeld 14">
            <a:extLst>
              <a:ext uri="{FF2B5EF4-FFF2-40B4-BE49-F238E27FC236}">
                <a16:creationId xmlns:a16="http://schemas.microsoft.com/office/drawing/2014/main" id="{051D078E-7AEC-459B-2506-E4153FBE13B6}"/>
              </a:ext>
            </a:extLst>
          </p:cNvPr>
          <p:cNvSpPr txBox="1"/>
          <p:nvPr/>
        </p:nvSpPr>
        <p:spPr>
          <a:xfrm>
            <a:off x="452318" y="1199149"/>
            <a:ext cx="3650776" cy="369332"/>
          </a:xfrm>
          <a:prstGeom prst="rect">
            <a:avLst/>
          </a:prstGeom>
          <a:no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Früher: Rechenpäckchen</a:t>
            </a:r>
          </a:p>
        </p:txBody>
      </p:sp>
      <p:sp>
        <p:nvSpPr>
          <p:cNvPr id="16" name="Textfeld 15">
            <a:extLst>
              <a:ext uri="{FF2B5EF4-FFF2-40B4-BE49-F238E27FC236}">
                <a16:creationId xmlns:a16="http://schemas.microsoft.com/office/drawing/2014/main" id="{BDDE4803-8FC3-E2EC-0D0E-01707E3A3DE9}"/>
              </a:ext>
            </a:extLst>
          </p:cNvPr>
          <p:cNvSpPr txBox="1"/>
          <p:nvPr/>
        </p:nvSpPr>
        <p:spPr>
          <a:xfrm>
            <a:off x="4780302" y="1232075"/>
            <a:ext cx="3650776" cy="369332"/>
          </a:xfrm>
          <a:prstGeom prst="rect">
            <a:avLst/>
          </a:prstGeom>
          <a:no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Heute: Entdecker-Päckchen</a:t>
            </a:r>
          </a:p>
        </p:txBody>
      </p:sp>
      <p:sp>
        <p:nvSpPr>
          <p:cNvPr id="17" name="Textfeld 16">
            <a:extLst>
              <a:ext uri="{FF2B5EF4-FFF2-40B4-BE49-F238E27FC236}">
                <a16:creationId xmlns:a16="http://schemas.microsoft.com/office/drawing/2014/main" id="{ED4B2E71-E921-B658-F936-B302675896F5}"/>
              </a:ext>
            </a:extLst>
          </p:cNvPr>
          <p:cNvSpPr txBox="1"/>
          <p:nvPr/>
        </p:nvSpPr>
        <p:spPr>
          <a:xfrm>
            <a:off x="574678" y="3294147"/>
            <a:ext cx="1837476" cy="369332"/>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Rechne aus.</a:t>
            </a:r>
          </a:p>
        </p:txBody>
      </p:sp>
      <p:sp>
        <p:nvSpPr>
          <p:cNvPr id="18" name="Textfeld 17">
            <a:extLst>
              <a:ext uri="{FF2B5EF4-FFF2-40B4-BE49-F238E27FC236}">
                <a16:creationId xmlns:a16="http://schemas.microsoft.com/office/drawing/2014/main" id="{16122B2D-4A89-EADD-906F-E983E72CF5A6}"/>
              </a:ext>
            </a:extLst>
          </p:cNvPr>
          <p:cNvSpPr txBox="1"/>
          <p:nvPr/>
        </p:nvSpPr>
        <p:spPr>
          <a:xfrm>
            <a:off x="4887653" y="3330708"/>
            <a:ext cx="4301706" cy="1200329"/>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Rechne aus. </a:t>
            </a:r>
          </a:p>
          <a:p>
            <a:r>
              <a:rPr lang="de-DE" dirty="0">
                <a:latin typeface="Open Sans" panose="020B0606030504020204" pitchFamily="34" charset="0"/>
                <a:ea typeface="Open Sans" panose="020B0606030504020204" pitchFamily="34" charset="0"/>
                <a:cs typeface="Open Sans" panose="020B0606030504020204" pitchFamily="34" charset="0"/>
              </a:rPr>
              <a:t>Was fällt dir auf? Zeige mit Forschermitteln und erkläre es einem anderen Kind.</a:t>
            </a:r>
          </a:p>
        </p:txBody>
      </p:sp>
      <p:graphicFrame>
        <p:nvGraphicFramePr>
          <p:cNvPr id="19" name="Tabelle 11">
            <a:extLst>
              <a:ext uri="{FF2B5EF4-FFF2-40B4-BE49-F238E27FC236}">
                <a16:creationId xmlns:a16="http://schemas.microsoft.com/office/drawing/2014/main" id="{E0470690-88B1-2AB1-2FE2-0922BB9D7534}"/>
              </a:ext>
            </a:extLst>
          </p:cNvPr>
          <p:cNvGraphicFramePr>
            <a:graphicFrameLocks noGrp="1"/>
          </p:cNvGraphicFramePr>
          <p:nvPr>
            <p:extLst>
              <p:ext uri="{D42A27DB-BD31-4B8C-83A1-F6EECF244321}">
                <p14:modId xmlns:p14="http://schemas.microsoft.com/office/powerpoint/2010/main" val="5764323"/>
              </p:ext>
            </p:extLst>
          </p:nvPr>
        </p:nvGraphicFramePr>
        <p:xfrm>
          <a:off x="452318" y="1601407"/>
          <a:ext cx="2474345" cy="1822300"/>
        </p:xfrm>
        <a:graphic>
          <a:graphicData uri="http://schemas.openxmlformats.org/drawingml/2006/table">
            <a:tbl>
              <a:tblPr firstRow="1" bandRow="1">
                <a:tableStyleId>{2D5ABB26-0587-4C30-8999-92F81FD0307C}</a:tableStyleId>
              </a:tblPr>
              <a:tblGrid>
                <a:gridCol w="494869">
                  <a:extLst>
                    <a:ext uri="{9D8B030D-6E8A-4147-A177-3AD203B41FA5}">
                      <a16:colId xmlns:a16="http://schemas.microsoft.com/office/drawing/2014/main" val="1794394806"/>
                    </a:ext>
                  </a:extLst>
                </a:gridCol>
                <a:gridCol w="494869">
                  <a:extLst>
                    <a:ext uri="{9D8B030D-6E8A-4147-A177-3AD203B41FA5}">
                      <a16:colId xmlns:a16="http://schemas.microsoft.com/office/drawing/2014/main" val="1083362763"/>
                    </a:ext>
                  </a:extLst>
                </a:gridCol>
                <a:gridCol w="494869">
                  <a:extLst>
                    <a:ext uri="{9D8B030D-6E8A-4147-A177-3AD203B41FA5}">
                      <a16:colId xmlns:a16="http://schemas.microsoft.com/office/drawing/2014/main" val="3159537850"/>
                    </a:ext>
                  </a:extLst>
                </a:gridCol>
                <a:gridCol w="494869">
                  <a:extLst>
                    <a:ext uri="{9D8B030D-6E8A-4147-A177-3AD203B41FA5}">
                      <a16:colId xmlns:a16="http://schemas.microsoft.com/office/drawing/2014/main" val="773062225"/>
                    </a:ext>
                  </a:extLst>
                </a:gridCol>
                <a:gridCol w="494869">
                  <a:extLst>
                    <a:ext uri="{9D8B030D-6E8A-4147-A177-3AD203B41FA5}">
                      <a16:colId xmlns:a16="http://schemas.microsoft.com/office/drawing/2014/main" val="2970661248"/>
                    </a:ext>
                  </a:extLst>
                </a:gridCol>
              </a:tblGrid>
              <a:tr h="455575">
                <a:tc>
                  <a:txBody>
                    <a:bodyPr/>
                    <a:lstStyle/>
                    <a:p>
                      <a:pPr algn="r"/>
                      <a:r>
                        <a:rPr lang="de-DE" dirty="0"/>
                        <a:t>7</a:t>
                      </a:r>
                    </a:p>
                  </a:txBody>
                  <a:tcPr/>
                </a:tc>
                <a:tc>
                  <a:txBody>
                    <a:bodyPr/>
                    <a:lstStyle/>
                    <a:p>
                      <a:pPr algn="ctr"/>
                      <a:r>
                        <a:rPr lang="de-DE" dirty="0"/>
                        <a:t>+</a:t>
                      </a:r>
                    </a:p>
                  </a:txBody>
                  <a:tcPr/>
                </a:tc>
                <a:tc>
                  <a:txBody>
                    <a:bodyPr/>
                    <a:lstStyle/>
                    <a:p>
                      <a:pPr algn="r"/>
                      <a:r>
                        <a:rPr lang="de-DE" dirty="0"/>
                        <a:t>2</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4064554345"/>
                  </a:ext>
                </a:extLst>
              </a:tr>
              <a:tr h="455575">
                <a:tc>
                  <a:txBody>
                    <a:bodyPr/>
                    <a:lstStyle/>
                    <a:p>
                      <a:pPr algn="r"/>
                      <a:r>
                        <a:rPr lang="de-DE" dirty="0"/>
                        <a:t>5</a:t>
                      </a:r>
                    </a:p>
                  </a:txBody>
                  <a:tcPr/>
                </a:tc>
                <a:tc>
                  <a:txBody>
                    <a:bodyPr/>
                    <a:lstStyle/>
                    <a:p>
                      <a:pPr algn="ctr"/>
                      <a:r>
                        <a:rPr lang="de-DE" dirty="0"/>
                        <a:t>+</a:t>
                      </a:r>
                    </a:p>
                  </a:txBody>
                  <a:tcPr/>
                </a:tc>
                <a:tc>
                  <a:txBody>
                    <a:bodyPr/>
                    <a:lstStyle/>
                    <a:p>
                      <a:pPr algn="r"/>
                      <a:r>
                        <a:rPr lang="de-DE" dirty="0"/>
                        <a:t>10</a:t>
                      </a:r>
                    </a:p>
                  </a:txBody>
                  <a:tcPr/>
                </a:tc>
                <a:tc>
                  <a:txBody>
                    <a:bodyPr/>
                    <a:lstStyle/>
                    <a:p>
                      <a:pPr algn="ctr"/>
                      <a:r>
                        <a:rPr lang="de-DE" dirty="0"/>
                        <a:t>=</a:t>
                      </a:r>
                    </a:p>
                  </a:txBody>
                  <a:tcPr/>
                </a:tc>
                <a:tc>
                  <a:txBody>
                    <a:bodyPr/>
                    <a:lstStyle/>
                    <a:p>
                      <a:pPr algn="r"/>
                      <a:r>
                        <a:rPr lang="de-DE" dirty="0"/>
                        <a:t>15</a:t>
                      </a:r>
                    </a:p>
                  </a:txBody>
                  <a:tcPr/>
                </a:tc>
                <a:extLst>
                  <a:ext uri="{0D108BD9-81ED-4DB2-BD59-A6C34878D82A}">
                    <a16:rowId xmlns:a16="http://schemas.microsoft.com/office/drawing/2014/main" val="1614887874"/>
                  </a:ext>
                </a:extLst>
              </a:tr>
              <a:tr h="455575">
                <a:tc>
                  <a:txBody>
                    <a:bodyPr/>
                    <a:lstStyle/>
                    <a:p>
                      <a:pPr algn="r"/>
                      <a:r>
                        <a:rPr lang="de-DE" dirty="0"/>
                        <a:t>12</a:t>
                      </a:r>
                    </a:p>
                  </a:txBody>
                  <a:tcPr/>
                </a:tc>
                <a:tc>
                  <a:txBody>
                    <a:bodyPr/>
                    <a:lstStyle/>
                    <a:p>
                      <a:pPr algn="ctr"/>
                      <a:r>
                        <a:rPr lang="de-DE" dirty="0"/>
                        <a:t>+</a:t>
                      </a:r>
                    </a:p>
                  </a:txBody>
                  <a:tcPr/>
                </a:tc>
                <a:tc>
                  <a:txBody>
                    <a:bodyPr/>
                    <a:lstStyle/>
                    <a:p>
                      <a:pPr algn="r"/>
                      <a:r>
                        <a:rPr lang="de-DE" dirty="0"/>
                        <a:t>7</a:t>
                      </a:r>
                    </a:p>
                  </a:txBody>
                  <a:tcPr/>
                </a:tc>
                <a:tc>
                  <a:txBody>
                    <a:bodyPr/>
                    <a:lstStyle/>
                    <a:p>
                      <a:pPr algn="ctr"/>
                      <a:r>
                        <a:rPr lang="de-DE" dirty="0"/>
                        <a:t>=</a:t>
                      </a:r>
                    </a:p>
                  </a:txBody>
                  <a:tcPr/>
                </a:tc>
                <a:tc>
                  <a:txBody>
                    <a:bodyPr/>
                    <a:lstStyle/>
                    <a:p>
                      <a:pPr algn="r"/>
                      <a:r>
                        <a:rPr lang="de-DE" dirty="0"/>
                        <a:t>19</a:t>
                      </a:r>
                    </a:p>
                  </a:txBody>
                  <a:tcPr/>
                </a:tc>
                <a:extLst>
                  <a:ext uri="{0D108BD9-81ED-4DB2-BD59-A6C34878D82A}">
                    <a16:rowId xmlns:a16="http://schemas.microsoft.com/office/drawing/2014/main" val="2047630933"/>
                  </a:ext>
                </a:extLst>
              </a:tr>
              <a:tr h="455575">
                <a:tc>
                  <a:txBody>
                    <a:bodyPr/>
                    <a:lstStyle/>
                    <a:p>
                      <a:pPr algn="r"/>
                      <a:r>
                        <a:rPr lang="de-DE" dirty="0"/>
                        <a:t>8</a:t>
                      </a:r>
                    </a:p>
                  </a:txBody>
                  <a:tcPr/>
                </a:tc>
                <a:tc>
                  <a:txBody>
                    <a:bodyPr/>
                    <a:lstStyle/>
                    <a:p>
                      <a:pPr algn="ctr"/>
                      <a:r>
                        <a:rPr lang="de-DE" dirty="0"/>
                        <a:t>+</a:t>
                      </a:r>
                    </a:p>
                  </a:txBody>
                  <a:tcPr/>
                </a:tc>
                <a:tc>
                  <a:txBody>
                    <a:bodyPr/>
                    <a:lstStyle/>
                    <a:p>
                      <a:pPr algn="r"/>
                      <a:r>
                        <a:rPr lang="de-DE" dirty="0"/>
                        <a:t>4</a:t>
                      </a:r>
                    </a:p>
                  </a:txBody>
                  <a:tcPr/>
                </a:tc>
                <a:tc>
                  <a:txBody>
                    <a:bodyPr/>
                    <a:lstStyle/>
                    <a:p>
                      <a:pPr algn="ctr"/>
                      <a:r>
                        <a:rPr lang="de-DE" dirty="0"/>
                        <a:t>=</a:t>
                      </a:r>
                    </a:p>
                  </a:txBody>
                  <a:tcPr/>
                </a:tc>
                <a:tc>
                  <a:txBody>
                    <a:bodyPr/>
                    <a:lstStyle/>
                    <a:p>
                      <a:pPr algn="r"/>
                      <a:r>
                        <a:rPr lang="de-DE" dirty="0"/>
                        <a:t>12</a:t>
                      </a:r>
                    </a:p>
                  </a:txBody>
                  <a:tcPr/>
                </a:tc>
                <a:extLst>
                  <a:ext uri="{0D108BD9-81ED-4DB2-BD59-A6C34878D82A}">
                    <a16:rowId xmlns:a16="http://schemas.microsoft.com/office/drawing/2014/main" val="3238425596"/>
                  </a:ext>
                </a:extLst>
              </a:tr>
            </a:tbl>
          </a:graphicData>
        </a:graphic>
      </p:graphicFrame>
      <p:graphicFrame>
        <p:nvGraphicFramePr>
          <p:cNvPr id="20" name="Tabelle 19">
            <a:extLst>
              <a:ext uri="{FF2B5EF4-FFF2-40B4-BE49-F238E27FC236}">
                <a16:creationId xmlns:a16="http://schemas.microsoft.com/office/drawing/2014/main" id="{AC1A99D4-CBA2-DBE2-687B-24BAD8755481}"/>
              </a:ext>
            </a:extLst>
          </p:cNvPr>
          <p:cNvGraphicFramePr>
            <a:graphicFrameLocks noGrp="1"/>
          </p:cNvGraphicFramePr>
          <p:nvPr>
            <p:extLst>
              <p:ext uri="{D42A27DB-BD31-4B8C-83A1-F6EECF244321}">
                <p14:modId xmlns:p14="http://schemas.microsoft.com/office/powerpoint/2010/main" val="235201253"/>
              </p:ext>
            </p:extLst>
          </p:nvPr>
        </p:nvGraphicFramePr>
        <p:xfrm>
          <a:off x="4780302" y="1656513"/>
          <a:ext cx="2474345" cy="1822300"/>
        </p:xfrm>
        <a:graphic>
          <a:graphicData uri="http://schemas.openxmlformats.org/drawingml/2006/table">
            <a:tbl>
              <a:tblPr firstRow="1" bandRow="1">
                <a:tableStyleId>{2D5ABB26-0587-4C30-8999-92F81FD0307C}</a:tableStyleId>
              </a:tblPr>
              <a:tblGrid>
                <a:gridCol w="494869">
                  <a:extLst>
                    <a:ext uri="{9D8B030D-6E8A-4147-A177-3AD203B41FA5}">
                      <a16:colId xmlns:a16="http://schemas.microsoft.com/office/drawing/2014/main" val="1794394806"/>
                    </a:ext>
                  </a:extLst>
                </a:gridCol>
                <a:gridCol w="494869">
                  <a:extLst>
                    <a:ext uri="{9D8B030D-6E8A-4147-A177-3AD203B41FA5}">
                      <a16:colId xmlns:a16="http://schemas.microsoft.com/office/drawing/2014/main" val="1083362763"/>
                    </a:ext>
                  </a:extLst>
                </a:gridCol>
                <a:gridCol w="494869">
                  <a:extLst>
                    <a:ext uri="{9D8B030D-6E8A-4147-A177-3AD203B41FA5}">
                      <a16:colId xmlns:a16="http://schemas.microsoft.com/office/drawing/2014/main" val="3159537850"/>
                    </a:ext>
                  </a:extLst>
                </a:gridCol>
                <a:gridCol w="494869">
                  <a:extLst>
                    <a:ext uri="{9D8B030D-6E8A-4147-A177-3AD203B41FA5}">
                      <a16:colId xmlns:a16="http://schemas.microsoft.com/office/drawing/2014/main" val="773062225"/>
                    </a:ext>
                  </a:extLst>
                </a:gridCol>
                <a:gridCol w="494869">
                  <a:extLst>
                    <a:ext uri="{9D8B030D-6E8A-4147-A177-3AD203B41FA5}">
                      <a16:colId xmlns:a16="http://schemas.microsoft.com/office/drawing/2014/main" val="2970661248"/>
                    </a:ext>
                  </a:extLst>
                </a:gridCol>
              </a:tblGrid>
              <a:tr h="455575">
                <a:tc>
                  <a:txBody>
                    <a:bodyPr/>
                    <a:lstStyle/>
                    <a:p>
                      <a:pPr algn="r"/>
                      <a:r>
                        <a:rPr lang="de-DE" dirty="0"/>
                        <a:t>4</a:t>
                      </a:r>
                    </a:p>
                  </a:txBody>
                  <a:tcPr/>
                </a:tc>
                <a:tc>
                  <a:txBody>
                    <a:bodyPr/>
                    <a:lstStyle/>
                    <a:p>
                      <a:pPr algn="ctr"/>
                      <a:r>
                        <a:rPr lang="de-DE" dirty="0"/>
                        <a:t>+</a:t>
                      </a:r>
                    </a:p>
                  </a:txBody>
                  <a:tcPr/>
                </a:tc>
                <a:tc>
                  <a:txBody>
                    <a:bodyPr/>
                    <a:lstStyle/>
                    <a:p>
                      <a:pPr algn="r"/>
                      <a:r>
                        <a:rPr lang="de-DE" dirty="0"/>
                        <a:t>5</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4064554345"/>
                  </a:ext>
                </a:extLst>
              </a:tr>
              <a:tr h="455575">
                <a:tc>
                  <a:txBody>
                    <a:bodyPr/>
                    <a:lstStyle/>
                    <a:p>
                      <a:pPr algn="r"/>
                      <a:r>
                        <a:rPr lang="de-DE" dirty="0"/>
                        <a:t>3</a:t>
                      </a:r>
                    </a:p>
                  </a:txBody>
                  <a:tcPr/>
                </a:tc>
                <a:tc>
                  <a:txBody>
                    <a:bodyPr/>
                    <a:lstStyle/>
                    <a:p>
                      <a:pPr algn="ctr"/>
                      <a:r>
                        <a:rPr lang="de-DE" dirty="0"/>
                        <a:t>+</a:t>
                      </a:r>
                    </a:p>
                  </a:txBody>
                  <a:tcPr/>
                </a:tc>
                <a:tc>
                  <a:txBody>
                    <a:bodyPr/>
                    <a:lstStyle/>
                    <a:p>
                      <a:pPr algn="r"/>
                      <a:r>
                        <a:rPr lang="de-DE" dirty="0"/>
                        <a:t>6</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1614887874"/>
                  </a:ext>
                </a:extLst>
              </a:tr>
              <a:tr h="455575">
                <a:tc>
                  <a:txBody>
                    <a:bodyPr/>
                    <a:lstStyle/>
                    <a:p>
                      <a:pPr algn="r"/>
                      <a:r>
                        <a:rPr lang="de-DE" dirty="0"/>
                        <a:t>2</a:t>
                      </a:r>
                    </a:p>
                  </a:txBody>
                  <a:tcPr/>
                </a:tc>
                <a:tc>
                  <a:txBody>
                    <a:bodyPr/>
                    <a:lstStyle/>
                    <a:p>
                      <a:pPr algn="ctr"/>
                      <a:r>
                        <a:rPr lang="de-DE" dirty="0"/>
                        <a:t>+</a:t>
                      </a:r>
                    </a:p>
                  </a:txBody>
                  <a:tcPr/>
                </a:tc>
                <a:tc>
                  <a:txBody>
                    <a:bodyPr/>
                    <a:lstStyle/>
                    <a:p>
                      <a:pPr algn="r"/>
                      <a:r>
                        <a:rPr lang="de-DE" dirty="0"/>
                        <a:t>7</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2047630933"/>
                  </a:ext>
                </a:extLst>
              </a:tr>
              <a:tr h="455575">
                <a:tc>
                  <a:txBody>
                    <a:bodyPr/>
                    <a:lstStyle/>
                    <a:p>
                      <a:pPr algn="r"/>
                      <a:r>
                        <a:rPr lang="de-DE" dirty="0"/>
                        <a:t>1</a:t>
                      </a:r>
                    </a:p>
                  </a:txBody>
                  <a:tcPr/>
                </a:tc>
                <a:tc>
                  <a:txBody>
                    <a:bodyPr/>
                    <a:lstStyle/>
                    <a:p>
                      <a:pPr algn="ctr"/>
                      <a:r>
                        <a:rPr lang="de-DE" dirty="0"/>
                        <a:t>+</a:t>
                      </a:r>
                    </a:p>
                  </a:txBody>
                  <a:tcPr/>
                </a:tc>
                <a:tc>
                  <a:txBody>
                    <a:bodyPr/>
                    <a:lstStyle/>
                    <a:p>
                      <a:pPr algn="r"/>
                      <a:r>
                        <a:rPr lang="de-DE" dirty="0"/>
                        <a:t>8</a:t>
                      </a:r>
                    </a:p>
                  </a:txBody>
                  <a:tcPr/>
                </a:tc>
                <a:tc>
                  <a:txBody>
                    <a:bodyPr/>
                    <a:lstStyle/>
                    <a:p>
                      <a:pPr algn="ctr"/>
                      <a:r>
                        <a:rPr lang="de-DE" dirty="0"/>
                        <a:t>=</a:t>
                      </a:r>
                    </a:p>
                  </a:txBody>
                  <a:tcPr/>
                </a:tc>
                <a:tc>
                  <a:txBody>
                    <a:bodyPr/>
                    <a:lstStyle/>
                    <a:p>
                      <a:pPr algn="r"/>
                      <a:r>
                        <a:rPr lang="de-DE" dirty="0"/>
                        <a:t>9</a:t>
                      </a:r>
                    </a:p>
                  </a:txBody>
                  <a:tcPr/>
                </a:tc>
                <a:extLst>
                  <a:ext uri="{0D108BD9-81ED-4DB2-BD59-A6C34878D82A}">
                    <a16:rowId xmlns:a16="http://schemas.microsoft.com/office/drawing/2014/main" val="3238425596"/>
                  </a:ext>
                </a:extLst>
              </a:tr>
            </a:tbl>
          </a:graphicData>
        </a:graphic>
      </p:graphicFrame>
      <p:grpSp>
        <p:nvGrpSpPr>
          <p:cNvPr id="49" name="Gruppieren 48">
            <a:extLst>
              <a:ext uri="{FF2B5EF4-FFF2-40B4-BE49-F238E27FC236}">
                <a16:creationId xmlns:a16="http://schemas.microsoft.com/office/drawing/2014/main" id="{7EE7E399-B7F4-B748-BF27-1BE5ED7ADC4D}"/>
              </a:ext>
            </a:extLst>
          </p:cNvPr>
          <p:cNvGrpSpPr/>
          <p:nvPr/>
        </p:nvGrpSpPr>
        <p:grpSpPr>
          <a:xfrm>
            <a:off x="4271539" y="1295272"/>
            <a:ext cx="697688" cy="1986241"/>
            <a:chOff x="4271539" y="1295272"/>
            <a:chExt cx="697688" cy="1986241"/>
          </a:xfrm>
        </p:grpSpPr>
        <p:grpSp>
          <p:nvGrpSpPr>
            <p:cNvPr id="21" name="Gruppieren 20">
              <a:extLst>
                <a:ext uri="{FF2B5EF4-FFF2-40B4-BE49-F238E27FC236}">
                  <a16:creationId xmlns:a16="http://schemas.microsoft.com/office/drawing/2014/main" id="{79F71F9D-2E84-3370-E0E1-87BEF910C142}"/>
                </a:ext>
              </a:extLst>
            </p:cNvPr>
            <p:cNvGrpSpPr/>
            <p:nvPr/>
          </p:nvGrpSpPr>
          <p:grpSpPr>
            <a:xfrm>
              <a:off x="4271539" y="1295272"/>
              <a:ext cx="687909" cy="1042727"/>
              <a:chOff x="8865044" y="5152271"/>
              <a:chExt cx="1032489" cy="2311791"/>
            </a:xfrm>
          </p:grpSpPr>
          <p:sp>
            <p:nvSpPr>
              <p:cNvPr id="22" name="Pfeil: nach rechts gekrümmt 11">
                <a:extLst>
                  <a:ext uri="{FF2B5EF4-FFF2-40B4-BE49-F238E27FC236}">
                    <a16:creationId xmlns:a16="http://schemas.microsoft.com/office/drawing/2014/main" id="{3E1E589C-10C8-1443-5528-2C0C87F11E4C}"/>
                  </a:ext>
                </a:extLst>
              </p:cNvPr>
              <p:cNvSpPr/>
              <p:nvPr/>
            </p:nvSpPr>
            <p:spPr>
              <a:xfrm>
                <a:off x="9417550" y="6251938"/>
                <a:ext cx="479983" cy="1212124"/>
              </a:xfrm>
              <a:prstGeom prst="curvedRightArrow">
                <a:avLst>
                  <a:gd name="adj1" fmla="val 5542"/>
                  <a:gd name="adj2" fmla="val 36528"/>
                  <a:gd name="adj3" fmla="val 16413"/>
                </a:avLst>
              </a:prstGeom>
              <a:solidFill>
                <a:srgbClr val="327D87"/>
              </a:solidFill>
              <a:ln>
                <a:solidFill>
                  <a:srgbClr val="327D87"/>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81000" tIns="381000" rIns="381000" bIns="381000" numCol="1" spcCol="38100" rtlCol="0" anchor="ctr">
                <a:normAutofit fontScale="25000" lnSpcReduction="20000"/>
              </a:bodyPr>
              <a:lstStyle/>
              <a:p>
                <a:pPr marL="0" marR="0" indent="0" algn="l" defTabSz="2438339" rtl="0" fontAlgn="auto" latinLnBrk="0" hangingPunct="0">
                  <a:lnSpc>
                    <a:spcPct val="90000"/>
                  </a:lnSpc>
                  <a:spcBef>
                    <a:spcPts val="4500"/>
                  </a:spcBef>
                  <a:spcAft>
                    <a:spcPts val="0"/>
                  </a:spcAft>
                  <a:buClrTx/>
                  <a:buSzTx/>
                  <a:buFontTx/>
                  <a:buNone/>
                  <a:tabLst/>
                </a:pPr>
                <a:endParaRPr kumimoji="0" lang="de-DE" sz="6000" b="1" i="0" u="none" strike="noStrike" cap="none" spc="0" normalizeH="0" baseline="0" dirty="0">
                  <a:ln>
                    <a:noFill/>
                  </a:ln>
                  <a:solidFill>
                    <a:schemeClr val="accent6"/>
                  </a:solidFill>
                  <a:effectLst/>
                  <a:uFillTx/>
                  <a:latin typeface="+mj-lt"/>
                  <a:ea typeface="+mj-ea"/>
                  <a:cs typeface="+mj-cs"/>
                  <a:sym typeface="Helvetica"/>
                </a:endParaRPr>
              </a:p>
            </p:txBody>
          </p:sp>
          <p:sp>
            <p:nvSpPr>
              <p:cNvPr id="23" name="Textfeld 22">
                <a:extLst>
                  <a:ext uri="{FF2B5EF4-FFF2-40B4-BE49-F238E27FC236}">
                    <a16:creationId xmlns:a16="http://schemas.microsoft.com/office/drawing/2014/main" id="{BE910D26-A519-1E8C-FEF5-7EBF701C554E}"/>
                  </a:ext>
                </a:extLst>
              </p:cNvPr>
              <p:cNvSpPr txBox="1"/>
              <p:nvPr/>
            </p:nvSpPr>
            <p:spPr>
              <a:xfrm>
                <a:off x="8865044" y="5152271"/>
                <a:ext cx="901929" cy="2151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de-DE" dirty="0">
                    <a:solidFill>
                      <a:schemeClr val="accent6"/>
                    </a:solidFill>
                    <a:latin typeface="Comic Sans MS" panose="030F0702030302020204" pitchFamily="66" charset="0"/>
                    <a:sym typeface="Helvetica"/>
                  </a:rPr>
                  <a:t>-</a:t>
                </a:r>
                <a:r>
                  <a:rPr kumimoji="0" lang="de-DE" b="0" i="0" u="none" strike="noStrike" cap="none" spc="0" normalizeH="0" baseline="0" dirty="0">
                    <a:ln>
                      <a:noFill/>
                    </a:ln>
                    <a:solidFill>
                      <a:schemeClr val="accent6"/>
                    </a:solidFill>
                    <a:effectLst/>
                    <a:uFillTx/>
                    <a:latin typeface="Comic Sans MS" panose="030F0702030302020204" pitchFamily="66" charset="0"/>
                    <a:sym typeface="Helvetica"/>
                  </a:rPr>
                  <a:t>1</a:t>
                </a:r>
              </a:p>
            </p:txBody>
          </p:sp>
        </p:grpSp>
        <p:grpSp>
          <p:nvGrpSpPr>
            <p:cNvPr id="36" name="Gruppieren 35">
              <a:extLst>
                <a:ext uri="{FF2B5EF4-FFF2-40B4-BE49-F238E27FC236}">
                  <a16:creationId xmlns:a16="http://schemas.microsoft.com/office/drawing/2014/main" id="{596C9E58-6C7A-5DFD-C2A9-731E142EC78D}"/>
                </a:ext>
              </a:extLst>
            </p:cNvPr>
            <p:cNvGrpSpPr/>
            <p:nvPr/>
          </p:nvGrpSpPr>
          <p:grpSpPr>
            <a:xfrm>
              <a:off x="4281318" y="1760024"/>
              <a:ext cx="687909" cy="1042727"/>
              <a:chOff x="8865044" y="5152271"/>
              <a:chExt cx="1032489" cy="2311791"/>
            </a:xfrm>
          </p:grpSpPr>
          <p:sp>
            <p:nvSpPr>
              <p:cNvPr id="37" name="Pfeil: nach rechts gekrümmt 11">
                <a:extLst>
                  <a:ext uri="{FF2B5EF4-FFF2-40B4-BE49-F238E27FC236}">
                    <a16:creationId xmlns:a16="http://schemas.microsoft.com/office/drawing/2014/main" id="{DCCE7B56-B783-C476-E358-14E91BC78097}"/>
                  </a:ext>
                </a:extLst>
              </p:cNvPr>
              <p:cNvSpPr/>
              <p:nvPr/>
            </p:nvSpPr>
            <p:spPr>
              <a:xfrm>
                <a:off x="9417550" y="6251938"/>
                <a:ext cx="479983" cy="1212124"/>
              </a:xfrm>
              <a:prstGeom prst="curvedRightArrow">
                <a:avLst>
                  <a:gd name="adj1" fmla="val 5542"/>
                  <a:gd name="adj2" fmla="val 36528"/>
                  <a:gd name="adj3" fmla="val 16413"/>
                </a:avLst>
              </a:prstGeom>
              <a:solidFill>
                <a:srgbClr val="327D87"/>
              </a:solidFill>
              <a:ln>
                <a:solidFill>
                  <a:srgbClr val="327D87"/>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81000" tIns="381000" rIns="381000" bIns="381000" numCol="1" spcCol="38100" rtlCol="0" anchor="ctr">
                <a:normAutofit fontScale="25000" lnSpcReduction="20000"/>
              </a:bodyPr>
              <a:lstStyle/>
              <a:p>
                <a:pPr marL="0" marR="0" indent="0" algn="l" defTabSz="2438339" rtl="0" fontAlgn="auto" latinLnBrk="0" hangingPunct="0">
                  <a:lnSpc>
                    <a:spcPct val="90000"/>
                  </a:lnSpc>
                  <a:spcBef>
                    <a:spcPts val="4500"/>
                  </a:spcBef>
                  <a:spcAft>
                    <a:spcPts val="0"/>
                  </a:spcAft>
                  <a:buClrTx/>
                  <a:buSzTx/>
                  <a:buFontTx/>
                  <a:buNone/>
                  <a:tabLst/>
                </a:pPr>
                <a:endParaRPr kumimoji="0" lang="de-DE" sz="6000" b="1" i="0" u="none" strike="noStrike" cap="none" spc="0" normalizeH="0" baseline="0" dirty="0">
                  <a:ln>
                    <a:noFill/>
                  </a:ln>
                  <a:solidFill>
                    <a:schemeClr val="accent6"/>
                  </a:solidFill>
                  <a:effectLst/>
                  <a:uFillTx/>
                  <a:latin typeface="+mj-lt"/>
                  <a:ea typeface="+mj-ea"/>
                  <a:cs typeface="+mj-cs"/>
                  <a:sym typeface="Helvetica"/>
                </a:endParaRPr>
              </a:p>
            </p:txBody>
          </p:sp>
          <p:sp>
            <p:nvSpPr>
              <p:cNvPr id="38" name="Textfeld 37">
                <a:extLst>
                  <a:ext uri="{FF2B5EF4-FFF2-40B4-BE49-F238E27FC236}">
                    <a16:creationId xmlns:a16="http://schemas.microsoft.com/office/drawing/2014/main" id="{2481DBDF-E0F1-779A-FC59-BF4BB9A04A03}"/>
                  </a:ext>
                </a:extLst>
              </p:cNvPr>
              <p:cNvSpPr txBox="1"/>
              <p:nvPr/>
            </p:nvSpPr>
            <p:spPr>
              <a:xfrm>
                <a:off x="8865044" y="5152271"/>
                <a:ext cx="901929" cy="2151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de-DE" dirty="0">
                    <a:solidFill>
                      <a:schemeClr val="accent6"/>
                    </a:solidFill>
                    <a:latin typeface="Comic Sans MS" panose="030F0702030302020204" pitchFamily="66" charset="0"/>
                    <a:sym typeface="Helvetica"/>
                  </a:rPr>
                  <a:t>-</a:t>
                </a:r>
                <a:r>
                  <a:rPr kumimoji="0" lang="de-DE" b="0" i="0" u="none" strike="noStrike" cap="none" spc="0" normalizeH="0" baseline="0" dirty="0">
                    <a:ln>
                      <a:noFill/>
                    </a:ln>
                    <a:solidFill>
                      <a:schemeClr val="accent6"/>
                    </a:solidFill>
                    <a:effectLst/>
                    <a:uFillTx/>
                    <a:latin typeface="Comic Sans MS" panose="030F0702030302020204" pitchFamily="66" charset="0"/>
                    <a:sym typeface="Helvetica"/>
                  </a:rPr>
                  <a:t>1</a:t>
                </a:r>
              </a:p>
            </p:txBody>
          </p:sp>
        </p:grpSp>
        <p:grpSp>
          <p:nvGrpSpPr>
            <p:cNvPr id="42" name="Gruppieren 41">
              <a:extLst>
                <a:ext uri="{FF2B5EF4-FFF2-40B4-BE49-F238E27FC236}">
                  <a16:creationId xmlns:a16="http://schemas.microsoft.com/office/drawing/2014/main" id="{13874D24-23A5-5360-F9CF-3A76EA25C34A}"/>
                </a:ext>
              </a:extLst>
            </p:cNvPr>
            <p:cNvGrpSpPr/>
            <p:nvPr/>
          </p:nvGrpSpPr>
          <p:grpSpPr>
            <a:xfrm>
              <a:off x="4276038" y="2238786"/>
              <a:ext cx="687909" cy="1042727"/>
              <a:chOff x="8865044" y="5152271"/>
              <a:chExt cx="1032489" cy="2311791"/>
            </a:xfrm>
          </p:grpSpPr>
          <p:sp>
            <p:nvSpPr>
              <p:cNvPr id="43" name="Pfeil: nach rechts gekrümmt 11">
                <a:extLst>
                  <a:ext uri="{FF2B5EF4-FFF2-40B4-BE49-F238E27FC236}">
                    <a16:creationId xmlns:a16="http://schemas.microsoft.com/office/drawing/2014/main" id="{01E815CE-4B8E-2432-A83B-F6718EA17876}"/>
                  </a:ext>
                </a:extLst>
              </p:cNvPr>
              <p:cNvSpPr/>
              <p:nvPr/>
            </p:nvSpPr>
            <p:spPr>
              <a:xfrm>
                <a:off x="9417550" y="6251938"/>
                <a:ext cx="479983" cy="1212124"/>
              </a:xfrm>
              <a:prstGeom prst="curvedRightArrow">
                <a:avLst>
                  <a:gd name="adj1" fmla="val 5542"/>
                  <a:gd name="adj2" fmla="val 36528"/>
                  <a:gd name="adj3" fmla="val 16413"/>
                </a:avLst>
              </a:prstGeom>
              <a:solidFill>
                <a:srgbClr val="327D87"/>
              </a:solidFill>
              <a:ln>
                <a:solidFill>
                  <a:srgbClr val="327D87"/>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81000" tIns="381000" rIns="381000" bIns="381000" numCol="1" spcCol="38100" rtlCol="0" anchor="ctr">
                <a:normAutofit fontScale="25000" lnSpcReduction="20000"/>
              </a:bodyPr>
              <a:lstStyle/>
              <a:p>
                <a:pPr marL="0" marR="0" indent="0" algn="l" defTabSz="2438339" rtl="0" fontAlgn="auto" latinLnBrk="0" hangingPunct="0">
                  <a:lnSpc>
                    <a:spcPct val="90000"/>
                  </a:lnSpc>
                  <a:spcBef>
                    <a:spcPts val="4500"/>
                  </a:spcBef>
                  <a:spcAft>
                    <a:spcPts val="0"/>
                  </a:spcAft>
                  <a:buClrTx/>
                  <a:buSzTx/>
                  <a:buFontTx/>
                  <a:buNone/>
                  <a:tabLst/>
                </a:pPr>
                <a:endParaRPr kumimoji="0" lang="de-DE" sz="6000" b="1" i="0" u="none" strike="noStrike" cap="none" spc="0" normalizeH="0" baseline="0" dirty="0">
                  <a:ln>
                    <a:noFill/>
                  </a:ln>
                  <a:solidFill>
                    <a:schemeClr val="accent6"/>
                  </a:solidFill>
                  <a:effectLst/>
                  <a:uFillTx/>
                  <a:latin typeface="+mj-lt"/>
                  <a:ea typeface="+mj-ea"/>
                  <a:cs typeface="+mj-cs"/>
                  <a:sym typeface="Helvetica"/>
                </a:endParaRPr>
              </a:p>
            </p:txBody>
          </p:sp>
          <p:sp>
            <p:nvSpPr>
              <p:cNvPr id="44" name="Textfeld 43">
                <a:extLst>
                  <a:ext uri="{FF2B5EF4-FFF2-40B4-BE49-F238E27FC236}">
                    <a16:creationId xmlns:a16="http://schemas.microsoft.com/office/drawing/2014/main" id="{C5288E7C-D327-9324-9AAB-CB5F420EC719}"/>
                  </a:ext>
                </a:extLst>
              </p:cNvPr>
              <p:cNvSpPr txBox="1"/>
              <p:nvPr/>
            </p:nvSpPr>
            <p:spPr>
              <a:xfrm>
                <a:off x="8865044" y="5152271"/>
                <a:ext cx="901929" cy="2151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lang="de-DE" dirty="0">
                    <a:solidFill>
                      <a:schemeClr val="accent6"/>
                    </a:solidFill>
                    <a:latin typeface="Comic Sans MS" panose="030F0702030302020204" pitchFamily="66" charset="0"/>
                    <a:sym typeface="Helvetica"/>
                  </a:rPr>
                  <a:t>-</a:t>
                </a:r>
                <a:r>
                  <a:rPr kumimoji="0" lang="de-DE" b="0" i="0" u="none" strike="noStrike" cap="none" spc="0" normalizeH="0" baseline="0" dirty="0">
                    <a:ln>
                      <a:noFill/>
                    </a:ln>
                    <a:solidFill>
                      <a:schemeClr val="accent6"/>
                    </a:solidFill>
                    <a:effectLst/>
                    <a:uFillTx/>
                    <a:latin typeface="Comic Sans MS" panose="030F0702030302020204" pitchFamily="66" charset="0"/>
                    <a:sym typeface="Helvetica"/>
                  </a:rPr>
                  <a:t>1</a:t>
                </a:r>
              </a:p>
            </p:txBody>
          </p:sp>
        </p:grpSp>
      </p:grpSp>
      <p:grpSp>
        <p:nvGrpSpPr>
          <p:cNvPr id="50" name="Gruppieren 49">
            <a:extLst>
              <a:ext uri="{FF2B5EF4-FFF2-40B4-BE49-F238E27FC236}">
                <a16:creationId xmlns:a16="http://schemas.microsoft.com/office/drawing/2014/main" id="{24F0429B-C4AA-C7E2-0891-5AE14E720B2F}"/>
              </a:ext>
            </a:extLst>
          </p:cNvPr>
          <p:cNvGrpSpPr/>
          <p:nvPr/>
        </p:nvGrpSpPr>
        <p:grpSpPr>
          <a:xfrm>
            <a:off x="6207560" y="1307836"/>
            <a:ext cx="957068" cy="2008107"/>
            <a:chOff x="6207560" y="1307836"/>
            <a:chExt cx="957068" cy="2008107"/>
          </a:xfrm>
        </p:grpSpPr>
        <p:grpSp>
          <p:nvGrpSpPr>
            <p:cNvPr id="33" name="Gruppieren 32">
              <a:extLst>
                <a:ext uri="{FF2B5EF4-FFF2-40B4-BE49-F238E27FC236}">
                  <a16:creationId xmlns:a16="http://schemas.microsoft.com/office/drawing/2014/main" id="{16FB0DD8-BDF7-CFA7-E0FC-9B1CCBB59DD8}"/>
                </a:ext>
              </a:extLst>
            </p:cNvPr>
            <p:cNvGrpSpPr/>
            <p:nvPr/>
          </p:nvGrpSpPr>
          <p:grpSpPr>
            <a:xfrm flipH="1">
              <a:off x="6207560" y="1307836"/>
              <a:ext cx="947289" cy="1064593"/>
              <a:chOff x="8475738" y="5103793"/>
              <a:chExt cx="1421795" cy="2360269"/>
            </a:xfrm>
          </p:grpSpPr>
          <p:sp>
            <p:nvSpPr>
              <p:cNvPr id="34" name="Pfeil: nach rechts gekrümmt 11">
                <a:extLst>
                  <a:ext uri="{FF2B5EF4-FFF2-40B4-BE49-F238E27FC236}">
                    <a16:creationId xmlns:a16="http://schemas.microsoft.com/office/drawing/2014/main" id="{F1ECD889-69AD-33A1-1B4A-0AD33462E5C9}"/>
                  </a:ext>
                </a:extLst>
              </p:cNvPr>
              <p:cNvSpPr/>
              <p:nvPr/>
            </p:nvSpPr>
            <p:spPr>
              <a:xfrm>
                <a:off x="9417550" y="6251938"/>
                <a:ext cx="479983" cy="1212124"/>
              </a:xfrm>
              <a:prstGeom prst="curvedRightArrow">
                <a:avLst>
                  <a:gd name="adj1" fmla="val 5542"/>
                  <a:gd name="adj2" fmla="val 36528"/>
                  <a:gd name="adj3" fmla="val 16413"/>
                </a:avLst>
              </a:prstGeom>
              <a:solidFill>
                <a:srgbClr val="327D87"/>
              </a:solidFill>
              <a:ln>
                <a:solidFill>
                  <a:srgbClr val="327D87"/>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81000" tIns="381000" rIns="381000" bIns="381000" numCol="1" spcCol="38100" rtlCol="0" anchor="ctr">
                <a:normAutofit fontScale="25000" lnSpcReduction="20000"/>
              </a:bodyPr>
              <a:lstStyle/>
              <a:p>
                <a:pPr marL="0" marR="0" indent="0" algn="l" defTabSz="2438339" rtl="0" fontAlgn="auto" latinLnBrk="0" hangingPunct="0">
                  <a:lnSpc>
                    <a:spcPct val="90000"/>
                  </a:lnSpc>
                  <a:spcBef>
                    <a:spcPts val="4500"/>
                  </a:spcBef>
                  <a:spcAft>
                    <a:spcPts val="0"/>
                  </a:spcAft>
                  <a:buClrTx/>
                  <a:buSzTx/>
                  <a:buFontTx/>
                  <a:buNone/>
                  <a:tabLst/>
                </a:pPr>
                <a:endParaRPr kumimoji="0" lang="de-DE" sz="6000" b="1" i="0" u="none" strike="noStrike" cap="none" spc="0" normalizeH="0" baseline="0" dirty="0">
                  <a:ln>
                    <a:noFill/>
                  </a:ln>
                  <a:solidFill>
                    <a:schemeClr val="accent6"/>
                  </a:solidFill>
                  <a:effectLst/>
                  <a:uFillTx/>
                  <a:latin typeface="+mj-lt"/>
                  <a:ea typeface="+mj-ea"/>
                  <a:cs typeface="+mj-cs"/>
                  <a:sym typeface="Helvetica"/>
                </a:endParaRPr>
              </a:p>
            </p:txBody>
          </p:sp>
          <p:sp>
            <p:nvSpPr>
              <p:cNvPr id="35" name="Textfeld 34">
                <a:extLst>
                  <a:ext uri="{FF2B5EF4-FFF2-40B4-BE49-F238E27FC236}">
                    <a16:creationId xmlns:a16="http://schemas.microsoft.com/office/drawing/2014/main" id="{96D2324F-1DBA-9B4F-051F-01A07F1408D7}"/>
                  </a:ext>
                </a:extLst>
              </p:cNvPr>
              <p:cNvSpPr txBox="1"/>
              <p:nvPr/>
            </p:nvSpPr>
            <p:spPr>
              <a:xfrm>
                <a:off x="8475738" y="5103793"/>
                <a:ext cx="901930" cy="2151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de-DE" b="0" i="0" u="none" strike="noStrike" cap="none" spc="0" normalizeH="0" baseline="0" dirty="0">
                    <a:ln>
                      <a:noFill/>
                    </a:ln>
                    <a:solidFill>
                      <a:schemeClr val="accent6"/>
                    </a:solidFill>
                    <a:effectLst/>
                    <a:uFillTx/>
                    <a:latin typeface="Comic Sans MS" panose="030F0702030302020204" pitchFamily="66" charset="0"/>
                    <a:sym typeface="Helvetica"/>
                  </a:rPr>
                  <a:t>+1</a:t>
                </a:r>
              </a:p>
            </p:txBody>
          </p:sp>
        </p:grpSp>
        <p:grpSp>
          <p:nvGrpSpPr>
            <p:cNvPr id="39" name="Gruppieren 38">
              <a:extLst>
                <a:ext uri="{FF2B5EF4-FFF2-40B4-BE49-F238E27FC236}">
                  <a16:creationId xmlns:a16="http://schemas.microsoft.com/office/drawing/2014/main" id="{CF4854F6-65B7-C1FF-FE86-3A34E93BC0A1}"/>
                </a:ext>
              </a:extLst>
            </p:cNvPr>
            <p:cNvGrpSpPr/>
            <p:nvPr/>
          </p:nvGrpSpPr>
          <p:grpSpPr>
            <a:xfrm flipH="1">
              <a:off x="6217339" y="1772588"/>
              <a:ext cx="947289" cy="1064593"/>
              <a:chOff x="8475738" y="5103793"/>
              <a:chExt cx="1421795" cy="2360269"/>
            </a:xfrm>
          </p:grpSpPr>
          <p:sp>
            <p:nvSpPr>
              <p:cNvPr id="40" name="Pfeil: nach rechts gekrümmt 11">
                <a:extLst>
                  <a:ext uri="{FF2B5EF4-FFF2-40B4-BE49-F238E27FC236}">
                    <a16:creationId xmlns:a16="http://schemas.microsoft.com/office/drawing/2014/main" id="{B8524C4A-53D2-E4C1-2345-6DC6463C1886}"/>
                  </a:ext>
                </a:extLst>
              </p:cNvPr>
              <p:cNvSpPr/>
              <p:nvPr/>
            </p:nvSpPr>
            <p:spPr>
              <a:xfrm>
                <a:off x="9417550" y="6251938"/>
                <a:ext cx="479983" cy="1212124"/>
              </a:xfrm>
              <a:prstGeom prst="curvedRightArrow">
                <a:avLst>
                  <a:gd name="adj1" fmla="val 5542"/>
                  <a:gd name="adj2" fmla="val 36528"/>
                  <a:gd name="adj3" fmla="val 16413"/>
                </a:avLst>
              </a:prstGeom>
              <a:solidFill>
                <a:srgbClr val="327D87"/>
              </a:solidFill>
              <a:ln>
                <a:solidFill>
                  <a:srgbClr val="327D87"/>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81000" tIns="381000" rIns="381000" bIns="381000" numCol="1" spcCol="38100" rtlCol="0" anchor="ctr">
                <a:normAutofit fontScale="25000" lnSpcReduction="20000"/>
              </a:bodyPr>
              <a:lstStyle/>
              <a:p>
                <a:pPr marL="0" marR="0" indent="0" algn="l" defTabSz="2438339" rtl="0" fontAlgn="auto" latinLnBrk="0" hangingPunct="0">
                  <a:lnSpc>
                    <a:spcPct val="90000"/>
                  </a:lnSpc>
                  <a:spcBef>
                    <a:spcPts val="4500"/>
                  </a:spcBef>
                  <a:spcAft>
                    <a:spcPts val="0"/>
                  </a:spcAft>
                  <a:buClrTx/>
                  <a:buSzTx/>
                  <a:buFontTx/>
                  <a:buNone/>
                  <a:tabLst/>
                </a:pPr>
                <a:endParaRPr kumimoji="0" lang="de-DE" sz="6000" b="1" i="0" u="none" strike="noStrike" cap="none" spc="0" normalizeH="0" baseline="0" dirty="0">
                  <a:ln>
                    <a:noFill/>
                  </a:ln>
                  <a:solidFill>
                    <a:schemeClr val="accent6"/>
                  </a:solidFill>
                  <a:effectLst/>
                  <a:uFillTx/>
                  <a:latin typeface="+mj-lt"/>
                  <a:ea typeface="+mj-ea"/>
                  <a:cs typeface="+mj-cs"/>
                  <a:sym typeface="Helvetica"/>
                </a:endParaRPr>
              </a:p>
            </p:txBody>
          </p:sp>
          <p:sp>
            <p:nvSpPr>
              <p:cNvPr id="41" name="Textfeld 40">
                <a:extLst>
                  <a:ext uri="{FF2B5EF4-FFF2-40B4-BE49-F238E27FC236}">
                    <a16:creationId xmlns:a16="http://schemas.microsoft.com/office/drawing/2014/main" id="{75B8EC8C-80AB-25E9-98DE-B71E4AA7B3DA}"/>
                  </a:ext>
                </a:extLst>
              </p:cNvPr>
              <p:cNvSpPr txBox="1"/>
              <p:nvPr/>
            </p:nvSpPr>
            <p:spPr>
              <a:xfrm>
                <a:off x="8475738" y="5103793"/>
                <a:ext cx="901930" cy="2151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de-DE" b="0" i="0" u="none" strike="noStrike" cap="none" spc="0" normalizeH="0" baseline="0" dirty="0">
                    <a:ln>
                      <a:noFill/>
                    </a:ln>
                    <a:solidFill>
                      <a:schemeClr val="accent6"/>
                    </a:solidFill>
                    <a:effectLst/>
                    <a:uFillTx/>
                    <a:latin typeface="Comic Sans MS" panose="030F0702030302020204" pitchFamily="66" charset="0"/>
                    <a:sym typeface="Helvetica"/>
                  </a:rPr>
                  <a:t>+1</a:t>
                </a:r>
              </a:p>
            </p:txBody>
          </p:sp>
        </p:grpSp>
        <p:grpSp>
          <p:nvGrpSpPr>
            <p:cNvPr id="45" name="Gruppieren 44">
              <a:extLst>
                <a:ext uri="{FF2B5EF4-FFF2-40B4-BE49-F238E27FC236}">
                  <a16:creationId xmlns:a16="http://schemas.microsoft.com/office/drawing/2014/main" id="{51879D8F-C4E1-C1A1-B483-97F027DD5BF6}"/>
                </a:ext>
              </a:extLst>
            </p:cNvPr>
            <p:cNvGrpSpPr/>
            <p:nvPr/>
          </p:nvGrpSpPr>
          <p:grpSpPr>
            <a:xfrm flipH="1">
              <a:off x="6212059" y="2251350"/>
              <a:ext cx="947289" cy="1064593"/>
              <a:chOff x="8475738" y="5103793"/>
              <a:chExt cx="1421795" cy="2360269"/>
            </a:xfrm>
          </p:grpSpPr>
          <p:sp>
            <p:nvSpPr>
              <p:cNvPr id="46" name="Pfeil: nach rechts gekrümmt 11">
                <a:extLst>
                  <a:ext uri="{FF2B5EF4-FFF2-40B4-BE49-F238E27FC236}">
                    <a16:creationId xmlns:a16="http://schemas.microsoft.com/office/drawing/2014/main" id="{99AEB9E8-97AF-EE38-35E2-4D9314D05A42}"/>
                  </a:ext>
                </a:extLst>
              </p:cNvPr>
              <p:cNvSpPr/>
              <p:nvPr/>
            </p:nvSpPr>
            <p:spPr>
              <a:xfrm>
                <a:off x="9417550" y="6251938"/>
                <a:ext cx="479983" cy="1212124"/>
              </a:xfrm>
              <a:prstGeom prst="curvedRightArrow">
                <a:avLst>
                  <a:gd name="adj1" fmla="val 5542"/>
                  <a:gd name="adj2" fmla="val 36528"/>
                  <a:gd name="adj3" fmla="val 16413"/>
                </a:avLst>
              </a:prstGeom>
              <a:solidFill>
                <a:srgbClr val="327D87"/>
              </a:solidFill>
              <a:ln>
                <a:solidFill>
                  <a:srgbClr val="327D87"/>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81000" tIns="381000" rIns="381000" bIns="381000" numCol="1" spcCol="38100" rtlCol="0" anchor="ctr">
                <a:normAutofit fontScale="25000" lnSpcReduction="20000"/>
              </a:bodyPr>
              <a:lstStyle/>
              <a:p>
                <a:pPr marL="0" marR="0" indent="0" algn="l" defTabSz="2438339" rtl="0" fontAlgn="auto" latinLnBrk="0" hangingPunct="0">
                  <a:lnSpc>
                    <a:spcPct val="90000"/>
                  </a:lnSpc>
                  <a:spcBef>
                    <a:spcPts val="4500"/>
                  </a:spcBef>
                  <a:spcAft>
                    <a:spcPts val="0"/>
                  </a:spcAft>
                  <a:buClrTx/>
                  <a:buSzTx/>
                  <a:buFontTx/>
                  <a:buNone/>
                  <a:tabLst/>
                </a:pPr>
                <a:endParaRPr kumimoji="0" lang="de-DE" sz="6000" b="1" i="0" u="none" strike="noStrike" cap="none" spc="0" normalizeH="0" baseline="0" dirty="0">
                  <a:ln>
                    <a:noFill/>
                  </a:ln>
                  <a:solidFill>
                    <a:schemeClr val="accent6"/>
                  </a:solidFill>
                  <a:effectLst/>
                  <a:uFillTx/>
                  <a:latin typeface="+mj-lt"/>
                  <a:ea typeface="+mj-ea"/>
                  <a:cs typeface="+mj-cs"/>
                  <a:sym typeface="Helvetica"/>
                </a:endParaRPr>
              </a:p>
            </p:txBody>
          </p:sp>
          <p:sp>
            <p:nvSpPr>
              <p:cNvPr id="47" name="Textfeld 46">
                <a:extLst>
                  <a:ext uri="{FF2B5EF4-FFF2-40B4-BE49-F238E27FC236}">
                    <a16:creationId xmlns:a16="http://schemas.microsoft.com/office/drawing/2014/main" id="{DD823CC2-4559-A876-0742-8DBF0D479D11}"/>
                  </a:ext>
                </a:extLst>
              </p:cNvPr>
              <p:cNvSpPr txBox="1"/>
              <p:nvPr/>
            </p:nvSpPr>
            <p:spPr>
              <a:xfrm>
                <a:off x="8475738" y="5103793"/>
                <a:ext cx="901930" cy="2151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90000"/>
                  </a:lnSpc>
                  <a:spcBef>
                    <a:spcPts val="4500"/>
                  </a:spcBef>
                  <a:spcAft>
                    <a:spcPts val="0"/>
                  </a:spcAft>
                  <a:buClrTx/>
                  <a:buSzTx/>
                  <a:buFontTx/>
                  <a:buNone/>
                  <a:tabLst/>
                </a:pPr>
                <a:r>
                  <a:rPr kumimoji="0" lang="de-DE" b="0" i="0" u="none" strike="noStrike" cap="none" spc="0" normalizeH="0" baseline="0" dirty="0">
                    <a:ln>
                      <a:noFill/>
                    </a:ln>
                    <a:solidFill>
                      <a:schemeClr val="accent6"/>
                    </a:solidFill>
                    <a:effectLst/>
                    <a:uFillTx/>
                    <a:latin typeface="Comic Sans MS" panose="030F0702030302020204" pitchFamily="66" charset="0"/>
                    <a:sym typeface="Helvetica"/>
                  </a:rPr>
                  <a:t>+1</a:t>
                </a:r>
              </a:p>
            </p:txBody>
          </p:sp>
        </p:grpSp>
      </p:grpSp>
      <p:sp>
        <p:nvSpPr>
          <p:cNvPr id="48" name="Oval 47">
            <a:extLst>
              <a:ext uri="{FF2B5EF4-FFF2-40B4-BE49-F238E27FC236}">
                <a16:creationId xmlns:a16="http://schemas.microsoft.com/office/drawing/2014/main" id="{9493981E-10BB-84B1-EDF9-FCCA092B1C51}"/>
              </a:ext>
            </a:extLst>
          </p:cNvPr>
          <p:cNvSpPr/>
          <p:nvPr/>
        </p:nvSpPr>
        <p:spPr>
          <a:xfrm>
            <a:off x="6858000" y="1601407"/>
            <a:ext cx="524933" cy="1744067"/>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4CD0C077-5126-1A14-2926-87B36C8252AF}"/>
              </a:ext>
            </a:extLst>
          </p:cNvPr>
          <p:cNvSpPr/>
          <p:nvPr/>
        </p:nvSpPr>
        <p:spPr>
          <a:xfrm>
            <a:off x="2474876" y="1601407"/>
            <a:ext cx="524933" cy="174406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385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10" name="Inhaltsplatzhalter 1">
            <a:extLst>
              <a:ext uri="{FF2B5EF4-FFF2-40B4-BE49-F238E27FC236}">
                <a16:creationId xmlns:a16="http://schemas.microsoft.com/office/drawing/2014/main" id="{18D3D2EB-D102-4B65-5E13-4223D157EB8A}"/>
              </a:ext>
            </a:extLst>
          </p:cNvPr>
          <p:cNvSpPr>
            <a:spLocks noGrp="1"/>
          </p:cNvSpPr>
          <p:nvPr>
            <p:ph idx="1"/>
          </p:nvPr>
        </p:nvSpPr>
        <p:spPr>
          <a:xfrm>
            <a:off x="1096423" y="1146655"/>
            <a:ext cx="7009509" cy="5031449"/>
          </a:xfrm>
        </p:spPr>
        <p:txBody>
          <a:bodyPr/>
          <a:lstStyle/>
          <a:p>
            <a:pPr marL="0" indent="0">
              <a:buNone/>
            </a:pPr>
            <a:r>
              <a:rPr lang="de-DE" sz="2400" b="1" dirty="0">
                <a:solidFill>
                  <a:srgbClr val="327D87"/>
                </a:solidFill>
              </a:rPr>
              <a:t>Was wird im Matheunterricht gelernt?</a:t>
            </a:r>
          </a:p>
          <a:p>
            <a:pPr>
              <a:buFont typeface="Arial" panose="020B0604020202020204" pitchFamily="34" charset="0"/>
              <a:buChar char="•"/>
            </a:pPr>
            <a:r>
              <a:rPr lang="de-DE" sz="2400" dirty="0"/>
              <a:t>Matheunterricht früher und heute</a:t>
            </a:r>
          </a:p>
          <a:p>
            <a:pPr>
              <a:buFont typeface="Arial" panose="020B0604020202020204" pitchFamily="34" charset="0"/>
              <a:buChar char="•"/>
            </a:pPr>
            <a:r>
              <a:rPr lang="de-DE" sz="2400" dirty="0">
                <a:solidFill>
                  <a:srgbClr val="327D87"/>
                </a:solidFill>
              </a:rPr>
              <a:t>Mathematiklehrplan</a:t>
            </a:r>
          </a:p>
          <a:p>
            <a:pPr marL="0" indent="0">
              <a:buNone/>
            </a:pPr>
            <a:r>
              <a:rPr lang="de-DE" sz="2400" b="1" dirty="0"/>
              <a:t>Wie kann ich mein Kind unterstützen?</a:t>
            </a:r>
          </a:p>
          <a:p>
            <a:pPr>
              <a:buFont typeface="Arial" panose="020B0604020202020204" pitchFamily="34" charset="0"/>
              <a:buChar char="•"/>
            </a:pPr>
            <a:r>
              <a:rPr lang="de-DE" sz="2400" dirty="0"/>
              <a:t>Allgemeine Unterstützung</a:t>
            </a:r>
          </a:p>
          <a:p>
            <a:pPr>
              <a:buFont typeface="Arial" panose="020B0604020202020204" pitchFamily="34" charset="0"/>
              <a:buChar char="•"/>
            </a:pPr>
            <a:r>
              <a:rPr lang="de-DE" sz="2400" dirty="0"/>
              <a:t>Unterstützung mit </a:t>
            </a:r>
            <a:r>
              <a:rPr lang="de-DE" sz="2400" dirty="0" err="1"/>
              <a:t>Mahiko</a:t>
            </a:r>
            <a:endParaRPr lang="de-DE" sz="2400" dirty="0"/>
          </a:p>
          <a:p>
            <a:pPr>
              <a:buFont typeface="Arial" panose="020B0604020202020204" pitchFamily="34" charset="0"/>
              <a:buChar char="•"/>
            </a:pPr>
            <a:r>
              <a:rPr lang="de-DE" sz="2400" dirty="0"/>
              <a:t>Unterstützung durch Material</a:t>
            </a:r>
          </a:p>
        </p:txBody>
      </p:sp>
    </p:spTree>
    <p:extLst>
      <p:ext uri="{BB962C8B-B14F-4D97-AF65-F5344CB8AC3E}">
        <p14:creationId xmlns:p14="http://schemas.microsoft.com/office/powerpoint/2010/main" val="426800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Was wird im Matheunterricht gelernt?</a:t>
            </a:r>
          </a:p>
        </p:txBody>
      </p:sp>
      <p:pic>
        <p:nvPicPr>
          <p:cNvPr id="3" name="Grafik 2" descr="Ein Bild, das Text, Screenshot, Website, Onlinewerbung enthält.&#10;&#10;Automatisch generierte Beschreibung">
            <a:extLst>
              <a:ext uri="{FF2B5EF4-FFF2-40B4-BE49-F238E27FC236}">
                <a16:creationId xmlns:a16="http://schemas.microsoft.com/office/drawing/2014/main" id="{AD8BEB59-63B9-CA7C-CB36-58266E8DB8A7}"/>
              </a:ext>
            </a:extLst>
          </p:cNvPr>
          <p:cNvPicPr>
            <a:picLocks noChangeAspect="1"/>
          </p:cNvPicPr>
          <p:nvPr/>
        </p:nvPicPr>
        <p:blipFill>
          <a:blip r:embed="rId3"/>
          <a:stretch>
            <a:fillRect/>
          </a:stretch>
        </p:blipFill>
        <p:spPr>
          <a:xfrm>
            <a:off x="685800" y="961501"/>
            <a:ext cx="7772400" cy="5492931"/>
          </a:xfrm>
          <a:prstGeom prst="rect">
            <a:avLst/>
          </a:prstGeom>
        </p:spPr>
      </p:pic>
    </p:spTree>
    <p:extLst>
      <p:ext uri="{BB962C8B-B14F-4D97-AF65-F5344CB8AC3E}">
        <p14:creationId xmlns:p14="http://schemas.microsoft.com/office/powerpoint/2010/main" val="172989474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3482</Words>
  <Application>Microsoft Macintosh PowerPoint</Application>
  <PresentationFormat>Bildschirmpräsentation (4:3)</PresentationFormat>
  <Paragraphs>514</Paragraphs>
  <Slides>37</Slides>
  <Notes>36</Notes>
  <HiddenSlides>9</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37</vt:i4>
      </vt:variant>
    </vt:vector>
  </HeadingPairs>
  <TitlesOfParts>
    <vt:vector size="45" baseType="lpstr">
      <vt:lpstr>Arial</vt:lpstr>
      <vt:lpstr>Calibri</vt:lpstr>
      <vt:lpstr>Comic Sans MS</vt:lpstr>
      <vt:lpstr>Helvetica</vt:lpstr>
      <vt:lpstr>Helvetica Neue</vt:lpstr>
      <vt:lpstr>Open Sans</vt:lpstr>
      <vt:lpstr>Wingdings</vt:lpstr>
      <vt:lpstr>Office</vt:lpstr>
      <vt:lpstr>Elternabend</vt:lpstr>
      <vt:lpstr>Inhalt</vt:lpstr>
      <vt:lpstr>Inhalt</vt:lpstr>
      <vt:lpstr>Was wird im Matheunterricht gelernt?</vt:lpstr>
      <vt:lpstr>Was wird im Matheunterricht gelernt?</vt:lpstr>
      <vt:lpstr>Was wird im Matheunterricht gelernt?</vt:lpstr>
      <vt:lpstr>Was wird im Matheunterricht gelernt?</vt:lpstr>
      <vt:lpstr>PowerPoint-Präsentation</vt:lpstr>
      <vt:lpstr>Was wird im Matheunterricht gelernt?</vt:lpstr>
      <vt:lpstr>Zahlen und Operationen</vt:lpstr>
      <vt:lpstr>Raum und Form</vt:lpstr>
      <vt:lpstr>Größen und Messen</vt:lpstr>
      <vt:lpstr>Daten, Häufigkeiten, Wahrscheinlichkeiten</vt:lpstr>
      <vt:lpstr>Probleme lösen</vt:lpstr>
      <vt:lpstr>Sachaufgaben bearbeiten</vt:lpstr>
      <vt:lpstr>sich austauschen</vt:lpstr>
      <vt:lpstr>begründen</vt:lpstr>
      <vt:lpstr>darstellen</vt:lpstr>
      <vt:lpstr>PowerPoint-Präsentation</vt:lpstr>
      <vt:lpstr>Wie kann ich mein Kind unterstützen?</vt:lpstr>
      <vt:lpstr>Wie kann ich mein Kind unterstützen?</vt:lpstr>
      <vt:lpstr>Wie kann ich mein Kind unterstützen?</vt:lpstr>
      <vt:lpstr>PowerPoint-Präsentation</vt:lpstr>
      <vt:lpstr>Wie kann ich mein Kind unterstützen?</vt:lpstr>
      <vt:lpstr>Was erwartet mich auf Mahiko?</vt:lpstr>
      <vt:lpstr>Grundlagen</vt:lpstr>
      <vt:lpstr>Was erwartet mich auf Mahiko?</vt:lpstr>
      <vt:lpstr>Übungen</vt:lpstr>
      <vt:lpstr>Was erwartet mich auf Mahiko?</vt:lpstr>
      <vt:lpstr>Lernvideos</vt:lpstr>
      <vt:lpstr>PowerPoint-Präsentation</vt:lpstr>
      <vt:lpstr>Unterstützung durch Material</vt:lpstr>
      <vt:lpstr>Unterstützung durch Material</vt:lpstr>
      <vt:lpstr>Unterstützung durch Material</vt:lpstr>
      <vt:lpstr>Unterstützung durch Material</vt:lpstr>
      <vt:lpstr>Unterstützung durch Material</vt:lpstr>
      <vt:lpstr>Unterstützung durch Material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Julia Westerhaus</cp:lastModifiedBy>
  <cp:revision>136</cp:revision>
  <dcterms:created xsi:type="dcterms:W3CDTF">2021-10-04T08:50:15Z</dcterms:created>
  <dcterms:modified xsi:type="dcterms:W3CDTF">2023-06-26T10:10:31Z</dcterms:modified>
  <cp:category/>
</cp:coreProperties>
</file>