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0" r:id="rId1"/>
  </p:sldMasterIdLst>
  <p:notesMasterIdLst>
    <p:notesMasterId r:id="rId79"/>
  </p:notesMasterIdLst>
  <p:handoutMasterIdLst>
    <p:handoutMasterId r:id="rId80"/>
  </p:handoutMasterIdLst>
  <p:sldIdLst>
    <p:sldId id="307" r:id="rId2"/>
    <p:sldId id="3133" r:id="rId3"/>
    <p:sldId id="3134" r:id="rId4"/>
    <p:sldId id="458" r:id="rId5"/>
    <p:sldId id="648" r:id="rId6"/>
    <p:sldId id="1086" r:id="rId7"/>
    <p:sldId id="1166" r:id="rId8"/>
    <p:sldId id="2734" r:id="rId9"/>
    <p:sldId id="2736" r:id="rId10"/>
    <p:sldId id="2737" r:id="rId11"/>
    <p:sldId id="2738" r:id="rId12"/>
    <p:sldId id="2735" r:id="rId13"/>
    <p:sldId id="1514" r:id="rId14"/>
    <p:sldId id="2728" r:id="rId15"/>
    <p:sldId id="2729" r:id="rId16"/>
    <p:sldId id="840" r:id="rId17"/>
    <p:sldId id="841" r:id="rId18"/>
    <p:sldId id="1172" r:id="rId19"/>
    <p:sldId id="3128" r:id="rId20"/>
    <p:sldId id="2726" r:id="rId21"/>
    <p:sldId id="2730" r:id="rId22"/>
    <p:sldId id="1154" r:id="rId23"/>
    <p:sldId id="1088" r:id="rId24"/>
    <p:sldId id="627" r:id="rId25"/>
    <p:sldId id="1148" r:id="rId26"/>
    <p:sldId id="1236" r:id="rId27"/>
    <p:sldId id="983" r:id="rId28"/>
    <p:sldId id="997" r:id="rId29"/>
    <p:sldId id="667" r:id="rId30"/>
    <p:sldId id="1101" r:id="rId31"/>
    <p:sldId id="1052" r:id="rId32"/>
    <p:sldId id="774" r:id="rId33"/>
    <p:sldId id="2731" r:id="rId34"/>
    <p:sldId id="1158" r:id="rId35"/>
    <p:sldId id="1091" r:id="rId36"/>
    <p:sldId id="672" r:id="rId37"/>
    <p:sldId id="1122" r:id="rId38"/>
    <p:sldId id="1162" r:id="rId39"/>
    <p:sldId id="1163" r:id="rId40"/>
    <p:sldId id="1109" r:id="rId41"/>
    <p:sldId id="1116" r:id="rId42"/>
    <p:sldId id="1155" r:id="rId43"/>
    <p:sldId id="1053" r:id="rId44"/>
    <p:sldId id="1113" r:id="rId45"/>
    <p:sldId id="1147" r:id="rId46"/>
    <p:sldId id="1164" r:id="rId47"/>
    <p:sldId id="3130" r:id="rId48"/>
    <p:sldId id="1159" r:id="rId49"/>
    <p:sldId id="2732" r:id="rId50"/>
    <p:sldId id="1160" r:id="rId51"/>
    <p:sldId id="1092" r:id="rId52"/>
    <p:sldId id="1240" r:id="rId53"/>
    <p:sldId id="1003" r:id="rId54"/>
    <p:sldId id="1175" r:id="rId55"/>
    <p:sldId id="1123" r:id="rId56"/>
    <p:sldId id="3135" r:id="rId57"/>
    <p:sldId id="3136" r:id="rId58"/>
    <p:sldId id="2743" r:id="rId59"/>
    <p:sldId id="2744" r:id="rId60"/>
    <p:sldId id="1176" r:id="rId61"/>
    <p:sldId id="1057" r:id="rId62"/>
    <p:sldId id="3129" r:id="rId63"/>
    <p:sldId id="1168" r:id="rId64"/>
    <p:sldId id="2742" r:id="rId65"/>
    <p:sldId id="1165" r:id="rId66"/>
    <p:sldId id="2733" r:id="rId67"/>
    <p:sldId id="3131" r:id="rId68"/>
    <p:sldId id="3132" r:id="rId69"/>
    <p:sldId id="2740" r:id="rId70"/>
    <p:sldId id="320" r:id="rId71"/>
    <p:sldId id="1171" r:id="rId72"/>
    <p:sldId id="316" r:id="rId73"/>
    <p:sldId id="324" r:id="rId74"/>
    <p:sldId id="2741" r:id="rId75"/>
    <p:sldId id="609" r:id="rId76"/>
    <p:sldId id="614" r:id="rId77"/>
    <p:sldId id="610"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ulia Westerhaus" initials="JW" lastIdx="48" clrIdx="6"/>
  <p:cmAuthor id="1" name="Maren Laferi" initials="ML" lastIdx="75" clrIdx="0"/>
  <p:cmAuthor id="2" name="Nina Glasmeyer" initials="NG" lastIdx="57" clrIdx="1"/>
  <p:cmAuthor id="3" name="Elena Zannetin" initials="MOU" lastIdx="43" clrIdx="2"/>
  <p:cmAuthor id="4" name="Janina" initials="J" lastIdx="3" clrIdx="3"/>
  <p:cmAuthor id="5" name="Rene Schlüter" initials="RS" lastIdx="89" clrIdx="4"/>
  <p:cmAuthor id="6" name="Ben Weiß" initials="BW" lastIdx="9"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D87"/>
    <a:srgbClr val="FF2F92"/>
    <a:srgbClr val="E6F4F6"/>
    <a:srgbClr val="96B6BD"/>
    <a:srgbClr val="95B6BD"/>
    <a:srgbClr val="A6161A"/>
    <a:srgbClr val="3126B4"/>
    <a:srgbClr val="D9E7E8"/>
    <a:srgbClr val="F3F9FC"/>
    <a:srgbClr val="E6F3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91" autoAdjust="0"/>
    <p:restoredTop sz="60458" autoAdjust="0"/>
  </p:normalViewPr>
  <p:slideViewPr>
    <p:cSldViewPr snapToGrid="0" snapToObjects="1">
      <p:cViewPr varScale="1">
        <p:scale>
          <a:sx n="95" d="100"/>
          <a:sy n="95" d="100"/>
        </p:scale>
        <p:origin x="4232" y="176"/>
      </p:cViewPr>
      <p:guideLst>
        <p:guide orient="horz" pos="2160"/>
        <p:guide pos="2880"/>
      </p:guideLst>
    </p:cSldViewPr>
  </p:slideViewPr>
  <p:outlineViewPr>
    <p:cViewPr>
      <p:scale>
        <a:sx n="33" d="100"/>
        <a:sy n="33" d="100"/>
      </p:scale>
      <p:origin x="16" y="0"/>
    </p:cViewPr>
  </p:outlineViewPr>
  <p:notesTextViewPr>
    <p:cViewPr>
      <p:scale>
        <a:sx n="110" d="100"/>
        <a:sy n="110" d="100"/>
      </p:scale>
      <p:origin x="0" y="0"/>
    </p:cViewPr>
  </p:notesTextViewPr>
  <p:sorterViewPr>
    <p:cViewPr>
      <p:scale>
        <a:sx n="80" d="100"/>
        <a:sy n="80" d="100"/>
      </p:scale>
      <p:origin x="0" y="0"/>
    </p:cViewPr>
  </p:sorterViewPr>
  <p:notesViewPr>
    <p:cSldViewPr snapToGrid="0" snapToObjects="1">
      <p:cViewPr varScale="1">
        <p:scale>
          <a:sx n="52" d="100"/>
          <a:sy n="52" d="100"/>
        </p:scale>
        <p:origin x="-2716" y="-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15.04.24</a:t>
            </a:fld>
            <a:endParaRPr lang="de-DE"/>
          </a:p>
        </p:txBody>
      </p:sp>
      <p:sp>
        <p:nvSpPr>
          <p:cNvPr id="4" name="Fußzeilenplatzhalter 3">
            <a:extLst>
              <a:ext uri="{FF2B5EF4-FFF2-40B4-BE49-F238E27FC236}">
                <a16:creationId xmlns:a16="http://schemas.microsoft.com/office/drawing/2014/main"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5" name="Foliennummernplatzhalter 4">
            <a:extLst>
              <a:ext uri="{FF2B5EF4-FFF2-40B4-BE49-F238E27FC236}">
                <a16:creationId xmlns:a16="http://schemas.microsoft.com/office/drawing/2014/main"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15.04.24</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ikas.dzlm.de/node/1561"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mathe-sicher-koennen.dzlm.de/node/510"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mathe-sicher-koennen.dzlm.de/node/510"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mathe-sicher-koennen.dzlm.de/node/510"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pikas.dzlm.de/node/1561"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mathe-sicher-koennen.dzlm.de/node/510"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pikas.dzlm.de/node/1561"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pikas.dzlm.de/node/1561"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pikas.dzlm.de/node/1561"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pikas.dzlm.de/node/1561"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pikas.dzlm.de/node/1561"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a:t>
            </a:fld>
            <a:endParaRPr lang="de-DE"/>
          </a:p>
        </p:txBody>
      </p:sp>
    </p:spTree>
    <p:extLst>
      <p:ext uri="{BB962C8B-B14F-4D97-AF65-F5344CB8AC3E}">
        <p14:creationId xmlns:p14="http://schemas.microsoft.com/office/powerpoint/2010/main" val="2661262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a:t>
            </a:fld>
            <a:endParaRPr lang="de-DE"/>
          </a:p>
        </p:txBody>
      </p:sp>
    </p:spTree>
    <p:extLst>
      <p:ext uri="{BB962C8B-B14F-4D97-AF65-F5344CB8AC3E}">
        <p14:creationId xmlns:p14="http://schemas.microsoft.com/office/powerpoint/2010/main" val="1607832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Im Folgenden wird kurz erläutert, wie der Aufbau eines tragfähigen Operationsverständnisses am Ende der Schuleingangsphase im Lehrplan verankert ist. Insgesamt wird deutlich, dass alle drei Aspekte des Aufbaus eines tragfähigen Operationsverständnisses auch in den Kompetenzerwartungen des Lehrplans zu finden sind.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Durch die Kompetenzerwartungen auf dieser Folie „ordnen Situationen des … und Additions-/Subtraktions-/Multiplikations- und Divisionsaufgaben einander zu“ wird der Aspekt „Grundvorstellungen besitzen“ abgedeckt.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14</a:t>
            </a:fld>
            <a:endParaRPr lang="de-DE"/>
          </a:p>
        </p:txBody>
      </p:sp>
    </p:spTree>
    <p:extLst>
      <p:ext uri="{BB962C8B-B14F-4D97-AF65-F5344CB8AC3E}">
        <p14:creationId xmlns:p14="http://schemas.microsoft.com/office/powerpoint/2010/main" val="390943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Durch die Kompetenzerwartungen auf dieser Folie „</a:t>
            </a:r>
            <a:r>
              <a:rPr kumimoji="0" lang="de-DE"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wechseln zwischen verschiedenen Darstellungsformen von Operationen (mit Material, bildlich, symbolisch und sprachlich)“ </a:t>
            </a:r>
            <a:r>
              <a:rPr lang="de-DE" dirty="0"/>
              <a:t>wird der Aspekt „Darstellungen vernetzen“ abgedeckt und durch die Kompetenzerwartungen „</a:t>
            </a:r>
            <a:r>
              <a:rPr kumimoji="0" lang="de-DE"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nutzen und beschreiben Rechengesetze an Beispielen </a:t>
            </a:r>
            <a:r>
              <a:rPr kumimoji="0" lang="de-DE"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(Kommutativgesetz, Assoziativgesetz, Distributivgesetz, Konstanzgesetz),</a:t>
            </a:r>
            <a:r>
              <a:rPr kumimoji="0" lang="de-DE"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nutzen und erklären die Zusammenhänge der Operationen untereinander“ wird der Aspekt „Aufgabenbeziehungen nutzen“ abgedeckt.</a:t>
            </a: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15</a:t>
            </a:fld>
            <a:endParaRPr lang="de-DE"/>
          </a:p>
        </p:txBody>
      </p:sp>
    </p:spTree>
    <p:extLst>
      <p:ext uri="{BB962C8B-B14F-4D97-AF65-F5344CB8AC3E}">
        <p14:creationId xmlns:p14="http://schemas.microsoft.com/office/powerpoint/2010/main" val="2890509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Die Trennung von Darstellen und Kommunizieren als eigenständige Kompetenzen im Lehrplan 2021 betont die Bedeutung beider Kompetenzen.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Im Bereich „Darstellen“ kann der Wechsel, der Vergleich und die Bewertung von Darstellungen, sowie das Nutzen von Darstellungen zur Erklärung und Verdeutlichung von mathematischen Beziehungen besonders gut mit dem Aufbau eines tragfähigen Operationsverständnisses verknüpft werden. Auch der Einsatz von digitalen Darstellungen wird angesprochen.  </a:t>
            </a:r>
          </a:p>
          <a:p>
            <a:endParaRPr lang="de-DE" sz="1200" kern="1200" dirty="0">
              <a:solidFill>
                <a:schemeClr val="tx1"/>
              </a:solidFill>
              <a:effectLst/>
              <a:latin typeface="+mn-lt"/>
              <a:ea typeface="+mn-ea"/>
              <a:cs typeface="+mn-cs"/>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16</a:t>
            </a:fld>
            <a:endParaRPr lang="de-DE"/>
          </a:p>
        </p:txBody>
      </p:sp>
    </p:spTree>
    <p:extLst>
      <p:ext uri="{BB962C8B-B14F-4D97-AF65-F5344CB8AC3E}">
        <p14:creationId xmlns:p14="http://schemas.microsoft.com/office/powerpoint/2010/main" val="3096661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Bereich „Kommunizieren“ wird deutlich, dass die Darstellungsform „Sprache“ von Beginn an mit in den Unterricht einzubeziehen ist.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Sprache kann beispielsweise dazu genutzt werden, um zu beschrieben, warum eine Aufgabe besonders gut zu einer anderen Darstellung passt.</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17</a:t>
            </a:fld>
            <a:endParaRPr lang="de-DE"/>
          </a:p>
        </p:txBody>
      </p:sp>
    </p:spTree>
    <p:extLst>
      <p:ext uri="{BB962C8B-B14F-4D97-AF65-F5344CB8AC3E}">
        <p14:creationId xmlns:p14="http://schemas.microsoft.com/office/powerpoint/2010/main" val="2045618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a:t>
            </a:r>
            <a:r>
              <a:rPr lang="de-DE" baseline="0" dirty="0"/>
              <a:t> drei Aspekte, die in den </a:t>
            </a:r>
            <a:r>
              <a:rPr lang="de-DE" dirty="0"/>
              <a:t>Ausführungen</a:t>
            </a:r>
            <a:r>
              <a:rPr lang="de-DE" baseline="0" dirty="0"/>
              <a:t> zum Lehrplan (Folien 13-16) schon erwähnt wurden, weil sie für den Aufbau eines tragfähigen Operationsverständnisses eine bedeutende Rolle spielen, werden hier aufgeführt. Aus ihnen ergeben sich die folgenden drei Gliederungspunkte der Präsentation: Kinder müssen Vorstellungen zu Rechenoperationen besitzen, sie müssen </a:t>
            </a:r>
            <a:r>
              <a:rPr lang="de-DE" dirty="0"/>
              <a:t>lernen, Rechenoperationen unterschiedlich darzustellen und Darstellungen miteinander zu vernetzen</a:t>
            </a:r>
            <a:r>
              <a:rPr lang="de-DE" baseline="0" dirty="0"/>
              <a:t> sowie </a:t>
            </a:r>
            <a:r>
              <a:rPr lang="de-DE" dirty="0"/>
              <a:t>Aufgabenbeziehungen zu erkennen und diese zu nutzen. </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Erst dann kann es eine tragfähige Grundlage für weitere, langfristige Lernprozesse im Bereich der Basiskompetenzen sein (s. Folie 19).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18</a:t>
            </a:fld>
            <a:endParaRPr lang="de-DE"/>
          </a:p>
        </p:txBody>
      </p:sp>
    </p:spTree>
    <p:extLst>
      <p:ext uri="{BB962C8B-B14F-4D97-AF65-F5344CB8AC3E}">
        <p14:creationId xmlns:p14="http://schemas.microsoft.com/office/powerpoint/2010/main" val="1391440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Sich vom additiven Denken zu lösen bedeutet, in ganzen Einheiten – in diesem Fall in Vierern – denken zu können. Das Zählen in Schritten darf nicht als stumpfes Aufsagen der Reihen verstanden werden, sondern z. B. als ein Springen am Zahlenstrahl: Einen Vierersprung weiter. Diese Vorstellung mündet in der Grundschule in der multiplikativen Deutung von 3 · 4 als 3 Vierer. Diese Denkweise ist übertragbar auf andere Zahlbereiche wie z. B. das Bruchrechnen. Dieses Verständnis von „Malrechnen“ ist langfristig tragbar, das additive Verständnis und auch das Aufsagen der Reihen nicht.</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20</a:t>
            </a:fld>
            <a:endParaRPr lang="de-DE"/>
          </a:p>
        </p:txBody>
      </p:sp>
    </p:spTree>
    <p:extLst>
      <p:ext uri="{BB962C8B-B14F-4D97-AF65-F5344CB8AC3E}">
        <p14:creationId xmlns:p14="http://schemas.microsoft.com/office/powerpoint/2010/main" val="1052419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r>
              <a:rPr lang="de-DE" sz="1200" dirty="0"/>
              <a:t>Der Aufbau eines Tragfähigen Operationsverständnisses gestaltet sich für die vier Grundrechenarten sehr ähnlich. Daher bietet es sich an, den Aufbau von Grundvorstellungen, Darstellungsvernetzung und Aufgabenbeziehungen anhand einer Operation exemplarisch darzustellen.</a:t>
            </a:r>
          </a:p>
          <a:p>
            <a:pPr algn="just"/>
            <a:r>
              <a:rPr lang="de-DE" sz="1200" dirty="0"/>
              <a:t>Zu den anderen Operationsvorstellungen finden Sie auf den bereitgestellten Taskcards entsprechende Informationen.</a:t>
            </a:r>
          </a:p>
          <a:p>
            <a:pPr algn="just"/>
            <a:endParaRPr lang="de-DE" sz="1200" dirty="0"/>
          </a:p>
          <a:p>
            <a:pPr algn="just"/>
            <a:r>
              <a:rPr lang="de-DE" dirty="0"/>
              <a:t>https://</a:t>
            </a:r>
            <a:r>
              <a:rPr lang="de-DE" dirty="0" err="1"/>
              <a:t>www.taskcards.de</a:t>
            </a:r>
            <a:r>
              <a:rPr lang="de-DE" dirty="0"/>
              <a:t>/#/</a:t>
            </a:r>
            <a:r>
              <a:rPr lang="de-DE" dirty="0" err="1"/>
              <a:t>board</a:t>
            </a:r>
            <a:r>
              <a:rPr lang="de-DE" dirty="0"/>
              <a:t>/c4f65464-e71b-4e83-9be3-5c19000438fe?token=879a9cd4-9eff-47fa-b0cd-2758d0d1f2c6</a:t>
            </a:r>
            <a:endParaRPr lang="de-DE" sz="1200" dirty="0"/>
          </a:p>
          <a:p>
            <a:pPr algn="just"/>
            <a:endParaRPr lang="de-DE" sz="1200"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21</a:t>
            </a:fld>
            <a:endParaRPr lang="de-DE"/>
          </a:p>
        </p:txBody>
      </p:sp>
    </p:spTree>
    <p:extLst>
      <p:ext uri="{BB962C8B-B14F-4D97-AF65-F5344CB8AC3E}">
        <p14:creationId xmlns:p14="http://schemas.microsoft.com/office/powerpoint/2010/main" val="3771670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22</a:t>
            </a:fld>
            <a:endParaRPr lang="de-DE"/>
          </a:p>
        </p:txBody>
      </p:sp>
    </p:spTree>
    <p:extLst>
      <p:ext uri="{BB962C8B-B14F-4D97-AF65-F5344CB8AC3E}">
        <p14:creationId xmlns:p14="http://schemas.microsoft.com/office/powerpoint/2010/main" val="2239542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14000"/>
              </a:lnSpc>
              <a:spcBef>
                <a:spcPts val="600"/>
              </a:spcBef>
            </a:pPr>
            <a:r>
              <a:rPr lang="de-DE" sz="1200" b="1" dirty="0"/>
              <a:t>Tragfähige Grundvorstellungen </a:t>
            </a:r>
            <a:r>
              <a:rPr lang="de-DE" sz="1200" dirty="0"/>
              <a:t>aufzubauen bedeutet:</a:t>
            </a:r>
          </a:p>
          <a:p>
            <a:pPr marL="342900" indent="-342900">
              <a:lnSpc>
                <a:spcPct val="114000"/>
              </a:lnSpc>
              <a:spcBef>
                <a:spcPts val="600"/>
              </a:spcBef>
              <a:buClr>
                <a:srgbClr val="327A86"/>
              </a:buClr>
              <a:buFont typeface="Wingdings" pitchFamily="2" charset="2"/>
              <a:buChar char="§"/>
            </a:pPr>
            <a:r>
              <a:rPr lang="de-DE" sz="1200" dirty="0"/>
              <a:t>umfassende Vorstellungen zu den vier Grundrechenarten zu entwickeln.</a:t>
            </a:r>
          </a:p>
          <a:p>
            <a:pPr marL="342900" indent="-342900">
              <a:lnSpc>
                <a:spcPct val="114000"/>
              </a:lnSpc>
              <a:spcBef>
                <a:spcPts val="600"/>
              </a:spcBef>
              <a:buClr>
                <a:srgbClr val="327A86"/>
              </a:buClr>
              <a:buFont typeface="Wingdings" pitchFamily="2" charset="2"/>
              <a:buChar char="§"/>
            </a:pPr>
            <a:r>
              <a:rPr lang="de-DE" sz="1200" dirty="0"/>
              <a:t>den mathematischen Symbolen +, -, ∙ und : Bedeutungen zuzuschreiben.</a:t>
            </a:r>
          </a:p>
          <a:p>
            <a:pPr marL="342900" indent="-342900">
              <a:lnSpc>
                <a:spcPct val="114000"/>
              </a:lnSpc>
              <a:spcBef>
                <a:spcPts val="600"/>
              </a:spcBef>
              <a:buClr>
                <a:srgbClr val="327A86"/>
              </a:buClr>
              <a:buFont typeface="Wingdings" pitchFamily="2" charset="2"/>
              <a:buChar char="§"/>
            </a:pPr>
            <a:r>
              <a:rPr lang="de-DE" sz="1200" dirty="0"/>
              <a:t>Kenntnis darüber zu entwickeln, welche Handlungen mit der jeweiligen Operation verknüpft sind.</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23</a:t>
            </a:fld>
            <a:endParaRPr lang="de-DE"/>
          </a:p>
        </p:txBody>
      </p:sp>
    </p:spTree>
    <p:extLst>
      <p:ext uri="{BB962C8B-B14F-4D97-AF65-F5344CB8AC3E}">
        <p14:creationId xmlns:p14="http://schemas.microsoft.com/office/powerpoint/2010/main" val="1185002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Veranstaltungsreihe liegt das Basismodul zu Grunde, das sich mit dem Kontext „Was sind Rechenschwierigkeiten?“ auseinandersetzt. Aus den dort diskutierten Erkenntnissen leiten sich die Themen der Veranstaltungsreihe ab. </a:t>
            </a:r>
          </a:p>
          <a:p>
            <a:endParaRPr lang="de-DE" dirty="0"/>
          </a:p>
          <a:p>
            <a:r>
              <a:rPr lang="de-DE" dirty="0"/>
              <a:t>Wir</a:t>
            </a:r>
            <a:r>
              <a:rPr lang="de-DE" baseline="0" dirty="0"/>
              <a:t> setzen uns in dieser Veranstaltung mit </a:t>
            </a:r>
            <a:r>
              <a:rPr lang="de-DE" b="1" baseline="0" dirty="0"/>
              <a:t>Modul 2 </a:t>
            </a:r>
            <a:r>
              <a:rPr lang="de-DE" baseline="0" dirty="0"/>
              <a:t>auseinander und in diesem mit einem der wesentlichen Aspekte der Stärkung von Basiskompetenzen, um Rechenschwierigkeiten zu vermeiden: dem Aufbau eines tragfähigen Operationsverständnisses. </a:t>
            </a:r>
          </a:p>
          <a:p>
            <a:endParaRPr lang="de-DE" baseline="0" dirty="0"/>
          </a:p>
          <a:p>
            <a:r>
              <a:rPr lang="de-DE" baseline="0" dirty="0"/>
              <a:t>In weiteren Modulen werden die Themen ... (s. Folie) … in den Blick genommen. </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a:t>
            </a:fld>
            <a:endParaRPr lang="de-DE"/>
          </a:p>
        </p:txBody>
      </p:sp>
    </p:spTree>
    <p:extLst>
      <p:ext uri="{BB962C8B-B14F-4D97-AF65-F5344CB8AC3E}">
        <p14:creationId xmlns:p14="http://schemas.microsoft.com/office/powerpoint/2010/main" val="1770864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Beim Wiederholen werden Tätigkeiten gleichen Umfangs wiederholt ausgeführt (auch zeitlich-sukzessiv), während beim Zusammenfassen Anzahlen gleicher Größe gruppiert werden und deren Gesamtzahl ermittelt wird (auch räumlich-simultan). Beim Vergleichen werden zwischen Anzahlen oder Größen multiplikative Vergleiche hergestellt.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u="sng" kern="1200" dirty="0">
                <a:solidFill>
                  <a:schemeClr val="tx1"/>
                </a:solidFill>
                <a:effectLst/>
                <a:latin typeface="+mn-lt"/>
                <a:ea typeface="+mn-ea"/>
                <a:cs typeface="+mn-cs"/>
              </a:rPr>
              <a:t>Ausblick</a:t>
            </a:r>
            <a:r>
              <a:rPr lang="de-DE" sz="1200" kern="1200" dirty="0">
                <a:solidFill>
                  <a:schemeClr val="tx1"/>
                </a:solidFill>
                <a:effectLst/>
                <a:latin typeface="+mn-lt"/>
                <a:ea typeface="+mn-ea"/>
                <a:cs typeface="+mn-cs"/>
              </a:rPr>
              <a:t>: Auf Folie 24 wird aufbauend auf diesen Grundvorstellungen noch auf den aus dem amerikanischen Raum stammenden Begriff „Unitizing“ (</a:t>
            </a:r>
            <a:r>
              <a:rPr lang="de-DE" dirty="0"/>
              <a:t>Zählen in Bündeln bzw. Bilden gleichgroßer Gruppen/</a:t>
            </a:r>
            <a:r>
              <a:rPr lang="de-DE" i="1" dirty="0"/>
              <a:t>Units)</a:t>
            </a:r>
            <a:r>
              <a:rPr lang="de-DE" i="0" dirty="0"/>
              <a:t> eingegangen, da dies von einigen Fachdidaktikern </a:t>
            </a:r>
            <a:r>
              <a:rPr lang="de-DE" dirty="0"/>
              <a:t>als zentrale Denkhandlung der Multiplikation und als Bindeglied zwischen den verschiedenen Grundvorstellungen angesehen wird.</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24</a:t>
            </a:fld>
            <a:endParaRPr lang="de-DE"/>
          </a:p>
        </p:txBody>
      </p:sp>
    </p:spTree>
    <p:extLst>
      <p:ext uri="{BB962C8B-B14F-4D97-AF65-F5344CB8AC3E}">
        <p14:creationId xmlns:p14="http://schemas.microsoft.com/office/powerpoint/2010/main" val="3815683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err="1">
                <a:effectLst/>
                <a:latin typeface="TimesNewRomanPSMT"/>
              </a:rPr>
              <a:t>Während</a:t>
            </a:r>
            <a:r>
              <a:rPr lang="de-DE" sz="1800" dirty="0">
                <a:effectLst/>
                <a:latin typeface="TimesNewRomanPSMT"/>
              </a:rPr>
              <a:t> in der deutschsprachigen Didaktik meist die </a:t>
            </a:r>
            <a:r>
              <a:rPr lang="de-DE" sz="1800" dirty="0" err="1">
                <a:effectLst/>
                <a:latin typeface="TimesNewRomanPSMT"/>
              </a:rPr>
              <a:t>räumlich-simultane</a:t>
            </a:r>
            <a:r>
              <a:rPr lang="de-DE" sz="1800" dirty="0">
                <a:effectLst/>
                <a:latin typeface="TimesNewRomanPSMT"/>
              </a:rPr>
              <a:t> Grundvorstellung (graphisch dargestellt im Punktefeld) und die zeitlich sukzessive Grundvorstellung (graphisch dargestellt am Zahlenstrahl) als zwei zentrale Bedeutungen unterschieden werden, betont der amerikanische Raum eher das </a:t>
            </a:r>
            <a:r>
              <a:rPr lang="de-DE" sz="1800" dirty="0" err="1">
                <a:effectLst/>
                <a:latin typeface="TimesNewRomanPSMT"/>
              </a:rPr>
              <a:t>Zählen</a:t>
            </a:r>
            <a:r>
              <a:rPr lang="de-DE" sz="1800" dirty="0">
                <a:effectLst/>
                <a:latin typeface="TimesNewRomanPSMT"/>
              </a:rPr>
              <a:t> in </a:t>
            </a:r>
            <a:r>
              <a:rPr lang="de-DE" sz="1800" dirty="0" err="1">
                <a:effectLst/>
                <a:latin typeface="TimesNewRomanPSMT"/>
              </a:rPr>
              <a:t>Bündeln</a:t>
            </a:r>
            <a:r>
              <a:rPr lang="de-DE" sz="1800" dirty="0">
                <a:effectLst/>
                <a:latin typeface="TimesNewRomanPSMT"/>
              </a:rPr>
              <a:t>: Die zentrale Denkhandlung beim Nutzen multiplikativer Strukturen ist das </a:t>
            </a:r>
            <a:r>
              <a:rPr lang="de-DE" sz="1800" i="1" dirty="0" err="1">
                <a:effectLst/>
                <a:latin typeface="TimesNewRomanPS"/>
              </a:rPr>
              <a:t>Unitizing</a:t>
            </a:r>
            <a:r>
              <a:rPr lang="de-DE" sz="1800" dirty="0">
                <a:effectLst/>
                <a:latin typeface="TimesNewRomanPSMT"/>
              </a:rPr>
              <a:t>, d. h. das Bilden und </a:t>
            </a:r>
            <a:r>
              <a:rPr lang="de-DE" sz="1800" dirty="0" err="1">
                <a:effectLst/>
                <a:latin typeface="TimesNewRomanPSMT"/>
              </a:rPr>
              <a:t>Zählen</a:t>
            </a:r>
            <a:r>
              <a:rPr lang="de-DE" sz="1800" dirty="0">
                <a:effectLst/>
                <a:latin typeface="TimesNewRomanPSMT"/>
              </a:rPr>
              <a:t> neuer </a:t>
            </a:r>
            <a:r>
              <a:rPr lang="de-DE" sz="1800" i="1" dirty="0">
                <a:effectLst/>
                <a:latin typeface="TimesNewRomanPS"/>
              </a:rPr>
              <a:t>Units</a:t>
            </a:r>
            <a:r>
              <a:rPr lang="de-DE" sz="1800" i="1" dirty="0">
                <a:effectLst/>
                <a:latin typeface="TimesNewRomanPSMT"/>
              </a:rPr>
              <a:t>.</a:t>
            </a:r>
            <a:r>
              <a:rPr lang="de-DE" sz="1800" dirty="0">
                <a:effectLst/>
                <a:latin typeface="TimesNewRomanPSMT"/>
              </a:rPr>
              <a:t> Der zweite Faktor beschreibt, wie groß die Gruppen sind, der erste Faktor </a:t>
            </a:r>
            <a:r>
              <a:rPr lang="de-DE" sz="1800" dirty="0" err="1">
                <a:effectLst/>
                <a:latin typeface="TimesNewRomanPSMT"/>
              </a:rPr>
              <a:t>zählt</a:t>
            </a:r>
            <a:r>
              <a:rPr lang="de-DE" sz="1800" dirty="0">
                <a:effectLst/>
                <a:latin typeface="TimesNewRomanPSMT"/>
              </a:rPr>
              <a:t>, wie viele Gruppen vorliegen. Diese Deutung muss in alle graphischen Darstellungen und alle Kontextsituationen hinein-gesehen werden – bildet also das Bindeglied zwischen den verschiedenen anderen Grundvorstellungen und ist relevant </a:t>
            </a:r>
            <a:r>
              <a:rPr lang="de-DE" sz="1800" dirty="0" err="1">
                <a:effectLst/>
                <a:latin typeface="TimesNewRomanPSMT"/>
              </a:rPr>
              <a:t>für</a:t>
            </a:r>
            <a:r>
              <a:rPr lang="de-DE" sz="1800" dirty="0">
                <a:effectLst/>
                <a:latin typeface="TimesNewRomanPSMT"/>
              </a:rPr>
              <a:t> alle graphischen Darstellungen. </a:t>
            </a:r>
            <a:endParaRPr lang="de-DE" sz="18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Insbesondere Lernenden mit Schwierigkeiten in Mathematik und/oder Lernenden mit eingeschränkten sprachlichen Mitteln fällt es schwer, die Alltagsbedeutung des Wortes „mal“ auf die Multiplikation zu übertragen und deren Struktur zu erfassen. Sie benötigen ein anderes Sprachmittel, das den Vorstellungsaufbau von Multiplikation als das „Zählen in Bündeln“ oder „Bilden gleichgroßer Gruppen“ unterstützt: Der Satzbaustein „drei Vierer“ fokussiert die Gruppensprechweise und unterstützt Lernende sowohl dabei, multiplikative Strukturen richtig zu erfassen als auch die sprachlichen Anforderungen der Multiplikation zu bewältigen </a:t>
            </a:r>
            <a:r>
              <a:rPr lang="de-DE" sz="1200" dirty="0"/>
              <a:t>(Prediger, 2020)</a:t>
            </a:r>
            <a:r>
              <a:rPr lang="de-DE"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endParaRPr lang="de-DE" sz="180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25</a:t>
            </a:fld>
            <a:endParaRPr lang="de-DE"/>
          </a:p>
        </p:txBody>
      </p:sp>
    </p:spTree>
    <p:extLst>
      <p:ext uri="{BB962C8B-B14F-4D97-AF65-F5344CB8AC3E}">
        <p14:creationId xmlns:p14="http://schemas.microsoft.com/office/powerpoint/2010/main" val="1794213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26</a:t>
            </a:fld>
            <a:endParaRPr lang="de-DE"/>
          </a:p>
        </p:txBody>
      </p:sp>
    </p:spTree>
    <p:extLst>
      <p:ext uri="{BB962C8B-B14F-4D97-AF65-F5344CB8AC3E}">
        <p14:creationId xmlns:p14="http://schemas.microsoft.com/office/powerpoint/2010/main" val="4066359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sehen Sie einige Rechengeschichten von Kindern (5. Schuljahr). Schauen Sie sich die Rechengeschichten an und tauschen Sie sich über Ihre Gedanken hinsichtlich der beobachtbaren Grundvorstellungen und Schwierigkeiten zur Multiplikation aus. (ggf. Kurze Murmelphase)</a:t>
            </a:r>
          </a:p>
          <a:p>
            <a:pPr marL="171450" indent="-171450">
              <a:buFont typeface="Arial" panose="020B0604020202020204" pitchFamily="34" charset="0"/>
              <a:buChar char="•"/>
            </a:pPr>
            <a:r>
              <a:rPr lang="de-DE" baseline="0" dirty="0"/>
              <a:t>Ähnlich wie diesen Kindern geht es etwa 50 % der Kinder in nicht-gymnasialen Klassen im Jahrgang 5 (Moser Opitz, 2007)!</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sz="1200" dirty="0">
                <a:latin typeface="+mn-lt"/>
              </a:rPr>
              <a:t>Was nutzt es diesen Kindern, richtig rechnen zu können, wenn sie nicht verstehen, was Multiplizieren bedeutet? </a:t>
            </a:r>
            <a:endParaRPr lang="de-DE" baseline="0"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27</a:t>
            </a:fld>
            <a:endParaRPr lang="de-DE"/>
          </a:p>
        </p:txBody>
      </p:sp>
    </p:spTree>
    <p:extLst>
      <p:ext uri="{BB962C8B-B14F-4D97-AF65-F5344CB8AC3E}">
        <p14:creationId xmlns:p14="http://schemas.microsoft.com/office/powerpoint/2010/main" val="2181564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Grundvorstellungen sind wichtig, um die Welt mit der Mathematik zu verbinden. Verfügen Kinder über keine Grundvorstellungen zur Multiplikation, können sie dem Malzeichen also auch keine inhaltliche Bedeutung zuschreiben. Nur wenn Kinder wissen, welche Handlungen hinter der Multiplikation stecken, können sie zu einer Aufgabe (wie hier 3 ∙ 4) auch passende Bilder im Kopf dazu erzeugen:</a:t>
            </a:r>
          </a:p>
          <a:p>
            <a:r>
              <a:rPr lang="de-DE" sz="1200" dirty="0"/>
              <a:t>„Bei der Aufgabe </a:t>
            </a:r>
            <a:r>
              <a:rPr lang="de-DE" sz="1200" b="1" dirty="0"/>
              <a:t>3 </a:t>
            </a:r>
            <a:r>
              <a:rPr lang="de-DE" b="1" dirty="0"/>
              <a:t>∙</a:t>
            </a:r>
            <a:r>
              <a:rPr lang="de-DE" sz="1200" b="1" dirty="0"/>
              <a:t> 4</a:t>
            </a:r>
            <a:r>
              <a:rPr lang="de-DE" sz="1200" dirty="0"/>
              <a:t> denke ich direkt an …“</a:t>
            </a:r>
          </a:p>
          <a:p>
            <a:endParaRPr lang="de-DE" sz="1200" dirty="0"/>
          </a:p>
          <a:p>
            <a:pPr>
              <a:lnSpc>
                <a:spcPct val="114000"/>
              </a:lnSpc>
              <a:spcBef>
                <a:spcPts val="600"/>
              </a:spcBef>
            </a:pPr>
            <a:r>
              <a:rPr lang="de-DE" sz="2000" dirty="0"/>
              <a:t>Die Kinder können …</a:t>
            </a:r>
          </a:p>
          <a:p>
            <a:pPr marL="581025" lvl="1" indent="-352425">
              <a:lnSpc>
                <a:spcPct val="114000"/>
              </a:lnSpc>
              <a:spcBef>
                <a:spcPts val="600"/>
              </a:spcBef>
              <a:buClr>
                <a:srgbClr val="327A86"/>
              </a:buClr>
              <a:buFont typeface="Wingdings" pitchFamily="2" charset="2"/>
              <a:buChar char="§"/>
            </a:pPr>
            <a:r>
              <a:rPr lang="de-DE" dirty="0"/>
              <a:t>zu gegebenen (</a:t>
            </a:r>
            <a:r>
              <a:rPr lang="de-DE" dirty="0" err="1"/>
              <a:t>Sach</a:t>
            </a:r>
            <a:r>
              <a:rPr lang="de-DE" dirty="0"/>
              <a:t>)Situationen, die unterschiedliche Grundvorstellungen repräsentieren, jeweils passende Rechenaufgaben angeben.</a:t>
            </a:r>
          </a:p>
          <a:p>
            <a:pPr marL="581025" lvl="1" indent="-352425">
              <a:lnSpc>
                <a:spcPct val="114000"/>
              </a:lnSpc>
              <a:spcBef>
                <a:spcPts val="600"/>
              </a:spcBef>
              <a:buClr>
                <a:srgbClr val="327A86"/>
              </a:buClr>
              <a:buFont typeface="Wingdings" pitchFamily="2" charset="2"/>
              <a:buChar char="§"/>
            </a:pPr>
            <a:r>
              <a:rPr lang="de-DE" dirty="0"/>
              <a:t>zu gegebenen Rechenaufgaben jeweils passende (</a:t>
            </a:r>
            <a:r>
              <a:rPr lang="de-DE" dirty="0" err="1"/>
              <a:t>Sach</a:t>
            </a:r>
            <a:r>
              <a:rPr lang="de-DE" dirty="0"/>
              <a:t>)Situation angeben, die unterschiedliche Grundvorstellungen repräsentieren.</a:t>
            </a:r>
          </a:p>
          <a:p>
            <a:pPr marL="581025" lvl="1" indent="-352425">
              <a:lnSpc>
                <a:spcPct val="114000"/>
              </a:lnSpc>
              <a:spcBef>
                <a:spcPts val="600"/>
              </a:spcBef>
              <a:buClr>
                <a:srgbClr val="327A86"/>
              </a:buClr>
              <a:buFont typeface="Wingdings" pitchFamily="2" charset="2"/>
              <a:buChar char="§"/>
            </a:pPr>
            <a:r>
              <a:rPr lang="de-DE" dirty="0"/>
              <a:t>gegebene (</a:t>
            </a:r>
            <a:r>
              <a:rPr lang="de-DE" dirty="0" err="1"/>
              <a:t>Sach</a:t>
            </a:r>
            <a:r>
              <a:rPr lang="de-DE" dirty="0"/>
              <a:t>)Situationen, die unterschiedliche Grundvorstellungen repräsentieren, und gegebene Rechenoperationen (begründet) einander zuordnen.</a:t>
            </a:r>
          </a:p>
          <a:p>
            <a:endParaRPr lang="de-DE" sz="1200"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28</a:t>
            </a:fld>
            <a:endParaRPr lang="de-DE"/>
          </a:p>
        </p:txBody>
      </p:sp>
    </p:spTree>
    <p:extLst>
      <p:ext uri="{BB962C8B-B14F-4D97-AF65-F5344CB8AC3E}">
        <p14:creationId xmlns:p14="http://schemas.microsoft.com/office/powerpoint/2010/main" val="271127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spcBef>
                <a:spcPct val="50000"/>
              </a:spcBef>
              <a:defRPr/>
            </a:pPr>
            <a:r>
              <a:rPr lang="de-DE" dirty="0"/>
              <a:t>Zu den Aufgaben können entsprechende Beobachtungsfragen gestellt werden, mit denen Lehrkräfte mehr über die Grundvorstellung eines Kinder zur jeweiligen Operation erfahren können.</a:t>
            </a:r>
          </a:p>
          <a:p>
            <a:pPr algn="l">
              <a:spcBef>
                <a:spcPct val="50000"/>
              </a:spcBef>
              <a:defRPr/>
            </a:pPr>
            <a:endParaRPr lang="de-DE" dirty="0"/>
          </a:p>
          <a:p>
            <a:pPr algn="l">
              <a:spcBef>
                <a:spcPct val="50000"/>
              </a:spcBef>
              <a:defRPr/>
            </a:pPr>
            <a:r>
              <a:rPr lang="de-DE" dirty="0"/>
              <a:t>Eine Beobachtungsfrage lautet: „</a:t>
            </a:r>
            <a:r>
              <a:rPr lang="de-DE" i="1" dirty="0"/>
              <a:t>Inwiefern ist</a:t>
            </a:r>
            <a:r>
              <a:rPr lang="de-DE" i="1" baseline="0" dirty="0"/>
              <a:t> </a:t>
            </a:r>
            <a:r>
              <a:rPr lang="de-DE" i="1" dirty="0"/>
              <a:t>das Kind </a:t>
            </a:r>
            <a:r>
              <a:rPr lang="de-DE" i="1" dirty="0">
                <a:solidFill>
                  <a:schemeClr val="bg1"/>
                </a:solidFill>
                <a:latin typeface="Arial" panose="020B0604020202020204" pitchFamily="34" charset="0"/>
                <a:cs typeface="Arial" panose="020B0604020202020204" pitchFamily="34" charset="0"/>
              </a:rPr>
              <a:t>in der Lage, in Alltagssituationen und Gegenständen Rechenoperationen zu erkennen</a:t>
            </a:r>
            <a:r>
              <a:rPr lang="de-DE" i="1" dirty="0">
                <a:solidFill>
                  <a:schemeClr val="tx1"/>
                </a:solidFill>
                <a:latin typeface="+mn-lt"/>
                <a:cs typeface="+mn-cs"/>
              </a:rPr>
              <a:t>?“</a:t>
            </a:r>
            <a:r>
              <a:rPr lang="de-DE" baseline="0" dirty="0">
                <a:solidFill>
                  <a:schemeClr val="tx1"/>
                </a:solidFill>
                <a:latin typeface="+mn-lt"/>
                <a:cs typeface="+mn-cs"/>
              </a:rPr>
              <a:t> </a:t>
            </a:r>
            <a:r>
              <a:rPr lang="de-DE" dirty="0"/>
              <a:t>Dies kann beispielsweise dadurch überprüft und auch gefördert werden, indem die Kinder Malaufgaben in der Umwelt finden.</a:t>
            </a:r>
            <a:r>
              <a:rPr lang="de-DE" sz="1200" b="1" i="0" u="none" strike="noStrike" kern="1200" dirty="0">
                <a:solidFill>
                  <a:schemeClr val="tx1"/>
                </a:solidFill>
                <a:effectLst/>
                <a:latin typeface="Calibri" panose="020F0502020204030204" pitchFamily="34" charset="0"/>
                <a:ea typeface="+mn-ea"/>
                <a:cs typeface="Calibri" panose="020F0502020204030204" pitchFamily="34" charset="0"/>
              </a:rPr>
              <a:t> </a:t>
            </a:r>
            <a:r>
              <a:rPr lang="de-DE" sz="1200" b="0" i="0" u="none" strike="noStrike" kern="1200" dirty="0">
                <a:solidFill>
                  <a:schemeClr val="tx1"/>
                </a:solidFill>
                <a:effectLst/>
                <a:latin typeface="+mn-lt"/>
                <a:ea typeface="+mn-ea"/>
                <a:cs typeface="+mn-cs"/>
              </a:rPr>
              <a:t>Die Verknüpfung der Multiplikation in der Umwelt mit anderen Darstellungen sowie der formalen </a:t>
            </a:r>
            <a:r>
              <a:rPr lang="de-DE" sz="1200" b="0" i="0" u="none" strike="noStrike" kern="1200" dirty="0" err="1">
                <a:solidFill>
                  <a:schemeClr val="tx1"/>
                </a:solidFill>
                <a:effectLst/>
                <a:latin typeface="+mn-lt"/>
                <a:ea typeface="+mn-ea"/>
                <a:cs typeface="+mn-cs"/>
              </a:rPr>
              <a:t>Termschreibweise</a:t>
            </a:r>
            <a:r>
              <a:rPr lang="de-DE" sz="1200" b="0" i="0" u="none" strike="noStrike" kern="1200" dirty="0">
                <a:solidFill>
                  <a:schemeClr val="tx1"/>
                </a:solidFill>
                <a:effectLst/>
                <a:latin typeface="+mn-lt"/>
                <a:ea typeface="+mn-ea"/>
                <a:cs typeface="+mn-cs"/>
              </a:rPr>
              <a:t> kann im Unterricht mithilfe einer „</a:t>
            </a:r>
            <a:r>
              <a:rPr lang="de-DE" sz="1200" b="0" i="0" u="none" strike="noStrike" kern="1200" dirty="0" err="1">
                <a:solidFill>
                  <a:schemeClr val="tx1"/>
                </a:solidFill>
                <a:effectLst/>
                <a:latin typeface="+mn-lt"/>
                <a:ea typeface="+mn-ea"/>
                <a:cs typeface="+mn-cs"/>
              </a:rPr>
              <a:t>Einmaleinsfotosammlung</a:t>
            </a:r>
            <a:r>
              <a:rPr lang="de-DE" sz="1200" b="0" i="0" u="none" strike="noStrike" kern="1200" dirty="0">
                <a:solidFill>
                  <a:schemeClr val="tx1"/>
                </a:solidFill>
                <a:effectLst/>
                <a:latin typeface="+mn-lt"/>
                <a:ea typeface="+mn-ea"/>
                <a:cs typeface="+mn-cs"/>
              </a:rPr>
              <a:t>“ umgesetzt werden. Mit Kamera oder Tablet (Einsatzmöglichkeit digitaler Medien im Mathematikunterricht) können sich die Lernenden in ihrer (Schul-)Umwelt (im Klassenraum, auf dem Schulweg, im Kinderzimmer, …) auf die Suche nach Malaufgaben machen und diese fotografieren.</a:t>
            </a:r>
            <a:r>
              <a:rPr lang="de-DE" dirty="0"/>
              <a:t> Diese können anschließend beispielsweise mit der App „</a:t>
            </a:r>
            <a:r>
              <a:rPr lang="de-DE" dirty="0" err="1"/>
              <a:t>Bookcreator</a:t>
            </a:r>
            <a:r>
              <a:rPr lang="de-DE" dirty="0"/>
              <a:t>“ gesammelt werden. </a:t>
            </a:r>
            <a:r>
              <a:rPr lang="de-DE" sz="1200" b="0" i="0" u="none" strike="noStrike" kern="1200" dirty="0">
                <a:solidFill>
                  <a:schemeClr val="tx1"/>
                </a:solidFill>
                <a:effectLst/>
                <a:latin typeface="+mn-lt"/>
                <a:ea typeface="+mn-ea"/>
                <a:cs typeface="+mn-cs"/>
              </a:rPr>
              <a:t>Anschließend kann gemeinsam besprochen und begründet werden, welche Fotos sich besonders für die </a:t>
            </a:r>
            <a:r>
              <a:rPr lang="de-DE" sz="1200" b="0" i="0" u="none" strike="noStrike" kern="1200" dirty="0" err="1">
                <a:solidFill>
                  <a:schemeClr val="tx1"/>
                </a:solidFill>
                <a:effectLst/>
                <a:latin typeface="+mn-lt"/>
                <a:ea typeface="+mn-ea"/>
                <a:cs typeface="+mn-cs"/>
              </a:rPr>
              <a:t>Einmaleinsfotosammlung</a:t>
            </a:r>
            <a:r>
              <a:rPr lang="de-DE" sz="1200" b="0" i="0" u="none" strike="noStrike" kern="1200" dirty="0">
                <a:solidFill>
                  <a:schemeClr val="tx1"/>
                </a:solidFill>
                <a:effectLst/>
                <a:latin typeface="+mn-lt"/>
                <a:ea typeface="+mn-ea"/>
                <a:cs typeface="+mn-cs"/>
              </a:rPr>
              <a:t> eignen und welche eher weniger.</a:t>
            </a:r>
          </a:p>
          <a:p>
            <a:pPr algn="l">
              <a:spcBef>
                <a:spcPct val="50000"/>
              </a:spcBef>
              <a:defRPr/>
            </a:pPr>
            <a:endParaRPr lang="de-DE" sz="1200" b="0" i="0" u="none" strike="noStrike" kern="1200" dirty="0">
              <a:solidFill>
                <a:schemeClr val="tx1"/>
              </a:solidFill>
              <a:effectLst/>
              <a:latin typeface="+mn-lt"/>
              <a:ea typeface="+mn-ea"/>
              <a:cs typeface="+mn-cs"/>
            </a:endParaRPr>
          </a:p>
          <a:p>
            <a:pPr algn="l">
              <a:spcBef>
                <a:spcPct val="50000"/>
              </a:spcBef>
              <a:defRPr/>
            </a:pPr>
            <a:r>
              <a:rPr lang="de-DE" sz="1200" b="0" i="0" u="none" strike="noStrike" kern="1200" dirty="0">
                <a:solidFill>
                  <a:schemeClr val="tx1"/>
                </a:solidFill>
                <a:effectLst/>
                <a:latin typeface="+mn-lt"/>
                <a:ea typeface="+mn-ea"/>
                <a:cs typeface="+mn-cs"/>
              </a:rPr>
              <a:t>Die Fotosammlung auf PIKAS </a:t>
            </a:r>
            <a:r>
              <a:rPr lang="de-DE" dirty="0"/>
              <a:t>kann dafür erste Ideen für das Finden von „eigenen“ Malaufgaben in der Umwelt sowie gemeinsame Gesprächsanlässe bieten.</a:t>
            </a:r>
            <a:endParaRPr lang="de-DE" sz="1200" b="0" i="0" u="none" strike="noStrike" kern="1200" dirty="0">
              <a:solidFill>
                <a:schemeClr val="tx1"/>
              </a:solidFill>
              <a:effectLst/>
              <a:latin typeface="+mn-lt"/>
              <a:ea typeface="+mn-ea"/>
              <a:cs typeface="+mn-cs"/>
            </a:endParaRPr>
          </a:p>
          <a:p>
            <a:pPr algn="l">
              <a:spcBef>
                <a:spcPct val="50000"/>
              </a:spcBef>
              <a:defRPr/>
            </a:pPr>
            <a:endParaRPr lang="de-DE" sz="1200" b="0" i="0" u="none" strike="noStrike" kern="1200" dirty="0">
              <a:solidFill>
                <a:schemeClr val="tx1"/>
              </a:solidFill>
              <a:effectLst/>
              <a:latin typeface="+mn-lt"/>
              <a:ea typeface="+mn-ea"/>
              <a:cs typeface="+mn-cs"/>
            </a:endParaRPr>
          </a:p>
          <a:p>
            <a:pPr algn="l">
              <a:spcBef>
                <a:spcPct val="50000"/>
              </a:spcBef>
              <a:defRPr/>
            </a:pPr>
            <a:r>
              <a:rPr lang="de-DE" sz="1200" b="0" i="0" u="none" strike="noStrike" kern="1200" dirty="0">
                <a:solidFill>
                  <a:schemeClr val="tx1"/>
                </a:solidFill>
                <a:effectLst/>
                <a:latin typeface="+mn-lt"/>
                <a:ea typeface="+mn-ea"/>
                <a:cs typeface="+mn-cs"/>
              </a:rPr>
              <a:t>Entscheidend ist hierbei die Kinder immer wieder aufzufordern, die Malaufgaben, die sie sehen, genau zu beschreiben oder nach weiteren passenden Malaufgaben zu fragen.</a:t>
            </a:r>
          </a:p>
          <a:p>
            <a:pPr algn="l">
              <a:spcBef>
                <a:spcPct val="50000"/>
              </a:spcBef>
              <a:defRPr/>
            </a:pPr>
            <a:endParaRPr lang="de-DE"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lang="de-DE" dirty="0">
                <a:hlinkClick r:id="rId3"/>
              </a:rPr>
              <a:t>https://pikas.dzlm.de/node/1561</a:t>
            </a:r>
            <a:r>
              <a:rPr lang="de-DE" dirty="0"/>
              <a:t> </a:t>
            </a:r>
            <a:r>
              <a:rPr lang="de-DE" dirty="0">
                <a:sym typeface="Wingdings" pitchFamily="2" charset="2"/>
              </a:rPr>
              <a:t> Material für die Lernenden  </a:t>
            </a:r>
            <a:r>
              <a:rPr lang="de-DE" dirty="0" err="1">
                <a:solidFill>
                  <a:schemeClr val="bg1"/>
                </a:solidFill>
                <a:latin typeface="Arial" panose="020B0604020202020204" pitchFamily="34" charset="0"/>
                <a:cs typeface="Arial" panose="020B0604020202020204" pitchFamily="34" charset="0"/>
              </a:rPr>
              <a:t>Einmaleinsfotos</a:t>
            </a:r>
            <a:endParaRPr lang="de-DE"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chemeClr val="bg1"/>
                </a:solidFill>
                <a:latin typeface="Arial" panose="020B0604020202020204" pitchFamily="34" charset="0"/>
                <a:cs typeface="Arial" panose="020B0604020202020204" pitchFamily="34" charset="0"/>
              </a:rPr>
              <a:t>Auch Wimmelbilder wie dieses „Küchenbild“ eignen sich dazu Malaufgaben finden und beschreiben zu lassen.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solidFill>
                  <a:schemeClr val="bg1"/>
                </a:solidFill>
                <a:latin typeface="Arial" panose="020B0604020202020204" pitchFamily="34" charset="0"/>
                <a:cs typeface="Arial" panose="020B0604020202020204" pitchFamily="34" charset="0"/>
              </a:rPr>
              <a:t>Hierbei lässt sich zudem beobachten, inwiefern Kinder verschiedene Grundvorstellungen (Multiplikation als Wiederholen, Zusammenfassen, Vergleichen) nachvollziehen können. Welche Kinder sehen die Multiplikation im Sinne des Zählen in Bündelns bzw. Bilden gleichgroßer Mengen (</a:t>
            </a:r>
            <a:r>
              <a:rPr lang="de-DE" b="0" dirty="0" err="1">
                <a:solidFill>
                  <a:schemeClr val="bg1"/>
                </a:solidFill>
                <a:latin typeface="Arial" panose="020B0604020202020204" pitchFamily="34" charset="0"/>
                <a:cs typeface="Arial" panose="020B0604020202020204" pitchFamily="34" charset="0"/>
              </a:rPr>
              <a:t>Unitizing</a:t>
            </a:r>
            <a:r>
              <a:rPr lang="de-DE" b="0" dirty="0">
                <a:solidFill>
                  <a:schemeClr val="bg1"/>
                </a:solidFill>
                <a:latin typeface="Arial" panose="020B0604020202020204" pitchFamily="34" charset="0"/>
                <a:cs typeface="Arial" panose="020B0604020202020204" pitchFamily="34" charset="0"/>
              </a:rPr>
              <a:t>)?</a:t>
            </a:r>
            <a:endParaRPr lang="de-DE" sz="1200"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a:latin typeface="Calibri" panose="020F0502020204030204" pitchFamily="34" charset="0"/>
                <a:cs typeface="Calibri" panose="020F0502020204030204" pitchFamily="34" charset="0"/>
              </a:rPr>
              <a:t>Auch hier sollten Kinder – beispielsweise durch eine Partnerarbeit – immer wieder dazu angeregt werden, entdeckte Malaufgaben zu beschreiben.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a:latin typeface="Calibri" panose="020F0502020204030204" pitchFamily="34" charset="0"/>
                <a:cs typeface="Calibri" panose="020F0502020204030204" pitchFamily="34" charset="0"/>
              </a:rPr>
              <a:t>Ausgehend von Wimmelbildern können „</a:t>
            </a:r>
            <a:r>
              <a:rPr lang="de-DE" sz="1200" b="1" dirty="0">
                <a:latin typeface="Calibri" panose="020F0502020204030204" pitchFamily="34" charset="0"/>
                <a:cs typeface="Calibri" panose="020F0502020204030204" pitchFamily="34" charset="0"/>
              </a:rPr>
              <a:t>Mal-Situationen“ </a:t>
            </a:r>
            <a:r>
              <a:rPr lang="de-DE" sz="1200" b="0" dirty="0">
                <a:latin typeface="Calibri" panose="020F0502020204030204" pitchFamily="34" charset="0"/>
                <a:cs typeface="Calibri" panose="020F0502020204030204" pitchFamily="34" charset="0"/>
              </a:rPr>
              <a:t>auch nachgespielt werden, indem die Kinder etwa dazu aufgefordert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i="0" dirty="0">
                <a:latin typeface="Calibri" panose="020F0502020204030204" pitchFamily="34" charset="0"/>
                <a:cs typeface="Calibri" panose="020F0502020204030204" pitchFamily="34" charset="0"/>
              </a:rPr>
              <a:t>3-mal aufzustehen und je 2 Stifte zu holen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i="0" kern="1200" dirty="0">
                <a:solidFill>
                  <a:schemeClr val="tx1"/>
                </a:solidFill>
                <a:effectLst/>
                <a:latin typeface="Calibri" panose="020F0502020204030204" pitchFamily="34" charset="0"/>
                <a:ea typeface="+mn-ea"/>
                <a:cs typeface="Calibri" panose="020F0502020204030204" pitchFamily="34" charset="0"/>
              </a:rPr>
              <a:t>sich </a:t>
            </a:r>
            <a:r>
              <a:rPr lang="de-DE" sz="1200" i="0" kern="1200" dirty="0">
                <a:solidFill>
                  <a:schemeClr val="tx1"/>
                </a:solidFill>
                <a:effectLst/>
                <a:latin typeface="+mn-lt"/>
                <a:ea typeface="+mn-ea"/>
                <a:cs typeface="+mn-cs"/>
              </a:rPr>
              <a:t>in Fünferreihen/-gruppen aufzustellen/zusammenzufinden (Atomspiel)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i="0" kern="1200" dirty="0">
                <a:solidFill>
                  <a:schemeClr val="tx1"/>
                </a:solidFill>
                <a:effectLst/>
                <a:latin typeface="+mn-lt"/>
                <a:ea typeface="+mn-ea"/>
                <a:cs typeface="+mn-cs"/>
              </a:rPr>
              <a:t>Gegenstände gestapelt/</a:t>
            </a:r>
            <a:r>
              <a:rPr lang="de-DE" sz="1200" i="0" kern="1200" dirty="0" err="1">
                <a:solidFill>
                  <a:schemeClr val="tx1"/>
                </a:solidFill>
                <a:effectLst/>
                <a:latin typeface="+mn-lt"/>
                <a:ea typeface="+mn-ea"/>
                <a:cs typeface="+mn-cs"/>
              </a:rPr>
              <a:t>gleichmäßig</a:t>
            </a:r>
            <a:r>
              <a:rPr lang="de-DE" sz="1200" i="0" kern="1200" dirty="0">
                <a:solidFill>
                  <a:schemeClr val="tx1"/>
                </a:solidFill>
                <a:effectLst/>
                <a:latin typeface="+mn-lt"/>
                <a:ea typeface="+mn-ea"/>
                <a:cs typeface="+mn-cs"/>
              </a:rPr>
              <a:t> gruppiert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i="0"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hlinkClick r:id="rId3"/>
              </a:rPr>
              <a:t>https://pikas.dzlm.de/node/1561</a:t>
            </a:r>
            <a:r>
              <a:rPr lang="de-DE" dirty="0"/>
              <a:t> </a:t>
            </a:r>
            <a:r>
              <a:rPr lang="de-DE" dirty="0">
                <a:sym typeface="Wingdings" pitchFamily="2" charset="2"/>
              </a:rPr>
              <a:t> Material für die Lernenden  </a:t>
            </a:r>
            <a:r>
              <a:rPr lang="de-DE" dirty="0">
                <a:solidFill>
                  <a:schemeClr val="bg1"/>
                </a:solidFill>
                <a:latin typeface="Arial" panose="020B0604020202020204" pitchFamily="34" charset="0"/>
                <a:cs typeface="Arial" panose="020B0604020202020204" pitchFamily="34" charset="0"/>
              </a:rPr>
              <a:t>Küchenbild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Calibri" panose="020F0502020204030204" pitchFamily="34" charset="0"/>
                <a:cs typeface="Calibri" panose="020F0502020204030204" pitchFamily="34" charset="0"/>
              </a:rPr>
              <a:t>Auch diese Aufgaben können genutzt werden, um herauszufinden, inwiefern Kinder Malaufgaben in lebensweltlichen Bildern erkennen und notieren können. </a:t>
            </a:r>
            <a:r>
              <a:rPr lang="de-DE" sz="1200" kern="1200" dirty="0">
                <a:solidFill>
                  <a:schemeClr val="tx1"/>
                </a:solidFill>
                <a:effectLst/>
                <a:latin typeface="+mn-lt"/>
                <a:ea typeface="+mn-ea"/>
                <a:cs typeface="+mn-cs"/>
              </a:rPr>
              <a:t>Naturgemäß werden Kinder verschiedene Malaufgaben in den Bildern sehen. Dies sollte unbedingt Gegenstand unterrichtlicher Überlegungen sein, zumal die Aufgaben der Kinder auf unterschiedliche Grundvorstellungen deuten könnten. </a:t>
            </a:r>
            <a:endParaRPr lang="de-DE" sz="1200" dirty="0">
              <a:latin typeface="Calibri" panose="020F0502020204030204" pitchFamily="34" charset="0"/>
              <a:cs typeface="Calibri" panose="020F0502020204030204" pitchFamily="34" charset="0"/>
            </a:endParaRPr>
          </a:p>
          <a:p>
            <a:r>
              <a:rPr lang="de-DE" sz="1200" kern="1200" dirty="0">
                <a:solidFill>
                  <a:schemeClr val="tx1"/>
                </a:solidFill>
                <a:effectLst/>
                <a:latin typeface="+mn-lt"/>
                <a:ea typeface="+mn-ea"/>
                <a:cs typeface="+mn-cs"/>
              </a:rPr>
              <a:t>Dabei können auch gut Unterschiede und Gemeinsamkeiten zwischen Bildern besprochen werden (3 </a:t>
            </a:r>
            <a:r>
              <a:rPr lang="de-DE" b="1" dirty="0"/>
              <a:t>∙</a:t>
            </a:r>
            <a:r>
              <a:rPr lang="de-DE" sz="1200" kern="1200" dirty="0">
                <a:solidFill>
                  <a:schemeClr val="tx1"/>
                </a:solidFill>
                <a:effectLst/>
                <a:latin typeface="+mn-lt"/>
                <a:ea typeface="+mn-ea"/>
                <a:cs typeface="+mn-cs"/>
              </a:rPr>
              <a:t> 4 bei Aufgabe (2) und 4 </a:t>
            </a:r>
            <a:r>
              <a:rPr lang="de-DE" b="1" dirty="0"/>
              <a:t>∙</a:t>
            </a:r>
            <a:r>
              <a:rPr lang="de-DE" sz="1200" kern="1200" dirty="0">
                <a:solidFill>
                  <a:schemeClr val="tx1"/>
                </a:solidFill>
                <a:effectLst/>
                <a:latin typeface="+mn-lt"/>
                <a:ea typeface="+mn-ea"/>
                <a:cs typeface="+mn-cs"/>
              </a:rPr>
              <a:t> 3 bei Aufgabe (3)).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Zudem kann die räumliche Vorstellung einer Multiplikation im Rechteckfeld thematisiert werden, wenn Lernende diese bei der Erklärung nutzen („Ich habe geguckt, wie viele nach unten und wie viele nach rechts gehen.“ ).</a:t>
            </a:r>
            <a:r>
              <a:rPr lang="de-DE" sz="1200" kern="1200" baseline="0" dirty="0">
                <a:solidFill>
                  <a:schemeClr val="tx1"/>
                </a:solidFill>
                <a:effectLst/>
                <a:latin typeface="+mn-lt"/>
                <a:ea typeface="+mn-ea"/>
                <a:cs typeface="+mn-cs"/>
              </a:rPr>
              <a:t> A</a:t>
            </a:r>
            <a:r>
              <a:rPr lang="de-DE" sz="1200" kern="1200" dirty="0">
                <a:solidFill>
                  <a:schemeClr val="tx1"/>
                </a:solidFill>
                <a:effectLst/>
                <a:latin typeface="+mn-lt"/>
                <a:ea typeface="+mn-ea"/>
                <a:cs typeface="+mn-cs"/>
              </a:rPr>
              <a:t>n unvollständigen Rechteckdarstellungen wie dem Puzzle in Aufgabe (4) kann</a:t>
            </a:r>
            <a:r>
              <a:rPr lang="de-DE" sz="1200" kern="1200" baseline="0" dirty="0">
                <a:solidFill>
                  <a:schemeClr val="tx1"/>
                </a:solidFill>
                <a:effectLst/>
                <a:latin typeface="+mn-lt"/>
                <a:ea typeface="+mn-ea"/>
                <a:cs typeface="+mn-cs"/>
              </a:rPr>
              <a:t> der</a:t>
            </a:r>
            <a:r>
              <a:rPr lang="de-DE" sz="1200" kern="1200" dirty="0">
                <a:solidFill>
                  <a:schemeClr val="tx1"/>
                </a:solidFill>
                <a:effectLst/>
                <a:latin typeface="+mn-lt"/>
                <a:ea typeface="+mn-ea"/>
                <a:cs typeface="+mn-cs"/>
              </a:rPr>
              <a:t> Unterschied zwischen Rechteck und Winkel gut geklärt werden: „ </a:t>
            </a:r>
            <a:r>
              <a:rPr lang="de-DE" altLang="de-DE" sz="1200" dirty="0">
                <a:solidFill>
                  <a:schemeClr val="tx1"/>
                </a:solidFill>
                <a:latin typeface="Arial" panose="020B0604020202020204" pitchFamily="34" charset="0"/>
                <a:cs typeface="Arial" panose="020B0604020202020204" pitchFamily="34" charset="0"/>
              </a:rPr>
              <a:t>Wie können dir die Puzzleteile, die jetzt schon liegen, dabei helfen herauszufinden, aus wie vielen Teilen das fertige Puzzle besteht?“, „</a:t>
            </a:r>
            <a:r>
              <a:rPr lang="de-DE" sz="1200" kern="1200" dirty="0">
                <a:solidFill>
                  <a:schemeClr val="tx1"/>
                </a:solidFill>
                <a:effectLst/>
                <a:latin typeface="+mn-lt"/>
                <a:ea typeface="+mn-ea"/>
                <a:cs typeface="+mn-cs"/>
              </a:rPr>
              <a:t>Wieso rechnest du jetzt plus und für das fertige Puzzle mal?“ </a:t>
            </a:r>
            <a:r>
              <a:rPr lang="de-DE" sz="1200" dirty="0"/>
              <a:t>(Selter et al., 2014)</a:t>
            </a:r>
            <a:endParaRPr lang="de-DE" sz="1600" dirty="0">
              <a:solidFill>
                <a:srgbClr val="FF0000"/>
              </a:solidFill>
            </a:endParaRPr>
          </a:p>
          <a:p>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hlinkClick r:id="rId4"/>
              </a:rPr>
              <a:t>https://mathe-sicher-koennen.dzlm.de/node/510</a:t>
            </a:r>
            <a:r>
              <a:rPr lang="de-DE" sz="1200" b="0" i="0" u="none" strike="noStrike" kern="1200" dirty="0">
                <a:solidFill>
                  <a:schemeClr val="tx1"/>
                </a:solidFill>
                <a:effectLst/>
                <a:latin typeface="+mn-lt"/>
                <a:ea typeface="+mn-ea"/>
                <a:cs typeface="+mn-cs"/>
              </a:rPr>
              <a:t> N4 A "Ich kann Multiplikations-Aufgaben zu Situationen finden und umgekehrt“ </a:t>
            </a:r>
            <a:r>
              <a:rPr lang="de-DE" sz="1200" b="0" i="0" u="none" strike="noStrike" kern="1200" dirty="0">
                <a:solidFill>
                  <a:schemeClr val="tx1"/>
                </a:solidFill>
                <a:effectLst/>
                <a:latin typeface="+mn-lt"/>
                <a:ea typeface="+mn-ea"/>
                <a:cs typeface="+mn-cs"/>
                <a:sym typeface="Wingdings" pitchFamily="2" charset="2"/>
              </a:rPr>
              <a:t> Material  Fördermaterial 3 Multiplikation in der Umwelt</a:t>
            </a:r>
            <a:endParaRPr lang="de-DE" sz="1200" b="0" i="0" u="none" strike="noStrike" kern="1200" cap="all"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29</a:t>
            </a:fld>
            <a:endParaRPr lang="de-DE"/>
          </a:p>
        </p:txBody>
      </p:sp>
    </p:spTree>
    <p:extLst>
      <p:ext uri="{BB962C8B-B14F-4D97-AF65-F5344CB8AC3E}">
        <p14:creationId xmlns:p14="http://schemas.microsoft.com/office/powerpoint/2010/main" val="4230713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Calibri" panose="020F0502020204030204" pitchFamily="34" charset="0"/>
                <a:cs typeface="Calibri" panose="020F0502020204030204" pitchFamily="34" charset="0"/>
              </a:rPr>
              <a:t>Eine Beobachtungsfrage hierzu lautet : </a:t>
            </a:r>
            <a:r>
              <a:rPr lang="de-DE" dirty="0">
                <a:solidFill>
                  <a:schemeClr val="bg1"/>
                </a:solidFill>
                <a:latin typeface="Arial" panose="020B0604020202020204" pitchFamily="34" charset="0"/>
                <a:cs typeface="Arial" panose="020B0604020202020204" pitchFamily="34" charset="0"/>
              </a:rPr>
              <a:t>Inwiefern ist das Kind in der Lage, in Gegenständen (hier Punktefeldern) Rechenoperationen zu erkennen?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Calibri" panose="020F0502020204030204" pitchFamily="34" charset="0"/>
                <a:cs typeface="Calibri" panose="020F0502020204030204" pitchFamily="34" charset="0"/>
              </a:rPr>
              <a:t>Neben lebensweltlichen Bildern sollten </a:t>
            </a:r>
            <a:r>
              <a:rPr lang="de-DE" sz="1200" b="0" i="0" u="none" strike="noStrike" kern="1200" dirty="0">
                <a:solidFill>
                  <a:schemeClr val="tx1"/>
                </a:solidFill>
                <a:effectLst/>
                <a:latin typeface="+mn-lt"/>
                <a:ea typeface="+mn-ea"/>
                <a:cs typeface="+mn-cs"/>
              </a:rPr>
              <a:t>Multiplikationsaufgaben auch in didaktischen Bildern wie dem Hunderterfeld gefunden werden.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rPr>
              <a:t>Mithilfe eines sogenannten Malwinkels (manchmal auch Abdeckwinkel genannt) können Malaufgaben eingestellt werden. Die sich wiederholenden Gruppen der Aufgabe können zudem auch farbig markiert oder eingekreist werden, damit diese deutlich sichtbar werden.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In dem Beispiel rechts sollen die Kinder passende Malaufgaben zu Punktefelddarstellungen nennen. In diesem Punktefeld sind verschiedene Malaufgaben enthalten: z. B. 3 </a:t>
            </a:r>
            <a:r>
              <a:rPr lang="de-DE" dirty="0"/>
              <a:t>∙</a:t>
            </a:r>
            <a:r>
              <a:rPr lang="de-DE" sz="1200" kern="1200" dirty="0">
                <a:solidFill>
                  <a:schemeClr val="tx1"/>
                </a:solidFill>
                <a:effectLst/>
                <a:latin typeface="+mn-lt"/>
                <a:ea typeface="+mn-ea"/>
                <a:cs typeface="+mn-cs"/>
              </a:rPr>
              <a:t> 6 = 18; 6 </a:t>
            </a:r>
            <a:r>
              <a:rPr lang="de-DE" dirty="0"/>
              <a:t>∙</a:t>
            </a:r>
            <a:r>
              <a:rPr lang="de-DE" sz="1200" kern="1200" dirty="0">
                <a:solidFill>
                  <a:schemeClr val="tx1"/>
                </a:solidFill>
                <a:effectLst/>
                <a:latin typeface="+mn-lt"/>
                <a:ea typeface="+mn-ea"/>
                <a:cs typeface="+mn-cs"/>
              </a:rPr>
              <a:t> 3 = 18; 2 </a:t>
            </a:r>
            <a:r>
              <a:rPr lang="de-DE" dirty="0"/>
              <a:t>∙</a:t>
            </a:r>
            <a:r>
              <a:rPr lang="de-DE" sz="1200" kern="1200" dirty="0">
                <a:solidFill>
                  <a:schemeClr val="tx1"/>
                </a:solidFill>
                <a:effectLst/>
                <a:latin typeface="+mn-lt"/>
                <a:ea typeface="+mn-ea"/>
                <a:cs typeface="+mn-cs"/>
              </a:rPr>
              <a:t> 9 = 18. Wichtig ist, dass die Kinder genau zeigen, wie sie die Malaufgaben sehen.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rPr>
              <a:t>https://</a:t>
            </a:r>
            <a:r>
              <a:rPr lang="de-DE" sz="1200" b="0" i="0" u="none" strike="noStrike" kern="1200" dirty="0" err="1">
                <a:solidFill>
                  <a:schemeClr val="tx1"/>
                </a:solidFill>
                <a:effectLst/>
                <a:latin typeface="+mn-lt"/>
                <a:ea typeface="+mn-ea"/>
                <a:cs typeface="+mn-cs"/>
              </a:rPr>
              <a:t>mahiko.dzlm.de</a:t>
            </a:r>
            <a:r>
              <a:rPr lang="de-DE" sz="1200" b="0" i="0" u="none" strike="noStrike" kern="1200" dirty="0">
                <a:solidFill>
                  <a:schemeClr val="tx1"/>
                </a:solidFill>
                <a:effectLst/>
                <a:latin typeface="+mn-lt"/>
                <a:ea typeface="+mn-ea"/>
                <a:cs typeface="+mn-cs"/>
              </a:rPr>
              <a:t>/</a:t>
            </a:r>
            <a:r>
              <a:rPr lang="de-DE" sz="1200" b="0" i="0" u="none" strike="noStrike" kern="1200" dirty="0" err="1">
                <a:solidFill>
                  <a:schemeClr val="tx1"/>
                </a:solidFill>
                <a:effectLst/>
                <a:latin typeface="+mn-lt"/>
                <a:ea typeface="+mn-ea"/>
                <a:cs typeface="+mn-cs"/>
              </a:rPr>
              <a:t>node</a:t>
            </a:r>
            <a:r>
              <a:rPr lang="de-DE" sz="1200" b="0" i="0" u="none" strike="noStrike" kern="1200" dirty="0">
                <a:solidFill>
                  <a:schemeClr val="tx1"/>
                </a:solidFill>
                <a:effectLst/>
                <a:latin typeface="+mn-lt"/>
                <a:ea typeface="+mn-ea"/>
                <a:cs typeface="+mn-cs"/>
              </a:rPr>
              <a:t>/122 </a:t>
            </a:r>
            <a:r>
              <a:rPr lang="de-DE" sz="1200" b="0" i="0" u="none" strike="noStrike" kern="1200" dirty="0">
                <a:solidFill>
                  <a:schemeClr val="tx1"/>
                </a:solidFill>
                <a:effectLst/>
                <a:latin typeface="+mn-lt"/>
                <a:ea typeface="+mn-ea"/>
                <a:cs typeface="+mn-cs"/>
                <a:sym typeface="Wingdings" pitchFamily="2" charset="2"/>
              </a:rPr>
              <a:t> Übung 2: Malaufgaben auf dem </a:t>
            </a:r>
            <a:r>
              <a:rPr lang="de-DE" sz="1200" b="0" i="0" u="none" strike="noStrike" kern="1200" dirty="0" err="1">
                <a:solidFill>
                  <a:schemeClr val="tx1"/>
                </a:solidFill>
                <a:effectLst/>
                <a:latin typeface="+mn-lt"/>
                <a:ea typeface="+mn-ea"/>
                <a:cs typeface="+mn-cs"/>
                <a:sym typeface="Wingdings" pitchFamily="2" charset="2"/>
              </a:rPr>
              <a:t>Hunderpunktefeld</a:t>
            </a:r>
            <a:endParaRPr lang="de-D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hlinkClick r:id="rId3"/>
              </a:rPr>
              <a:t>https://mathe-sicher-koennen.dzlm.de/node/510</a:t>
            </a:r>
            <a:r>
              <a:rPr lang="de-DE" sz="1200" b="0" i="0" u="none" strike="noStrike" kern="1200" dirty="0">
                <a:solidFill>
                  <a:schemeClr val="tx1"/>
                </a:solidFill>
                <a:effectLst/>
                <a:latin typeface="+mn-lt"/>
                <a:ea typeface="+mn-ea"/>
                <a:cs typeface="+mn-cs"/>
              </a:rPr>
              <a:t> N4 A "Ich kann Multiplikations-Aufgaben zu Situationen finden und umgekehrt“ </a:t>
            </a:r>
            <a:r>
              <a:rPr lang="de-DE" sz="1200" b="0" i="0" u="none" strike="noStrike" kern="1200" dirty="0">
                <a:solidFill>
                  <a:schemeClr val="tx1"/>
                </a:solidFill>
                <a:effectLst/>
                <a:latin typeface="+mn-lt"/>
                <a:ea typeface="+mn-ea"/>
                <a:cs typeface="+mn-cs"/>
                <a:sym typeface="Wingdings" pitchFamily="2" charset="2"/>
              </a:rPr>
              <a:t> Material  Fördermaterial 3 Multiplikation und Punktebilder</a:t>
            </a:r>
            <a:endParaRPr lang="de-DE" sz="1200" b="0" i="0" u="none" strike="noStrike" kern="1200" cap="all"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30</a:t>
            </a:fld>
            <a:endParaRPr lang="de-DE"/>
          </a:p>
        </p:txBody>
      </p:sp>
    </p:spTree>
    <p:extLst>
      <p:ext uri="{BB962C8B-B14F-4D97-AF65-F5344CB8AC3E}">
        <p14:creationId xmlns:p14="http://schemas.microsoft.com/office/powerpoint/2010/main" val="2554868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Calibri" panose="020F0502020204030204" pitchFamily="34" charset="0"/>
                <a:cs typeface="Calibri" panose="020F0502020204030204" pitchFamily="34" charset="0"/>
              </a:rPr>
              <a:t>Eine Beobachtungsfrage hierzu können lauten: „</a:t>
            </a:r>
            <a:r>
              <a:rPr lang="de-DE" dirty="0">
                <a:solidFill>
                  <a:schemeClr val="bg1"/>
                </a:solidFill>
                <a:latin typeface="Arial" panose="020B0604020202020204" pitchFamily="34" charset="0"/>
                <a:cs typeface="Arial" panose="020B0604020202020204" pitchFamily="34" charset="0"/>
              </a:rPr>
              <a:t>Inwiefern ist das Kind in der Lage,</a:t>
            </a:r>
          </a:p>
          <a:p>
            <a:pPr marL="285750" indent="-285750">
              <a:buFont typeface="Arial" panose="020B0604020202020204" pitchFamily="34" charset="0"/>
              <a:buChar char="•"/>
            </a:pPr>
            <a:r>
              <a:rPr lang="de-DE" dirty="0">
                <a:solidFill>
                  <a:schemeClr val="bg1"/>
                </a:solidFill>
                <a:latin typeface="Arial" panose="020B0604020202020204" pitchFamily="34" charset="0"/>
                <a:cs typeface="Arial" panose="020B0604020202020204" pitchFamily="34" charset="0"/>
              </a:rPr>
              <a:t>Sachsituationen einer Rechenoperation (begründet) zuzuordnen?</a:t>
            </a:r>
          </a:p>
          <a:p>
            <a:pPr marL="285750" indent="-285750">
              <a:buFont typeface="Arial" panose="020B0604020202020204" pitchFamily="34" charset="0"/>
              <a:buChar char="•"/>
            </a:pPr>
            <a:r>
              <a:rPr lang="de-DE" dirty="0">
                <a:solidFill>
                  <a:schemeClr val="bg1"/>
                </a:solidFill>
                <a:latin typeface="Arial" panose="020B0604020202020204" pitchFamily="34" charset="0"/>
                <a:cs typeface="Arial" panose="020B0604020202020204" pitchFamily="34" charset="0"/>
              </a:rPr>
              <a:t>zu einer Sachsituation die passende Rechenaufgabe zu notieren?“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indent="0">
              <a:buNone/>
            </a:pPr>
            <a:r>
              <a:rPr lang="de-DE" sz="1200" kern="1200" dirty="0">
                <a:solidFill>
                  <a:schemeClr val="tx1"/>
                </a:solidFill>
                <a:effectLst/>
                <a:latin typeface="+mn-lt"/>
                <a:ea typeface="+mn-ea"/>
                <a:cs typeface="+mn-cs"/>
              </a:rPr>
              <a:t>Um herauszufinden, </a:t>
            </a:r>
            <a:r>
              <a:rPr lang="de-DE" dirty="0">
                <a:solidFill>
                  <a:schemeClr val="bg1"/>
                </a:solidFill>
                <a:latin typeface="Arial" panose="020B0604020202020204" pitchFamily="34" charset="0"/>
                <a:cs typeface="Arial" panose="020B0604020202020204" pitchFamily="34" charset="0"/>
              </a:rPr>
              <a:t>ob die Kinder Sachsituationen einer Rechenoperation (begründet) zuordnen oder zu einer Sachsituation die passende Rechenaufgabe notieren können, eigenen sich Aufgaben wie diese: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In Teil a) des linken Beispiels geht es zunächst darum, zu entscheiden, ob Ricos Rechengeschichten zur Aufgabe 6 </a:t>
            </a:r>
            <a:r>
              <a:rPr lang="de-DE" dirty="0"/>
              <a:t>∙</a:t>
            </a:r>
            <a:r>
              <a:rPr lang="de-DE" sz="1200" kern="1200" dirty="0">
                <a:solidFill>
                  <a:schemeClr val="tx1"/>
                </a:solidFill>
                <a:effectLst/>
                <a:latin typeface="+mn-lt"/>
                <a:ea typeface="+mn-ea"/>
                <a:cs typeface="+mn-cs"/>
              </a:rPr>
              <a:t> 5 passen. Anschließend geht es darum, eigene Geschichten zu entwickeln, die entweder passen oder nicht passen. Diese Formate zielen bewusst darauf ab, Passung von Mathematik und Umwelt herzustellen bzw. Dissonanzen zu lokalisieren.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Im rechten Aufgabenbeispiel kommen sowohl in den Sachsituation als auch in den Rechenaufgaben immer dieselben Zahlenwerte vor, so dass sich die Kinder die Situation genau vorstellen</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müssen, um ihr die passende Rechenaufgabe zuzuordnen zu können.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hlinkClick r:id="rId3"/>
              </a:rPr>
              <a:t>https://mathe-sicher-koennen.dzlm.de/node/510</a:t>
            </a:r>
            <a:r>
              <a:rPr lang="de-DE" sz="1200" b="0" i="0" u="none" strike="noStrike" kern="1200" dirty="0">
                <a:solidFill>
                  <a:schemeClr val="tx1"/>
                </a:solidFill>
                <a:effectLst/>
                <a:latin typeface="+mn-lt"/>
                <a:ea typeface="+mn-ea"/>
                <a:cs typeface="+mn-cs"/>
              </a:rPr>
              <a:t> N4 A "Ich kann Multiplikations-Aufgaben zu Situationen finden und umgekehrt“ </a:t>
            </a:r>
            <a:r>
              <a:rPr lang="de-DE" sz="1200" b="0" i="0" u="none" strike="noStrike" kern="1200" dirty="0">
                <a:solidFill>
                  <a:schemeClr val="tx1"/>
                </a:solidFill>
                <a:effectLst/>
                <a:latin typeface="+mn-lt"/>
                <a:ea typeface="+mn-ea"/>
                <a:cs typeface="+mn-cs"/>
                <a:sym typeface="Wingdings" pitchFamily="2" charset="2"/>
              </a:rPr>
              <a:t> Material  Fördermaterial 4 Multiplikation und Rechengeschichten</a:t>
            </a:r>
            <a:endParaRPr lang="de-DE" sz="1200" b="0" i="0" u="none" strike="noStrike" kern="1200" cap="all" dirty="0">
              <a:solidFill>
                <a:schemeClr val="tx1"/>
              </a:solidFill>
              <a:effectLst/>
              <a:latin typeface="+mn-lt"/>
              <a:ea typeface="+mn-ea"/>
              <a:cs typeface="+mn-cs"/>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31</a:t>
            </a:fld>
            <a:endParaRPr lang="de-DE"/>
          </a:p>
        </p:txBody>
      </p:sp>
    </p:spTree>
    <p:extLst>
      <p:ext uri="{BB962C8B-B14F-4D97-AF65-F5344CB8AC3E}">
        <p14:creationId xmlns:p14="http://schemas.microsoft.com/office/powerpoint/2010/main" val="3389886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33</a:t>
            </a:fld>
            <a:endParaRPr lang="de-DE"/>
          </a:p>
        </p:txBody>
      </p:sp>
    </p:spTree>
    <p:extLst>
      <p:ext uri="{BB962C8B-B14F-4D97-AF65-F5344CB8AC3E}">
        <p14:creationId xmlns:p14="http://schemas.microsoft.com/office/powerpoint/2010/main" val="3963786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34</a:t>
            </a:fld>
            <a:endParaRPr lang="de-DE"/>
          </a:p>
        </p:txBody>
      </p:sp>
    </p:spTree>
    <p:extLst>
      <p:ext uri="{BB962C8B-B14F-4D97-AF65-F5344CB8AC3E}">
        <p14:creationId xmlns:p14="http://schemas.microsoft.com/office/powerpoint/2010/main" val="109198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a:t>
            </a:fld>
            <a:endParaRPr lang="de-DE"/>
          </a:p>
        </p:txBody>
      </p:sp>
    </p:spTree>
    <p:extLst>
      <p:ext uri="{BB962C8B-B14F-4D97-AF65-F5344CB8AC3E}">
        <p14:creationId xmlns:p14="http://schemas.microsoft.com/office/powerpoint/2010/main" val="1332167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Wie beim Zahlverständnis gilt auch bei der Entwicklung des Operationsverständnisses die Fähigkeit zum Darstellungswechsel als wesentliche Komponente. </a:t>
            </a:r>
          </a:p>
          <a:p>
            <a:r>
              <a:rPr lang="de-DE" dirty="0"/>
              <a:t>Betrachten wir diese nun genauer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35</a:t>
            </a:fld>
            <a:endParaRPr lang="de-DE"/>
          </a:p>
        </p:txBody>
      </p:sp>
    </p:spTree>
    <p:extLst>
      <p:ext uri="{BB962C8B-B14F-4D97-AF65-F5344CB8AC3E}">
        <p14:creationId xmlns:p14="http://schemas.microsoft.com/office/powerpoint/2010/main" val="1119903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Das Rechnen soll nicht bloß auf der symbolischen Ebene erfolgen, sondern immer auch mit Vorstellungen von Handlungen und Sachsituationen verbunden sein. </a:t>
            </a:r>
            <a:r>
              <a:rPr lang="de-DE" sz="1200" kern="1200" dirty="0">
                <a:solidFill>
                  <a:schemeClr val="tx1"/>
                </a:solidFill>
                <a:effectLst/>
                <a:latin typeface="+mn-lt"/>
                <a:ea typeface="+mn-ea"/>
                <a:cs typeface="+mn-cs"/>
              </a:rPr>
              <a:t>Auch nach der Automatisierung des Einmaleins sollten die Lernenden beispielsweise also in der Lage sein, zu einem Zahlensatz eine </a:t>
            </a:r>
            <a:r>
              <a:rPr lang="de-DE" sz="1200" b="1" kern="1200" dirty="0">
                <a:solidFill>
                  <a:schemeClr val="tx1"/>
                </a:solidFill>
                <a:effectLst/>
                <a:latin typeface="+mn-lt"/>
                <a:ea typeface="+mn-ea"/>
                <a:cs typeface="+mn-cs"/>
              </a:rPr>
              <a:t>Handlung </a:t>
            </a:r>
            <a:r>
              <a:rPr lang="de-DE" sz="1200" kern="1200" dirty="0">
                <a:solidFill>
                  <a:schemeClr val="tx1"/>
                </a:solidFill>
                <a:effectLst/>
                <a:latin typeface="+mn-lt"/>
                <a:ea typeface="+mn-ea"/>
                <a:cs typeface="+mn-cs"/>
              </a:rPr>
              <a:t>(nach)</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zu vollziehen (</a:t>
            </a:r>
            <a:r>
              <a:rPr lang="de-DE" sz="1200" i="1" kern="1200" dirty="0">
                <a:solidFill>
                  <a:schemeClr val="tx1"/>
                </a:solidFill>
                <a:effectLst/>
                <a:latin typeface="+mn-lt"/>
                <a:ea typeface="+mn-ea"/>
                <a:cs typeface="+mn-cs"/>
              </a:rPr>
              <a:t>Legen von 4 mal 3 Plättchen, bzw. 4 Dreierreihen Plättchen</a:t>
            </a:r>
            <a:r>
              <a:rPr lang="de-DE" sz="1200" kern="1200" dirty="0">
                <a:solidFill>
                  <a:schemeClr val="tx1"/>
                </a:solidFill>
                <a:effectLst/>
                <a:latin typeface="+mn-lt"/>
                <a:ea typeface="+mn-ea"/>
                <a:cs typeface="+mn-cs"/>
              </a:rPr>
              <a:t>), eine </a:t>
            </a:r>
            <a:r>
              <a:rPr lang="de-DE" sz="1200" b="1" kern="1200" dirty="0">
                <a:solidFill>
                  <a:schemeClr val="tx1"/>
                </a:solidFill>
                <a:effectLst/>
                <a:latin typeface="+mn-lt"/>
                <a:ea typeface="+mn-ea"/>
                <a:cs typeface="+mn-cs"/>
              </a:rPr>
              <a:t>verbale Darstellung </a:t>
            </a:r>
            <a:r>
              <a:rPr lang="de-DE" sz="1200" kern="1200" dirty="0">
                <a:solidFill>
                  <a:schemeClr val="tx1"/>
                </a:solidFill>
                <a:effectLst/>
                <a:latin typeface="+mn-lt"/>
                <a:ea typeface="+mn-ea"/>
                <a:cs typeface="+mn-cs"/>
              </a:rPr>
              <a:t>zu interpretieren oder zu erfinden (</a:t>
            </a:r>
            <a:r>
              <a:rPr lang="de-DE" sz="1200" i="1" kern="1200" dirty="0">
                <a:solidFill>
                  <a:schemeClr val="tx1"/>
                </a:solidFill>
                <a:effectLst/>
                <a:latin typeface="+mn-lt"/>
                <a:ea typeface="+mn-ea"/>
                <a:cs typeface="+mn-cs"/>
              </a:rPr>
              <a:t>Ich kaufe 4 Packungen Klebestifte, in jeder Packung sind jeweils 3 Stück</a:t>
            </a:r>
            <a:r>
              <a:rPr lang="de-DE" sz="1200" kern="1200" dirty="0">
                <a:solidFill>
                  <a:schemeClr val="tx1"/>
                </a:solidFill>
                <a:effectLst/>
                <a:latin typeface="+mn-lt"/>
                <a:ea typeface="+mn-ea"/>
                <a:cs typeface="+mn-cs"/>
              </a:rPr>
              <a:t>) oder ein </a:t>
            </a:r>
            <a:r>
              <a:rPr lang="de-DE" sz="1200" b="1" kern="1200" dirty="0">
                <a:solidFill>
                  <a:schemeClr val="tx1"/>
                </a:solidFill>
                <a:effectLst/>
                <a:latin typeface="+mn-lt"/>
                <a:ea typeface="+mn-ea"/>
                <a:cs typeface="+mn-cs"/>
              </a:rPr>
              <a:t>Bild </a:t>
            </a:r>
            <a:r>
              <a:rPr lang="de-DE" sz="1200" kern="1200" dirty="0">
                <a:solidFill>
                  <a:schemeClr val="tx1"/>
                </a:solidFill>
                <a:effectLst/>
                <a:latin typeface="+mn-lt"/>
                <a:ea typeface="+mn-ea"/>
                <a:cs typeface="+mn-cs"/>
              </a:rPr>
              <a:t>zu deuten oder zu erstellen (</a:t>
            </a:r>
            <a:r>
              <a:rPr lang="de-DE" sz="1200" i="1" kern="1200" dirty="0">
                <a:solidFill>
                  <a:schemeClr val="tx1"/>
                </a:solidFill>
                <a:effectLst/>
                <a:latin typeface="+mn-lt"/>
                <a:ea typeface="+mn-ea"/>
                <a:cs typeface="+mn-cs"/>
              </a:rPr>
              <a:t>4 Packungen mit je 3 Klebestiften</a:t>
            </a:r>
            <a:r>
              <a:rPr lang="de-DE" sz="1200" kern="1200" dirty="0">
                <a:solidFill>
                  <a:schemeClr val="tx1"/>
                </a:solidFill>
                <a:effectLst/>
                <a:latin typeface="+mn-lt"/>
                <a:ea typeface="+mn-ea"/>
                <a:cs typeface="+mn-cs"/>
              </a:rPr>
              <a:t>). </a:t>
            </a:r>
          </a:p>
          <a:p>
            <a:r>
              <a:rPr lang="de-DE" dirty="0">
                <a:latin typeface="Arial" panose="020B0604020202020204" pitchFamily="34" charset="0"/>
                <a:cs typeface="Arial" panose="020B0604020202020204" pitchFamily="34" charset="0"/>
              </a:rPr>
              <a:t>Diese </a:t>
            </a:r>
            <a:r>
              <a:rPr lang="de-DE" dirty="0">
                <a:solidFill>
                  <a:srgbClr val="327D87"/>
                </a:solidFill>
                <a:latin typeface="Arial" panose="020B0604020202020204" pitchFamily="34" charset="0"/>
                <a:cs typeface="Arial" panose="020B0604020202020204" pitchFamily="34" charset="0"/>
              </a:rPr>
              <a:t>Fähigkeit des Darstellungswechsels entwickelt sich nicht von alleine, sondern muss gezielt angesprochen und </a:t>
            </a:r>
            <a:r>
              <a:rPr lang="de-DE" dirty="0">
                <a:latin typeface="Arial" panose="020B0604020202020204" pitchFamily="34" charset="0"/>
                <a:cs typeface="Arial" panose="020B0604020202020204" pitchFamily="34" charset="0"/>
              </a:rPr>
              <a:t>gefördert werden. Auch Darstellungswechsel innerhalb einer Darstellungsform (z. B. das Übertragen von Alltagsbildern in didaktische Bilder) sind hierbei wichtig.</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Wichtig bei allen Aktivitäten zum Darstellungswechsel ist es, immer auch darüber zu reflektieren und zu reden: „Warum passt das (nicht)? Was ändert sich, wenn …?" Erst so werden </a:t>
            </a:r>
            <a:r>
              <a:rPr lang="de-DE" sz="1200" b="1" kern="1200" dirty="0">
                <a:solidFill>
                  <a:schemeClr val="tx1"/>
                </a:solidFill>
                <a:effectLst/>
                <a:latin typeface="+mn-lt"/>
                <a:ea typeface="+mn-ea"/>
                <a:cs typeface="+mn-cs"/>
              </a:rPr>
              <a:t>alle</a:t>
            </a:r>
            <a:r>
              <a:rPr lang="de-DE" sz="1200" kern="1200" dirty="0">
                <a:solidFill>
                  <a:schemeClr val="tx1"/>
                </a:solidFill>
                <a:effectLst/>
                <a:latin typeface="+mn-lt"/>
                <a:ea typeface="+mn-ea"/>
                <a:cs typeface="+mn-cs"/>
              </a:rPr>
              <a:t> Darstellungen miteinander vernetzt, indem in diesen Gemeinsamkeiten (der dargestellten Aufgabe/Operation) entdeckt werden.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r>
              <a:rPr lang="de-DE" dirty="0"/>
              <a:t>Darstellungsvernetzung</a:t>
            </a:r>
          </a:p>
          <a:p>
            <a:pPr marL="581025" lvl="1" indent="-352425">
              <a:lnSpc>
                <a:spcPct val="114000"/>
              </a:lnSpc>
              <a:spcBef>
                <a:spcPts val="600"/>
              </a:spcBef>
              <a:buClr>
                <a:srgbClr val="327A86"/>
              </a:buClr>
              <a:buFont typeface="Wingdings" pitchFamily="2" charset="2"/>
              <a:buChar char="§"/>
              <a:defRPr/>
            </a:pPr>
            <a:r>
              <a:rPr lang="de-DE" sz="2000" dirty="0"/>
              <a:t>ist wichtig, um Operationen nicht nur symbolisch durchführen zu können, sondern auch zu verstehen </a:t>
            </a:r>
            <a:r>
              <a:rPr lang="de-DE" sz="2000" dirty="0">
                <a:solidFill>
                  <a:srgbClr val="FF0000"/>
                </a:solidFill>
              </a:rPr>
              <a:t>(und mental ausführen zu können)</a:t>
            </a:r>
            <a:r>
              <a:rPr lang="de-DE" sz="2000" dirty="0"/>
              <a:t>.</a:t>
            </a:r>
          </a:p>
          <a:p>
            <a:pPr marL="581025" lvl="1" indent="-352425">
              <a:lnSpc>
                <a:spcPct val="114000"/>
              </a:lnSpc>
              <a:spcBef>
                <a:spcPts val="600"/>
              </a:spcBef>
              <a:buClr>
                <a:srgbClr val="327A86"/>
              </a:buClr>
              <a:buFont typeface="Wingdings" pitchFamily="2" charset="2"/>
              <a:buChar char="§"/>
              <a:defRPr/>
            </a:pPr>
            <a:r>
              <a:rPr lang="de-DE" sz="2000" dirty="0"/>
              <a:t>fördert das sichere Rechnen.</a:t>
            </a:r>
          </a:p>
          <a:p>
            <a:pPr marL="581025" lvl="1" indent="-352425">
              <a:lnSpc>
                <a:spcPct val="114000"/>
              </a:lnSpc>
              <a:spcBef>
                <a:spcPts val="600"/>
              </a:spcBef>
              <a:buClr>
                <a:srgbClr val="327A86"/>
              </a:buClr>
              <a:buFont typeface="Wingdings" pitchFamily="2" charset="2"/>
              <a:buChar char="§"/>
              <a:defRPr/>
            </a:pPr>
            <a:r>
              <a:rPr lang="de-DE" sz="2000" dirty="0"/>
              <a:t>bildet die Grundlage für weiterführendes Lernen, z. B. für das Verständnis komplexer Rechengesetze (bspw. Distributivgesetz und binomische Formeln).</a:t>
            </a:r>
          </a:p>
          <a:p>
            <a:pPr marL="581025" lvl="1" indent="-352425">
              <a:lnSpc>
                <a:spcPct val="114000"/>
              </a:lnSpc>
              <a:spcBef>
                <a:spcPts val="600"/>
              </a:spcBef>
              <a:buClr>
                <a:srgbClr val="327A86"/>
              </a:buClr>
              <a:buFont typeface="Wingdings" pitchFamily="2" charset="2"/>
              <a:buChar char="§"/>
              <a:defRPr/>
            </a:pPr>
            <a:endParaRPr lang="de-DE" sz="2000" dirty="0"/>
          </a:p>
          <a:p>
            <a:pPr marL="581025" lvl="1" indent="-352425">
              <a:lnSpc>
                <a:spcPct val="114000"/>
              </a:lnSpc>
              <a:spcBef>
                <a:spcPts val="600"/>
              </a:spcBef>
              <a:buClr>
                <a:srgbClr val="327A86"/>
              </a:buClr>
              <a:buFont typeface="Wingdings" pitchFamily="2" charset="2"/>
              <a:buChar char="§"/>
              <a:defRPr/>
            </a:pPr>
            <a:endParaRPr lang="de-DE" sz="2000" dirty="0"/>
          </a:p>
          <a:p>
            <a:pPr marL="581025" marR="0" lvl="1" indent="-352425" algn="l" defTabSz="914400" rtl="0" eaLnBrk="1" fontAlgn="auto" latinLnBrk="0" hangingPunct="1">
              <a:lnSpc>
                <a:spcPct val="114000"/>
              </a:lnSpc>
              <a:spcBef>
                <a:spcPts val="600"/>
              </a:spcBef>
              <a:spcAft>
                <a:spcPts val="0"/>
              </a:spcAft>
              <a:buClr>
                <a:srgbClr val="327A86"/>
              </a:buClr>
              <a:buSzTx/>
              <a:buFont typeface="Wingdings" pitchFamily="2" charset="2"/>
              <a:buChar char="§"/>
              <a:tabLst/>
              <a:defRPr/>
            </a:pPr>
            <a:r>
              <a:rPr lang="de-DE" sz="2000" dirty="0"/>
              <a:t>Nähern wir uns weiter der Frage „Wofür bzw. warum ist ein tragfähiges Operationsverständnis so wichtig?“, indem wir nun der Frage nachgehen, </a:t>
            </a:r>
            <a:r>
              <a:rPr lang="de-DE" sz="2000" dirty="0">
                <a:latin typeface="Arial" panose="020B0604020202020204" pitchFamily="34" charset="0"/>
                <a:cs typeface="Arial" panose="020B0604020202020204" pitchFamily="34" charset="0"/>
              </a:rPr>
              <a:t>warum es wichtig ist, Darstellungen übersetzen zu können.</a:t>
            </a:r>
            <a:endParaRPr lang="de-DE" sz="2000" dirty="0">
              <a:effectLst/>
              <a:latin typeface="Arial" panose="020B0604020202020204" pitchFamily="34" charset="0"/>
              <a:cs typeface="Arial" panose="020B0604020202020204" pitchFamily="34" charset="0"/>
            </a:endParaRPr>
          </a:p>
          <a:p>
            <a:pPr marL="581025" lvl="1" indent="-352425">
              <a:lnSpc>
                <a:spcPct val="114000"/>
              </a:lnSpc>
              <a:spcBef>
                <a:spcPts val="600"/>
              </a:spcBef>
              <a:buClr>
                <a:srgbClr val="327A86"/>
              </a:buClr>
              <a:buFont typeface="Wingdings" pitchFamily="2" charset="2"/>
              <a:buChar char="§"/>
              <a:defRPr/>
            </a:pPr>
            <a:endParaRPr lang="de-DE"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36</a:t>
            </a:fld>
            <a:endParaRPr lang="de-DE"/>
          </a:p>
        </p:txBody>
      </p:sp>
    </p:spTree>
    <p:extLst>
      <p:ext uri="{BB962C8B-B14F-4D97-AF65-F5344CB8AC3E}">
        <p14:creationId xmlns:p14="http://schemas.microsoft.com/office/powerpoint/2010/main" val="2842714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37</a:t>
            </a:fld>
            <a:endParaRPr lang="de-DE"/>
          </a:p>
        </p:txBody>
      </p:sp>
    </p:spTree>
    <p:extLst>
      <p:ext uri="{BB962C8B-B14F-4D97-AF65-F5344CB8AC3E}">
        <p14:creationId xmlns:p14="http://schemas.microsoft.com/office/powerpoint/2010/main" val="3224608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38</a:t>
            </a:fld>
            <a:endParaRPr lang="de-DE"/>
          </a:p>
        </p:txBody>
      </p:sp>
    </p:spTree>
    <p:extLst>
      <p:ext uri="{BB962C8B-B14F-4D97-AF65-F5344CB8AC3E}">
        <p14:creationId xmlns:p14="http://schemas.microsoft.com/office/powerpoint/2010/main" val="32163486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Teilnehmende tauschen sich aus.</a:t>
            </a:r>
          </a:p>
          <a:p>
            <a:endParaRPr lang="de-DE" dirty="0"/>
          </a:p>
          <a:p>
            <a:r>
              <a:rPr lang="de-DE" dirty="0"/>
              <a:t>Hier wurden teilweise </a:t>
            </a:r>
            <a:r>
              <a:rPr lang="de-DE" b="1" dirty="0"/>
              <a:t>nicht</a:t>
            </a:r>
            <a:r>
              <a:rPr lang="de-DE" dirty="0"/>
              <a:t> alle nötigen Teilaspekte berücksichtigt:</a:t>
            </a:r>
          </a:p>
          <a:p>
            <a:pPr marL="228600" indent="-228600">
              <a:buAutoNum type="arabicPeriod"/>
            </a:pPr>
            <a:r>
              <a:rPr lang="de-DE" dirty="0"/>
              <a:t>Punktefeld: richtig (aber </a:t>
            </a:r>
            <a:r>
              <a:rPr lang="de-DE" dirty="0" err="1"/>
              <a:t>Belmins</a:t>
            </a:r>
            <a:r>
              <a:rPr lang="de-DE" dirty="0"/>
              <a:t> Begründung ist so unzureichend)</a:t>
            </a:r>
          </a:p>
          <a:p>
            <a:pPr marL="228600" indent="-228600">
              <a:buAutoNum type="arabicPeriod"/>
            </a:pPr>
            <a:r>
              <a:rPr lang="de-DE" dirty="0"/>
              <a:t>Punktefeld: </a:t>
            </a:r>
            <a:r>
              <a:rPr lang="de-DE" sz="1200" kern="1200" dirty="0">
                <a:solidFill>
                  <a:schemeClr val="tx1"/>
                </a:solidFill>
                <a:effectLst/>
                <a:latin typeface="+mn-lt"/>
                <a:ea typeface="+mn-ea"/>
                <a:cs typeface="+mn-cs"/>
              </a:rPr>
              <a:t>Die einzelnen Faktoren werden als Anzahlen in dem Bild interpretiert, die multiplikative Struktur wird ignoriert.</a:t>
            </a:r>
          </a:p>
          <a:p>
            <a:pPr marL="228600" indent="-228600">
              <a:buAutoNum type="arabicPeriod"/>
            </a:pPr>
            <a:r>
              <a:rPr lang="de-DE" sz="1200" kern="1200" dirty="0">
                <a:solidFill>
                  <a:schemeClr val="tx1"/>
                </a:solidFill>
                <a:effectLst/>
                <a:latin typeface="+mn-lt"/>
                <a:ea typeface="+mn-ea"/>
                <a:cs typeface="+mn-cs"/>
              </a:rPr>
              <a:t>Punktefeld: </a:t>
            </a:r>
            <a:r>
              <a:rPr lang="de-DE" sz="1200" kern="1200" dirty="0" err="1">
                <a:solidFill>
                  <a:schemeClr val="tx1"/>
                </a:solidFill>
                <a:effectLst/>
                <a:latin typeface="+mn-lt"/>
                <a:ea typeface="+mn-ea"/>
                <a:cs typeface="+mn-cs"/>
              </a:rPr>
              <a:t>Rechteckskonvention</a:t>
            </a:r>
            <a:r>
              <a:rPr lang="de-DE" sz="1200" kern="1200" dirty="0">
                <a:solidFill>
                  <a:schemeClr val="tx1"/>
                </a:solidFill>
                <a:effectLst/>
                <a:latin typeface="+mn-lt"/>
                <a:ea typeface="+mn-ea"/>
                <a:cs typeface="+mn-cs"/>
              </a:rPr>
              <a:t>: Winkel eines Rechtecks wird mit Multiplikation identifiziert.</a:t>
            </a:r>
          </a:p>
          <a:p>
            <a:pPr marL="228600" indent="-228600">
              <a:buAutoNum type="arabicPeriod"/>
            </a:pPr>
            <a:r>
              <a:rPr lang="de-DE" sz="1200" kern="1200" dirty="0">
                <a:solidFill>
                  <a:schemeClr val="tx1"/>
                </a:solidFill>
                <a:effectLst/>
                <a:latin typeface="+mn-lt"/>
                <a:ea typeface="+mn-ea"/>
                <a:cs typeface="+mn-cs"/>
              </a:rPr>
              <a:t>Punktefeld: richtig, aber gruppierte Darstellungen sind evtl. nicht bekannt.</a:t>
            </a:r>
          </a:p>
          <a:p>
            <a:pPr marL="228600" indent="-228600">
              <a:buAutoNum type="arabicPeriod"/>
            </a:pPr>
            <a:endParaRPr lang="de-DE" sz="1200" kern="1200" dirty="0">
              <a:solidFill>
                <a:schemeClr val="tx1"/>
              </a:solidFill>
              <a:effectLst/>
              <a:latin typeface="+mn-lt"/>
              <a:ea typeface="+mn-ea"/>
              <a:cs typeface="+mn-cs"/>
            </a:endParaRPr>
          </a:p>
          <a:p>
            <a:pPr marL="171450" indent="-171450">
              <a:buFont typeface="Wingdings" pitchFamily="2" charset="2"/>
              <a:buChar char="à"/>
            </a:pPr>
            <a:r>
              <a:rPr lang="de-DE" sz="1200" kern="1200" dirty="0">
                <a:solidFill>
                  <a:schemeClr val="tx1"/>
                </a:solidFill>
                <a:effectLst/>
                <a:latin typeface="+mn-lt"/>
                <a:ea typeface="+mn-ea"/>
                <a:cs typeface="+mn-cs"/>
              </a:rPr>
              <a:t>Multiplikation in flächigen Darstellungen thematisieren und Begründungen für multiplikative Deutungen erarbeiten.</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de-DE" sz="1200" kern="1200" dirty="0">
                <a:solidFill>
                  <a:schemeClr val="tx1"/>
                </a:solidFill>
                <a:effectLst/>
                <a:latin typeface="+mn-lt"/>
                <a:ea typeface="+mn-ea"/>
                <a:cs typeface="+mn-cs"/>
              </a:rPr>
              <a:t>(</a:t>
            </a:r>
            <a:r>
              <a:rPr lang="de-DE" dirty="0"/>
              <a:t>Selter et al., 2014)</a:t>
            </a:r>
            <a:endParaRPr lang="de-DE" sz="1200" kern="1200" dirty="0">
              <a:solidFill>
                <a:schemeClr val="tx1"/>
              </a:solidFill>
              <a:effectLst/>
              <a:latin typeface="+mn-lt"/>
              <a:ea typeface="+mn-ea"/>
              <a:cs typeface="+mn-cs"/>
            </a:endParaRPr>
          </a:p>
          <a:p>
            <a:pPr marL="228600" indent="-228600">
              <a:buAutoNum type="arabicPeriod"/>
            </a:pPr>
            <a:endParaRPr lang="de-DE" sz="1200" kern="1200" dirty="0">
              <a:solidFill>
                <a:schemeClr val="tx1"/>
              </a:solidFill>
              <a:effectLst/>
              <a:latin typeface="+mn-lt"/>
              <a:ea typeface="+mn-ea"/>
              <a:cs typeface="+mn-cs"/>
            </a:endParaRPr>
          </a:p>
          <a:p>
            <a:pPr marL="228600" indent="-228600">
              <a:buAutoNum type="arabicPeriod"/>
            </a:pPr>
            <a:endParaRPr lang="de-DE" sz="1200" kern="1200" dirty="0">
              <a:solidFill>
                <a:schemeClr val="tx1"/>
              </a:solidFill>
              <a:effectLst/>
              <a:latin typeface="+mn-lt"/>
              <a:ea typeface="+mn-ea"/>
              <a:cs typeface="+mn-cs"/>
            </a:endParaRPr>
          </a:p>
          <a:p>
            <a:pPr marL="228600" indent="-228600">
              <a:buAutoNum type="arabicPeriod"/>
            </a:pP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39</a:t>
            </a:fld>
            <a:endParaRPr lang="de-DE"/>
          </a:p>
        </p:txBody>
      </p:sp>
    </p:spTree>
    <p:extLst>
      <p:ext uri="{BB962C8B-B14F-4D97-AF65-F5344CB8AC3E}">
        <p14:creationId xmlns:p14="http://schemas.microsoft.com/office/powerpoint/2010/main" val="41237244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Für flächige Darstellungen gibt es unter </a:t>
            </a:r>
            <a:r>
              <a:rPr lang="de-DE" sz="1200" b="0" i="0" u="none" strike="noStrike" dirty="0">
                <a:solidFill>
                  <a:srgbClr val="327D87"/>
                </a:solidFill>
                <a:effectLst/>
                <a:latin typeface="Arial" panose="020B0604020202020204" pitchFamily="34" charset="0"/>
                <a:cs typeface="Arial" panose="020B0604020202020204" pitchFamily="34" charset="0"/>
                <a:hlinkClick r:id="rId3"/>
              </a:rPr>
              <a:t>pikas.dzlm.de/node/1561</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 (</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sym typeface="Wingdings" pitchFamily="2" charset="2"/>
              </a:rPr>
              <a:t>Material für die Lernenden  Interaktive Übungen zum Erkennen von Multiplikationsaufgaben) </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auch zwei interaktive Übungen in Form von </a:t>
            </a:r>
            <a:r>
              <a:rPr lang="de-DE" sz="1200" b="0" i="0" u="none" strike="noStrike" kern="1200" dirty="0" err="1">
                <a:solidFill>
                  <a:schemeClr val="tx1"/>
                </a:solidFill>
                <a:effectLst/>
                <a:latin typeface="Arial" panose="020B0604020202020204" pitchFamily="34" charset="0"/>
                <a:ea typeface="+mn-ea"/>
                <a:cs typeface="Arial" panose="020B0604020202020204" pitchFamily="34" charset="0"/>
              </a:rPr>
              <a:t>ppt</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-Dateien, in denen die Kinder eine Darstellung (hier Alltagsbilder oder didaktische Bilder) in eine andere Darstellung übertragen sollen (hier Mathesprache). Bei den richtigen Zuordnungen wird ihnen dabei zudem immer das sprachliche Muster „Ich</a:t>
            </a:r>
            <a:r>
              <a:rPr lang="de-DE" sz="1200" kern="1200" dirty="0">
                <a:solidFill>
                  <a:schemeClr val="tx1"/>
                </a:solidFill>
                <a:effectLst/>
                <a:latin typeface="+mn-lt"/>
                <a:ea typeface="+mn-ea"/>
                <a:cs typeface="+mn-cs"/>
              </a:rPr>
              <a:t> sehe 2 Reihen mit 5 Eiern. Also 2 Fünfer.“ angeboten.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Mögliche Beobachtungsaufgabe: </a:t>
            </a:r>
            <a:r>
              <a:rPr lang="de-DE" dirty="0">
                <a:solidFill>
                  <a:schemeClr val="bg1"/>
                </a:solidFill>
                <a:latin typeface="Arial" panose="020B0604020202020204" pitchFamily="34" charset="0"/>
                <a:cs typeface="Arial" panose="020B0604020202020204" pitchFamily="34" charset="0"/>
              </a:rPr>
              <a:t>Inwiefern ist das Kind in der Lage, eine Darstellung einer Operation in eine andere zu übertragen?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40</a:t>
            </a:fld>
            <a:endParaRPr lang="de-DE"/>
          </a:p>
        </p:txBody>
      </p:sp>
    </p:spTree>
    <p:extLst>
      <p:ext uri="{BB962C8B-B14F-4D97-AF65-F5344CB8AC3E}">
        <p14:creationId xmlns:p14="http://schemas.microsoft.com/office/powerpoint/2010/main" val="42888580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Am Beispiel der Würfelbilder kann sowohl die multiplikative Vorstellung der Wiederholung als auch des Zusammenfassens verdeutlicht werden, indem aus der zeitlich-sukzessiven Handlung des Würfelns (Ich würfele </a:t>
            </a:r>
            <a:r>
              <a:rPr lang="de-DE" sz="1200" b="0" i="1" u="none" strike="noStrike" kern="1200" dirty="0">
                <a:solidFill>
                  <a:schemeClr val="tx1"/>
                </a:solidFill>
                <a:effectLst/>
                <a:latin typeface="+mn-lt"/>
                <a:ea typeface="+mn-ea"/>
                <a:cs typeface="+mn-cs"/>
              </a:rPr>
              <a:t>einmal 4</a:t>
            </a:r>
            <a:r>
              <a:rPr lang="de-DE" sz="1200" b="0" i="0" u="none" strike="noStrike" kern="1200" dirty="0">
                <a:solidFill>
                  <a:schemeClr val="tx1"/>
                </a:solidFill>
                <a:effectLst/>
                <a:latin typeface="+mn-lt"/>
                <a:ea typeface="+mn-ea"/>
                <a:cs typeface="+mn-cs"/>
              </a:rPr>
              <a:t>, </a:t>
            </a:r>
            <a:r>
              <a:rPr lang="de-DE" sz="1200" b="0" i="1" u="none" strike="noStrike" kern="1200" dirty="0">
                <a:solidFill>
                  <a:schemeClr val="tx1"/>
                </a:solidFill>
                <a:effectLst/>
                <a:latin typeface="+mn-lt"/>
                <a:ea typeface="+mn-ea"/>
                <a:cs typeface="+mn-cs"/>
              </a:rPr>
              <a:t>zweimal 4</a:t>
            </a:r>
            <a:r>
              <a:rPr lang="de-DE" sz="1200" b="0" i="0" u="none" strike="noStrike" kern="1200" dirty="0">
                <a:solidFill>
                  <a:schemeClr val="tx1"/>
                </a:solidFill>
                <a:effectLst/>
                <a:latin typeface="+mn-lt"/>
                <a:ea typeface="+mn-ea"/>
                <a:cs typeface="+mn-cs"/>
              </a:rPr>
              <a:t>, </a:t>
            </a:r>
            <a:r>
              <a:rPr lang="de-DE" sz="1200" b="0" i="1" u="none" strike="noStrike" kern="1200" dirty="0">
                <a:solidFill>
                  <a:schemeClr val="tx1"/>
                </a:solidFill>
                <a:effectLst/>
                <a:latin typeface="+mn-lt"/>
                <a:ea typeface="+mn-ea"/>
                <a:cs typeface="+mn-cs"/>
              </a:rPr>
              <a:t>dreimal 4</a:t>
            </a:r>
            <a:r>
              <a:rPr lang="de-DE" sz="1200" b="0" i="0" u="none" strike="noStrike" kern="1200" dirty="0">
                <a:solidFill>
                  <a:schemeClr val="tx1"/>
                </a:solidFill>
                <a:effectLst/>
                <a:latin typeface="+mn-lt"/>
                <a:ea typeface="+mn-ea"/>
                <a:cs typeface="+mn-cs"/>
              </a:rPr>
              <a:t>.) das räumlich-simultane Würfelbild </a:t>
            </a:r>
            <a:r>
              <a:rPr lang="de-DE" sz="1200" b="0" i="1" u="none" strike="noStrike" kern="1200" dirty="0">
                <a:solidFill>
                  <a:schemeClr val="tx1"/>
                </a:solidFill>
                <a:effectLst/>
                <a:latin typeface="+mn-lt"/>
                <a:ea typeface="+mn-ea"/>
                <a:cs typeface="+mn-cs"/>
              </a:rPr>
              <a:t>dreimal 4</a:t>
            </a:r>
            <a:r>
              <a:rPr lang="de-DE" sz="1200" b="0" i="0" u="none" strike="noStrike" kern="1200" dirty="0">
                <a:solidFill>
                  <a:schemeClr val="tx1"/>
                </a:solidFill>
                <a:effectLst/>
                <a:latin typeface="+mn-lt"/>
                <a:ea typeface="+mn-ea"/>
                <a:cs typeface="+mn-cs"/>
              </a:rPr>
              <a:t> abgeleitet wird. Es lässt sich veranschaulichen, dass die Multiplikation eine verkürzte Schreibweise der wiederholten Addition gleicher Summanden darstellt. Zudem wird die entstehende gruppierte Darstellung genutzt, um das grundlegende Verständnis der Multiplikation als Zusammenfassung gleichmächtiger Gruppen zu entwickeln. Die Gruppenbildung kann sprachlich durch die Gruppensprache (</a:t>
            </a:r>
            <a:r>
              <a:rPr lang="de-DE" sz="1200" b="0" i="1" u="none" strike="noStrike" kern="1200" dirty="0">
                <a:solidFill>
                  <a:schemeClr val="tx1"/>
                </a:solidFill>
                <a:effectLst/>
                <a:latin typeface="+mn-lt"/>
                <a:ea typeface="+mn-ea"/>
                <a:cs typeface="+mn-cs"/>
              </a:rPr>
              <a:t>Ich sehe 3 </a:t>
            </a:r>
            <a:r>
              <a:rPr lang="de-DE" sz="1200" b="1" i="1" u="none" strike="noStrike" kern="1200" dirty="0">
                <a:solidFill>
                  <a:schemeClr val="tx1"/>
                </a:solidFill>
                <a:effectLst/>
                <a:latin typeface="+mn-lt"/>
                <a:ea typeface="+mn-ea"/>
                <a:cs typeface="+mn-cs"/>
              </a:rPr>
              <a:t>Vierer</a:t>
            </a:r>
            <a:r>
              <a:rPr lang="de-DE" sz="1200" b="0" i="0" u="none" strike="noStrike" kern="1200" dirty="0">
                <a:solidFill>
                  <a:schemeClr val="tx1"/>
                </a:solidFill>
                <a:effectLst/>
                <a:latin typeface="+mn-lt"/>
                <a:ea typeface="+mn-ea"/>
                <a:cs typeface="+mn-cs"/>
              </a:rPr>
              <a:t>) hervorgehoben werden und unterstützt die Lernenden somit in ihrer Vorstellungsentwicklung.</a:t>
            </a:r>
          </a:p>
          <a:p>
            <a:endParaRPr lang="de-DE"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Mögliche Beobachtungsaufgabe: </a:t>
            </a:r>
            <a:r>
              <a:rPr lang="de-DE" dirty="0">
                <a:solidFill>
                  <a:schemeClr val="bg1"/>
                </a:solidFill>
                <a:latin typeface="Arial" panose="020B0604020202020204" pitchFamily="34" charset="0"/>
                <a:cs typeface="Arial" panose="020B0604020202020204" pitchFamily="34" charset="0"/>
              </a:rPr>
              <a:t>Inwiefern ist das Kind in der Lage, eine Darstellung einer Operation in eine andere zu übertragen?</a:t>
            </a:r>
          </a:p>
          <a:p>
            <a:endParaRPr lang="de-DE" sz="1200" b="0" i="0" u="none" strike="noStrike" kern="1200" dirty="0">
              <a:solidFill>
                <a:schemeClr val="tx1"/>
              </a:solidFill>
              <a:effectLst/>
              <a:latin typeface="+mn-lt"/>
              <a:ea typeface="+mn-ea"/>
              <a:cs typeface="+mn-cs"/>
            </a:endParaRP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hlinkClick r:id="rId3"/>
              </a:rPr>
              <a:t>https://mathe-sicher-koennen.dzlm.de/node/510</a:t>
            </a:r>
            <a:r>
              <a:rPr lang="de-DE" sz="1200" b="0" i="0" u="none" strike="noStrike" kern="1200" dirty="0">
                <a:solidFill>
                  <a:schemeClr val="tx1"/>
                </a:solidFill>
                <a:effectLst/>
                <a:latin typeface="+mn-lt"/>
                <a:ea typeface="+mn-ea"/>
                <a:cs typeface="+mn-cs"/>
              </a:rPr>
              <a:t> N4 A "Ich kann Multiplikations-Aufgaben zu Situationen finden und umgekehrt“ </a:t>
            </a:r>
            <a:r>
              <a:rPr lang="de-DE" sz="1200" b="0" i="0" u="none" strike="noStrike" kern="1200" dirty="0">
                <a:solidFill>
                  <a:schemeClr val="tx1"/>
                </a:solidFill>
                <a:effectLst/>
                <a:latin typeface="+mn-lt"/>
                <a:ea typeface="+mn-ea"/>
                <a:cs typeface="+mn-cs"/>
                <a:sym typeface="Wingdings" pitchFamily="2" charset="2"/>
              </a:rPr>
              <a:t> Material  Fördermaterial 1 Multiplikation und Würfelbilder</a:t>
            </a:r>
            <a:endParaRPr lang="de-DE" sz="1200" b="0" i="0" u="none" strike="noStrike" kern="1200" cap="all" dirty="0">
              <a:solidFill>
                <a:schemeClr val="tx1"/>
              </a:solidFill>
              <a:effectLst/>
              <a:latin typeface="+mn-lt"/>
              <a:ea typeface="+mn-ea"/>
              <a:cs typeface="+mn-cs"/>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41</a:t>
            </a:fld>
            <a:endParaRPr lang="de-DE"/>
          </a:p>
        </p:txBody>
      </p:sp>
    </p:spTree>
    <p:extLst>
      <p:ext uri="{BB962C8B-B14F-4D97-AF65-F5344CB8AC3E}">
        <p14:creationId xmlns:p14="http://schemas.microsoft.com/office/powerpoint/2010/main" val="13531664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Ähnlich wie bei dem Beispiel zuvor, können auch Quartettspiele mit unterschiedlichen Darstellungen dazu beitragen, dass der Darstellungswechsel geübt wird.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hlinkClick r:id="rId3"/>
              </a:rPr>
              <a:t>https://pikas.dzlm.de/node/1561</a:t>
            </a:r>
            <a:r>
              <a:rPr lang="de-DE" sz="1200" b="0" i="0" u="none" strike="noStrike" kern="1200" dirty="0">
                <a:solidFill>
                  <a:schemeClr val="tx1"/>
                </a:solidFill>
                <a:effectLst/>
                <a:latin typeface="+mn-lt"/>
                <a:ea typeface="+mn-ea"/>
                <a:cs typeface="+mn-cs"/>
              </a:rPr>
              <a:t> Material für Lernende </a:t>
            </a:r>
            <a:r>
              <a:rPr lang="de-DE" sz="1200" b="0" i="0" u="none" strike="noStrike" kern="1200" dirty="0">
                <a:solidFill>
                  <a:schemeClr val="tx1"/>
                </a:solidFill>
                <a:effectLst/>
                <a:latin typeface="+mn-lt"/>
                <a:ea typeface="+mn-ea"/>
                <a:cs typeface="+mn-cs"/>
                <a:sym typeface="Wingdings" pitchFamily="2" charset="2"/>
              </a:rPr>
              <a:t> Malquartett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15875" indent="-15875">
              <a:spcBef>
                <a:spcPts val="400"/>
              </a:spcBef>
            </a:pPr>
            <a:r>
              <a:rPr lang="de-DE" sz="1200" dirty="0">
                <a:latin typeface="+mn-lt"/>
                <a:cs typeface="Calibri"/>
              </a:rPr>
              <a:t>Das Malquartett besteht aus insgesamt 120 Karten – also 30-mal vier Karten mit unterschiedlichen Darstellungen für 30 verschiedene Multiplikationsaufgaben des kleinen Einmaleins. </a:t>
            </a:r>
          </a:p>
          <a:p>
            <a:pPr marL="15875" indent="-15875">
              <a:spcBef>
                <a:spcPts val="400"/>
              </a:spcBef>
            </a:pPr>
            <a:r>
              <a:rPr lang="de-DE" sz="1200" dirty="0">
                <a:latin typeface="+mn-lt"/>
                <a:cs typeface="Calibri"/>
              </a:rPr>
              <a:t>Die Karten sind in drei Differenzierungsstufen bezogen auf den </a:t>
            </a:r>
            <a:r>
              <a:rPr lang="de-DE" sz="1200" dirty="0" err="1">
                <a:latin typeface="+mn-lt"/>
                <a:cs typeface="Calibri"/>
              </a:rPr>
              <a:t>Zahlraum</a:t>
            </a:r>
            <a:r>
              <a:rPr lang="de-DE" sz="1200" dirty="0">
                <a:latin typeface="+mn-lt"/>
                <a:cs typeface="Calibri"/>
              </a:rPr>
              <a:t> der Multiplikationsaufgaben unterteilt:</a:t>
            </a:r>
          </a:p>
          <a:p>
            <a:r>
              <a:rPr lang="de-DE" altLang="de-DE" sz="1200" dirty="0">
                <a:latin typeface="Calibri" panose="020F0502020204030204" pitchFamily="34" charset="0"/>
                <a:ea typeface="ＭＳ Ｐゴシック" panose="020B0600070205080204" pitchFamily="34" charset="-128"/>
                <a:cs typeface="Calibri" panose="020F0502020204030204" pitchFamily="34" charset="0"/>
              </a:rPr>
              <a:t>Karten mit Multiplikationsaufgaben, deren Ergebnisse </a:t>
            </a:r>
            <a:r>
              <a:rPr lang="de-DE" altLang="de-DE" sz="1200" dirty="0">
                <a:latin typeface="Calibri" panose="020F0502020204030204" pitchFamily="34" charset="0"/>
                <a:ea typeface="ＭＳ Ｐゴシック" panose="020B0600070205080204" pitchFamily="34" charset="-128"/>
                <a:cs typeface="Calibri" panose="020F0502020204030204" pitchFamily="34" charset="0"/>
                <a:sym typeface="Symbol" pitchFamily="2" charset="2"/>
              </a:rPr>
              <a:t></a:t>
            </a:r>
            <a:r>
              <a:rPr lang="de-DE" altLang="de-DE" sz="1200" dirty="0">
                <a:latin typeface="Calibri" panose="020F0502020204030204" pitchFamily="34" charset="0"/>
                <a:ea typeface="ＭＳ Ｐゴシック" panose="020B0600070205080204" pitchFamily="34" charset="-128"/>
                <a:cs typeface="Calibri" panose="020F0502020204030204" pitchFamily="34" charset="0"/>
              </a:rPr>
              <a:t> 20 sind</a:t>
            </a:r>
            <a:endParaRPr lang="de-DE" altLang="de-DE" sz="1200" dirty="0">
              <a:latin typeface="Calibri" panose="020F0502020204030204" pitchFamily="34" charset="0"/>
              <a:ea typeface="ＭＳ Ｐゴシック" panose="020B0600070205080204" pitchFamily="34" charset="-128"/>
              <a:cs typeface="Calibri" panose="020F0502020204030204" pitchFamily="34" charset="0"/>
              <a:sym typeface="Symbol" pitchFamily="2" charset="2"/>
            </a:endParaRPr>
          </a:p>
          <a:p>
            <a:r>
              <a:rPr lang="de-DE" altLang="de-DE" sz="1200" dirty="0">
                <a:latin typeface="Calibri" panose="020F0502020204030204" pitchFamily="34" charset="0"/>
                <a:ea typeface="ＭＳ Ｐゴシック" panose="020B0600070205080204" pitchFamily="34" charset="-128"/>
                <a:cs typeface="Calibri" panose="020F0502020204030204" pitchFamily="34" charset="0"/>
                <a:sym typeface="Symbol" pitchFamily="2" charset="2"/>
              </a:rPr>
              <a:t>Karten mit Multiplikationsaufgaben, deren Ergebnisse </a:t>
            </a:r>
            <a:r>
              <a:rPr lang="de-DE" altLang="de-DE" sz="1200" dirty="0">
                <a:latin typeface="Calibri" panose="020F0502020204030204" pitchFamily="34" charset="0"/>
                <a:ea typeface="ＭＳ Ｐゴシック" panose="020B0600070205080204" pitchFamily="34" charset="-128"/>
                <a:cs typeface="Calibri" panose="020F0502020204030204" pitchFamily="34" charset="0"/>
              </a:rPr>
              <a:t> 20 und </a:t>
            </a:r>
            <a:r>
              <a:rPr lang="de-DE" altLang="de-DE" sz="1200" dirty="0">
                <a:latin typeface="Calibri" panose="020F0502020204030204" pitchFamily="34" charset="0"/>
                <a:ea typeface="ＭＳ Ｐゴシック" panose="020B0600070205080204" pitchFamily="34" charset="-128"/>
                <a:cs typeface="Calibri" panose="020F0502020204030204" pitchFamily="34" charset="0"/>
                <a:sym typeface="Symbol" pitchFamily="2" charset="2"/>
              </a:rPr>
              <a:t></a:t>
            </a:r>
            <a:r>
              <a:rPr lang="de-DE" altLang="de-DE" sz="1200" dirty="0">
                <a:latin typeface="Calibri" panose="020F0502020204030204" pitchFamily="34" charset="0"/>
                <a:ea typeface="ＭＳ Ｐゴシック" panose="020B0600070205080204" pitchFamily="34" charset="-128"/>
                <a:cs typeface="Calibri" panose="020F0502020204030204" pitchFamily="34" charset="0"/>
              </a:rPr>
              <a:t> 50 sind</a:t>
            </a:r>
            <a:endParaRPr lang="de-DE" altLang="de-DE" sz="1200" dirty="0">
              <a:latin typeface="Calibri" panose="020F0502020204030204" pitchFamily="34" charset="0"/>
              <a:ea typeface="ＭＳ Ｐゴシック" panose="020B0600070205080204" pitchFamily="34" charset="-128"/>
              <a:cs typeface="Calibri" panose="020F0502020204030204" pitchFamily="34" charset="0"/>
              <a:sym typeface="Symbol" pitchFamily="2" charset="2"/>
            </a:endParaRPr>
          </a:p>
          <a:p>
            <a:r>
              <a:rPr lang="de-DE" altLang="de-DE" sz="1200" dirty="0">
                <a:latin typeface="Calibri" panose="020F0502020204030204" pitchFamily="34" charset="0"/>
                <a:ea typeface="ＭＳ Ｐゴシック" panose="020B0600070205080204" pitchFamily="34" charset="-128"/>
                <a:cs typeface="Calibri" panose="020F0502020204030204" pitchFamily="34" charset="0"/>
                <a:sym typeface="Symbol" pitchFamily="2" charset="2"/>
              </a:rPr>
              <a:t>Karten mit Multiplikationsaufgaben, deren Ergebnisse </a:t>
            </a:r>
            <a:r>
              <a:rPr lang="de-DE" altLang="de-DE" sz="1200" dirty="0">
                <a:latin typeface="Calibri" panose="020F0502020204030204" pitchFamily="34" charset="0"/>
                <a:ea typeface="ＭＳ Ｐゴシック" panose="020B0600070205080204" pitchFamily="34" charset="-128"/>
                <a:cs typeface="Calibri" panose="020F0502020204030204" pitchFamily="34" charset="0"/>
              </a:rPr>
              <a:t> 50 und </a:t>
            </a:r>
            <a:r>
              <a:rPr lang="de-DE" altLang="de-DE" sz="1200" dirty="0">
                <a:latin typeface="Calibri" panose="020F0502020204030204" pitchFamily="34" charset="0"/>
                <a:ea typeface="ＭＳ Ｐゴシック" panose="020B0600070205080204" pitchFamily="34" charset="-128"/>
                <a:cs typeface="Calibri" panose="020F0502020204030204" pitchFamily="34" charset="0"/>
                <a:sym typeface="Symbol" pitchFamily="2" charset="2"/>
              </a:rPr>
              <a:t></a:t>
            </a:r>
            <a:r>
              <a:rPr lang="de-DE" altLang="de-DE" sz="1200" dirty="0">
                <a:latin typeface="Calibri" panose="020F0502020204030204" pitchFamily="34" charset="0"/>
                <a:ea typeface="ＭＳ Ｐゴシック" panose="020B0600070205080204" pitchFamily="34" charset="-128"/>
                <a:cs typeface="Calibri" panose="020F0502020204030204" pitchFamily="34" charset="0"/>
              </a:rPr>
              <a:t> 100 sind</a:t>
            </a:r>
          </a:p>
          <a:p>
            <a:r>
              <a:rPr lang="de-DE" sz="1200" kern="1200" dirty="0">
                <a:solidFill>
                  <a:schemeClr val="tx1"/>
                </a:solidFill>
                <a:effectLst/>
                <a:latin typeface="+mn-lt"/>
                <a:ea typeface="+mn-ea"/>
                <a:cs typeface="+mn-cs"/>
              </a:rPr>
              <a:t>Ein Quartett setzt sich aus den folgenden vier Darstellungen zusammen:</a:t>
            </a:r>
          </a:p>
          <a:p>
            <a:pPr marL="171450" indent="-171450">
              <a:buFont typeface="Arial" panose="020B0604020202020204" pitchFamily="34" charset="0"/>
              <a:buChar char="•"/>
            </a:pPr>
            <a:r>
              <a:rPr lang="de-DE" sz="1200" b="1" kern="1200" dirty="0">
                <a:solidFill>
                  <a:schemeClr val="tx1"/>
                </a:solidFill>
                <a:effectLst/>
                <a:latin typeface="+mn-lt"/>
                <a:ea typeface="+mn-ea"/>
                <a:cs typeface="+mn-cs"/>
              </a:rPr>
              <a:t>Rechenaufgabe: </a:t>
            </a:r>
            <a:r>
              <a:rPr lang="de-DE" sz="1200" kern="1200" dirty="0">
                <a:solidFill>
                  <a:schemeClr val="tx1"/>
                </a:solidFill>
                <a:effectLst/>
                <a:latin typeface="+mn-lt"/>
                <a:ea typeface="+mn-ea"/>
                <a:cs typeface="+mn-cs"/>
              </a:rPr>
              <a:t>Die Multiplikationsaufgaben sind bereits vorgegeben. In das leere Feld sollen die Kinder die passende Additionsaufgabe schreiben. Kinder haben oft Schwierigkeiten, die Herleitung der Multiplikation aus der Addition vorzunehmen und zu begründen. Dies soll hier insbesondere angesprochen und vertieft werden. Die Lehrperson sollte darüber hinaus im Unterricht weitere Handlungsanlässe anbieten, um die Zusammenhänge zu verdeutlichen. </a:t>
            </a:r>
            <a:endParaRPr lang="de-DE"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b="1" kern="1200" dirty="0">
                <a:solidFill>
                  <a:schemeClr val="tx1"/>
                </a:solidFill>
                <a:effectLst/>
                <a:latin typeface="+mn-lt"/>
                <a:ea typeface="+mn-ea"/>
                <a:cs typeface="+mn-cs"/>
              </a:rPr>
              <a:t>Rechengeschichte: </a:t>
            </a:r>
            <a:r>
              <a:rPr lang="de-DE" sz="1200" kern="1200" dirty="0">
                <a:solidFill>
                  <a:schemeClr val="tx1"/>
                </a:solidFill>
                <a:effectLst/>
                <a:latin typeface="+mn-lt"/>
                <a:ea typeface="+mn-ea"/>
                <a:cs typeface="+mn-cs"/>
              </a:rPr>
              <a:t>Hier sollen die Kinder eine passende Rechengeschichte zu der Multiplikationsaufgabe entwickeln und aufschreiben. Mit den Kindern sollte thematisiert werden, dass es für das spätere Spielen mit dem Quartett notwendig ist, dass die Rechengeschichte verständlich ist, eindeutig zu der Rechenaufgabe passt und ordentlich aufgeschrieben wird. Für die Kinder ist es eventuell leichter, zunächst eine kleine Skizze zu malen, zu der sie anschließend eine Rechengeschichte schreiben. Das Entwickeln von passenden Rechengeschichten ist anspruchsvoll und erfordert von der Lehrperson weitere Unterrichtszeit zur Thematisierung. Hier können die Kinder allerdings Mathematik in den Alltag übersetzen und umgekehrt. Es können Rollenspiele zu bestimmten Handlungen im Plenum gespielt werden oder Rechengeschichten können als Bildergeschichten aufgezeichnet werden. </a:t>
            </a:r>
            <a:endParaRPr lang="de-DE"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kern="1200" dirty="0">
                <a:solidFill>
                  <a:schemeClr val="tx1"/>
                </a:solidFill>
                <a:effectLst/>
                <a:latin typeface="+mn-lt"/>
                <a:ea typeface="+mn-ea"/>
                <a:cs typeface="+mn-cs"/>
              </a:rPr>
              <a:t>Bilder: </a:t>
            </a:r>
            <a:r>
              <a:rPr lang="de-DE" sz="1200" kern="1200" dirty="0">
                <a:solidFill>
                  <a:schemeClr val="tx1"/>
                </a:solidFill>
                <a:effectLst/>
                <a:latin typeface="+mn-lt"/>
                <a:ea typeface="+mn-ea"/>
                <a:cs typeface="+mn-cs"/>
              </a:rPr>
              <a:t>Die Kinder sollen im ersten Schritt die Multiplikationsaufgabe im Hunderterfeld einzeichnen, indem sie das zugehörige Punktefeld markieren – z. B. durch Umkreisen oder Einfärben des Punktefeldes. Es ist wichtig, dass der Unterschied zwischen Multiplikator und Multiplikand sichtbar wird. Im zweiten Schritt sollen die Kinder die Multiplikationsaufgabe als Sprünge am Zahlenstrahl eintragen. Die Übertragung der Aufgabe in ein Punktefeld und auf den Zahlenstrahl unterstützt den Aufbau der Operationsvorstellung in zweierlei Hinsicht: Der kardinale Blick auf eine Menge wird geschult (Punktebild) und ebenso der linear ausgerichtete Blick am Zahlenstrahl. Gleichzeitig wird deutlich, mit welcher Darstellungsweise das einzelne Kind besser zurechtkommt. </a:t>
            </a:r>
            <a:endParaRPr lang="de-DE" dirty="0">
              <a:effectLst/>
            </a:endParaRPr>
          </a:p>
          <a:p>
            <a:pPr marL="171450" indent="-171450">
              <a:buFont typeface="Arial" panose="020B0604020202020204" pitchFamily="34" charset="0"/>
              <a:buChar char="•"/>
            </a:pPr>
            <a:r>
              <a:rPr lang="de-DE" sz="1200" b="1" kern="1200" dirty="0">
                <a:solidFill>
                  <a:schemeClr val="tx1"/>
                </a:solidFill>
                <a:effectLst/>
                <a:latin typeface="+mn-lt"/>
                <a:ea typeface="+mn-ea"/>
                <a:cs typeface="+mn-cs"/>
              </a:rPr>
              <a:t>eigene Idee: </a:t>
            </a:r>
            <a:r>
              <a:rPr lang="de-DE" sz="1200" kern="1200" dirty="0">
                <a:solidFill>
                  <a:schemeClr val="tx1"/>
                </a:solidFill>
                <a:effectLst/>
                <a:latin typeface="+mn-lt"/>
                <a:ea typeface="+mn-ea"/>
                <a:cs typeface="+mn-cs"/>
              </a:rPr>
              <a:t>Hier können die Kinder eigene Ideen passend zu der vorgegebenen Multiplikationsaufgabe entwickeln. Die Lehrperson kann die Kinder ggf. dazu anregen, hier ein Bild aus dem Alltag zu der Rechenaufgabe zu malen</a:t>
            </a: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Mögliche weitere Impulse: Zeitungsausschnitte von Verpackungen o. Ä. ausschneiden und aufkleben, Zeichnungen von konkretem Material (Bonbons, Tische und Stühle in der Klasse etc.), Zeichnungen von abstraktem Material (Punktebilder, Strichlisten etc.). Dabei muss das Bild nicht zu der Rechengeschichte passen. Die Kinder sollten an dieser Stelle mindestens zwei eigene Ideen entwickeln, die sie aufmalen bzw. aufkleben. </a:t>
            </a:r>
          </a:p>
          <a:p>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Mögliche Beobachtungsaufgaben:</a:t>
            </a:r>
          </a:p>
          <a:p>
            <a:r>
              <a:rPr lang="de-DE" dirty="0">
                <a:solidFill>
                  <a:schemeClr val="bg1"/>
                </a:solidFill>
                <a:latin typeface="Arial" panose="020B0604020202020204" pitchFamily="34" charset="0"/>
                <a:cs typeface="Arial" panose="020B0604020202020204" pitchFamily="34" charset="0"/>
              </a:rPr>
              <a:t>Inwiefern ist das Kind in der Lage, </a:t>
            </a:r>
          </a:p>
          <a:p>
            <a:pPr marL="285750" indent="-285750">
              <a:buFont typeface="Arial" panose="020B0604020202020204" pitchFamily="34" charset="0"/>
              <a:buChar char="•"/>
            </a:pPr>
            <a:r>
              <a:rPr lang="de-DE" dirty="0">
                <a:solidFill>
                  <a:schemeClr val="bg1"/>
                </a:solidFill>
                <a:latin typeface="Arial" panose="020B0604020202020204" pitchFamily="34" charset="0"/>
                <a:cs typeface="Arial" panose="020B0604020202020204" pitchFamily="34" charset="0"/>
              </a:rPr>
              <a:t>eine Darstellung einer Operation in eine andere zu übertragen?</a:t>
            </a:r>
          </a:p>
          <a:p>
            <a:pPr marL="285750" indent="-285750">
              <a:buFont typeface="Arial" panose="020B0604020202020204" pitchFamily="34" charset="0"/>
              <a:buChar char="•"/>
            </a:pPr>
            <a:r>
              <a:rPr lang="de-DE" dirty="0">
                <a:solidFill>
                  <a:schemeClr val="bg1"/>
                </a:solidFill>
                <a:latin typeface="Arial" panose="020B0604020202020204" pitchFamily="34" charset="0"/>
                <a:cs typeface="Arial" panose="020B0604020202020204" pitchFamily="34" charset="0"/>
              </a:rPr>
              <a:t>ausgeführte Darstellungswechsel zu erklären?</a:t>
            </a:r>
          </a:p>
          <a:p>
            <a:pPr marL="171450" indent="-171450">
              <a:buFont typeface="Arial" panose="020B0604020202020204" pitchFamily="34" charset="0"/>
              <a:buChar char="•"/>
            </a:pPr>
            <a:endParaRPr lang="de-DE" dirty="0">
              <a:effectLst/>
            </a:endParaRPr>
          </a:p>
          <a:p>
            <a:endParaRPr lang="de-DE" altLang="de-DE" sz="1200" dirty="0">
              <a:latin typeface="Calibri" panose="020F0502020204030204" pitchFamily="34" charset="0"/>
              <a:ea typeface="ＭＳ Ｐゴシック" panose="020B0600070205080204" pitchFamily="34" charset="-128"/>
              <a:cs typeface="Calibri" panose="020F0502020204030204" pitchFamily="34" charset="0"/>
            </a:endParaRPr>
          </a:p>
          <a:p>
            <a:endParaRPr lang="de-DE" altLang="de-DE" sz="1200" dirty="0">
              <a:latin typeface="Calibri" panose="020F0502020204030204" pitchFamily="34" charset="0"/>
              <a:ea typeface="ＭＳ Ｐゴシック" panose="020B0600070205080204" pitchFamily="34" charset="-128"/>
              <a:cs typeface="Calibri" panose="020F0502020204030204" pitchFamily="34" charset="0"/>
            </a:endParaRPr>
          </a:p>
          <a:p>
            <a:endParaRPr lang="de-DE" dirty="0">
              <a:sym typeface="Wingdings" pitchFamily="2" charset="2"/>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42</a:t>
            </a:fld>
            <a:endParaRPr lang="de-DE"/>
          </a:p>
        </p:txBody>
      </p:sp>
    </p:spTree>
    <p:extLst>
      <p:ext uri="{BB962C8B-B14F-4D97-AF65-F5344CB8AC3E}">
        <p14:creationId xmlns:p14="http://schemas.microsoft.com/office/powerpoint/2010/main" val="5436590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Kinder erhalten jeweils vier Karten, wobei die Multiplikationsaufgabe bereits vorgegeben ist. Die Lehrperson kann die unterschiedlichen Zahlräume der Rechenaufgaben zur Differenzierung nutzen. Nun sollen die Kinder die eigenen Karten zunächst selbst gestalten (s. Fotos). Anschließend treffen die Kinder sich in Kleingruppen und stellen sich gegenseitig ihre Arbeitsergebnisse vor und geben sich ggf. Tipps zur Verbesserung. Abschließend sollte die Lehrperson die Karten kontrollieren und die Kinder ggf. auf Verbesserungen hinweisen. </a:t>
                </a:r>
                <a:endParaRPr lang="de-DE" dirty="0">
                  <a:effectLst/>
                </a:endParaRP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Insbesondere beim Spielen des Quartetts oder einer anderen Spielidee (</a:t>
                </a:r>
                <a:r>
                  <a:rPr lang="de-DE" sz="1200" b="0" i="0" u="none" strike="noStrike" kern="1200" dirty="0">
                    <a:solidFill>
                      <a:schemeClr val="tx1"/>
                    </a:solidFill>
                    <a:effectLst/>
                    <a:latin typeface="+mn-lt"/>
                    <a:ea typeface="+mn-ea"/>
                    <a:cs typeface="+mn-cs"/>
                    <a:hlinkClick r:id="rId3"/>
                  </a:rPr>
                  <a:t>https://pikas.dzlm.de/node/1561</a:t>
                </a:r>
                <a:r>
                  <a:rPr lang="de-DE" sz="1200" b="0" i="0" u="none" strike="noStrike" kern="1200" dirty="0">
                    <a:solidFill>
                      <a:schemeClr val="tx1"/>
                    </a:solidFill>
                    <a:effectLst/>
                    <a:latin typeface="+mn-lt"/>
                    <a:ea typeface="+mn-ea"/>
                    <a:cs typeface="+mn-cs"/>
                  </a:rPr>
                  <a:t> Material für die Lehrkräfte </a:t>
                </a:r>
                <a:r>
                  <a:rPr lang="de-DE" sz="1200" b="0" i="0" u="none" strike="noStrike" kern="1200" dirty="0">
                    <a:solidFill>
                      <a:schemeClr val="tx1"/>
                    </a:solidFill>
                    <a:effectLst/>
                    <a:latin typeface="+mn-lt"/>
                    <a:ea typeface="+mn-ea"/>
                    <a:cs typeface="+mn-cs"/>
                    <a:sym typeface="Wingdings" pitchFamily="2" charset="2"/>
                  </a:rPr>
                  <a:t> Malquartett  Infopapier) d</a:t>
                </a:r>
                <a:r>
                  <a:rPr lang="de-DE" dirty="0"/>
                  <a:t>enken die Kinder permanent darüber nach, ob sie eine passende Darstellung besitzen. </a:t>
                </a:r>
                <a:r>
                  <a:rPr lang="de-DE" sz="1200" kern="1200" dirty="0">
                    <a:solidFill>
                      <a:schemeClr val="tx1"/>
                    </a:solidFill>
                    <a:effectLst/>
                    <a:latin typeface="+mn-lt"/>
                    <a:ea typeface="+mn-ea"/>
                    <a:cs typeface="+mn-cs"/>
                  </a:rPr>
                  <a:t>Sie üben sich auf diese Weise im Darstellungswechsel bei der Multiplikation und müssen den anderen Kindern Rechenschaft darüber ablegen, warum sie meinen, dass ihre Darstellung zu einer anderen passt oder auch nicht.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hlinkClick r:id="rId3"/>
                  </a:rPr>
                  <a:t>https://pikas.dzlm.de/node/1561</a:t>
                </a:r>
                <a:r>
                  <a:rPr lang="de-DE" sz="1200" b="0" i="0" u="none" strike="noStrike" kern="1200" dirty="0">
                    <a:solidFill>
                      <a:schemeClr val="tx1"/>
                    </a:solidFill>
                    <a:effectLst/>
                    <a:latin typeface="+mn-lt"/>
                    <a:ea typeface="+mn-ea"/>
                    <a:cs typeface="+mn-cs"/>
                  </a:rPr>
                  <a:t> Material für die Lernenden </a:t>
                </a:r>
                <a:r>
                  <a:rPr lang="de-DE" sz="1200" b="0" i="0" u="none" strike="noStrike" kern="1200" dirty="0">
                    <a:solidFill>
                      <a:schemeClr val="tx1"/>
                    </a:solidFill>
                    <a:effectLst/>
                    <a:latin typeface="+mn-lt"/>
                    <a:ea typeface="+mn-ea"/>
                    <a:cs typeface="+mn-cs"/>
                    <a:sym typeface="Wingdings" pitchFamily="2" charset="2"/>
                  </a:rPr>
                  <a:t> Malquartett</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mc:Choice>
        <mc:Fallback xmlns="">
          <p:sp>
            <p:nvSpPr>
              <p:cNvPr id="3" name="Notizenplatzhalter 2"/>
              <p:cNvSpPr>
                <a:spLocks noGrp="1"/>
              </p:cNvSpPr>
              <p:nvPr>
                <p:ph type="body" idx="1"/>
              </p:nvPr>
            </p:nvSpPr>
            <p:spPr/>
            <p:txBody>
              <a:bodyPr/>
              <a:lstStyle/>
              <a:p>
                <a:r>
                  <a:rPr lang="de-DE" dirty="0"/>
                  <a:t>Wo sehe ich das in der Darstellung? Warum passt das? </a:t>
                </a:r>
                <a:r>
                  <a:rPr lang="de-DE" dirty="0">
                    <a:sym typeface="Wingdings" pitchFamily="2" charset="2"/>
                  </a:rPr>
                  <a:t> Kommunikation</a:t>
                </a:r>
              </a:p>
              <a:p>
                <a:endParaRPr lang="de-DE" dirty="0">
                  <a:sym typeface="Wingdings" pitchFamily="2" charset="2"/>
                </a:endParaRPr>
              </a:p>
              <a:p>
                <a:pPr marL="342900" indent="-342900">
                  <a:spcBef>
                    <a:spcPts val="400"/>
                  </a:spcBef>
                </a:pPr>
                <a:r>
                  <a:rPr lang="de-DE" sz="1200" b="1" dirty="0">
                    <a:latin typeface="+mn-lt"/>
                    <a:cs typeface="Calibri"/>
                  </a:rPr>
                  <a:t>Konkrete Unterrichtsanregungen:</a:t>
                </a:r>
              </a:p>
              <a:p>
                <a:pPr marL="342900" indent="-342900">
                  <a:spcBef>
                    <a:spcPts val="400"/>
                  </a:spcBef>
                  <a:buFont typeface="Arial" panose="020B0604020202020204" pitchFamily="34" charset="0"/>
                  <a:buChar char="•"/>
                </a:pPr>
                <a:r>
                  <a:rPr lang="de-DE" sz="1200" dirty="0">
                    <a:latin typeface="+mn-lt"/>
                    <a:cs typeface="Calibri"/>
                  </a:rPr>
                  <a:t>Darstellungen erfinden</a:t>
                </a:r>
              </a:p>
              <a:p>
                <a:pPr marL="342900" indent="-342900">
                  <a:spcBef>
                    <a:spcPts val="400"/>
                  </a:spcBef>
                  <a:buFont typeface="Arial" panose="020B0604020202020204" pitchFamily="34" charset="0"/>
                  <a:buChar char="•"/>
                </a:pPr>
                <a:r>
                  <a:rPr lang="de-DE" sz="1200" dirty="0">
                    <a:latin typeface="+mn-lt"/>
                    <a:cs typeface="Calibri"/>
                  </a:rPr>
                  <a:t>Darstellungen zuordnen</a:t>
                </a:r>
              </a:p>
              <a:p>
                <a:pPr marL="342900" indent="-342900">
                  <a:spcBef>
                    <a:spcPts val="400"/>
                  </a:spcBef>
                  <a:buFont typeface="Arial" panose="020B0604020202020204" pitchFamily="34" charset="0"/>
                  <a:buChar char="•"/>
                </a:pPr>
                <a:r>
                  <a:rPr lang="de-DE" sz="1200" dirty="0">
                    <a:latin typeface="+mn-lt"/>
                    <a:cs typeface="Calibri"/>
                  </a:rPr>
                  <a:t>Darstellungen verändern</a:t>
                </a:r>
              </a:p>
              <a:p>
                <a:pPr marL="342900" indent="-342900">
                  <a:spcBef>
                    <a:spcPts val="400"/>
                  </a:spcBef>
                  <a:buFont typeface="Arial" panose="020B0604020202020204" pitchFamily="34" charset="0"/>
                  <a:buChar char="•"/>
                </a:pPr>
                <a:r>
                  <a:rPr lang="de-DE" sz="1200" dirty="0">
                    <a:latin typeface="+mn-lt"/>
                    <a:cs typeface="Calibri"/>
                  </a:rPr>
                  <a:t>….</a:t>
                </a:r>
              </a:p>
              <a:p>
                <a:endParaRPr lang="de-DE" dirty="0"/>
              </a:p>
              <a:p>
                <a:pPr marL="342900" indent="-342900">
                  <a:spcBef>
                    <a:spcPts val="400"/>
                  </a:spcBef>
                </a:pPr>
                <a:r>
                  <a:rPr lang="de-DE" sz="1200" dirty="0">
                    <a:latin typeface="+mn-lt"/>
                    <a:cs typeface="Calibri"/>
                  </a:rPr>
                  <a:t>Das 1</a:t>
                </a:r>
                <a:r>
                  <a:rPr lang="de-DE" sz="1200" i="0">
                    <a:latin typeface="Cambria Math" panose="02040503050406030204" pitchFamily="18" charset="0"/>
                    <a:ea typeface="Cambria Math" panose="02040503050406030204" pitchFamily="18" charset="0"/>
                    <a:cs typeface="Calibri"/>
                  </a:rPr>
                  <a:t>∙</a:t>
                </a:r>
                <a:r>
                  <a:rPr lang="de-DE" sz="1200" dirty="0">
                    <a:latin typeface="+mn-lt"/>
                    <a:cs typeface="Calibri"/>
                  </a:rPr>
                  <a:t>1-Quartett</a:t>
                </a:r>
              </a:p>
              <a:p>
                <a:pPr marL="342900" indent="-342900">
                  <a:spcBef>
                    <a:spcPts val="400"/>
                  </a:spcBef>
                </a:pPr>
                <a:endParaRPr lang="de-DE" sz="1200" dirty="0">
                  <a:latin typeface="+mn-lt"/>
                  <a:cs typeface="Calibri"/>
                </a:endParaRPr>
              </a:p>
              <a:p>
                <a:pPr marL="15875" indent="-15875">
                  <a:spcBef>
                    <a:spcPts val="400"/>
                  </a:spcBef>
                </a:pPr>
                <a:r>
                  <a:rPr lang="de-DE" sz="1200" dirty="0">
                    <a:latin typeface="+mn-lt"/>
                    <a:cs typeface="Calibri"/>
                  </a:rPr>
                  <a:t>Das Malquartett besteht aus insgesamt 120 Karten – also 30 mal 4 Karten mit unterschiedlichen Darstellungen für 30 verschiedene Multiplikationsaufgaben des kleinen Einmaleins. </a:t>
                </a:r>
              </a:p>
              <a:p>
                <a:pPr marL="342900" indent="-342900">
                  <a:spcBef>
                    <a:spcPts val="400"/>
                  </a:spcBef>
                </a:pPr>
                <a:endParaRPr lang="de-DE" sz="1200" dirty="0">
                  <a:latin typeface="+mn-lt"/>
                  <a:cs typeface="Calibri"/>
                </a:endParaRPr>
              </a:p>
              <a:p>
                <a:pPr marL="15875" indent="-15875">
                  <a:spcBef>
                    <a:spcPts val="400"/>
                  </a:spcBef>
                </a:pPr>
                <a:r>
                  <a:rPr lang="de-DE" sz="1200" dirty="0">
                    <a:latin typeface="+mn-lt"/>
                    <a:cs typeface="Calibri"/>
                  </a:rPr>
                  <a:t>Die Karten sind in drei Differenzierungsstufen bezogen auf den Zahlenraum der Multiplikationsaufgaben unterteilt:</a:t>
                </a:r>
              </a:p>
              <a:p>
                <a:pPr marL="15875" indent="-15875">
                  <a:spcBef>
                    <a:spcPts val="400"/>
                  </a:spcBef>
                </a:pPr>
                <a:endParaRPr lang="de-DE" sz="1200" dirty="0">
                  <a:latin typeface="+mn-lt"/>
                  <a:cs typeface="Calibri"/>
                </a:endParaRPr>
              </a:p>
              <a:p>
                <a:r>
                  <a:rPr lang="de-DE" altLang="de-DE" sz="1200" dirty="0">
                    <a:latin typeface="Calibri" panose="020F0502020204030204" pitchFamily="34" charset="0"/>
                    <a:ea typeface="ＭＳ Ｐゴシック" panose="020B0600070205080204" pitchFamily="34" charset="-128"/>
                    <a:cs typeface="Calibri" panose="020F0502020204030204" pitchFamily="34" charset="0"/>
                  </a:rPr>
                  <a:t>Karten mit Multiplikationsaufgaben, deren Ergebnisse </a:t>
                </a:r>
                <a:r>
                  <a:rPr lang="de-DE" altLang="de-DE" sz="1200" dirty="0">
                    <a:latin typeface="Calibri" panose="020F0502020204030204" pitchFamily="34" charset="0"/>
                    <a:ea typeface="ＭＳ Ｐゴシック" panose="020B0600070205080204" pitchFamily="34" charset="-128"/>
                    <a:cs typeface="Calibri" panose="020F0502020204030204" pitchFamily="34" charset="0"/>
                    <a:sym typeface="Symbol" pitchFamily="2" charset="2"/>
                  </a:rPr>
                  <a:t></a:t>
                </a:r>
                <a:r>
                  <a:rPr lang="de-DE" altLang="de-DE" sz="1200" dirty="0">
                    <a:latin typeface="Calibri" panose="020F0502020204030204" pitchFamily="34" charset="0"/>
                    <a:ea typeface="ＭＳ Ｐゴシック" panose="020B0600070205080204" pitchFamily="34" charset="-128"/>
                    <a:cs typeface="Calibri" panose="020F0502020204030204" pitchFamily="34" charset="0"/>
                  </a:rPr>
                  <a:t> 20 sind</a:t>
                </a:r>
                <a:endParaRPr lang="de-DE" altLang="de-DE" sz="1200" dirty="0">
                  <a:latin typeface="Calibri" panose="020F0502020204030204" pitchFamily="34" charset="0"/>
                  <a:ea typeface="ＭＳ Ｐゴシック" panose="020B0600070205080204" pitchFamily="34" charset="-128"/>
                  <a:cs typeface="Calibri" panose="020F0502020204030204" pitchFamily="34" charset="0"/>
                  <a:sym typeface="Symbol" pitchFamily="2" charset="2"/>
                </a:endParaRPr>
              </a:p>
              <a:p>
                <a:r>
                  <a:rPr lang="de-DE" altLang="de-DE" sz="1200" dirty="0">
                    <a:latin typeface="Calibri" panose="020F0502020204030204" pitchFamily="34" charset="0"/>
                    <a:ea typeface="ＭＳ Ｐゴシック" panose="020B0600070205080204" pitchFamily="34" charset="-128"/>
                    <a:cs typeface="Calibri" panose="020F0502020204030204" pitchFamily="34" charset="0"/>
                    <a:sym typeface="Symbol" pitchFamily="2" charset="2"/>
                  </a:rPr>
                  <a:t>Karten mit Multiplikationsaufgaben, deren Ergebnisse </a:t>
                </a:r>
                <a:r>
                  <a:rPr lang="de-DE" altLang="de-DE" sz="1200" dirty="0">
                    <a:latin typeface="Calibri" panose="020F0502020204030204" pitchFamily="34" charset="0"/>
                    <a:ea typeface="ＭＳ Ｐゴシック" panose="020B0600070205080204" pitchFamily="34" charset="-128"/>
                    <a:cs typeface="Calibri" panose="020F0502020204030204" pitchFamily="34" charset="0"/>
                  </a:rPr>
                  <a:t> 20 und </a:t>
                </a:r>
                <a:r>
                  <a:rPr lang="de-DE" altLang="de-DE" sz="1200" dirty="0">
                    <a:latin typeface="Calibri" panose="020F0502020204030204" pitchFamily="34" charset="0"/>
                    <a:ea typeface="ＭＳ Ｐゴシック" panose="020B0600070205080204" pitchFamily="34" charset="-128"/>
                    <a:cs typeface="Calibri" panose="020F0502020204030204" pitchFamily="34" charset="0"/>
                    <a:sym typeface="Symbol" pitchFamily="2" charset="2"/>
                  </a:rPr>
                  <a:t></a:t>
                </a:r>
                <a:r>
                  <a:rPr lang="de-DE" altLang="de-DE" sz="1200" dirty="0">
                    <a:latin typeface="Calibri" panose="020F0502020204030204" pitchFamily="34" charset="0"/>
                    <a:ea typeface="ＭＳ Ｐゴシック" panose="020B0600070205080204" pitchFamily="34" charset="-128"/>
                    <a:cs typeface="Calibri" panose="020F0502020204030204" pitchFamily="34" charset="0"/>
                  </a:rPr>
                  <a:t> 50 sind</a:t>
                </a:r>
                <a:endParaRPr lang="de-DE" altLang="de-DE" sz="1200" dirty="0">
                  <a:latin typeface="Calibri" panose="020F0502020204030204" pitchFamily="34" charset="0"/>
                  <a:ea typeface="ＭＳ Ｐゴシック" panose="020B0600070205080204" pitchFamily="34" charset="-128"/>
                  <a:cs typeface="Calibri" panose="020F0502020204030204" pitchFamily="34" charset="0"/>
                  <a:sym typeface="Symbol" pitchFamily="2" charset="2"/>
                </a:endParaRPr>
              </a:p>
              <a:p>
                <a:r>
                  <a:rPr lang="de-DE" altLang="de-DE" sz="1200" dirty="0">
                    <a:latin typeface="Calibri" panose="020F0502020204030204" pitchFamily="34" charset="0"/>
                    <a:ea typeface="ＭＳ Ｐゴシック" panose="020B0600070205080204" pitchFamily="34" charset="-128"/>
                    <a:cs typeface="Calibri" panose="020F0502020204030204" pitchFamily="34" charset="0"/>
                    <a:sym typeface="Symbol" pitchFamily="2" charset="2"/>
                  </a:rPr>
                  <a:t>Karten mit Multiplikationsaufgaben, deren Ergebnisse </a:t>
                </a:r>
                <a:r>
                  <a:rPr lang="de-DE" altLang="de-DE" sz="1200" dirty="0">
                    <a:latin typeface="Calibri" panose="020F0502020204030204" pitchFamily="34" charset="0"/>
                    <a:ea typeface="ＭＳ Ｐゴシック" panose="020B0600070205080204" pitchFamily="34" charset="-128"/>
                    <a:cs typeface="Calibri" panose="020F0502020204030204" pitchFamily="34" charset="0"/>
                  </a:rPr>
                  <a:t> 50 und </a:t>
                </a:r>
                <a:r>
                  <a:rPr lang="de-DE" altLang="de-DE" sz="1200" dirty="0">
                    <a:latin typeface="Calibri" panose="020F0502020204030204" pitchFamily="34" charset="0"/>
                    <a:ea typeface="ＭＳ Ｐゴシック" panose="020B0600070205080204" pitchFamily="34" charset="-128"/>
                    <a:cs typeface="Calibri" panose="020F0502020204030204" pitchFamily="34" charset="0"/>
                    <a:sym typeface="Symbol" pitchFamily="2" charset="2"/>
                  </a:rPr>
                  <a:t></a:t>
                </a:r>
                <a:r>
                  <a:rPr lang="de-DE" altLang="de-DE" sz="1200" dirty="0">
                    <a:latin typeface="Calibri" panose="020F0502020204030204" pitchFamily="34" charset="0"/>
                    <a:ea typeface="ＭＳ Ｐゴシック" panose="020B0600070205080204" pitchFamily="34" charset="-128"/>
                    <a:cs typeface="Calibri" panose="020F0502020204030204" pitchFamily="34" charset="0"/>
                  </a:rPr>
                  <a:t> 100 sind</a:t>
                </a:r>
              </a:p>
              <a:p>
                <a:endParaRPr lang="de-DE" dirty="0"/>
              </a:p>
            </p:txBody>
          </p:sp>
        </mc:Fallback>
      </mc:AlternateContent>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43</a:t>
            </a:fld>
            <a:endParaRPr lang="de-DE"/>
          </a:p>
        </p:txBody>
      </p:sp>
    </p:spTree>
    <p:extLst>
      <p:ext uri="{BB962C8B-B14F-4D97-AF65-F5344CB8AC3E}">
        <p14:creationId xmlns:p14="http://schemas.microsoft.com/office/powerpoint/2010/main" val="21074829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Eine weitere kurze Übung zur Förderung des Darstellungswechsels stellt „Die Malaufgabe des Tages“ dar, die ähnlich wie „Die Zahl des Tages / der Woche“ regelmäßig in den Mathematikunterricht als ritualisierte Übung integriert werden kann. Die Einsatzmöglichkeiten sind dabei variabel. Beispielsweise könnte die Lehrperson oder ein Kind eine Malaufgabe des Tages nennen oder an der Tafel notieren. Zu dieser sollen die Kinder dann allein oder in Partnerarbeit entsprechende Darstellungen finden. Ebenso ist es möglich, nicht eine komplette Malaufgabe vorzugeben, sondern nur das Ergebnis: „Heute suchen wir Malaufgaben mit dem Produkt 20 / Die Malaufgabe des Tages hat das Ergebnis 20“. Diese Aufgabenvariante ermöglicht es, verschiedene Malaufgaben zu finden und zudem Darstellungen zu vergleichen.</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sym typeface="Wingdings" pitchFamily="2" charset="2"/>
              </a:rPr>
              <a:t>Der Impuls „Vergleiche dein fertiges Blatt mit einem anderen Kind“ regt zum einen den Austausch unter den Kindern an. Die Kinder erhalten so weitere Ideen für passende Darstellungen. Zum anderen müssen sie bei der Betrachtung des fremden Aufgabenblattes erneut Darstellungswechsel durchführen und diese auf ihre Richtigkeit überprüfen.</a:t>
            </a:r>
            <a:endParaRPr lang="de-DE" dirty="0">
              <a:sym typeface="Wingdings" pitchFamily="2" charset="2"/>
            </a:endParaRPr>
          </a:p>
          <a:p>
            <a:endParaRPr lang="de-DE" dirty="0"/>
          </a:p>
          <a:p>
            <a:r>
              <a:rPr lang="de-DE" sz="1200" b="0" i="0" u="none" strike="noStrike" kern="1200" dirty="0">
                <a:solidFill>
                  <a:schemeClr val="tx1"/>
                </a:solidFill>
                <a:effectLst/>
                <a:latin typeface="+mn-lt"/>
                <a:ea typeface="+mn-ea"/>
                <a:cs typeface="+mn-cs"/>
                <a:hlinkClick r:id="rId3"/>
              </a:rPr>
              <a:t>https://pikas.dzlm.de/node/1561</a:t>
            </a:r>
            <a:r>
              <a:rPr lang="de-DE" sz="1200" b="0" i="0" u="none" strike="noStrike" kern="1200" dirty="0">
                <a:solidFill>
                  <a:schemeClr val="tx1"/>
                </a:solidFill>
                <a:effectLst/>
                <a:latin typeface="+mn-lt"/>
                <a:ea typeface="+mn-ea"/>
                <a:cs typeface="+mn-cs"/>
              </a:rPr>
              <a:t> Material für die Lernenden </a:t>
            </a:r>
            <a:r>
              <a:rPr lang="de-DE" sz="1200" b="0" i="0" u="none" strike="noStrike" kern="1200" dirty="0">
                <a:solidFill>
                  <a:schemeClr val="tx1"/>
                </a:solidFill>
                <a:effectLst/>
                <a:latin typeface="+mn-lt"/>
                <a:ea typeface="+mn-ea"/>
                <a:cs typeface="+mn-cs"/>
                <a:sym typeface="Wingdings" pitchFamily="2" charset="2"/>
              </a:rPr>
              <a:t> Malaufgabe des Tages</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44</a:t>
            </a:fld>
            <a:endParaRPr lang="de-DE"/>
          </a:p>
        </p:txBody>
      </p:sp>
    </p:spTree>
    <p:extLst>
      <p:ext uri="{BB962C8B-B14F-4D97-AF65-F5344CB8AC3E}">
        <p14:creationId xmlns:p14="http://schemas.microsoft.com/office/powerpoint/2010/main" val="570557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a:t>
            </a:fld>
            <a:endParaRPr lang="de-DE"/>
          </a:p>
        </p:txBody>
      </p:sp>
    </p:spTree>
    <p:extLst>
      <p:ext uri="{BB962C8B-B14F-4D97-AF65-F5344CB8AC3E}">
        <p14:creationId xmlns:p14="http://schemas.microsoft.com/office/powerpoint/2010/main" val="669897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Dieser Überblick zeigt abschließend noch einmal, welche Schwierigkeiten beim Darstellungswechsel auftreten können. </a:t>
            </a:r>
          </a:p>
          <a:p>
            <a:r>
              <a:rPr lang="de-DE" dirty="0"/>
              <a:t>Wie würden Sie den Schwierigkeiten der Lernenden konkret begegnen? Wo würden Sie mit der Förderung ansetzen? Welche (der gerade gezeigten) Aufgaben eignen sich zur Förderung? </a:t>
            </a:r>
            <a:r>
              <a:rPr lang="de-DE" dirty="0">
                <a:sym typeface="Wingdings" pitchFamily="2" charset="2"/>
              </a:rPr>
              <a:t> Überleitung nächste Aktivität</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45</a:t>
            </a:fld>
            <a:endParaRPr lang="de-DE"/>
          </a:p>
        </p:txBody>
      </p:sp>
    </p:spTree>
    <p:extLst>
      <p:ext uri="{BB962C8B-B14F-4D97-AF65-F5344CB8AC3E}">
        <p14:creationId xmlns:p14="http://schemas.microsoft.com/office/powerpoint/2010/main" val="18980686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solidFill>
                  <a:schemeClr val="bg1">
                    <a:lumMod val="65000"/>
                  </a:schemeClr>
                </a:solidFill>
                <a:latin typeface="Arial" panose="020B0604020202020204" pitchFamily="34" charset="0"/>
                <a:cs typeface="Arial" panose="020B0604020202020204" pitchFamily="34" charset="0"/>
              </a:rPr>
              <a:t>Das ist nicht als Einbahnstraße vom Konkreten zum Abstrakten gemeint!</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46</a:t>
            </a:fld>
            <a:endParaRPr lang="de-DE"/>
          </a:p>
        </p:txBody>
      </p:sp>
    </p:spTree>
    <p:extLst>
      <p:ext uri="{BB962C8B-B14F-4D97-AF65-F5344CB8AC3E}">
        <p14:creationId xmlns:p14="http://schemas.microsoft.com/office/powerpoint/2010/main" val="8891897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47</a:t>
            </a:fld>
            <a:endParaRPr lang="de-DE"/>
          </a:p>
        </p:txBody>
      </p:sp>
    </p:spTree>
    <p:extLst>
      <p:ext uri="{BB962C8B-B14F-4D97-AF65-F5344CB8AC3E}">
        <p14:creationId xmlns:p14="http://schemas.microsoft.com/office/powerpoint/2010/main" val="12944037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200" dirty="0">
              <a:latin typeface="Arial" panose="020B0604020202020204" pitchFamily="34" charset="0"/>
              <a:cs typeface="Arial" panose="020B0604020202020204" pitchFamily="34" charset="0"/>
            </a:endParaRP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de-DE" sz="1200" dirty="0">
                <a:latin typeface="Arial" panose="020B0604020202020204" pitchFamily="34" charset="0"/>
                <a:cs typeface="Arial" panose="020B0604020202020204" pitchFamily="34" charset="0"/>
              </a:rPr>
              <a:t>Schwierigkeiten bei der Übersetzung einer multiplikativen Situation (Bild, Rechengeschichte) in einen Term und umgekehrt </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i="1" dirty="0">
                <a:latin typeface="Arial" panose="020B0604020202020204" pitchFamily="34" charset="0"/>
                <a:cs typeface="Arial" panose="020B0604020202020204" pitchFamily="34" charset="0"/>
              </a:rPr>
              <a:t>Hier könnte das Kind</a:t>
            </a:r>
            <a:r>
              <a:rPr lang="de-DE" sz="1200" i="1" baseline="0" dirty="0">
                <a:latin typeface="Arial" panose="020B0604020202020204" pitchFamily="34" charset="0"/>
                <a:cs typeface="Arial" panose="020B0604020202020204" pitchFamily="34" charset="0"/>
              </a:rPr>
              <a:t> gezielt nach einem Bild zur Rechengeschichte gefragt werden. Warum passt die Aufgabe (nicht) zu dem Bild?</a:t>
            </a:r>
            <a:endParaRPr lang="de-DE" sz="1200" i="1"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i="1" baseline="0" dirty="0">
                <a:latin typeface="Arial" panose="020B0604020202020204" pitchFamily="34" charset="0"/>
                <a:cs typeface="Arial" panose="020B0604020202020204" pitchFamily="34" charset="0"/>
              </a:rPr>
              <a:t>Aufgaben mit dem Darstellungswechsel Bild/Sprache </a:t>
            </a:r>
            <a:r>
              <a:rPr lang="de-DE" sz="1200" i="1" baseline="0" dirty="0">
                <a:latin typeface="Arial" panose="020B0604020202020204" pitchFamily="34" charset="0"/>
                <a:cs typeface="Arial" panose="020B0604020202020204" pitchFamily="34" charset="0"/>
                <a:sym typeface="Wingdings" panose="05000000000000000000" pitchFamily="2" charset="2"/>
              </a:rPr>
              <a:t></a:t>
            </a:r>
            <a:r>
              <a:rPr lang="de-DE" sz="1200" i="1" baseline="0" dirty="0">
                <a:latin typeface="Arial" panose="020B0604020202020204" pitchFamily="34" charset="0"/>
                <a:cs typeface="Arial" panose="020B0604020202020204" pitchFamily="34" charset="0"/>
              </a:rPr>
              <a:t> </a:t>
            </a:r>
            <a:r>
              <a:rPr lang="de-DE" sz="1200" i="1" baseline="0" dirty="0">
                <a:latin typeface="Arial" panose="020B0604020202020204" pitchFamily="34" charset="0"/>
                <a:cs typeface="Arial" panose="020B0604020202020204" pitchFamily="34" charset="0"/>
                <a:sym typeface="Wingdings" panose="05000000000000000000" pitchFamily="2" charset="2"/>
              </a:rPr>
              <a:t> Symbol: z. B. </a:t>
            </a:r>
            <a:r>
              <a:rPr lang="de-DE" sz="1200" i="1" dirty="0">
                <a:latin typeface="Arial" panose="020B0604020202020204" pitchFamily="34" charset="0"/>
                <a:cs typeface="Arial" panose="020B0604020202020204" pitchFamily="34" charset="0"/>
              </a:rPr>
              <a:t>Malaufgaben</a:t>
            </a:r>
            <a:r>
              <a:rPr lang="de-DE" sz="1200" i="1" baseline="0" dirty="0">
                <a:latin typeface="Arial" panose="020B0604020202020204" pitchFamily="34" charset="0"/>
                <a:cs typeface="Arial" panose="020B0604020202020204" pitchFamily="34" charset="0"/>
              </a:rPr>
              <a:t> in der Umwelt/auf Bildern finden, zuordnen und beschreiben lassen</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i="1"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dirty="0"/>
              <a:t>2) </a:t>
            </a:r>
            <a:r>
              <a:rPr lang="de-DE" sz="1200" dirty="0">
                <a:latin typeface="Arial" panose="020B0604020202020204" pitchFamily="34" charset="0"/>
                <a:cs typeface="Arial" panose="020B0604020202020204" pitchFamily="34" charset="0"/>
              </a:rPr>
              <a:t>Darstellung beider Augenzahlen als einzelne Faktoren, „Verbindung“ dieser durch </a:t>
            </a:r>
            <a:r>
              <a:rPr lang="de-DE" sz="1200" dirty="0" err="1">
                <a:latin typeface="Arial" panose="020B0604020202020204" pitchFamily="34" charset="0"/>
                <a:cs typeface="Arial" panose="020B0604020202020204" pitchFamily="34" charset="0"/>
              </a:rPr>
              <a:t>Malpunkt</a:t>
            </a:r>
            <a:endParaRPr lang="de-DE" sz="12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i="1" dirty="0">
                <a:latin typeface="Arial" panose="020B0604020202020204" pitchFamily="34" charset="0"/>
                <a:cs typeface="Arial" panose="020B0604020202020204" pitchFamily="34" charset="0"/>
              </a:rPr>
              <a:t>Es wird hier nicht deutlich, ob das Kind einfach eine andere/eigene Darstellung für die Symbole</a:t>
            </a:r>
            <a:r>
              <a:rPr lang="de-DE" sz="1200" i="1" baseline="0" dirty="0">
                <a:latin typeface="Arial" panose="020B0604020202020204" pitchFamily="34" charset="0"/>
                <a:cs typeface="Arial" panose="020B0604020202020204" pitchFamily="34" charset="0"/>
              </a:rPr>
              <a:t> (Mathesprache) genutzt hat. Falls das so sein sollte, </a:t>
            </a:r>
            <a:r>
              <a:rPr lang="de-DE" sz="1200" i="1" dirty="0">
                <a:latin typeface="Arial" panose="020B0604020202020204" pitchFamily="34" charset="0"/>
                <a:cs typeface="Arial" panose="020B0604020202020204" pitchFamily="34" charset="0"/>
              </a:rPr>
              <a:t>spricht</a:t>
            </a:r>
            <a:r>
              <a:rPr lang="de-DE" sz="1200" i="1" baseline="0" dirty="0">
                <a:latin typeface="Arial" panose="020B0604020202020204" pitchFamily="34" charset="0"/>
                <a:cs typeface="Arial" panose="020B0604020202020204" pitchFamily="34" charset="0"/>
              </a:rPr>
              <a:t> hier nichts dagegen, dem Kind zu erklären, dass das so nicht „geht“, da ein „Würfelbild“ das Zahlsymbol in der Mathesprache nicht einfach ersetzen kann.</a:t>
            </a:r>
            <a:endParaRPr lang="de-DE" sz="1200" i="1"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i="1" baseline="0" dirty="0">
                <a:latin typeface="Arial" panose="020B0604020202020204" pitchFamily="34" charset="0"/>
                <a:cs typeface="Arial" panose="020B0604020202020204" pitchFamily="34" charset="0"/>
              </a:rPr>
              <a:t>Man könnte das </a:t>
            </a:r>
            <a:r>
              <a:rPr lang="de-DE" sz="1200" i="1" dirty="0">
                <a:latin typeface="Arial" panose="020B0604020202020204" pitchFamily="34" charset="0"/>
                <a:cs typeface="Arial" panose="020B0604020202020204" pitchFamily="34" charset="0"/>
              </a:rPr>
              <a:t>Kind sprachlich</a:t>
            </a:r>
            <a:r>
              <a:rPr lang="de-DE" sz="1200" i="1" baseline="0" dirty="0">
                <a:latin typeface="Arial" panose="020B0604020202020204" pitchFamily="34" charset="0"/>
                <a:cs typeface="Arial" panose="020B0604020202020204" pitchFamily="34" charset="0"/>
              </a:rPr>
              <a:t> begleitet </a:t>
            </a:r>
            <a:r>
              <a:rPr lang="de-DE" sz="1200" i="1" dirty="0">
                <a:latin typeface="Arial" panose="020B0604020202020204" pitchFamily="34" charset="0"/>
                <a:cs typeface="Arial" panose="020B0604020202020204" pitchFamily="34" charset="0"/>
              </a:rPr>
              <a:t>Würfel zur</a:t>
            </a:r>
            <a:r>
              <a:rPr lang="de-DE" sz="1200" i="1" baseline="0" dirty="0">
                <a:latin typeface="Arial" panose="020B0604020202020204" pitchFamily="34" charset="0"/>
                <a:cs typeface="Arial" panose="020B0604020202020204" pitchFamily="34" charset="0"/>
              </a:rPr>
              <a:t> Aufgabe 5 </a:t>
            </a:r>
            <a:r>
              <a:rPr lang="de-DE" i="1" dirty="0"/>
              <a:t>∙ </a:t>
            </a:r>
            <a:r>
              <a:rPr lang="de-DE" sz="1200" i="1" baseline="0" dirty="0">
                <a:latin typeface="Arial" panose="020B0604020202020204" pitchFamily="34" charset="0"/>
                <a:cs typeface="Arial" panose="020B0604020202020204" pitchFamily="34" charset="0"/>
              </a:rPr>
              <a:t>6 </a:t>
            </a:r>
            <a:r>
              <a:rPr lang="de-DE" sz="1200" i="1" dirty="0">
                <a:latin typeface="Arial" panose="020B0604020202020204" pitchFamily="34" charset="0"/>
                <a:cs typeface="Arial" panose="020B0604020202020204" pitchFamily="34" charset="0"/>
              </a:rPr>
              <a:t>legen lassen,</a:t>
            </a:r>
            <a:r>
              <a:rPr lang="de-DE" sz="1200" i="1" baseline="0" dirty="0">
                <a:latin typeface="Arial" panose="020B0604020202020204" pitchFamily="34" charset="0"/>
                <a:cs typeface="Arial" panose="020B0604020202020204" pitchFamily="34" charset="0"/>
              </a:rPr>
              <a:t> Aufgaben s.</a:t>
            </a:r>
            <a:r>
              <a:rPr lang="de-DE" sz="1200" i="1" dirty="0">
                <a:latin typeface="Arial" panose="020B0604020202020204" pitchFamily="34" charset="0"/>
                <a:cs typeface="Arial" panose="020B0604020202020204" pitchFamily="34" charset="0"/>
              </a:rPr>
              <a:t> Folie 42 können anknüpfen</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i="1"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dirty="0"/>
              <a:t>3) </a:t>
            </a:r>
            <a:r>
              <a:rPr lang="de-DE" sz="1200" dirty="0">
                <a:latin typeface="Arial" panose="020B0604020202020204" pitchFamily="34" charset="0"/>
                <a:cs typeface="Arial" panose="020B0604020202020204" pitchFamily="34" charset="0"/>
              </a:rPr>
              <a:t>Darstellung orientiert an symbolischer Notation</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latin typeface="Arial" panose="020B0604020202020204" pitchFamily="34" charset="0"/>
                <a:cs typeface="Arial" panose="020B0604020202020204" pitchFamily="34" charset="0"/>
              </a:rPr>
              <a:t>s.</a:t>
            </a:r>
            <a:r>
              <a:rPr lang="de-DE" sz="1200" baseline="0" dirty="0">
                <a:latin typeface="Arial" panose="020B0604020202020204" pitchFamily="34" charset="0"/>
                <a:cs typeface="Arial" panose="020B0604020202020204" pitchFamily="34" charset="0"/>
              </a:rPr>
              <a:t> Beispiel 2</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dirty="0"/>
              <a:t>4) </a:t>
            </a:r>
            <a:r>
              <a:rPr lang="de-DE" sz="1200" dirty="0">
                <a:latin typeface="Arial" panose="020B0604020202020204" pitchFamily="34" charset="0"/>
                <a:cs typeface="Arial" panose="020B0604020202020204" pitchFamily="34" charset="0"/>
              </a:rPr>
              <a:t>Übertragung der „Rechteck-Struktur“ auch auf unvollständig flächige Darstellung</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i="1" dirty="0">
                <a:latin typeface="Arial" panose="020B0604020202020204" pitchFamily="34" charset="0"/>
                <a:cs typeface="Arial" panose="020B0604020202020204" pitchFamily="34" charset="0"/>
              </a:rPr>
              <a:t>Malaufgaben am Punktefeld (didaktische Bilder) z. B.</a:t>
            </a:r>
            <a:r>
              <a:rPr lang="de-DE" sz="1200" i="1" baseline="0" dirty="0">
                <a:latin typeface="Arial" panose="020B0604020202020204" pitchFamily="34" charset="0"/>
                <a:cs typeface="Arial" panose="020B0604020202020204" pitchFamily="34" charset="0"/>
              </a:rPr>
              <a:t> mit einem Malwinkel zeigen und erklären lassen; Punktefelder legen lassen (Handlung), Aufgaben den Punktefeldern zuordnen lassen und andersherum (Mathesprache/Bild), dabei beschreiben, was man sieht (Darstellungswechsel Sprache)</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dirty="0"/>
              <a:t>5) </a:t>
            </a:r>
            <a:r>
              <a:rPr lang="de-DE" sz="1200" dirty="0">
                <a:latin typeface="Arial" panose="020B0604020202020204" pitchFamily="34" charset="0"/>
                <a:cs typeface="Arial" panose="020B0604020202020204" pitchFamily="34" charset="0"/>
              </a:rPr>
              <a:t>Keine Unterscheidung von Multiplikator und Multiplikand in der linearen Darstellung</a:t>
            </a:r>
          </a:p>
          <a:p>
            <a:r>
              <a:rPr lang="de-DE" i="1" dirty="0"/>
              <a:t>Zunächst</a:t>
            </a:r>
            <a:r>
              <a:rPr lang="de-DE" i="1" baseline="0" dirty="0"/>
              <a:t> sollte geklärt werden, warum diese Unterscheidung in der Darstellung nicht berücksichtigt wurde.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i="1" baseline="0" dirty="0"/>
              <a:t>Wichtigkeit der Unterscheidung (gemeinsame Mathesprache und ihre Bedeutung) wurde mit diesem Kind noch nicht (intensiv genug) besprochen</a:t>
            </a:r>
          </a:p>
          <a:p>
            <a:pPr marL="171450" indent="-171450">
              <a:buFontTx/>
              <a:buChar char="-"/>
            </a:pPr>
            <a:r>
              <a:rPr lang="de-DE" i="1" baseline="0" dirty="0"/>
              <a:t>Unterscheidung von </a:t>
            </a:r>
            <a:r>
              <a:rPr lang="de-DE" sz="1200" i="1" dirty="0">
                <a:latin typeface="Arial" panose="020B0604020202020204" pitchFamily="34" charset="0"/>
                <a:cs typeface="Arial" panose="020B0604020202020204" pitchFamily="34" charset="0"/>
              </a:rPr>
              <a:t>Multiplikator und Multiplikand noch unklar,</a:t>
            </a:r>
            <a:endParaRPr lang="de-DE" i="1" baseline="0" dirty="0"/>
          </a:p>
          <a:p>
            <a:pPr marL="171450" indent="-171450">
              <a:buFontTx/>
              <a:buChar char="-"/>
            </a:pPr>
            <a:r>
              <a:rPr lang="de-DE" i="1" baseline="0" dirty="0"/>
              <a:t>einfach vergessen, </a:t>
            </a:r>
          </a:p>
          <a:p>
            <a:pPr marL="171450" indent="-171450">
              <a:buFontTx/>
              <a:buChar char="-"/>
            </a:pPr>
            <a:r>
              <a:rPr lang="de-DE" i="1" baseline="0" dirty="0"/>
              <a:t>keine sprachliche Sensibilität</a:t>
            </a:r>
          </a:p>
          <a:p>
            <a:pPr marL="171450" indent="-171450">
              <a:buFontTx/>
              <a:buChar char="-"/>
            </a:pPr>
            <a:r>
              <a:rPr lang="de-DE" i="1" baseline="0" dirty="0" err="1"/>
              <a:t>ann</a:t>
            </a:r>
            <a:r>
              <a:rPr lang="de-DE" i="1" baseline="0" dirty="0"/>
              <a:t> nicht auf den Zahlenstrahl übertragen werden</a:t>
            </a:r>
          </a:p>
          <a:p>
            <a:pPr marL="0" indent="0">
              <a:buFontTx/>
              <a:buNone/>
            </a:pPr>
            <a:r>
              <a:rPr lang="de-DE" i="1" baseline="0" dirty="0"/>
              <a:t>Am (Punktefeld und) Zahlenstrahl (didaktisches Bild) Aufgaben zeichnen (Handlung), ablesen und erklären lassen (Sprache) und andersherum ausgehend von einer Malaufgabe (Mathesprache)</a:t>
            </a:r>
          </a:p>
          <a:p>
            <a:pPr marL="171450" indent="-171450">
              <a:buFontTx/>
              <a:buChar char="-"/>
            </a:pPr>
            <a:endParaRPr lang="de-DE" dirty="0"/>
          </a:p>
          <a:p>
            <a:pPr marL="171450" indent="-171450">
              <a:buFontTx/>
              <a:buChar cha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48</a:t>
            </a:fld>
            <a:endParaRPr lang="de-DE"/>
          </a:p>
        </p:txBody>
      </p:sp>
    </p:spTree>
    <p:extLst>
      <p:ext uri="{BB962C8B-B14F-4D97-AF65-F5344CB8AC3E}">
        <p14:creationId xmlns:p14="http://schemas.microsoft.com/office/powerpoint/2010/main" val="37139061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49</a:t>
            </a:fld>
            <a:endParaRPr lang="de-DE"/>
          </a:p>
        </p:txBody>
      </p:sp>
    </p:spTree>
    <p:extLst>
      <p:ext uri="{BB962C8B-B14F-4D97-AF65-F5344CB8AC3E}">
        <p14:creationId xmlns:p14="http://schemas.microsoft.com/office/powerpoint/2010/main" val="7335549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50</a:t>
            </a:fld>
            <a:endParaRPr lang="de-DE"/>
          </a:p>
        </p:txBody>
      </p:sp>
    </p:spTree>
    <p:extLst>
      <p:ext uri="{BB962C8B-B14F-4D97-AF65-F5344CB8AC3E}">
        <p14:creationId xmlns:p14="http://schemas.microsoft.com/office/powerpoint/2010/main" val="13830778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Als dritte Komponente des Operationsverständnisses ist die Nutzung von Beziehungen – einerseits zwischen Aufgaben, andererseits aber auch zwischen den Rechenoperationen – von besonderer Bedeutung für die Entwicklung eines tragfähigen Operationsverständnisses. </a:t>
            </a:r>
          </a:p>
          <a:p>
            <a:pPr>
              <a:spcBef>
                <a:spcPts val="400"/>
              </a:spcBef>
              <a:spcAft>
                <a:spcPct val="0"/>
              </a:spcAft>
            </a:pPr>
            <a:r>
              <a:rPr lang="de-DE" sz="2000" dirty="0"/>
              <a:t>Die Nutzung von Beziehungen </a:t>
            </a:r>
            <a:r>
              <a:rPr lang="de-DE" sz="2000" b="1" dirty="0"/>
              <a:t>zwischen Aufgaben</a:t>
            </a:r>
            <a:r>
              <a:rPr lang="de-DE" sz="2000" dirty="0"/>
              <a:t> sowie </a:t>
            </a:r>
            <a:r>
              <a:rPr lang="de-DE" sz="2000" b="1" dirty="0"/>
              <a:t>zwischen den Rechenoperationen </a:t>
            </a:r>
            <a:r>
              <a:rPr lang="de-DE" sz="2000" dirty="0"/>
              <a:t>ist</a:t>
            </a:r>
          </a:p>
          <a:p>
            <a:pPr marL="800100" lvl="1" indent="-342900">
              <a:lnSpc>
                <a:spcPct val="114000"/>
              </a:lnSpc>
              <a:spcBef>
                <a:spcPts val="600"/>
              </a:spcBef>
              <a:buClr>
                <a:srgbClr val="327A86"/>
              </a:buClr>
              <a:buFont typeface="Wingdings" pitchFamily="2" charset="2"/>
              <a:buChar char="§"/>
            </a:pPr>
            <a:r>
              <a:rPr lang="de-DE" dirty="0"/>
              <a:t>von besonderer Bedeutung für die Entwicklung eines tragfähigen Operationsverständnisses </a:t>
            </a:r>
          </a:p>
          <a:p>
            <a:pPr marL="800100" lvl="1" indent="-342900">
              <a:lnSpc>
                <a:spcPct val="114000"/>
              </a:lnSpc>
              <a:spcBef>
                <a:spcPts val="600"/>
              </a:spcBef>
              <a:buClr>
                <a:srgbClr val="327A86"/>
              </a:buClr>
              <a:buFont typeface="Wingdings" pitchFamily="2" charset="2"/>
              <a:buChar char="§"/>
            </a:pPr>
            <a:r>
              <a:rPr lang="de-DE" dirty="0"/>
              <a:t>und eine zentrale Voraussetzung für die Entwicklung und Nutzung flexibler Rechenstrategien.</a:t>
            </a:r>
          </a:p>
          <a:p>
            <a:pPr>
              <a:spcBef>
                <a:spcPts val="400"/>
              </a:spcBef>
              <a:spcAft>
                <a:spcPct val="0"/>
              </a:spcAft>
            </a:pPr>
            <a:endParaRPr lang="de-DE" altLang="de-DE" sz="2000" dirty="0">
              <a:ea typeface="Calibri"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51</a:t>
            </a:fld>
            <a:endParaRPr lang="de-DE"/>
          </a:p>
        </p:txBody>
      </p:sp>
    </p:spTree>
    <p:extLst>
      <p:ext uri="{BB962C8B-B14F-4D97-AF65-F5344CB8AC3E}">
        <p14:creationId xmlns:p14="http://schemas.microsoft.com/office/powerpoint/2010/main" val="27086236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52</a:t>
            </a:fld>
            <a:endParaRPr lang="de-DE"/>
          </a:p>
        </p:txBody>
      </p:sp>
    </p:spTree>
    <p:extLst>
      <p:ext uri="{BB962C8B-B14F-4D97-AF65-F5344CB8AC3E}">
        <p14:creationId xmlns:p14="http://schemas.microsoft.com/office/powerpoint/2010/main" val="28073067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53</a:t>
            </a:fld>
            <a:endParaRPr lang="de-DE"/>
          </a:p>
        </p:txBody>
      </p:sp>
    </p:spTree>
    <p:extLst>
      <p:ext uri="{BB962C8B-B14F-4D97-AF65-F5344CB8AC3E}">
        <p14:creationId xmlns:p14="http://schemas.microsoft.com/office/powerpoint/2010/main" val="18054044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Zum Rechnen allgemein und insbesondere zum Erlernen des schnellen Kopfrechnens ist es wichtig, Beziehungen zwischen Aufgaben herzustellen bzw. zu sehen, um die Ergebnisse bereits beherrschter Aufgaben zur Berechnung anderer Aufgaben zu nutzen. Dabei spielen Rechengesetze der elementaren Arithmetik eine besondere Rolle (vgl. hier am Beispiel der Multiplikation). Die Lernenden können diese verwenden, ohne die Gesetze in der allgemeinen Formulierung kennen zu müssen.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Zum anderen geht es aber auch darum, Beziehungen zu anderen Rechenoperationen herzustellen. Besonders hervorzuheben ist dabei die Division als zur Multiplikation inverse Operation. </a:t>
            </a:r>
            <a:endParaRPr lang="de-DE" dirty="0">
              <a:effectLst/>
            </a:endParaRPr>
          </a:p>
          <a:p>
            <a:endParaRPr lang="de-DE" dirty="0"/>
          </a:p>
          <a:p>
            <a:r>
              <a:rPr lang="de-DE" dirty="0"/>
              <a:t>Insbesondere für das verständige Erlernen des kleinen Einmaleins spielen diese Beziehungen eine besondere Bedeutung. Das wird in dem entsprechenden Modul 4 „Sicher im Einmaleins“ daher genauer thematisiert und in diesem Modul nur kurz angerissen.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Dazu sei noch einmal kurz an die für die Multiplikation geltenden Rechengesetze und ihrer Beziehung zur Addition und Division erinnert.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54</a:t>
            </a:fld>
            <a:endParaRPr lang="de-DE"/>
          </a:p>
        </p:txBody>
      </p:sp>
    </p:spTree>
    <p:extLst>
      <p:ext uri="{BB962C8B-B14F-4D97-AF65-F5344CB8AC3E}">
        <p14:creationId xmlns:p14="http://schemas.microsoft.com/office/powerpoint/2010/main" val="180402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a:t>
            </a:fld>
            <a:endParaRPr lang="de-DE"/>
          </a:p>
        </p:txBody>
      </p:sp>
    </p:spTree>
    <p:extLst>
      <p:ext uri="{BB962C8B-B14F-4D97-AF65-F5344CB8AC3E}">
        <p14:creationId xmlns:p14="http://schemas.microsoft.com/office/powerpoint/2010/main" val="18563453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Der Zusammenhang von Addition und Multiplikation (</a:t>
            </a:r>
            <a:r>
              <a:rPr lang="de-DE" altLang="de-DE" dirty="0">
                <a:latin typeface="Arial" panose="020B0604020202020204" pitchFamily="34" charset="0"/>
                <a:cs typeface="Arial" panose="020B0604020202020204" pitchFamily="34" charset="0"/>
              </a:rPr>
              <a:t>Multiplikation als wiederholte Addition gleicher Summanden) kann auch am Punktefeld und am Zahlenstrahl in den Blick genommen werden. </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Die Rechnungen können verglichen und die Beziehung zwischen der Addition und der Multiplikation kann zusätzlich mit Forschermitteln verdeutlicht werden: </a:t>
            </a:r>
            <a:r>
              <a:rPr lang="de-DE" sz="1200" i="1" kern="1200" dirty="0">
                <a:solidFill>
                  <a:schemeClr val="tx1"/>
                </a:solidFill>
                <a:effectLst/>
                <a:latin typeface="+mn-lt"/>
                <a:ea typeface="+mn-ea"/>
                <a:cs typeface="+mn-cs"/>
              </a:rPr>
              <a:t>„Wie kann ich im Punktebild die Aufgabe 3 </a:t>
            </a:r>
            <a:r>
              <a:rPr lang="de-DE" dirty="0"/>
              <a:t>∙ </a:t>
            </a:r>
            <a:r>
              <a:rPr lang="de-DE" sz="1200" i="1" kern="1200" dirty="0">
                <a:solidFill>
                  <a:schemeClr val="tx1"/>
                </a:solidFill>
                <a:effectLst/>
                <a:latin typeface="+mn-lt"/>
                <a:ea typeface="+mn-ea"/>
                <a:cs typeface="+mn-cs"/>
              </a:rPr>
              <a:t>8 sehen? Wo sehe ich dort die Aufgabe 8 + 8 + 8?“ </a:t>
            </a:r>
          </a:p>
          <a:p>
            <a:endParaRPr lang="de-DE"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hlinkClick r:id="rId3"/>
              </a:rPr>
              <a:t>https://pikas.dzlm.de/node/1561</a:t>
            </a:r>
            <a:r>
              <a:rPr lang="de-DE" sz="1200" b="0" i="0" u="none" strike="noStrike" kern="1200" dirty="0">
                <a:solidFill>
                  <a:schemeClr val="tx1"/>
                </a:solidFill>
                <a:effectLst/>
                <a:latin typeface="+mn-lt"/>
                <a:ea typeface="+mn-ea"/>
                <a:cs typeface="+mn-cs"/>
              </a:rPr>
              <a:t> Material für Lehrkräfte </a:t>
            </a:r>
            <a:r>
              <a:rPr lang="de-DE" sz="1200" b="0" i="0" u="none" strike="noStrike" kern="1200" dirty="0">
                <a:solidFill>
                  <a:schemeClr val="tx1"/>
                </a:solidFill>
                <a:effectLst/>
                <a:latin typeface="+mn-lt"/>
                <a:ea typeface="+mn-ea"/>
                <a:cs typeface="+mn-cs"/>
                <a:sym typeface="Wingdings" pitchFamily="2" charset="2"/>
              </a:rPr>
              <a:t> Punktebilder/Zahlenstrahl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dirty="0">
              <a:solidFill>
                <a:schemeClr val="tx1"/>
              </a:solidFill>
              <a:effectLst/>
              <a:latin typeface="+mn-lt"/>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Mögliche Beobachtungsaufgaben: </a:t>
            </a:r>
          </a:p>
          <a:p>
            <a:pPr lvl="0"/>
            <a:r>
              <a:rPr lang="de-DE" dirty="0">
                <a:solidFill>
                  <a:schemeClr val="bg1"/>
                </a:solidFill>
                <a:latin typeface="Arial" panose="020B0604020202020204" pitchFamily="34" charset="0"/>
                <a:cs typeface="Arial" panose="020B0604020202020204" pitchFamily="34" charset="0"/>
              </a:rPr>
              <a:t>Inwiefern ist das Kind in der Lage, </a:t>
            </a:r>
          </a:p>
          <a:p>
            <a:pPr marL="285750" indent="-285750">
              <a:buFont typeface="Arial" panose="020B0604020202020204" pitchFamily="34" charset="0"/>
              <a:buChar char="•"/>
            </a:pPr>
            <a:r>
              <a:rPr lang="de-DE" dirty="0">
                <a:solidFill>
                  <a:schemeClr val="bg1"/>
                </a:solidFill>
                <a:latin typeface="Arial" panose="020B0604020202020204" pitchFamily="34" charset="0"/>
                <a:cs typeface="Arial" panose="020B0604020202020204" pitchFamily="34" charset="0"/>
              </a:rPr>
              <a:t>Beziehungen zwischen Aufgaben zu erkennen? </a:t>
            </a:r>
          </a:p>
          <a:p>
            <a:pPr marL="285750" indent="-285750">
              <a:buFont typeface="Arial" panose="020B0604020202020204" pitchFamily="34" charset="0"/>
              <a:buChar char="•"/>
            </a:pPr>
            <a:r>
              <a:rPr lang="de-DE" dirty="0">
                <a:solidFill>
                  <a:schemeClr val="bg1"/>
                </a:solidFill>
                <a:latin typeface="Arial" panose="020B0604020202020204" pitchFamily="34" charset="0"/>
                <a:cs typeface="Arial" panose="020B0604020202020204" pitchFamily="34" charset="0"/>
              </a:rPr>
              <a:t>Forschermittel einzusetzen, um Beziehungen zu veranschaulichen?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1" kern="1200" dirty="0">
              <a:solidFill>
                <a:schemeClr val="tx1"/>
              </a:solidFill>
              <a:effectLst/>
              <a:latin typeface="+mn-lt"/>
              <a:ea typeface="+mn-ea"/>
              <a:cs typeface="+mn-cs"/>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55</a:t>
            </a:fld>
            <a:endParaRPr lang="de-DE"/>
          </a:p>
        </p:txBody>
      </p:sp>
    </p:spTree>
    <p:extLst>
      <p:ext uri="{BB962C8B-B14F-4D97-AF65-F5344CB8AC3E}">
        <p14:creationId xmlns:p14="http://schemas.microsoft.com/office/powerpoint/2010/main" val="3999114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Zum Rechnen allgemein und insbesondere zum Erlernen des schnellen Kopfrechnens ist es wichtig, Beziehungen zwischen Aufgaben herzustellen bzw. zu sehen, um die Ergebnisse bereits beherrschter Aufgaben zur Berechnung anderer Aufgaben nutzen zu können. Dabei spielen Rechengesetze der elementaren Arithmetik eine besondere Rolle (vgl. hier am Beispiel der Multiplikation). Die Lernenden können diese verwenden, ohne die Gesetze in der allgemeinen Formulierung kennen zu müssen.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Zum anderen geht es aber auch darum, Beziehungen zu anderen Rechenoperationen herzustellen. Besonders hervorzuheben ist dabei die Division als zur Multiplikation inverse Operation. </a:t>
            </a:r>
            <a:endParaRPr lang="de-D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r>
              <a:rPr lang="de-DE" dirty="0"/>
              <a:t>Insbesondere für das verständige Erlernen des kleinen Einmaleins spielen diese Beziehungen eine besondere Bedeutung. Das wird in dem entsprechenden Modul 4 „Sicher im Einmaleins“ daher genauer thematisiert und in diesem Modul nur kurz angerissen.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Dazu sei noch einmal kurz an die für die Multiplikation geltenden Rechengesetze und ihrer Beziehung zur Addition und Division erinnert.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56</a:t>
            </a:fld>
            <a:endParaRPr lang="de-DE"/>
          </a:p>
        </p:txBody>
      </p:sp>
    </p:spTree>
    <p:extLst>
      <p:ext uri="{BB962C8B-B14F-4D97-AF65-F5344CB8AC3E}">
        <p14:creationId xmlns:p14="http://schemas.microsoft.com/office/powerpoint/2010/main" val="1132183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Zum Rechnen allgemein und insbesondere zum Erlernen des schnellen Kopfrechnens ist es wichtig, Beziehungen zwischen Aufgaben herzustellen bzw. zu sehen, um die Ergebnisse bereits beherrschter Aufgaben zur Berechnung anderer Aufgaben nutzen zu können. Dabei spielen Rechengesetze der elementaren Arithmetik eine besondere Rolle (vgl. hier am Beispiel der Multiplikation). Die Lernenden können diese verwenden, ohne die Gesetze in der allgemeinen Formulierung kennen zu müssen.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Zum anderen geht es aber auch darum, Beziehungen zu anderen Rechenoperationen herzustellen. Besonders hervorzuheben ist dabei die Division als zur Multiplikation inverse Operation. </a:t>
            </a:r>
            <a:endParaRPr lang="de-D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r>
              <a:rPr lang="de-DE" dirty="0"/>
              <a:t>Insbesondere für das verständige Erlernen des kleinen Einmaleins spielen diese Beziehungen eine besondere Bedeutung. Das wird in dem entsprechenden Modul 4 „Sicher im Einmaleins“ daher genauer thematisiert und in diesem Modul nur kurz angerissen.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Dazu sei noch einmal kurz an die für die Multiplikation geltenden Rechengesetze und ihrer Beziehung zur Addition und Division erinnert.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57</a:t>
            </a:fld>
            <a:endParaRPr lang="de-DE"/>
          </a:p>
        </p:txBody>
      </p:sp>
    </p:spTree>
    <p:extLst>
      <p:ext uri="{BB962C8B-B14F-4D97-AF65-F5344CB8AC3E}">
        <p14:creationId xmlns:p14="http://schemas.microsoft.com/office/powerpoint/2010/main" val="13890892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Zum Rechnen allgemein und insbesondere zum Erlernen des schnellen Kopfrechnens ist es wichtig, Beziehungen zwischen Aufgaben herzustellen bzw. zu sehen, um die Ergebnisse bereits beherrschter Aufgaben zur Berechnung anderer Aufgaben nutzen zu können. Dabei spielen Rechengesetze der elementaren Arithmetik eine besondere Rolle (vgl. hier am Beispiel der Multiplikation). Die Lernenden können diese verwenden, ohne die Gesetze in der allgemeinen Formulierung kennen zu müssen.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Zum anderen geht es aber auch darum, Beziehungen zu anderen Rechenoperationen herzustellen. Besonders hervorzuheben ist dabei die Division als zur Multiplikation inverse Operation. </a:t>
            </a:r>
            <a:endParaRPr lang="de-D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r>
              <a:rPr lang="de-DE" dirty="0"/>
              <a:t>Insbesondere für das verständige Erlernen des kleinen Einmaleins spielen diese Beziehungen eine besondere Bedeutung. Das wird in dem entsprechenden Modul 4 „Sicher im Einmaleins“ daher genauer thematisiert und in diesem Modul nur kurz angerissen.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Dazu sei noch einmal kurz an die für die Multiplikation geltenden Rechengesetze und ihrer Beziehung zur Addition und Division erinnert.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58</a:t>
            </a:fld>
            <a:endParaRPr lang="de-DE"/>
          </a:p>
        </p:txBody>
      </p:sp>
    </p:spTree>
    <p:extLst>
      <p:ext uri="{BB962C8B-B14F-4D97-AF65-F5344CB8AC3E}">
        <p14:creationId xmlns:p14="http://schemas.microsoft.com/office/powerpoint/2010/main" val="23885255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Zum Rechnen allgemein und insbesondere zum Erlernen des schnellen Kopfrechnens ist es wichtig, Beziehungen zwischen Aufgaben herzustellen bzw. zu sehen, um die Ergebnisse bereits beherrschter Aufgaben zur Berechnung anderer Aufgaben nutzen zu können. Dabei spielen Rechengesetze der elementaren Arithmetik eine besondere Rolle (vgl. hier am Beispiel der Multiplikation). Die Lernenden können diese verwenden, ohne die Gesetze in der allgemeinen Formulierung kennen zu müssen.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Zum anderen geht es aber auch darum, Beziehungen zu anderen Rechenoperationen herzustellen. Besonders hervorzuheben ist dabei die Division als zur Multiplikation inverse Operation. </a:t>
            </a:r>
            <a:endParaRPr lang="de-D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r>
              <a:rPr lang="de-DE" dirty="0"/>
              <a:t>Insbesondere für das verständige Erlernen des kleinen Einmaleins spielen diese Beziehungen eine besondere Bedeutung. Das wird in dem entsprechenden Modul 4 „Sicher im Einmaleins“ daher genauer thematisiert und in diesem Modul nur kurz angerissen.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Dazu sei noch einmal kurz an die für die Multiplikation geltenden Rechengesetze und ihrer Beziehung zur Addition und Division erinnert.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59</a:t>
            </a:fld>
            <a:endParaRPr lang="de-DE"/>
          </a:p>
        </p:txBody>
      </p:sp>
    </p:spTree>
    <p:extLst>
      <p:ext uri="{BB962C8B-B14F-4D97-AF65-F5344CB8AC3E}">
        <p14:creationId xmlns:p14="http://schemas.microsoft.com/office/powerpoint/2010/main" val="12393892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Über Tauschaufgaben „stolpern“ Kinder fast automatisch, wenn sie zu einem Punktefeld eine Malaufgabe nennen sollen und das Punktefeld dabei </a:t>
            </a:r>
            <a:r>
              <a:rPr lang="de-DE" sz="1200" kern="1200" dirty="0">
                <a:solidFill>
                  <a:schemeClr val="tx1"/>
                </a:solidFill>
                <a:effectLst/>
                <a:latin typeface="+mn-lt"/>
                <a:ea typeface="+mn-ea"/>
                <a:cs typeface="+mn-cs"/>
              </a:rPr>
              <a:t>aus unterschiedlichen Perspektiven sehen.</a:t>
            </a:r>
            <a:endParaRPr lang="de-DE" dirty="0"/>
          </a:p>
          <a:p>
            <a:r>
              <a:rPr lang="de-DE" sz="1200" kern="1200" dirty="0">
                <a:solidFill>
                  <a:schemeClr val="tx1"/>
                </a:solidFill>
                <a:effectLst/>
                <a:latin typeface="+mn-lt"/>
                <a:ea typeface="+mn-ea"/>
                <a:cs typeface="+mn-cs"/>
              </a:rPr>
              <a:t>Hierfür kann z. B. gut ein Punktefeld aus großen Plättchen gelegt werden und die Kinder betrachten dieses aus unterschiedlichen Perspektiven: </a:t>
            </a:r>
            <a:r>
              <a:rPr lang="de-DE" sz="1200" i="1" kern="1200" dirty="0">
                <a:solidFill>
                  <a:schemeClr val="tx1"/>
                </a:solidFill>
                <a:effectLst/>
                <a:latin typeface="+mn-lt"/>
                <a:ea typeface="+mn-ea"/>
                <a:cs typeface="+mn-cs"/>
              </a:rPr>
              <a:t>„Tim sieht drei Vierer und notiert 3 </a:t>
            </a:r>
            <a:r>
              <a:rPr lang="de-DE" dirty="0"/>
              <a:t>∙</a:t>
            </a:r>
            <a:r>
              <a:rPr lang="de-DE" sz="1200" i="1" kern="1200" dirty="0">
                <a:solidFill>
                  <a:schemeClr val="tx1"/>
                </a:solidFill>
                <a:effectLst/>
                <a:latin typeface="+mn-lt"/>
                <a:ea typeface="+mn-ea"/>
                <a:cs typeface="+mn-cs"/>
              </a:rPr>
              <a:t> 4. Lisa sieht 4 Dreier und notiert 4 </a:t>
            </a:r>
            <a:r>
              <a:rPr lang="de-DE" dirty="0"/>
              <a:t>∙</a:t>
            </a:r>
            <a:r>
              <a:rPr lang="de-DE" sz="1200" i="1" kern="1200" dirty="0">
                <a:solidFill>
                  <a:schemeClr val="tx1"/>
                </a:solidFill>
                <a:effectLst/>
                <a:latin typeface="+mn-lt"/>
                <a:ea typeface="+mn-ea"/>
                <a:cs typeface="+mn-cs"/>
              </a:rPr>
              <a:t> 3.“ </a:t>
            </a:r>
            <a:endParaRPr lang="de-DE" sz="1200" i="0" kern="1200" dirty="0">
              <a:solidFill>
                <a:schemeClr val="tx1"/>
              </a:solidFill>
              <a:effectLst/>
              <a:latin typeface="+mn-lt"/>
              <a:ea typeface="+mn-ea"/>
              <a:cs typeface="+mn-cs"/>
            </a:endParaRPr>
          </a:p>
          <a:p>
            <a:r>
              <a:rPr lang="de-DE" sz="1200" i="0" kern="1200" dirty="0">
                <a:solidFill>
                  <a:schemeClr val="tx1"/>
                </a:solidFill>
                <a:effectLst/>
                <a:latin typeface="+mn-lt"/>
                <a:ea typeface="+mn-ea"/>
                <a:cs typeface="+mn-cs"/>
              </a:rPr>
              <a:t>Auch dies lässt sich durch Forschermittel (Einkreisen der jeweiligen gesehenen Gruppen) darstellen und sichtbar machen.</a:t>
            </a:r>
          </a:p>
          <a:p>
            <a:endParaRPr lang="de-DE" sz="1200" i="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Die Rolle der Faktoren im Punktebild sollte dann gemeinsam thematisiert werden: Meist wird die Anzahl der Zeilen durch den 1. Faktor und die Anzahl der Punkte in jeder Zeile durch den 2. Faktor angegeben. Gemeinsam mit den Kindern wird besprochen, dass es sich dabei nur um eine Konvention (in Kindersprache: Vereinbarung) handelt, um eindeutiger kommunizieren zu können. (Grundsätzlich sollen die Lernenden einen flexiblen Blick auf das Punktebild entwickeln.) </a:t>
            </a:r>
          </a:p>
          <a:p>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Mögliche Beobachtungsaufgaben: </a:t>
            </a:r>
          </a:p>
          <a:p>
            <a:pPr lvl="0"/>
            <a:r>
              <a:rPr lang="de-DE" dirty="0">
                <a:solidFill>
                  <a:schemeClr val="bg1"/>
                </a:solidFill>
                <a:latin typeface="Arial" panose="020B0604020202020204" pitchFamily="34" charset="0"/>
                <a:cs typeface="Arial" panose="020B0604020202020204" pitchFamily="34" charset="0"/>
              </a:rPr>
              <a:t>Inwiefern ist das Kind in der Lage, </a:t>
            </a:r>
          </a:p>
          <a:p>
            <a:pPr marL="285750" indent="-285750">
              <a:buFont typeface="Arial" panose="020B0604020202020204" pitchFamily="34" charset="0"/>
              <a:buChar char="•"/>
            </a:pPr>
            <a:r>
              <a:rPr lang="de-DE" dirty="0">
                <a:solidFill>
                  <a:schemeClr val="bg1"/>
                </a:solidFill>
                <a:latin typeface="Arial" panose="020B0604020202020204" pitchFamily="34" charset="0"/>
                <a:cs typeface="Arial" panose="020B0604020202020204" pitchFamily="34" charset="0"/>
              </a:rPr>
              <a:t>Beziehungen zwischen Aufgaben zu erkennen? </a:t>
            </a:r>
          </a:p>
          <a:p>
            <a:pPr marL="285750" indent="-285750">
              <a:buFont typeface="Arial" panose="020B0604020202020204" pitchFamily="34" charset="0"/>
              <a:buChar char="•"/>
            </a:pPr>
            <a:r>
              <a:rPr lang="de-DE" dirty="0">
                <a:solidFill>
                  <a:schemeClr val="bg1"/>
                </a:solidFill>
                <a:latin typeface="Arial" panose="020B0604020202020204" pitchFamily="34" charset="0"/>
                <a:cs typeface="Arial" panose="020B0604020202020204" pitchFamily="34" charset="0"/>
              </a:rPr>
              <a:t>mit Hilfe von Darstellungsmitteln Aufgabenbeziehungen darzustellen?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hlinkClick r:id="rId3"/>
              </a:rPr>
              <a:t>https://pikas.dzlm.de/node/1561</a:t>
            </a:r>
            <a:r>
              <a:rPr lang="de-DE" sz="1200" b="0" i="0" u="none" strike="noStrike" kern="1200" dirty="0">
                <a:solidFill>
                  <a:schemeClr val="tx1"/>
                </a:solidFill>
                <a:effectLst/>
                <a:latin typeface="+mn-lt"/>
                <a:ea typeface="+mn-ea"/>
                <a:cs typeface="+mn-cs"/>
              </a:rPr>
              <a:t> Material für Lehrkräfte </a:t>
            </a:r>
            <a:r>
              <a:rPr lang="de-DE" sz="1200" b="0" i="0" u="none" strike="noStrike" kern="1200" dirty="0">
                <a:solidFill>
                  <a:schemeClr val="tx1"/>
                </a:solidFill>
                <a:effectLst/>
                <a:latin typeface="+mn-lt"/>
                <a:ea typeface="+mn-ea"/>
                <a:cs typeface="+mn-cs"/>
                <a:sym typeface="Wingdings" pitchFamily="2" charset="2"/>
              </a:rPr>
              <a:t> Punktebilder</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60</a:t>
            </a:fld>
            <a:endParaRPr lang="de-DE"/>
          </a:p>
        </p:txBody>
      </p:sp>
    </p:spTree>
    <p:extLst>
      <p:ext uri="{BB962C8B-B14F-4D97-AF65-F5344CB8AC3E}">
        <p14:creationId xmlns:p14="http://schemas.microsoft.com/office/powerpoint/2010/main" val="4063089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Mögliche Beobachtungsaufgaben: </a:t>
            </a:r>
          </a:p>
          <a:p>
            <a:pPr lvl="0"/>
            <a:r>
              <a:rPr lang="de-DE" dirty="0">
                <a:solidFill>
                  <a:schemeClr val="bg1"/>
                </a:solidFill>
                <a:latin typeface="Arial" panose="020B0604020202020204" pitchFamily="34" charset="0"/>
                <a:cs typeface="Arial" panose="020B0604020202020204" pitchFamily="34" charset="0"/>
              </a:rPr>
              <a:t>Inwiefern ist das Kind in der Lage, </a:t>
            </a:r>
          </a:p>
          <a:p>
            <a:pPr marL="285750" indent="-285750">
              <a:buFont typeface="Arial" panose="020B0604020202020204" pitchFamily="34" charset="0"/>
              <a:buChar char="•"/>
            </a:pPr>
            <a:r>
              <a:rPr lang="de-DE" dirty="0">
                <a:solidFill>
                  <a:schemeClr val="bg1"/>
                </a:solidFill>
                <a:latin typeface="Arial" panose="020B0604020202020204" pitchFamily="34" charset="0"/>
                <a:cs typeface="Arial" panose="020B0604020202020204" pitchFamily="34" charset="0"/>
              </a:rPr>
              <a:t>Beziehungen zwischen Aufgaben zu erkennen? </a:t>
            </a:r>
          </a:p>
          <a:p>
            <a:pPr marL="285750" indent="-285750">
              <a:buFont typeface="Arial" panose="020B0604020202020204" pitchFamily="34" charset="0"/>
              <a:buChar char="•"/>
            </a:pPr>
            <a:r>
              <a:rPr lang="de-DE" dirty="0">
                <a:solidFill>
                  <a:schemeClr val="bg1"/>
                </a:solidFill>
                <a:latin typeface="Arial" panose="020B0604020202020204" pitchFamily="34" charset="0"/>
                <a:cs typeface="Arial" panose="020B0604020202020204" pitchFamily="34" charset="0"/>
              </a:rPr>
              <a:t>mit Hilfe von Darstellungsmitteln Aufgabenbeziehungen darzustellen?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61</a:t>
            </a:fld>
            <a:endParaRPr lang="de-DE"/>
          </a:p>
        </p:txBody>
      </p:sp>
    </p:spTree>
    <p:extLst>
      <p:ext uri="{BB962C8B-B14F-4D97-AF65-F5344CB8AC3E}">
        <p14:creationId xmlns:p14="http://schemas.microsoft.com/office/powerpoint/2010/main" val="33360907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62</a:t>
            </a:fld>
            <a:endParaRPr lang="de-DE"/>
          </a:p>
        </p:txBody>
      </p:sp>
    </p:spTree>
    <p:extLst>
      <p:ext uri="{BB962C8B-B14F-4D97-AF65-F5344CB8AC3E}">
        <p14:creationId xmlns:p14="http://schemas.microsoft.com/office/powerpoint/2010/main" val="25952583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63</a:t>
            </a:fld>
            <a:endParaRPr lang="de-DE"/>
          </a:p>
        </p:txBody>
      </p:sp>
    </p:spTree>
    <p:extLst>
      <p:ext uri="{BB962C8B-B14F-4D97-AF65-F5344CB8AC3E}">
        <p14:creationId xmlns:p14="http://schemas.microsoft.com/office/powerpoint/2010/main" val="18775166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66</a:t>
            </a:fld>
            <a:endParaRPr lang="de-DE"/>
          </a:p>
        </p:txBody>
      </p:sp>
    </p:spTree>
    <p:extLst>
      <p:ext uri="{BB962C8B-B14F-4D97-AF65-F5344CB8AC3E}">
        <p14:creationId xmlns:p14="http://schemas.microsoft.com/office/powerpoint/2010/main" val="3915964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a:t>
            </a:fld>
            <a:endParaRPr lang="de-DE"/>
          </a:p>
        </p:txBody>
      </p:sp>
    </p:spTree>
    <p:extLst>
      <p:ext uri="{BB962C8B-B14F-4D97-AF65-F5344CB8AC3E}">
        <p14:creationId xmlns:p14="http://schemas.microsoft.com/office/powerpoint/2010/main" val="36104194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67</a:t>
            </a:fld>
            <a:endParaRPr lang="de-DE"/>
          </a:p>
        </p:txBody>
      </p:sp>
    </p:spTree>
    <p:extLst>
      <p:ext uri="{BB962C8B-B14F-4D97-AF65-F5344CB8AC3E}">
        <p14:creationId xmlns:p14="http://schemas.microsoft.com/office/powerpoint/2010/main" val="31632786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68</a:t>
            </a:fld>
            <a:endParaRPr lang="de-DE"/>
          </a:p>
        </p:txBody>
      </p:sp>
    </p:spTree>
    <p:extLst>
      <p:ext uri="{BB962C8B-B14F-4D97-AF65-F5344CB8AC3E}">
        <p14:creationId xmlns:p14="http://schemas.microsoft.com/office/powerpoint/2010/main" val="3668532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Gruppierungen sollten in jeder Darstellung eindeutig erkennbar sein und sprachlich begleitet werden (s. </a:t>
            </a:r>
            <a:r>
              <a:rPr lang="de-DE" dirty="0" err="1"/>
              <a:t>Unitizing</a:t>
            </a:r>
            <a:r>
              <a:rPr lang="de-DE" dirty="0"/>
              <a:t> auf Folie 24).</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70</a:t>
            </a:fld>
            <a:endParaRPr lang="de-DE"/>
          </a:p>
        </p:txBody>
      </p:sp>
    </p:spTree>
    <p:extLst>
      <p:ext uri="{BB962C8B-B14F-4D97-AF65-F5344CB8AC3E}">
        <p14:creationId xmlns:p14="http://schemas.microsoft.com/office/powerpoint/2010/main" val="34205172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Erproben Sie bitte bis zur nächsten Veranstaltung das Format</a:t>
            </a:r>
            <a:r>
              <a:rPr lang="de-DE" baseline="0" dirty="0"/>
              <a:t> „Die Malaufgabe des Tages“ in</a:t>
            </a:r>
            <a:r>
              <a:rPr lang="de-DE" dirty="0"/>
              <a:t> Ihrer Lerngruppe / mit einzelnen Kindern. Beobachten Sie (typische) Fehler/Schwierigkeiten (vgl. Folie 44)</a:t>
            </a:r>
            <a:r>
              <a:rPr lang="de-DE" baseline="0" dirty="0"/>
              <a:t> </a:t>
            </a:r>
            <a:r>
              <a:rPr lang="de-DE" dirty="0"/>
              <a:t>und leiten Sie wichtige Erkenntnisse für die Weiterarbeit im Unterricht</a:t>
            </a:r>
            <a:r>
              <a:rPr lang="de-DE" baseline="0" dirty="0"/>
              <a:t> </a:t>
            </a:r>
            <a:r>
              <a:rPr lang="de-DE" dirty="0"/>
              <a:t>daraus ab. Es wäre schön, wenn Sie beim nächsten Treffen einige Materialien, wie Kinderdokumente, Arbeitsblätter, konkrete Ideen zur Umsetzung etc. mitbringen. </a:t>
            </a:r>
          </a:p>
          <a:p>
            <a:r>
              <a:rPr lang="de-DE" dirty="0"/>
              <a:t>Notieren Sie einzelne Stichpunkte</a:t>
            </a:r>
            <a:r>
              <a:rPr lang="de-DE" baseline="0" dirty="0"/>
              <a:t> zu Durchführung, Beobachtung, Diagnose und Fördermöglichkeiten* auf dem Arbeitsblatt „ERPROBUNGSAUFGABE Die Malaufgabe des Tages“ (zu finden im Teilnehmenden-Material oder auf der digitalen Pinnwand).</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b="0" kern="1200" baseline="0" dirty="0">
              <a:solidFill>
                <a:schemeClr val="tx1"/>
              </a:solidFill>
              <a:effectLst/>
              <a:latin typeface="+mn-lt"/>
              <a:ea typeface="+mn-ea"/>
              <a:cs typeface="+mn-cs"/>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kern="1200" dirty="0">
                <a:solidFill>
                  <a:schemeClr val="tx1"/>
                </a:solidFill>
                <a:effectLst/>
                <a:latin typeface="+mn-lt"/>
                <a:ea typeface="+mn-ea"/>
                <a:cs typeface="+mn-cs"/>
              </a:rPr>
              <a:t>*Erkenntnisse für die Weiterarbeit im Unterricht</a:t>
            </a:r>
            <a:r>
              <a:rPr lang="de-DE" sz="1200" b="0" kern="1200" baseline="0" dirty="0">
                <a:solidFill>
                  <a:schemeClr val="tx1"/>
                </a:solidFill>
                <a:effectLst/>
                <a:latin typeface="+mn-lt"/>
                <a:ea typeface="+mn-ea"/>
                <a:cs typeface="+mn-cs"/>
              </a:rPr>
              <a:t>: </a:t>
            </a:r>
            <a:r>
              <a:rPr lang="de-DE" sz="1200" i="1" kern="1200" dirty="0">
                <a:solidFill>
                  <a:schemeClr val="tx1"/>
                </a:solidFill>
                <a:effectLst/>
                <a:latin typeface="+mn-lt"/>
                <a:ea typeface="+mn-ea"/>
                <a:cs typeface="+mn-cs"/>
              </a:rPr>
              <a:t>Wie begegnen Sie diesen Schwierigkeiten? Wie unterstützen Sie einzelne Kinder/ die Lerngruppe weiter beim Aufbau eines tragfähigeren Operationsverständnisses?</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000000"/>
                </a:solidFill>
                <a:effectLst/>
                <a:latin typeface="Helvetica" pitchFamily="2" charset="0"/>
              </a:rPr>
              <a:t>Hinweis zur Adaption des Erprobungsauftrages für die Arbeit mit Lehrkräften einer Schuleingangsphase: Sie können das Format für Ihre Zielgruppe für die Addition und die Subtraktion anpassen (z. B. Plusaufgabe, Punktefeld, Bild aus der Umwelt, Zahlenstrahl). Der wesentliche Fokus der Aufgabe sollte weiterhin auf der Darstellungsvernetzung liegen. D. h. auch beim Einsatz dieser Formate sollten die Lehrkräfte überlegen, wie die Vernetzung zwischen einzelnen Darstellungen gelingen kann.</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71</a:t>
            </a:fld>
            <a:endParaRPr lang="de-DE"/>
          </a:p>
        </p:txBody>
      </p:sp>
    </p:spTree>
    <p:extLst>
      <p:ext uri="{BB962C8B-B14F-4D97-AF65-F5344CB8AC3E}">
        <p14:creationId xmlns:p14="http://schemas.microsoft.com/office/powerpoint/2010/main" val="3537543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75</a:t>
            </a:fld>
            <a:endParaRPr lang="de-DE"/>
          </a:p>
        </p:txBody>
      </p:sp>
    </p:spTree>
    <p:extLst>
      <p:ext uri="{BB962C8B-B14F-4D97-AF65-F5344CB8AC3E}">
        <p14:creationId xmlns:p14="http://schemas.microsoft.com/office/powerpoint/2010/main" val="4137965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76</a:t>
            </a:fld>
            <a:endParaRPr lang="de-DE"/>
          </a:p>
        </p:txBody>
      </p:sp>
    </p:spTree>
    <p:extLst>
      <p:ext uri="{BB962C8B-B14F-4D97-AF65-F5344CB8AC3E}">
        <p14:creationId xmlns:p14="http://schemas.microsoft.com/office/powerpoint/2010/main" val="10495461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77</a:t>
            </a:fld>
            <a:endParaRPr lang="de-DE"/>
          </a:p>
        </p:txBody>
      </p:sp>
    </p:spTree>
    <p:extLst>
      <p:ext uri="{BB962C8B-B14F-4D97-AF65-F5344CB8AC3E}">
        <p14:creationId xmlns:p14="http://schemas.microsoft.com/office/powerpoint/2010/main" val="3914422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a:t>
            </a:fld>
            <a:endParaRPr lang="de-DE"/>
          </a:p>
        </p:txBody>
      </p:sp>
    </p:spTree>
    <p:extLst>
      <p:ext uri="{BB962C8B-B14F-4D97-AF65-F5344CB8AC3E}">
        <p14:creationId xmlns:p14="http://schemas.microsoft.com/office/powerpoint/2010/main" val="360317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a:t>Die </a:t>
            </a:r>
            <a:r>
              <a:rPr lang="de-DE" baseline="0"/>
              <a:t>Arbeitsaufträge zur Planung und Durchführung sowie das Arbeitsblatt zur Ergebnissicherung werden als Erinnerung und Anknüpfung an die letzte Veranstaltung gezeigt.</a:t>
            </a:r>
            <a:endParaRPr lang="de-DE"/>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a:t>
            </a:fld>
            <a:endParaRPr lang="de-DE"/>
          </a:p>
        </p:txBody>
      </p:sp>
    </p:spTree>
    <p:extLst>
      <p:ext uri="{BB962C8B-B14F-4D97-AF65-F5344CB8AC3E}">
        <p14:creationId xmlns:p14="http://schemas.microsoft.com/office/powerpoint/2010/main" val="3938924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a:t>
            </a:fld>
            <a:endParaRPr lang="de-DE"/>
          </a:p>
        </p:txBody>
      </p:sp>
    </p:spTree>
    <p:extLst>
      <p:ext uri="{BB962C8B-B14F-4D97-AF65-F5344CB8AC3E}">
        <p14:creationId xmlns:p14="http://schemas.microsoft.com/office/powerpoint/2010/main" val="18625955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s://pikas.dzlm.de/node/1253" TargetMode="External"/><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4" name="Grafik 13">
            <a:extLst>
              <a:ext uri="{FF2B5EF4-FFF2-40B4-BE49-F238E27FC236}">
                <a16:creationId xmlns:a16="http://schemas.microsoft.com/office/drawing/2014/main" id="{8DFD1FBA-B7BF-034E-943A-600C94B9C148}"/>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F1A672F9-FC77-7B48-A4D6-AC30D8B63823}"/>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7922DC20-5985-454D-93B8-5EE986B8B968}"/>
              </a:ext>
            </a:extLst>
          </p:cNvPr>
          <p:cNvPicPr>
            <a:picLocks/>
          </p:cNvPicPr>
          <p:nvPr userDrawn="1"/>
        </p:nvPicPr>
        <p:blipFill>
          <a:blip r:embed="rId4"/>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5F281E04-2D93-DB44-861D-76724915DB04}"/>
              </a:ext>
            </a:extLst>
          </p:cNvPr>
          <p:cNvPicPr>
            <a:picLocks/>
          </p:cNvPicPr>
          <p:nvPr userDrawn="1"/>
        </p:nvPicPr>
        <p:blipFill>
          <a:blip r:embed="rId5"/>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8F47D03B-D24F-3C47-A71F-6B60410567D6}"/>
              </a:ext>
            </a:extLst>
          </p:cNvPr>
          <p:cNvPicPr>
            <a:picLocks/>
          </p:cNvPicPr>
          <p:nvPr userDrawn="1"/>
        </p:nvPicPr>
        <p:blipFill>
          <a:blip r:embed="rId6"/>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984813AC-E50B-224B-B5D6-7E95EE7740A3}"/>
              </a:ext>
            </a:extLst>
          </p:cNvPr>
          <p:cNvPicPr>
            <a:picLocks noChangeAspect="1"/>
          </p:cNvPicPr>
          <p:nvPr userDrawn="1"/>
        </p:nvPicPr>
        <p:blipFill>
          <a:blip r:embed="rId7"/>
          <a:stretch>
            <a:fillRect/>
          </a:stretch>
        </p:blipFill>
        <p:spPr>
          <a:xfrm>
            <a:off x="187470" y="237721"/>
            <a:ext cx="2610654" cy="994776"/>
          </a:xfrm>
          <a:prstGeom prst="rect">
            <a:avLst/>
          </a:prstGeom>
        </p:spPr>
      </p:pic>
    </p:spTree>
    <p:extLst>
      <p:ext uri="{BB962C8B-B14F-4D97-AF65-F5344CB8AC3E}">
        <p14:creationId xmlns:p14="http://schemas.microsoft.com/office/powerpoint/2010/main" val="3929511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3" name="Grafik 2">
            <a:extLst>
              <a:ext uri="{FF2B5EF4-FFF2-40B4-BE49-F238E27FC236}">
                <a16:creationId xmlns:a16="http://schemas.microsoft.com/office/drawing/2014/main" id="{0C688019-E633-A042-8333-4ABD2087D809}"/>
              </a:ext>
            </a:extLst>
          </p:cNvPr>
          <p:cNvPicPr>
            <a:picLocks noChangeAspect="1"/>
          </p:cNvPicPr>
          <p:nvPr userDrawn="1"/>
        </p:nvPicPr>
        <p:blipFill>
          <a:blip r:embed="rId2"/>
          <a:stretch>
            <a:fillRect/>
          </a:stretch>
        </p:blipFill>
        <p:spPr>
          <a:xfrm>
            <a:off x="124291" y="270000"/>
            <a:ext cx="884437" cy="650225"/>
          </a:xfrm>
          <a:prstGeom prst="rect">
            <a:avLst/>
          </a:prstGeom>
        </p:spPr>
      </p:pic>
      <p:pic>
        <p:nvPicPr>
          <p:cNvPr id="6" name="Grafik 5">
            <a:extLst>
              <a:ext uri="{FF2B5EF4-FFF2-40B4-BE49-F238E27FC236}">
                <a16:creationId xmlns:a16="http://schemas.microsoft.com/office/drawing/2014/main" id="{FA154EBE-1580-AC49-9253-CA70C6E0B3F7}"/>
              </a:ext>
            </a:extLst>
          </p:cNvPr>
          <p:cNvPicPr>
            <a:picLocks noChangeAspect="1"/>
          </p:cNvPicPr>
          <p:nvPr userDrawn="1"/>
        </p:nvPicPr>
        <p:blipFill>
          <a:blip r:embed="rId3"/>
          <a:stretch>
            <a:fillRect/>
          </a:stretch>
        </p:blipFill>
        <p:spPr>
          <a:xfrm>
            <a:off x="566509" y="1260000"/>
            <a:ext cx="986824" cy="720000"/>
          </a:xfrm>
          <a:prstGeom prst="rect">
            <a:avLst/>
          </a:prstGeom>
        </p:spPr>
      </p:pic>
    </p:spTree>
    <p:extLst>
      <p:ext uri="{BB962C8B-B14F-4D97-AF65-F5344CB8AC3E}">
        <p14:creationId xmlns:p14="http://schemas.microsoft.com/office/powerpoint/2010/main" val="11792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4" name="Grafik 3">
            <a:extLst>
              <a:ext uri="{FF2B5EF4-FFF2-40B4-BE49-F238E27FC236}">
                <a16:creationId xmlns:a16="http://schemas.microsoft.com/office/drawing/2014/main" id="{2C0EE336-054B-404A-8D5B-0B62C788885B}"/>
              </a:ext>
            </a:extLst>
          </p:cNvPr>
          <p:cNvPicPr>
            <a:picLocks noChangeAspect="1"/>
          </p:cNvPicPr>
          <p:nvPr userDrawn="1"/>
        </p:nvPicPr>
        <p:blipFill>
          <a:blip r:embed="rId3"/>
          <a:stretch>
            <a:fillRect/>
          </a:stretch>
        </p:blipFill>
        <p:spPr>
          <a:xfrm flipH="1">
            <a:off x="868968" y="1259999"/>
            <a:ext cx="756000" cy="720000"/>
          </a:xfrm>
          <a:prstGeom prst="rect">
            <a:avLst/>
          </a:prstGeom>
        </p:spPr>
      </p:pic>
    </p:spTree>
    <p:extLst>
      <p:ext uri="{BB962C8B-B14F-4D97-AF65-F5344CB8AC3E}">
        <p14:creationId xmlns:p14="http://schemas.microsoft.com/office/powerpoint/2010/main" val="999951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E7737460-B91D-5C42-89F7-0945271E58D3}"/>
              </a:ext>
            </a:extLst>
          </p:cNvPr>
          <p:cNvPicPr>
            <a:picLocks noChangeAspect="1"/>
          </p:cNvPicPr>
          <p:nvPr userDrawn="1"/>
        </p:nvPicPr>
        <p:blipFill>
          <a:blip r:embed="rId3"/>
          <a:stretch>
            <a:fillRect/>
          </a:stretch>
        </p:blipFill>
        <p:spPr>
          <a:xfrm>
            <a:off x="579600" y="1260000"/>
            <a:ext cx="997412" cy="720000"/>
          </a:xfrm>
          <a:prstGeom prst="rect">
            <a:avLst/>
          </a:prstGeom>
        </p:spPr>
      </p:pic>
    </p:spTree>
    <p:extLst>
      <p:ext uri="{BB962C8B-B14F-4D97-AF65-F5344CB8AC3E}">
        <p14:creationId xmlns:p14="http://schemas.microsoft.com/office/powerpoint/2010/main" val="53561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3312933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785211"/>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845745"/>
            <a:ext cx="7105899" cy="1321693"/>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953534"/>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1737906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err="1">
                <a:solidFill>
                  <a:srgbClr val="327D87"/>
                </a:solidFill>
                <a:latin typeface="Arial" panose="020B0604020202020204" pitchFamily="34" charset="0"/>
                <a:cs typeface="Arial" panose="020B0604020202020204" pitchFamily="34" charset="0"/>
              </a:rPr>
              <a:t>LERNENDENÄUßERUNG</a:t>
            </a:r>
            <a:endParaRPr lang="de-DE" sz="1600" dirty="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4" name="Grafik 3">
            <a:extLst>
              <a:ext uri="{FF2B5EF4-FFF2-40B4-BE49-F238E27FC236}">
                <a16:creationId xmlns:a16="http://schemas.microsoft.com/office/drawing/2014/main" id="{5AFCF2FE-13ED-F74C-985D-EAE48DAAA334}"/>
              </a:ext>
            </a:extLst>
          </p:cNvPr>
          <p:cNvPicPr>
            <a:picLocks noChangeAspect="1"/>
          </p:cNvPicPr>
          <p:nvPr userDrawn="1"/>
        </p:nvPicPr>
        <p:blipFill>
          <a:blip r:embed="rId2"/>
          <a:stretch>
            <a:fillRect/>
          </a:stretch>
        </p:blipFill>
        <p:spPr>
          <a:xfrm>
            <a:off x="170314" y="314693"/>
            <a:ext cx="860400" cy="651868"/>
          </a:xfrm>
          <a:prstGeom prst="rect">
            <a:avLst/>
          </a:prstGeom>
        </p:spPr>
      </p:pic>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3"/>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B4B4764-2465-A245-B502-954B24CA736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634917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5" name="Grafik 4">
            <a:extLst>
              <a:ext uri="{FF2B5EF4-FFF2-40B4-BE49-F238E27FC236}">
                <a16:creationId xmlns:a16="http://schemas.microsoft.com/office/drawing/2014/main" id="{9B7CDAB3-C822-3E47-8E61-492A3FFABA4C}"/>
              </a:ext>
            </a:extLst>
          </p:cNvPr>
          <p:cNvPicPr>
            <a:picLocks noChangeAspect="1"/>
          </p:cNvPicPr>
          <p:nvPr userDrawn="1"/>
        </p:nvPicPr>
        <p:blipFill>
          <a:blip r:embed="rId3"/>
          <a:stretch>
            <a:fillRect/>
          </a:stretch>
        </p:blipFill>
        <p:spPr>
          <a:xfrm>
            <a:off x="197731" y="301804"/>
            <a:ext cx="860400" cy="728031"/>
          </a:xfrm>
          <a:prstGeom prst="rect">
            <a:avLst/>
          </a:prstGeom>
        </p:spPr>
      </p:pic>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270220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28" name="Grafik 27">
            <a:extLst>
              <a:ext uri="{FF2B5EF4-FFF2-40B4-BE49-F238E27FC236}">
                <a16:creationId xmlns:a16="http://schemas.microsoft.com/office/drawing/2014/main" id="{E5C6E036-6B73-3943-B25F-F217ECECF6E8}"/>
              </a:ext>
            </a:extLst>
          </p:cNvPr>
          <p:cNvPicPr>
            <a:picLocks/>
          </p:cNvPicPr>
          <p:nvPr userDrawn="1"/>
        </p:nvPicPr>
        <p:blipFill>
          <a:blip r:embed="rId2"/>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A9F50EBA-3638-6E4E-AB7D-0A298664B7DF}"/>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768381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6" name="Grafik 15">
            <a:extLst>
              <a:ext uri="{FF2B5EF4-FFF2-40B4-BE49-F238E27FC236}">
                <a16:creationId xmlns:a16="http://schemas.microsoft.com/office/drawing/2014/main" id="{9FA9D25A-0A50-604D-8CFC-1F33E6BB84C7}"/>
              </a:ext>
            </a:extLst>
          </p:cNvPr>
          <p:cNvPicPr>
            <a:picLocks noChangeAspect="1"/>
          </p:cNvPicPr>
          <p:nvPr userDrawn="1"/>
        </p:nvPicPr>
        <p:blipFill>
          <a:blip r:embed="rId2"/>
          <a:stretch>
            <a:fillRect/>
          </a:stretch>
        </p:blipFill>
        <p:spPr>
          <a:xfrm>
            <a:off x="170314" y="314693"/>
            <a:ext cx="860400" cy="651868"/>
          </a:xfrm>
          <a:prstGeom prst="rect">
            <a:avLst/>
          </a:prstGeom>
        </p:spPr>
      </p:pic>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C57D59C-F935-804B-A656-59BBA205A01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820343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A060695-0CBC-0943-80DE-1C5349A3CA09}"/>
              </a:ext>
            </a:extLst>
          </p:cNvPr>
          <p:cNvPicPr>
            <a:picLocks/>
          </p:cNvPicPr>
          <p:nvPr userDrawn="1"/>
        </p:nvPicPr>
        <p:blipFill>
          <a:blip r:embed="rId2"/>
          <a:stretch>
            <a:fillRect/>
          </a:stretch>
        </p:blipFill>
        <p:spPr>
          <a:xfrm>
            <a:off x="4689083" y="1641402"/>
            <a:ext cx="3704400" cy="3873573"/>
          </a:xfrm>
          <a:prstGeom prst="rect">
            <a:avLst/>
          </a:prstGeom>
        </p:spPr>
      </p:pic>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3"/>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4"/>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5"/>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6"/>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7"/>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3037" y="1008722"/>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spTree>
    <p:extLst>
      <p:ext uri="{BB962C8B-B14F-4D97-AF65-F5344CB8AC3E}">
        <p14:creationId xmlns:p14="http://schemas.microsoft.com/office/powerpoint/2010/main" val="4172986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6F3E72A2-FB82-BA52-EA3D-5DABC5A955E3}"/>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Alle Folien und Materialien </a:t>
            </a:r>
            <a:r>
              <a:rPr lang="de-DE" sz="1400" dirty="0"/>
              <a:t>(z. B. auch einzelne Folie oder Ausschnitte/Abbildungen)</a:t>
            </a:r>
            <a:r>
              <a:rPr lang="de-DE" sz="1400" dirty="0">
                <a:latin typeface="Arial" panose="020B0604020202020204" pitchFamily="34" charset="0"/>
                <a:cs typeface="Arial" panose="020B0604020202020204" pitchFamily="34" charset="0"/>
              </a:rPr>
              <a:t>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Diese und weitere Hinweise und Informationen zu den Nutzungsbedingungen finden Sie unter </a:t>
            </a:r>
            <a:r>
              <a:rPr lang="de-DE" sz="1400" u="none" dirty="0">
                <a:solidFill>
                  <a:srgbClr val="327D87"/>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https://pikas.dzlm.de/node/1253</a:t>
            </a:r>
            <a:r>
              <a:rPr lang="de-DE" sz="1400" u="none" dirty="0">
                <a:solidFill>
                  <a:srgbClr val="327D87"/>
                </a:solidFill>
                <a:latin typeface="Arial" panose="020B0604020202020204" pitchFamily="34" charset="0"/>
                <a:cs typeface="Arial" panose="020B0604020202020204" pitchFamily="34" charset="0"/>
              </a:rPr>
              <a:t> </a:t>
            </a:r>
            <a:r>
              <a:rPr lang="de-DE" sz="1400" u="none" dirty="0">
                <a:solidFill>
                  <a:schemeClr val="tx1"/>
                </a:solidFill>
                <a:latin typeface="Arial" panose="020B0604020202020204" pitchFamily="34" charset="0"/>
                <a:cs typeface="Arial" panose="020B0604020202020204" pitchFamily="34" charset="0"/>
              </a:rPr>
              <a:t>sowie auf der nachfolgenden Folie.</a:t>
            </a:r>
            <a:endParaRPr lang="de-DE" sz="1800" u="none" dirty="0">
              <a:solidFill>
                <a:srgbClr val="327D87"/>
              </a:solidFill>
            </a:endParaRPr>
          </a:p>
          <a:p>
            <a:endParaRPr lang="de-DE" sz="1800" dirty="0"/>
          </a:p>
        </p:txBody>
      </p:sp>
      <p:sp>
        <p:nvSpPr>
          <p:cNvPr id="4" name="Textfeld 3">
            <a:extLst>
              <a:ext uri="{FF2B5EF4-FFF2-40B4-BE49-F238E27FC236}">
                <a16:creationId xmlns:a16="http://schemas.microsoft.com/office/drawing/2014/main" id="{96E1973D-FBBA-5903-6160-4DF1C1B4B4A5}"/>
              </a:ext>
            </a:extLst>
          </p:cNvPr>
          <p:cNvSpPr txBox="1"/>
          <p:nvPr userDrawn="1"/>
        </p:nvSpPr>
        <p:spPr>
          <a:xfrm>
            <a:off x="1004185" y="368599"/>
            <a:ext cx="7009509"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sp>
        <p:nvSpPr>
          <p:cNvPr id="5" name="Textfeld 4">
            <a:extLst>
              <a:ext uri="{FF2B5EF4-FFF2-40B4-BE49-F238E27FC236}">
                <a16:creationId xmlns:a16="http://schemas.microsoft.com/office/drawing/2014/main" id="{458558E4-8E6D-3E86-E891-5FBE78C4FE97}"/>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1329811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Fazit">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358912"/>
            <a:ext cx="6438900" cy="46227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33" name="Rechteck 32">
            <a:extLst>
              <a:ext uri="{FF2B5EF4-FFF2-40B4-BE49-F238E27FC236}">
                <a16:creationId xmlns:a16="http://schemas.microsoft.com/office/drawing/2014/main" id="{F493171C-C1FA-3843-9EF8-58CEBCD0276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34" name="Datumsplatzhalter 18">
            <a:extLst>
              <a:ext uri="{FF2B5EF4-FFF2-40B4-BE49-F238E27FC236}">
                <a16:creationId xmlns:a16="http://schemas.microsoft.com/office/drawing/2014/main" id="{BBE99E6D-12A2-844D-9F54-5CE73042C7C9}"/>
              </a:ext>
            </a:extLst>
          </p:cNvPr>
          <p:cNvSpPr txBox="1">
            <a:spLocks/>
          </p:cNvSpPr>
          <p:nvPr userDrawn="1"/>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fld id="{83E8B304-68C6-0A40-8C78-B0FD56C6F37F}" type="datetime6">
              <a:rPr lang="de-DE" smtClean="0"/>
              <a:pPr>
                <a:lnSpc>
                  <a:spcPct val="150000"/>
                </a:lnSpc>
              </a:pPr>
              <a:t>April 24</a:t>
            </a:fld>
            <a:endParaRPr lang="de-DE" dirty="0"/>
          </a:p>
        </p:txBody>
      </p:sp>
      <p:sp>
        <p:nvSpPr>
          <p:cNvPr id="35" name="Foliennummernplatzhalter 20">
            <a:extLst>
              <a:ext uri="{FF2B5EF4-FFF2-40B4-BE49-F238E27FC236}">
                <a16:creationId xmlns:a16="http://schemas.microsoft.com/office/drawing/2014/main" id="{5320F121-F19D-B04E-88D4-08B372792356}"/>
              </a:ext>
            </a:extLst>
          </p:cNvPr>
          <p:cNvSpPr txBox="1">
            <a:spLocks/>
          </p:cNvSpPr>
          <p:nvPr userDrawn="1"/>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‹Nr.›</a:t>
            </a:fld>
            <a:endParaRPr lang="de-DE" dirty="0"/>
          </a:p>
        </p:txBody>
      </p:sp>
      <p:sp>
        <p:nvSpPr>
          <p:cNvPr id="36" name="Datumsplatzhalter 18">
            <a:extLst>
              <a:ext uri="{FF2B5EF4-FFF2-40B4-BE49-F238E27FC236}">
                <a16:creationId xmlns:a16="http://schemas.microsoft.com/office/drawing/2014/main" id="{A5949F2A-89BD-4043-96A7-74A523A7FACA}"/>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7" name="Grafik 36">
            <a:extLst>
              <a:ext uri="{FF2B5EF4-FFF2-40B4-BE49-F238E27FC236}">
                <a16:creationId xmlns:a16="http://schemas.microsoft.com/office/drawing/2014/main" id="{902B7121-C4B8-714D-9CF6-8A4EE9B8CA15}"/>
              </a:ext>
            </a:extLst>
          </p:cNvPr>
          <p:cNvPicPr>
            <a:picLocks noChangeAspect="1"/>
          </p:cNvPicPr>
          <p:nvPr userDrawn="1"/>
        </p:nvPicPr>
        <p:blipFill>
          <a:blip r:embed="rId2"/>
          <a:stretch>
            <a:fillRect/>
          </a:stretch>
        </p:blipFill>
        <p:spPr>
          <a:xfrm>
            <a:off x="1128599" y="1444485"/>
            <a:ext cx="480361" cy="480361"/>
          </a:xfrm>
          <a:prstGeom prst="rect">
            <a:avLst/>
          </a:prstGeom>
        </p:spPr>
      </p:pic>
      <p:sp>
        <p:nvSpPr>
          <p:cNvPr id="38" name="Titel 1">
            <a:extLst>
              <a:ext uri="{FF2B5EF4-FFF2-40B4-BE49-F238E27FC236}">
                <a16:creationId xmlns:a16="http://schemas.microsoft.com/office/drawing/2014/main" id="{03610563-61CF-D545-B6FF-9DDD7C99DAC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Fazit</a:t>
            </a:r>
          </a:p>
        </p:txBody>
      </p:sp>
      <p:pic>
        <p:nvPicPr>
          <p:cNvPr id="39" name="Grafik 38">
            <a:extLst>
              <a:ext uri="{FF2B5EF4-FFF2-40B4-BE49-F238E27FC236}">
                <a16:creationId xmlns:a16="http://schemas.microsoft.com/office/drawing/2014/main" id="{D607B3BE-7031-7F4F-9831-1AC5A840BA53}"/>
              </a:ext>
            </a:extLst>
          </p:cNvPr>
          <p:cNvPicPr>
            <a:picLocks/>
          </p:cNvPicPr>
          <p:nvPr userDrawn="1"/>
        </p:nvPicPr>
        <p:blipFill>
          <a:blip r:embed="rId3"/>
          <a:stretch>
            <a:fillRect/>
          </a:stretch>
        </p:blipFill>
        <p:spPr>
          <a:xfrm>
            <a:off x="121429" y="260617"/>
            <a:ext cx="855317" cy="732691"/>
          </a:xfrm>
          <a:prstGeom prst="rect">
            <a:avLst/>
          </a:prstGeom>
        </p:spPr>
      </p:pic>
    </p:spTree>
    <p:extLst>
      <p:ext uri="{BB962C8B-B14F-4D97-AF65-F5344CB8AC3E}">
        <p14:creationId xmlns:p14="http://schemas.microsoft.com/office/powerpoint/2010/main" val="2425019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Aktivität Gruppenarbeit_ohne Linie">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2522601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817392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elfolie mit Bi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2E4CA37D-4AFF-CD40-9D00-226DBADC01D8}"/>
              </a:ext>
            </a:extLst>
          </p:cNvPr>
          <p:cNvPicPr>
            <a:picLocks/>
          </p:cNvPicPr>
          <p:nvPr userDrawn="1"/>
        </p:nvPicPr>
        <p:blipFill rotWithShape="1">
          <a:blip r:embed="rId2"/>
          <a:srcRect l="8630" r="6956"/>
          <a:stretch/>
        </p:blipFill>
        <p:spPr>
          <a:xfrm>
            <a:off x="0" y="1347370"/>
            <a:ext cx="9144000" cy="2488673"/>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2225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10" name="Grafik 9">
            <a:extLst>
              <a:ext uri="{FF2B5EF4-FFF2-40B4-BE49-F238E27FC236}">
                <a16:creationId xmlns:a16="http://schemas.microsoft.com/office/drawing/2014/main" id="{19D352EF-A16F-BF4D-8B19-222D9975B4C6}"/>
              </a:ext>
            </a:extLst>
          </p:cNvPr>
          <p:cNvPicPr>
            <a:picLocks/>
          </p:cNvPicPr>
          <p:nvPr userDrawn="1"/>
        </p:nvPicPr>
        <p:blipFill>
          <a:blip r:embed="rId3"/>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4"/>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5"/>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8270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6"/>
          <a:stretch>
            <a:fillRect/>
          </a:stretch>
        </p:blipFill>
        <p:spPr>
          <a:xfrm>
            <a:off x="3670373" y="6075833"/>
            <a:ext cx="2076231" cy="243041"/>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7"/>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CE62C441-6814-8D4A-87B9-F4E498201908}"/>
              </a:ext>
            </a:extLst>
          </p:cNvPr>
          <p:cNvPicPr>
            <a:picLocks noChangeAspect="1"/>
          </p:cNvPicPr>
          <p:nvPr userDrawn="1"/>
        </p:nvPicPr>
        <p:blipFill>
          <a:blip r:embed="rId8"/>
          <a:stretch>
            <a:fillRect/>
          </a:stretch>
        </p:blipFill>
        <p:spPr>
          <a:xfrm>
            <a:off x="187470" y="237721"/>
            <a:ext cx="2610654" cy="994776"/>
          </a:xfrm>
          <a:prstGeom prst="rect">
            <a:avLst/>
          </a:prstGeom>
        </p:spPr>
      </p:pic>
    </p:spTree>
    <p:extLst>
      <p:ext uri="{BB962C8B-B14F-4D97-AF65-F5344CB8AC3E}">
        <p14:creationId xmlns:p14="http://schemas.microsoft.com/office/powerpoint/2010/main" val="2927922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600101" y="448207"/>
            <a:ext cx="3793482"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543987" y="754739"/>
            <a:ext cx="3928954" cy="1261884"/>
          </a:xfrm>
          <a:prstGeom prst="rect">
            <a:avLst/>
          </a:prstGeom>
          <a:noFill/>
        </p:spPr>
        <p:txBody>
          <a:bodyPr wrap="square" rtlCol="0">
            <a:spAutoFit/>
          </a:bodyPr>
          <a:lstStyle/>
          <a:p>
            <a:pPr algn="ctr">
              <a:lnSpc>
                <a:spcPct val="100000"/>
              </a:lnSpc>
            </a:pPr>
            <a:r>
              <a:rPr lang="de-DE" sz="2800" b="1" dirty="0">
                <a:latin typeface="Calibri" panose="020F0502020204030204" pitchFamily="34" charset="0"/>
                <a:cs typeface="Calibri" panose="020F0502020204030204" pitchFamily="34" charset="0"/>
              </a:rPr>
              <a:t>PIKAS</a:t>
            </a:r>
            <a:r>
              <a:rPr lang="de-DE" sz="2400" b="1" dirty="0">
                <a:latin typeface="Arial" panose="020B0604020202020204" pitchFamily="34" charset="0"/>
                <a:cs typeface="Arial" panose="020B0604020202020204" pitchFamily="34" charset="0"/>
              </a:rPr>
              <a:t> gibt es auch </a:t>
            </a:r>
          </a:p>
          <a:p>
            <a:pPr algn="ctr">
              <a:lnSpc>
                <a:spcPct val="100000"/>
              </a:lnSpc>
            </a:pPr>
            <a:r>
              <a:rPr lang="de-DE" sz="2400" b="1" dirty="0">
                <a:latin typeface="Arial" panose="020B0604020202020204" pitchFamily="34" charset="0"/>
                <a:cs typeface="Arial" panose="020B0604020202020204" pitchFamily="34" charset="0"/>
              </a:rPr>
              <a:t>auf YouTube,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415586" y="2183747"/>
            <a:ext cx="4800134" cy="4099493"/>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noChangeAspect="1"/>
          </p:cNvPicPr>
          <p:nvPr userDrawn="1"/>
        </p:nvPicPr>
        <p:blipFill>
          <a:blip r:embed="rId3"/>
          <a:stretch>
            <a:fillRect/>
          </a:stretch>
        </p:blipFill>
        <p:spPr>
          <a:xfrm>
            <a:off x="5835061" y="4376825"/>
            <a:ext cx="749300" cy="7493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noChangeAspect="1"/>
          </p:cNvPicPr>
          <p:nvPr userDrawn="1"/>
        </p:nvPicPr>
        <p:blipFill>
          <a:blip r:embed="rId4"/>
          <a:stretch>
            <a:fillRect/>
          </a:stretch>
        </p:blipFill>
        <p:spPr>
          <a:xfrm>
            <a:off x="5779484" y="2701061"/>
            <a:ext cx="762000" cy="762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noChangeAspect="1"/>
          </p:cNvPicPr>
          <p:nvPr userDrawn="1"/>
        </p:nvPicPr>
        <p:blipFill>
          <a:blip r:embed="rId5"/>
          <a:stretch>
            <a:fillRect/>
          </a:stretch>
        </p:blipFill>
        <p:spPr>
          <a:xfrm>
            <a:off x="5684234" y="1023344"/>
            <a:ext cx="952500" cy="6985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noChangeAspect="1"/>
          </p:cNvPicPr>
          <p:nvPr userDrawn="1"/>
        </p:nvPicPr>
        <p:blipFill>
          <a:blip r:embed="rId6"/>
          <a:stretch>
            <a:fillRect/>
          </a:stretch>
        </p:blipFill>
        <p:spPr>
          <a:xfrm>
            <a:off x="7019638" y="4233494"/>
            <a:ext cx="1440000" cy="144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noChangeAspect="1"/>
          </p:cNvPicPr>
          <p:nvPr userDrawn="1"/>
        </p:nvPicPr>
        <p:blipFill>
          <a:blip r:embed="rId7"/>
          <a:stretch>
            <a:fillRect/>
          </a:stretch>
        </p:blipFill>
        <p:spPr>
          <a:xfrm>
            <a:off x="6976847" y="801451"/>
            <a:ext cx="1440000" cy="144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noChangeAspect="1"/>
          </p:cNvPicPr>
          <p:nvPr userDrawn="1"/>
        </p:nvPicPr>
        <p:blipFill>
          <a:blip r:embed="rId8"/>
          <a:stretch>
            <a:fillRect/>
          </a:stretch>
        </p:blipFill>
        <p:spPr>
          <a:xfrm>
            <a:off x="6976847" y="2512879"/>
            <a:ext cx="1440000" cy="1440000"/>
          </a:xfrm>
          <a:prstGeom prst="rect">
            <a:avLst/>
          </a:prstGeom>
        </p:spPr>
      </p:pic>
      <p:sp>
        <p:nvSpPr>
          <p:cNvPr id="2" name="Textfeld 1">
            <a:extLst>
              <a:ext uri="{FF2B5EF4-FFF2-40B4-BE49-F238E27FC236}">
                <a16:creationId xmlns:a16="http://schemas.microsoft.com/office/drawing/2014/main" id="{4D179E90-EB61-A997-D9F7-AE3B3BBEDC19}"/>
              </a:ext>
            </a:extLst>
          </p:cNvPr>
          <p:cNvSpPr txBox="1"/>
          <p:nvPr userDrawn="1"/>
        </p:nvSpPr>
        <p:spPr>
          <a:xfrm>
            <a:off x="5489711" y="5172098"/>
            <a:ext cx="144000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EF24E776-38A9-795E-5FDC-C1EF3019BF3B}"/>
              </a:ext>
            </a:extLst>
          </p:cNvPr>
          <p:cNvSpPr txBox="1"/>
          <p:nvPr userDrawn="1"/>
        </p:nvSpPr>
        <p:spPr>
          <a:xfrm>
            <a:off x="5305647" y="3466339"/>
            <a:ext cx="160526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AEACAA9D-4FAE-4C28-2780-FC717E7AF729}"/>
              </a:ext>
            </a:extLst>
          </p:cNvPr>
          <p:cNvSpPr txBox="1"/>
          <p:nvPr userDrawn="1"/>
        </p:nvSpPr>
        <p:spPr>
          <a:xfrm>
            <a:off x="5305647" y="1718053"/>
            <a:ext cx="1547428"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7223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6741"/>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BEOBACHTUNGSAUFTRAG</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8" y="3429000"/>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7"/>
            <a:ext cx="6438900" cy="165468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4168689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4796098" y="975404"/>
            <a:ext cx="3703869"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4930773" y="1241895"/>
            <a:ext cx="3525790" cy="1200329"/>
          </a:xfrm>
          <a:prstGeom prst="rect">
            <a:avLst/>
          </a:prstGeom>
          <a:noFill/>
        </p:spPr>
        <p:txBody>
          <a:bodyPr wrap="square" rtlCol="0">
            <a:spAutoFit/>
          </a:bodyPr>
          <a:lstStyle/>
          <a:p>
            <a:pPr algn="ctr">
              <a:lnSpc>
                <a:spcPct val="100000"/>
              </a:lnSpc>
            </a:pPr>
            <a:r>
              <a:rPr lang="de-DE" sz="2400" b="1" dirty="0">
                <a:latin typeface="Arial" panose="020B0604020202020204" pitchFamily="34" charset="0"/>
                <a:cs typeface="Arial" panose="020B0604020202020204" pitchFamily="34" charset="0"/>
              </a:rPr>
              <a:t>Besuchen Sie </a:t>
            </a:r>
          </a:p>
          <a:p>
            <a:pPr algn="ctr">
              <a:lnSpc>
                <a:spcPct val="100000"/>
              </a:lnSpc>
            </a:pPr>
            <a:r>
              <a:rPr lang="de-DE" sz="2400" b="1" dirty="0">
                <a:latin typeface="Arial" panose="020B0604020202020204" pitchFamily="34" charset="0"/>
                <a:cs typeface="Arial" panose="020B0604020202020204" pitchFamily="34" charset="0"/>
              </a:rPr>
              <a:t>uns doch </a:t>
            </a:r>
            <a:r>
              <a:rPr lang="de-DE" sz="2400" b="1">
                <a:latin typeface="Arial" panose="020B0604020202020204" pitchFamily="34" charset="0"/>
                <a:cs typeface="Arial" panose="020B0604020202020204" pitchFamily="34" charset="0"/>
              </a:rPr>
              <a:t>auf unseren </a:t>
            </a:r>
            <a:r>
              <a:rPr lang="de-DE" sz="2400" b="1" dirty="0">
                <a:latin typeface="Arial" panose="020B0604020202020204" pitchFamily="34" charset="0"/>
                <a:cs typeface="Arial" panose="020B0604020202020204" pitchFamily="34" charset="0"/>
              </a:rPr>
              <a:t>Webseiten! </a:t>
            </a:r>
          </a:p>
        </p:txBody>
      </p:sp>
      <p:sp>
        <p:nvSpPr>
          <p:cNvPr id="23" name="Rechteck 22">
            <a:extLst>
              <a:ext uri="{FF2B5EF4-FFF2-40B4-BE49-F238E27FC236}">
                <a16:creationId xmlns:a16="http://schemas.microsoft.com/office/drawing/2014/main" id="{D7D11A95-CEC6-5A16-954C-0957FC62A399}"/>
              </a:ext>
            </a:extLst>
          </p:cNvPr>
          <p:cNvSpPr>
            <a:spLocks noChangeAspect="1"/>
          </p:cNvSpPr>
          <p:nvPr userDrawn="1"/>
        </p:nvSpPr>
        <p:spPr>
          <a:xfrm>
            <a:off x="368929" y="168888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729B01C-D451-5477-AAB4-4C0C9F57224F}"/>
              </a:ext>
            </a:extLst>
          </p:cNvPr>
          <p:cNvSpPr>
            <a:spLocks noChangeAspect="1"/>
          </p:cNvSpPr>
          <p:nvPr userDrawn="1"/>
        </p:nvSpPr>
        <p:spPr>
          <a:xfrm>
            <a:off x="2102094" y="178084"/>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22C45ED-D82E-41CE-6D41-4AD1DE9C429F}"/>
              </a:ext>
            </a:extLst>
          </p:cNvPr>
          <p:cNvSpPr>
            <a:spLocks noChangeAspect="1"/>
          </p:cNvSpPr>
          <p:nvPr userDrawn="1"/>
        </p:nvSpPr>
        <p:spPr>
          <a:xfrm>
            <a:off x="2102094"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C46B0B18-921A-432E-9069-549050FEF714}"/>
              </a:ext>
            </a:extLst>
          </p:cNvPr>
          <p:cNvSpPr>
            <a:spLocks noChangeAspect="1"/>
          </p:cNvSpPr>
          <p:nvPr userDrawn="1"/>
        </p:nvSpPr>
        <p:spPr>
          <a:xfrm>
            <a:off x="373500"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6F05549-F4D8-5EBA-B03E-9BB4262C3680}"/>
              </a:ext>
            </a:extLst>
          </p:cNvPr>
          <p:cNvSpPr>
            <a:spLocks noChangeAspect="1"/>
          </p:cNvSpPr>
          <p:nvPr userDrawn="1"/>
        </p:nvSpPr>
        <p:spPr>
          <a:xfrm>
            <a:off x="2102094"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E31554F3-6F7E-7C4F-5799-DBE620F73815}"/>
              </a:ext>
            </a:extLst>
          </p:cNvPr>
          <p:cNvSpPr>
            <a:spLocks noChangeAspect="1"/>
          </p:cNvSpPr>
          <p:nvPr userDrawn="1"/>
        </p:nvSpPr>
        <p:spPr>
          <a:xfrm>
            <a:off x="373500"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910864B3-D50A-6DE1-D5CE-DF016519D9E1}"/>
              </a:ext>
            </a:extLst>
          </p:cNvPr>
          <p:cNvPicPr>
            <a:picLocks noChangeAspect="1"/>
          </p:cNvPicPr>
          <p:nvPr userDrawn="1"/>
        </p:nvPicPr>
        <p:blipFill>
          <a:blip r:embed="rId2"/>
          <a:stretch>
            <a:fillRect/>
          </a:stretch>
        </p:blipFill>
        <p:spPr>
          <a:xfrm>
            <a:off x="466007" y="1823817"/>
            <a:ext cx="1440000" cy="1107693"/>
          </a:xfrm>
          <a:prstGeom prst="rect">
            <a:avLst/>
          </a:prstGeom>
        </p:spPr>
      </p:pic>
      <p:pic>
        <p:nvPicPr>
          <p:cNvPr id="21" name="Grafik 20">
            <a:extLst>
              <a:ext uri="{FF2B5EF4-FFF2-40B4-BE49-F238E27FC236}">
                <a16:creationId xmlns:a16="http://schemas.microsoft.com/office/drawing/2014/main" id="{9F587886-B1EA-F8FB-F7A7-8911FCEF427C}"/>
              </a:ext>
            </a:extLst>
          </p:cNvPr>
          <p:cNvPicPr>
            <a:picLocks noChangeAspect="1"/>
          </p:cNvPicPr>
          <p:nvPr userDrawn="1"/>
        </p:nvPicPr>
        <p:blipFill>
          <a:blip r:embed="rId3"/>
          <a:stretch>
            <a:fillRect/>
          </a:stretch>
        </p:blipFill>
        <p:spPr>
          <a:xfrm>
            <a:off x="463500" y="3390506"/>
            <a:ext cx="1440000" cy="1107693"/>
          </a:xfrm>
          <a:prstGeom prst="rect">
            <a:avLst/>
          </a:prstGeom>
        </p:spPr>
      </p:pic>
      <p:pic>
        <p:nvPicPr>
          <p:cNvPr id="30" name="Grafik 29">
            <a:extLst>
              <a:ext uri="{FF2B5EF4-FFF2-40B4-BE49-F238E27FC236}">
                <a16:creationId xmlns:a16="http://schemas.microsoft.com/office/drawing/2014/main" id="{C163BDE7-ED96-781A-67EB-0334AFF1BCD8}"/>
              </a:ext>
            </a:extLst>
          </p:cNvPr>
          <p:cNvPicPr>
            <a:picLocks noChangeAspect="1"/>
          </p:cNvPicPr>
          <p:nvPr userDrawn="1"/>
        </p:nvPicPr>
        <p:blipFill>
          <a:blip r:embed="rId4"/>
          <a:stretch>
            <a:fillRect/>
          </a:stretch>
        </p:blipFill>
        <p:spPr>
          <a:xfrm>
            <a:off x="2192094" y="395616"/>
            <a:ext cx="1440000" cy="1107692"/>
          </a:xfrm>
          <a:prstGeom prst="rect">
            <a:avLst/>
          </a:prstGeom>
        </p:spPr>
      </p:pic>
      <p:pic>
        <p:nvPicPr>
          <p:cNvPr id="32" name="Grafik 31">
            <a:extLst>
              <a:ext uri="{FF2B5EF4-FFF2-40B4-BE49-F238E27FC236}">
                <a16:creationId xmlns:a16="http://schemas.microsoft.com/office/drawing/2014/main" id="{4CA39A62-723A-4A0D-F01B-32F1DBC369BA}"/>
              </a:ext>
            </a:extLst>
          </p:cNvPr>
          <p:cNvPicPr>
            <a:picLocks noChangeAspect="1"/>
          </p:cNvPicPr>
          <p:nvPr userDrawn="1"/>
        </p:nvPicPr>
        <p:blipFill>
          <a:blip r:embed="rId5"/>
          <a:stretch>
            <a:fillRect/>
          </a:stretch>
        </p:blipFill>
        <p:spPr>
          <a:xfrm>
            <a:off x="2177045" y="3385843"/>
            <a:ext cx="1440000" cy="1107692"/>
          </a:xfrm>
          <a:prstGeom prst="rect">
            <a:avLst/>
          </a:prstGeom>
        </p:spPr>
      </p:pic>
      <p:pic>
        <p:nvPicPr>
          <p:cNvPr id="34" name="Grafik 33">
            <a:extLst>
              <a:ext uri="{FF2B5EF4-FFF2-40B4-BE49-F238E27FC236}">
                <a16:creationId xmlns:a16="http://schemas.microsoft.com/office/drawing/2014/main" id="{D45C7596-0510-EE48-3975-E5D4E5142E0D}"/>
              </a:ext>
            </a:extLst>
          </p:cNvPr>
          <p:cNvPicPr>
            <a:picLocks noChangeAspect="1"/>
          </p:cNvPicPr>
          <p:nvPr userDrawn="1"/>
        </p:nvPicPr>
        <p:blipFill>
          <a:blip r:embed="rId6"/>
          <a:stretch>
            <a:fillRect/>
          </a:stretch>
        </p:blipFill>
        <p:spPr>
          <a:xfrm>
            <a:off x="482094" y="4869121"/>
            <a:ext cx="1440000" cy="1107693"/>
          </a:xfrm>
          <a:prstGeom prst="rect">
            <a:avLst/>
          </a:prstGeom>
        </p:spPr>
      </p:pic>
      <p:pic>
        <p:nvPicPr>
          <p:cNvPr id="36" name="Grafik 35">
            <a:extLst>
              <a:ext uri="{FF2B5EF4-FFF2-40B4-BE49-F238E27FC236}">
                <a16:creationId xmlns:a16="http://schemas.microsoft.com/office/drawing/2014/main" id="{3889C56C-DAE2-8A41-F9A8-6D220B5473E5}"/>
              </a:ext>
            </a:extLst>
          </p:cNvPr>
          <p:cNvPicPr>
            <a:picLocks noChangeAspect="1"/>
          </p:cNvPicPr>
          <p:nvPr userDrawn="1"/>
        </p:nvPicPr>
        <p:blipFill>
          <a:blip r:embed="rId7"/>
          <a:stretch>
            <a:fillRect/>
          </a:stretch>
        </p:blipFill>
        <p:spPr>
          <a:xfrm>
            <a:off x="2243952" y="4859797"/>
            <a:ext cx="1440000" cy="1107692"/>
          </a:xfrm>
          <a:prstGeom prst="rect">
            <a:avLst/>
          </a:prstGeom>
        </p:spPr>
      </p:pic>
      <p:pic>
        <p:nvPicPr>
          <p:cNvPr id="13" name="Grafik 12">
            <a:extLst>
              <a:ext uri="{FF2B5EF4-FFF2-40B4-BE49-F238E27FC236}">
                <a16:creationId xmlns:a16="http://schemas.microsoft.com/office/drawing/2014/main" id="{86534000-49CC-7F9A-D8B2-F4A283265D1B}"/>
              </a:ext>
            </a:extLst>
          </p:cNvPr>
          <p:cNvPicPr>
            <a:picLocks noChangeAspect="1"/>
          </p:cNvPicPr>
          <p:nvPr userDrawn="1"/>
        </p:nvPicPr>
        <p:blipFill>
          <a:blip r:embed="rId8"/>
          <a:stretch>
            <a:fillRect/>
          </a:stretch>
        </p:blipFill>
        <p:spPr>
          <a:xfrm>
            <a:off x="4277854" y="2961488"/>
            <a:ext cx="4400139" cy="3111312"/>
          </a:xfrm>
          <a:prstGeom prst="rect">
            <a:avLst/>
          </a:prstGeom>
        </p:spPr>
      </p:pic>
      <p:sp>
        <p:nvSpPr>
          <p:cNvPr id="37" name="Textfeld 36">
            <a:extLst>
              <a:ext uri="{FF2B5EF4-FFF2-40B4-BE49-F238E27FC236}">
                <a16:creationId xmlns:a16="http://schemas.microsoft.com/office/drawing/2014/main" id="{D127B6D0-F825-DE9E-B4FD-1CFB2843276D}"/>
              </a:ext>
            </a:extLst>
          </p:cNvPr>
          <p:cNvSpPr txBox="1"/>
          <p:nvPr userDrawn="1"/>
        </p:nvSpPr>
        <p:spPr>
          <a:xfrm>
            <a:off x="5421908" y="553352"/>
            <a:ext cx="2472263" cy="338554"/>
          </a:xfrm>
          <a:prstGeom prst="rect">
            <a:avLst/>
          </a:prstGeom>
          <a:noFill/>
        </p:spPr>
        <p:txBody>
          <a:bodyPr wrap="square" rtlCol="0">
            <a:spAutoFit/>
          </a:bodyPr>
          <a:lstStyle/>
          <a:p>
            <a:pPr algn="ct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sp>
        <p:nvSpPr>
          <p:cNvPr id="38" name="Rechteck 37">
            <a:extLst>
              <a:ext uri="{FF2B5EF4-FFF2-40B4-BE49-F238E27FC236}">
                <a16:creationId xmlns:a16="http://schemas.microsoft.com/office/drawing/2014/main" id="{654FC2B6-A065-B599-AAF0-F16D87C830F3}"/>
              </a:ext>
            </a:extLst>
          </p:cNvPr>
          <p:cNvSpPr>
            <a:spLocks noChangeAspect="1"/>
          </p:cNvSpPr>
          <p:nvPr userDrawn="1"/>
        </p:nvSpPr>
        <p:spPr>
          <a:xfrm>
            <a:off x="2104509" y="1684608"/>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extLst>
              <a:ext uri="{FF2B5EF4-FFF2-40B4-BE49-F238E27FC236}">
                <a16:creationId xmlns:a16="http://schemas.microsoft.com/office/drawing/2014/main" id="{5BBB6910-B1F2-4063-A626-7F83D037F1E4}"/>
              </a:ext>
            </a:extLst>
          </p:cNvPr>
          <p:cNvPicPr>
            <a:picLocks noChangeAspect="1"/>
          </p:cNvPicPr>
          <p:nvPr userDrawn="1"/>
        </p:nvPicPr>
        <p:blipFill>
          <a:blip r:embed="rId9"/>
          <a:stretch>
            <a:fillRect/>
          </a:stretch>
        </p:blipFill>
        <p:spPr>
          <a:xfrm>
            <a:off x="2200260" y="1823817"/>
            <a:ext cx="1440000" cy="1107692"/>
          </a:xfrm>
          <a:prstGeom prst="rect">
            <a:avLst/>
          </a:prstGeom>
        </p:spPr>
      </p:pic>
      <p:sp>
        <p:nvSpPr>
          <p:cNvPr id="42" name="Rechteck 41">
            <a:extLst>
              <a:ext uri="{FF2B5EF4-FFF2-40B4-BE49-F238E27FC236}">
                <a16:creationId xmlns:a16="http://schemas.microsoft.com/office/drawing/2014/main" id="{755F7866-1D70-F1D9-90E0-1FD41F6ED780}"/>
              </a:ext>
            </a:extLst>
          </p:cNvPr>
          <p:cNvSpPr>
            <a:spLocks noChangeAspect="1"/>
          </p:cNvSpPr>
          <p:nvPr userDrawn="1"/>
        </p:nvSpPr>
        <p:spPr>
          <a:xfrm>
            <a:off x="368929" y="186207"/>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extLst>
              <a:ext uri="{FF2B5EF4-FFF2-40B4-BE49-F238E27FC236}">
                <a16:creationId xmlns:a16="http://schemas.microsoft.com/office/drawing/2014/main" id="{1EB5E9AE-DA19-67D2-A4F9-679637B8C4B0}"/>
              </a:ext>
            </a:extLst>
          </p:cNvPr>
          <p:cNvPicPr>
            <a:picLocks noChangeAspect="1"/>
          </p:cNvPicPr>
          <p:nvPr userDrawn="1"/>
        </p:nvPicPr>
        <p:blipFill>
          <a:blip r:embed="rId10"/>
          <a:stretch>
            <a:fillRect/>
          </a:stretch>
        </p:blipFill>
        <p:spPr>
          <a:xfrm>
            <a:off x="463500" y="317308"/>
            <a:ext cx="1440000" cy="1103448"/>
          </a:xfrm>
          <a:prstGeom prst="rect">
            <a:avLst/>
          </a:prstGeom>
        </p:spPr>
      </p:pic>
    </p:spTree>
    <p:extLst>
      <p:ext uri="{BB962C8B-B14F-4D97-AF65-F5344CB8AC3E}">
        <p14:creationId xmlns:p14="http://schemas.microsoft.com/office/powerpoint/2010/main" val="31828803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Hintergrundinfos Moderator:innen">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pic>
        <p:nvPicPr>
          <p:cNvPr id="21" name="Grafik 20">
            <a:extLst>
              <a:ext uri="{FF2B5EF4-FFF2-40B4-BE49-F238E27FC236}">
                <a16:creationId xmlns:a16="http://schemas.microsoft.com/office/drawing/2014/main" id="{7100F8D3-8097-9B2C-0A65-DA770201EC3E}"/>
              </a:ext>
            </a:extLst>
          </p:cNvPr>
          <p:cNvPicPr>
            <a:picLocks/>
          </p:cNvPicPr>
          <p:nvPr userDrawn="1"/>
        </p:nvPicPr>
        <p:blipFill>
          <a:blip r:embed="rId2"/>
          <a:stretch>
            <a:fillRect/>
          </a:stretch>
        </p:blipFill>
        <p:spPr>
          <a:xfrm>
            <a:off x="121429" y="260617"/>
            <a:ext cx="855317" cy="732691"/>
          </a:xfrm>
          <a:prstGeom prst="rect">
            <a:avLst/>
          </a:prstGeom>
        </p:spPr>
      </p:pic>
      <p:sp>
        <p:nvSpPr>
          <p:cNvPr id="22" name="Rechteck 21">
            <a:extLst>
              <a:ext uri="{FF2B5EF4-FFF2-40B4-BE49-F238E27FC236}">
                <a16:creationId xmlns:a16="http://schemas.microsoft.com/office/drawing/2014/main" id="{46F75C2C-870D-D2CF-E580-B4F102E9E5A7}"/>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Tree>
    <p:extLst>
      <p:ext uri="{BB962C8B-B14F-4D97-AF65-F5344CB8AC3E}">
        <p14:creationId xmlns:p14="http://schemas.microsoft.com/office/powerpoint/2010/main" val="2846530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den </a:t>
            </a:r>
            <a:r>
              <a:rPr lang="de-DE" sz="1400" i="1" dirty="0">
                <a:latin typeface="Arial" panose="020B0604020202020204" pitchFamily="34" charset="0"/>
                <a:cs typeface="Arial" panose="020B0604020202020204" pitchFamily="34" charset="0"/>
              </a:rPr>
              <a:t>gesamten Foliensatz</a:t>
            </a:r>
            <a:r>
              <a:rPr lang="de-DE" sz="1400" dirty="0">
                <a:latin typeface="Arial" panose="020B0604020202020204" pitchFamily="34" charset="0"/>
                <a:cs typeface="Arial" panose="020B0604020202020204" pitchFamily="34" charset="0"/>
              </a:rPr>
              <a:t>, verweisen Sie entweder zu Beginn oder am Ende des Foliensatzes mit einer Folie auf die entsprechende PIKAS-Seite, von der der Foliensatz entnommen wurde („Quelle: https://pikas.dzlm.de/</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Einzelfolien aus dem Foliensatz</a:t>
            </a:r>
            <a:r>
              <a:rPr lang="de-DE" sz="1400" dirty="0">
                <a:latin typeface="Arial" panose="020B0604020202020204" pitchFamily="34" charset="0"/>
                <a:cs typeface="Arial" panose="020B0604020202020204" pitchFamily="34" charset="0"/>
              </a:rPr>
              <a:t>, setzen Sie den Verweis auf jede der entnommenen Folien (z. B. unten an den Folienrand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Teile einer Folie</a:t>
            </a:r>
            <a:r>
              <a:rPr lang="de-DE" sz="1400" dirty="0">
                <a:latin typeface="Arial" panose="020B0604020202020204" pitchFamily="34" charset="0"/>
                <a:cs typeface="Arial" panose="020B0604020202020204" pitchFamily="34" charset="0"/>
              </a:rPr>
              <a:t>, setzen Sie den Verweis auf der neu erstellten Folie unter den entnommenen Teil der Originalfolie (z. B. unter ein Bild/ einen Absatz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37052136-00D4-9706-133D-01670904B126}"/>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4002855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2888913832"/>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Folien 2-9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Folien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spTree>
    <p:extLst>
      <p:ext uri="{BB962C8B-B14F-4D97-AF65-F5344CB8AC3E}">
        <p14:creationId xmlns:p14="http://schemas.microsoft.com/office/powerpoint/2010/main" val="1191092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ntergrundinfos Fortbildne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2" name="Rechteck 1">
            <a:extLst>
              <a:ext uri="{FF2B5EF4-FFF2-40B4-BE49-F238E27FC236}">
                <a16:creationId xmlns:a16="http://schemas.microsoft.com/office/drawing/2014/main" id="{3A6C8FAA-1842-9145-C370-C82625AEE8F1}"/>
              </a:ext>
            </a:extLst>
          </p:cNvPr>
          <p:cNvSpPr/>
          <p:nvPr userDrawn="1"/>
        </p:nvSpPr>
        <p:spPr>
          <a:xfrm>
            <a:off x="5126178" y="57530"/>
            <a:ext cx="3871066"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
        <p:nvSpPr>
          <p:cNvPr id="3" name="Titel 1">
            <a:extLst>
              <a:ext uri="{FF2B5EF4-FFF2-40B4-BE49-F238E27FC236}">
                <a16:creationId xmlns:a16="http://schemas.microsoft.com/office/drawing/2014/main" id="{E04D36AF-F9F5-613E-E56B-CD214F962DAC}"/>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spTree>
    <p:extLst>
      <p:ext uri="{BB962C8B-B14F-4D97-AF65-F5344CB8AC3E}">
        <p14:creationId xmlns:p14="http://schemas.microsoft.com/office/powerpoint/2010/main" val="3018175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pic>
        <p:nvPicPr>
          <p:cNvPr id="26" name="Grafik 25">
            <a:extLst>
              <a:ext uri="{FF2B5EF4-FFF2-40B4-BE49-F238E27FC236}">
                <a16:creationId xmlns:a16="http://schemas.microsoft.com/office/drawing/2014/main"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695853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pic>
        <p:nvPicPr>
          <p:cNvPr id="26" name="Grafik 25">
            <a:extLst>
              <a:ext uri="{FF2B5EF4-FFF2-40B4-BE49-F238E27FC236}">
                <a16:creationId xmlns:a16="http://schemas.microsoft.com/office/drawing/2014/main"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008819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3" name="Grafik 2">
            <a:extLst>
              <a:ext uri="{FF2B5EF4-FFF2-40B4-BE49-F238E27FC236}">
                <a16:creationId xmlns:a16="http://schemas.microsoft.com/office/drawing/2014/main" id="{BD0B6586-760D-7147-9806-A0AC54008231}"/>
              </a:ext>
            </a:extLst>
          </p:cNvPr>
          <p:cNvPicPr>
            <a:picLocks noChangeAspect="1"/>
          </p:cNvPicPr>
          <p:nvPr userDrawn="1"/>
        </p:nvPicPr>
        <p:blipFill>
          <a:blip r:embed="rId2"/>
          <a:stretch>
            <a:fillRect/>
          </a:stretch>
        </p:blipFill>
        <p:spPr>
          <a:xfrm>
            <a:off x="164789" y="270945"/>
            <a:ext cx="860400" cy="728031"/>
          </a:xfrm>
          <a:prstGeom prst="rect">
            <a:avLst/>
          </a:prstGeom>
        </p:spPr>
      </p:pic>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3"/>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868868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Zitat">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358912"/>
            <a:ext cx="6438900" cy="46227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33" name="Rechteck 32">
            <a:extLst>
              <a:ext uri="{FF2B5EF4-FFF2-40B4-BE49-F238E27FC236}">
                <a16:creationId xmlns:a16="http://schemas.microsoft.com/office/drawing/2014/main" id="{F493171C-C1FA-3843-9EF8-58CEBCD0276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34" name="Datumsplatzhalter 18">
            <a:extLst>
              <a:ext uri="{FF2B5EF4-FFF2-40B4-BE49-F238E27FC236}">
                <a16:creationId xmlns:a16="http://schemas.microsoft.com/office/drawing/2014/main" id="{BBE99E6D-12A2-844D-9F54-5CE73042C7C9}"/>
              </a:ext>
            </a:extLst>
          </p:cNvPr>
          <p:cNvSpPr txBox="1">
            <a:spLocks/>
          </p:cNvSpPr>
          <p:nvPr userDrawn="1"/>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fld id="{83E8B304-68C6-0A40-8C78-B0FD56C6F37F}" type="datetime6">
              <a:rPr lang="de-DE" smtClean="0"/>
              <a:pPr>
                <a:lnSpc>
                  <a:spcPct val="150000"/>
                </a:lnSpc>
              </a:pPr>
              <a:t>April 24</a:t>
            </a:fld>
            <a:endParaRPr lang="de-DE" dirty="0"/>
          </a:p>
        </p:txBody>
      </p:sp>
      <p:sp>
        <p:nvSpPr>
          <p:cNvPr id="35" name="Foliennummernplatzhalter 20">
            <a:extLst>
              <a:ext uri="{FF2B5EF4-FFF2-40B4-BE49-F238E27FC236}">
                <a16:creationId xmlns:a16="http://schemas.microsoft.com/office/drawing/2014/main" id="{5320F121-F19D-B04E-88D4-08B372792356}"/>
              </a:ext>
            </a:extLst>
          </p:cNvPr>
          <p:cNvSpPr txBox="1">
            <a:spLocks/>
          </p:cNvSpPr>
          <p:nvPr userDrawn="1"/>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‹Nr.›</a:t>
            </a:fld>
            <a:endParaRPr lang="de-DE" dirty="0"/>
          </a:p>
        </p:txBody>
      </p:sp>
      <p:sp>
        <p:nvSpPr>
          <p:cNvPr id="36" name="Datumsplatzhalter 18">
            <a:extLst>
              <a:ext uri="{FF2B5EF4-FFF2-40B4-BE49-F238E27FC236}">
                <a16:creationId xmlns:a16="http://schemas.microsoft.com/office/drawing/2014/main" id="{A5949F2A-89BD-4043-96A7-74A523A7FACA}"/>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7" name="Grafik 36">
            <a:extLst>
              <a:ext uri="{FF2B5EF4-FFF2-40B4-BE49-F238E27FC236}">
                <a16:creationId xmlns:a16="http://schemas.microsoft.com/office/drawing/2014/main" id="{902B7121-C4B8-714D-9CF6-8A4EE9B8CA15}"/>
              </a:ext>
            </a:extLst>
          </p:cNvPr>
          <p:cNvPicPr>
            <a:picLocks noChangeAspect="1"/>
          </p:cNvPicPr>
          <p:nvPr userDrawn="1"/>
        </p:nvPicPr>
        <p:blipFill>
          <a:blip r:embed="rId2"/>
          <a:stretch>
            <a:fillRect/>
          </a:stretch>
        </p:blipFill>
        <p:spPr>
          <a:xfrm>
            <a:off x="1128599" y="1444485"/>
            <a:ext cx="480361" cy="480361"/>
          </a:xfrm>
          <a:prstGeom prst="rect">
            <a:avLst/>
          </a:prstGeom>
        </p:spPr>
      </p:pic>
      <p:sp>
        <p:nvSpPr>
          <p:cNvPr id="38" name="Titel 1">
            <a:extLst>
              <a:ext uri="{FF2B5EF4-FFF2-40B4-BE49-F238E27FC236}">
                <a16:creationId xmlns:a16="http://schemas.microsoft.com/office/drawing/2014/main" id="{03610563-61CF-D545-B6FF-9DDD7C99DAC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Fazit</a:t>
            </a:r>
          </a:p>
        </p:txBody>
      </p:sp>
      <p:pic>
        <p:nvPicPr>
          <p:cNvPr id="39" name="Grafik 38">
            <a:extLst>
              <a:ext uri="{FF2B5EF4-FFF2-40B4-BE49-F238E27FC236}">
                <a16:creationId xmlns:a16="http://schemas.microsoft.com/office/drawing/2014/main" id="{D607B3BE-7031-7F4F-9831-1AC5A840BA53}"/>
              </a:ext>
            </a:extLst>
          </p:cNvPr>
          <p:cNvPicPr>
            <a:picLocks/>
          </p:cNvPicPr>
          <p:nvPr userDrawn="1"/>
        </p:nvPicPr>
        <p:blipFill>
          <a:blip r:embed="rId3"/>
          <a:stretch>
            <a:fillRect/>
          </a:stretch>
        </p:blipFill>
        <p:spPr>
          <a:xfrm>
            <a:off x="121429" y="260617"/>
            <a:ext cx="855317" cy="732691"/>
          </a:xfrm>
          <a:prstGeom prst="rect">
            <a:avLst/>
          </a:prstGeom>
        </p:spPr>
      </p:pic>
    </p:spTree>
    <p:extLst>
      <p:ext uri="{BB962C8B-B14F-4D97-AF65-F5344CB8AC3E}">
        <p14:creationId xmlns:p14="http://schemas.microsoft.com/office/powerpoint/2010/main" val="3987019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563261"/>
      </p:ext>
    </p:extLst>
  </p:cSld>
  <p:clrMap bg1="lt1" tx1="dk1" bg2="lt2" tx2="dk2" accent1="accent1" accent2="accent2" accent3="accent3" accent4="accent4" accent5="accent5" accent6="accent6" hlink="hlink" folHlink="folHlink"/>
  <p:sldLayoutIdLst>
    <p:sldLayoutId id="2147483649" r:id="rId1"/>
    <p:sldLayoutId id="2147483708" r:id="rId2"/>
    <p:sldLayoutId id="2147483709" r:id="rId3"/>
    <p:sldLayoutId id="2147483691" r:id="rId4"/>
    <p:sldLayoutId id="2147483689" r:id="rId5"/>
    <p:sldLayoutId id="2147483686" r:id="rId6"/>
    <p:sldLayoutId id="2147483688" r:id="rId7"/>
    <p:sldLayoutId id="2147483661" r:id="rId8"/>
    <p:sldLayoutId id="2147483696" r:id="rId9"/>
    <p:sldLayoutId id="2147483692" r:id="rId10"/>
    <p:sldLayoutId id="2147483693" r:id="rId11"/>
    <p:sldLayoutId id="2147483694" r:id="rId12"/>
    <p:sldLayoutId id="2147483695" r:id="rId13"/>
    <p:sldLayoutId id="2147483699" r:id="rId14"/>
    <p:sldLayoutId id="2147483666" r:id="rId15"/>
    <p:sldLayoutId id="2147483669" r:id="rId16"/>
    <p:sldLayoutId id="2147483652" r:id="rId17"/>
    <p:sldLayoutId id="2147483668" r:id="rId18"/>
    <p:sldLayoutId id="2147483662" r:id="rId19"/>
    <p:sldLayoutId id="2147483697" r:id="rId20"/>
    <p:sldLayoutId id="2147483698" r:id="rId21"/>
    <p:sldLayoutId id="2147483701" r:id="rId22"/>
    <p:sldLayoutId id="2147483702" r:id="rId23"/>
    <p:sldLayoutId id="2147483704" r:id="rId24"/>
    <p:sldLayoutId id="2147483705" r:id="rId25"/>
    <p:sldLayoutId id="2147483706" r:id="rId26"/>
    <p:sldLayoutId id="2147483707" r:id="rId27"/>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9.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NUL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1.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emf"/></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hyperlink" Target="https://pikas.dzlm.de/node/1561" TargetMode="External"/><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8.png"/><Relationship Id="rId7" Type="http://schemas.microsoft.com/office/2007/relationships/hdphoto" Target="../media/hdphoto3.wdp"/><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73.png"/><Relationship Id="rId5" Type="http://schemas.openxmlformats.org/officeDocument/2006/relationships/image" Target="../media/image69.png"/><Relationship Id="rId10" Type="http://schemas.openxmlformats.org/officeDocument/2006/relationships/image" Target="../media/image72.png"/><Relationship Id="rId4" Type="http://schemas.microsoft.com/office/2007/relationships/hdphoto" Target="../media/hdphoto1.wdp"/><Relationship Id="rId9"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4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7.jpeg"/><Relationship Id="rId7"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78.png"/><Relationship Id="rId10" Type="http://schemas.microsoft.com/office/2007/relationships/hdphoto" Target="../media/hdphoto6.wdp"/><Relationship Id="rId4" Type="http://schemas.openxmlformats.org/officeDocument/2006/relationships/image" Target="../media/image49.png"/><Relationship Id="rId9"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7.jpeg"/><Relationship Id="rId7"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78.png"/><Relationship Id="rId10" Type="http://schemas.microsoft.com/office/2007/relationships/hdphoto" Target="../media/hdphoto6.wdp"/><Relationship Id="rId4" Type="http://schemas.openxmlformats.org/officeDocument/2006/relationships/image" Target="../media/image49.png"/><Relationship Id="rId9" Type="http://schemas.openxmlformats.org/officeDocument/2006/relationships/image" Target="../media/image8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s://pikas.dzlm.de/node/1561" TargetMode="External"/><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hyperlink" Target="https://mahiko.dzlm.de/node/122" TargetMode="External"/><Relationship Id="rId4" Type="http://schemas.openxmlformats.org/officeDocument/2006/relationships/hyperlink" Target="https://mathe-sicher-koennen.dzlm.de/node/510"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2186DF51-666A-A24C-A54C-47F78BBA3B38}"/>
              </a:ext>
            </a:extLst>
          </p:cNvPr>
          <p:cNvSpPr>
            <a:spLocks noGrp="1"/>
          </p:cNvSpPr>
          <p:nvPr>
            <p:ph type="subTitle" idx="1"/>
          </p:nvPr>
        </p:nvSpPr>
        <p:spPr/>
        <p:txBody>
          <a:bodyPr/>
          <a:lstStyle/>
          <a:p>
            <a:r>
              <a:rPr lang="de-DE" dirty="0"/>
              <a:t>Modul 2</a:t>
            </a:r>
          </a:p>
        </p:txBody>
      </p:sp>
      <p:sp>
        <p:nvSpPr>
          <p:cNvPr id="3" name="Titel 2">
            <a:extLst>
              <a:ext uri="{FF2B5EF4-FFF2-40B4-BE49-F238E27FC236}">
                <a16:creationId xmlns:a16="http://schemas.microsoft.com/office/drawing/2014/main" id="{FC4C3345-AA9E-B549-8E81-AF6C6B177643}"/>
              </a:ext>
            </a:extLst>
          </p:cNvPr>
          <p:cNvSpPr>
            <a:spLocks noGrp="1"/>
          </p:cNvSpPr>
          <p:nvPr>
            <p:ph type="ctrTitle"/>
          </p:nvPr>
        </p:nvSpPr>
        <p:spPr/>
        <p:txBody>
          <a:bodyPr/>
          <a:lstStyle/>
          <a:p>
            <a:r>
              <a:rPr lang="de-DE" dirty="0"/>
              <a:t>Aufbau eines tragfähigen Operationsverständnisses</a:t>
            </a:r>
          </a:p>
        </p:txBody>
      </p:sp>
      <p:sp>
        <p:nvSpPr>
          <p:cNvPr id="4" name="Textplatzhalter 3">
            <a:extLst>
              <a:ext uri="{FF2B5EF4-FFF2-40B4-BE49-F238E27FC236}">
                <a16:creationId xmlns:a16="http://schemas.microsoft.com/office/drawing/2014/main" id="{88A891FF-4D11-E048-BB3C-A4812753FC7A}"/>
              </a:ext>
            </a:extLst>
          </p:cNvPr>
          <p:cNvSpPr>
            <a:spLocks noGrp="1"/>
          </p:cNvSpPr>
          <p:nvPr>
            <p:ph type="body" idx="10"/>
          </p:nvPr>
        </p:nvSpPr>
        <p:spPr/>
        <p:txBody>
          <a:bodyPr/>
          <a:lstStyle/>
          <a:p>
            <a:r>
              <a:rPr lang="de-DE" dirty="0"/>
              <a:t>Arithmetische Basiskompetenzen sichern – Rechenschwierigkeiten vermeiden </a:t>
            </a:r>
          </a:p>
        </p:txBody>
      </p:sp>
    </p:spTree>
    <p:extLst>
      <p:ext uri="{BB962C8B-B14F-4D97-AF65-F5344CB8AC3E}">
        <p14:creationId xmlns:p14="http://schemas.microsoft.com/office/powerpoint/2010/main" val="316200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37843C-A926-A086-511E-5F3CF311AEEF}"/>
              </a:ext>
            </a:extLst>
          </p:cNvPr>
          <p:cNvSpPr>
            <a:spLocks noGrp="1"/>
          </p:cNvSpPr>
          <p:nvPr>
            <p:ph type="title"/>
          </p:nvPr>
        </p:nvSpPr>
        <p:spPr/>
        <p:txBody>
          <a:bodyPr/>
          <a:lstStyle/>
          <a:p>
            <a:r>
              <a:rPr lang="de-DE" dirty="0"/>
              <a:t>Reflexion des Erprobungsauftrags</a:t>
            </a:r>
          </a:p>
        </p:txBody>
      </p:sp>
      <p:sp>
        <p:nvSpPr>
          <p:cNvPr id="5" name="Datumsplatzhalter 4">
            <a:extLst>
              <a:ext uri="{FF2B5EF4-FFF2-40B4-BE49-F238E27FC236}">
                <a16:creationId xmlns:a16="http://schemas.microsoft.com/office/drawing/2014/main" id="{C8BFB350-3DE6-A2A3-44DA-B193F5827D7B}"/>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47F8041-3E4C-BD19-85F1-C27C44ADCDF5}"/>
              </a:ext>
            </a:extLst>
          </p:cNvPr>
          <p:cNvSpPr>
            <a:spLocks noGrp="1"/>
          </p:cNvSpPr>
          <p:nvPr>
            <p:ph type="sldNum" sz="quarter" idx="12"/>
          </p:nvPr>
        </p:nvSpPr>
        <p:spPr/>
        <p:txBody>
          <a:bodyPr/>
          <a:lstStyle/>
          <a:p>
            <a:fld id="{C3752B7C-18A9-864D-BBCB-54A9F41B5594}" type="slidenum">
              <a:rPr lang="de-DE" smtClean="0"/>
              <a:pPr/>
              <a:t>10</a:t>
            </a:fld>
            <a:endParaRPr lang="de-DE" dirty="0"/>
          </a:p>
        </p:txBody>
      </p:sp>
      <p:pic>
        <p:nvPicPr>
          <p:cNvPr id="16" name="Grafik 15">
            <a:extLst>
              <a:ext uri="{FF2B5EF4-FFF2-40B4-BE49-F238E27FC236}">
                <a16:creationId xmlns:a16="http://schemas.microsoft.com/office/drawing/2014/main" id="{E9238F87-E61A-A5A5-5549-CBFEAE5CAE37}"/>
              </a:ext>
            </a:extLst>
          </p:cNvPr>
          <p:cNvPicPr>
            <a:picLocks noChangeAspect="1"/>
          </p:cNvPicPr>
          <p:nvPr/>
        </p:nvPicPr>
        <p:blipFill rotWithShape="1">
          <a:blip r:embed="rId3"/>
          <a:srcRect l="4235" t="3970" r="5409" b="4528"/>
          <a:stretch/>
        </p:blipFill>
        <p:spPr>
          <a:xfrm>
            <a:off x="749300" y="1397001"/>
            <a:ext cx="3606800" cy="4292600"/>
          </a:xfrm>
          <a:prstGeom prst="rect">
            <a:avLst/>
          </a:prstGeom>
          <a:effectLst>
            <a:outerShdw blurRad="63500" sx="102000" sy="102000" algn="ctr" rotWithShape="0">
              <a:prstClr val="black">
                <a:alpha val="40000"/>
              </a:prstClr>
            </a:outerShdw>
          </a:effectLst>
        </p:spPr>
      </p:pic>
      <p:pic>
        <p:nvPicPr>
          <p:cNvPr id="1026" name="Picture 2"/>
          <p:cNvPicPr>
            <a:picLocks noChangeAspect="1" noChangeArrowheads="1"/>
          </p:cNvPicPr>
          <p:nvPr/>
        </p:nvPicPr>
        <p:blipFill>
          <a:blip r:embed="rId4"/>
          <a:srcRect/>
          <a:stretch/>
        </p:blipFill>
        <p:spPr bwMode="auto">
          <a:xfrm>
            <a:off x="3910415" y="2465387"/>
            <a:ext cx="4800000" cy="3600000"/>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3635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B10105-8153-F9FC-87A3-EA11136196D2}"/>
              </a:ext>
            </a:extLst>
          </p:cNvPr>
          <p:cNvSpPr>
            <a:spLocks noGrp="1"/>
          </p:cNvSpPr>
          <p:nvPr>
            <p:ph type="title"/>
          </p:nvPr>
        </p:nvSpPr>
        <p:spPr/>
        <p:txBody>
          <a:bodyPr/>
          <a:lstStyle/>
          <a:p>
            <a:r>
              <a:rPr lang="de-DE" dirty="0"/>
              <a:t>Reflexion des Erprobungsauftrags</a:t>
            </a:r>
          </a:p>
        </p:txBody>
      </p:sp>
      <p:sp>
        <p:nvSpPr>
          <p:cNvPr id="4" name="Textplatzhalter 3">
            <a:extLst>
              <a:ext uri="{FF2B5EF4-FFF2-40B4-BE49-F238E27FC236}">
                <a16:creationId xmlns:a16="http://schemas.microsoft.com/office/drawing/2014/main" id="{8A76EE8B-B3FF-C727-51BC-0C8163E60074}"/>
              </a:ext>
            </a:extLst>
          </p:cNvPr>
          <p:cNvSpPr>
            <a:spLocks noGrp="1"/>
          </p:cNvSpPr>
          <p:nvPr>
            <p:ph type="body" sz="quarter" idx="14"/>
          </p:nvPr>
        </p:nvSpPr>
        <p:spPr>
          <a:xfrm>
            <a:off x="1763316" y="1660386"/>
            <a:ext cx="6438900" cy="4456209"/>
          </a:xfrm>
        </p:spPr>
        <p:txBody>
          <a:bodyPr>
            <a:normAutofit fontScale="92500" lnSpcReduction="20000"/>
          </a:bodyPr>
          <a:lstStyle/>
          <a:p>
            <a:pPr>
              <a:lnSpc>
                <a:spcPct val="114000"/>
              </a:lnSpc>
              <a:spcBef>
                <a:spcPts val="600"/>
              </a:spcBef>
            </a:pPr>
            <a:r>
              <a:rPr lang="de-DE" sz="1800" b="1" dirty="0"/>
              <a:t>Berichten Sie über die Durchführung der Aufgabe und Ihre Beobachtungen:</a:t>
            </a:r>
            <a:r>
              <a:rPr lang="de-DE" sz="1800" dirty="0"/>
              <a:t> </a:t>
            </a:r>
          </a:p>
          <a:p>
            <a:pPr marL="285750" indent="-285750">
              <a:lnSpc>
                <a:spcPct val="114000"/>
              </a:lnSpc>
              <a:spcBef>
                <a:spcPts val="600"/>
              </a:spcBef>
              <a:buFont typeface="Arial" panose="020B0604020202020204" pitchFamily="34" charset="0"/>
              <a:buChar char="•"/>
            </a:pPr>
            <a:r>
              <a:rPr lang="de-DE" sz="1800" dirty="0"/>
              <a:t>Welche grundsätzlichen Rückmeldungen haben Sie zur Durchführung der Erprobung?</a:t>
            </a:r>
          </a:p>
          <a:p>
            <a:pPr marL="285750" indent="-285750">
              <a:lnSpc>
                <a:spcPct val="114000"/>
              </a:lnSpc>
              <a:spcBef>
                <a:spcPts val="600"/>
              </a:spcBef>
              <a:buFont typeface="Arial" panose="020B0604020202020204" pitchFamily="34" charset="0"/>
              <a:buChar char="•"/>
            </a:pPr>
            <a:r>
              <a:rPr lang="de-DE" sz="1800" dirty="0"/>
              <a:t>Welche Beobachtungsaspekte haben Sie für Ihren Unterricht formuliert?</a:t>
            </a:r>
          </a:p>
          <a:p>
            <a:pPr marL="285750" indent="-285750">
              <a:lnSpc>
                <a:spcPct val="114000"/>
              </a:lnSpc>
              <a:spcBef>
                <a:spcPts val="600"/>
              </a:spcBef>
              <a:buFont typeface="Arial" panose="020B0604020202020204" pitchFamily="34" charset="0"/>
              <a:buChar char="•"/>
            </a:pPr>
            <a:r>
              <a:rPr lang="de-DE" sz="1800" dirty="0"/>
              <a:t>Welche Schwierigkeiten bei der Aufgabe „Zahlen unter der Lupe“ haben Sie bei einzelnen Kindern beobachtet?</a:t>
            </a:r>
          </a:p>
          <a:p>
            <a:pPr marL="285750" indent="-285750">
              <a:lnSpc>
                <a:spcPct val="114000"/>
              </a:lnSpc>
              <a:spcBef>
                <a:spcPts val="600"/>
              </a:spcBef>
              <a:buFont typeface="Arial" panose="020B0604020202020204" pitchFamily="34" charset="0"/>
              <a:buChar char="•"/>
            </a:pPr>
            <a:endParaRPr lang="de-DE" sz="700" dirty="0"/>
          </a:p>
          <a:p>
            <a:pPr>
              <a:lnSpc>
                <a:spcPct val="114000"/>
              </a:lnSpc>
              <a:spcBef>
                <a:spcPts val="600"/>
              </a:spcBef>
            </a:pPr>
            <a:r>
              <a:rPr lang="de-DE" sz="1800" b="1" dirty="0"/>
              <a:t>Tipps für die Praxis zu der durchgeführten Aufgabe und mögliche Diagnose- und Förderhinweise:</a:t>
            </a:r>
            <a:r>
              <a:rPr lang="de-DE" sz="1800" dirty="0"/>
              <a:t> </a:t>
            </a:r>
          </a:p>
          <a:p>
            <a:pPr marL="285750" indent="-285750">
              <a:lnSpc>
                <a:spcPct val="114000"/>
              </a:lnSpc>
              <a:spcBef>
                <a:spcPts val="600"/>
              </a:spcBef>
              <a:buFont typeface="Arial" panose="020B0604020202020204" pitchFamily="34" charset="0"/>
              <a:buChar char="•"/>
            </a:pPr>
            <a:r>
              <a:rPr lang="de-DE" sz="1800" dirty="0"/>
              <a:t>Welche Erkenntnisse ergeben sich für die Weiterarbeit mit diesen Kindern?</a:t>
            </a:r>
          </a:p>
          <a:p>
            <a:pPr marL="285750" indent="-285750">
              <a:lnSpc>
                <a:spcPct val="114000"/>
              </a:lnSpc>
              <a:spcBef>
                <a:spcPts val="600"/>
              </a:spcBef>
              <a:buFont typeface="Arial" panose="020B0604020202020204" pitchFamily="34" charset="0"/>
              <a:buChar char="•"/>
            </a:pPr>
            <a:r>
              <a:rPr lang="de-DE" sz="1800" dirty="0"/>
              <a:t>Welche Konsequenzen ziehen Sie daraus, um das Kind beim Aufbau eines tragfähigen Zahlverständnisses weiter zu unterstützen? </a:t>
            </a:r>
          </a:p>
        </p:txBody>
      </p:sp>
      <p:sp>
        <p:nvSpPr>
          <p:cNvPr id="5" name="Datumsplatzhalter 4">
            <a:extLst>
              <a:ext uri="{FF2B5EF4-FFF2-40B4-BE49-F238E27FC236}">
                <a16:creationId xmlns:a16="http://schemas.microsoft.com/office/drawing/2014/main" id="{1D208A0F-DD84-F13F-49B8-EB9A57796056}"/>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B4E08C7A-650F-2CBB-4138-18BA723273E6}"/>
              </a:ext>
            </a:extLst>
          </p:cNvPr>
          <p:cNvSpPr>
            <a:spLocks noGrp="1"/>
          </p:cNvSpPr>
          <p:nvPr>
            <p:ph type="sldNum" sz="quarter" idx="12"/>
          </p:nvPr>
        </p:nvSpPr>
        <p:spPr/>
        <p:txBody>
          <a:bodyPr/>
          <a:lstStyle/>
          <a:p>
            <a:fld id="{C3752B7C-18A9-864D-BBCB-54A9F41B5594}" type="slidenum">
              <a:rPr lang="de-DE" smtClean="0"/>
              <a:pPr/>
              <a:t>11</a:t>
            </a:fld>
            <a:endParaRPr lang="de-DE" dirty="0"/>
          </a:p>
        </p:txBody>
      </p:sp>
    </p:spTree>
    <p:extLst>
      <p:ext uri="{BB962C8B-B14F-4D97-AF65-F5344CB8AC3E}">
        <p14:creationId xmlns:p14="http://schemas.microsoft.com/office/powerpoint/2010/main" val="2070332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4" y="1139846"/>
            <a:ext cx="7630888" cy="4912611"/>
          </a:xfrm>
        </p:spPr>
        <p:txBody>
          <a:bodyPr/>
          <a:lstStyle/>
          <a:p>
            <a:r>
              <a:rPr lang="de-DE" sz="2000" dirty="0"/>
              <a:t>Reflexion des Erprobungsauftrags</a:t>
            </a:r>
          </a:p>
          <a:p>
            <a:r>
              <a:rPr lang="de-DE" sz="2000" b="1" dirty="0"/>
              <a:t>Bedeutung und Kompetenzerwartungen</a:t>
            </a:r>
          </a:p>
          <a:p>
            <a:r>
              <a:rPr lang="de-DE" sz="2000" dirty="0"/>
              <a:t>Grundvorstellungen besitzen</a:t>
            </a:r>
          </a:p>
          <a:p>
            <a:r>
              <a:rPr lang="de-DE" sz="2000" dirty="0"/>
              <a:t>Darstellungen vernetzen</a:t>
            </a:r>
          </a:p>
          <a:p>
            <a:r>
              <a:rPr lang="de-DE" sz="2000" dirty="0"/>
              <a:t>Aufgabenbeziehungen nutzen </a:t>
            </a:r>
          </a:p>
          <a:p>
            <a:r>
              <a:rPr lang="de-DE" sz="2000" dirty="0"/>
              <a:t>Reflexion und Erprobungsauftrag</a:t>
            </a:r>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t"/>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12</a:t>
            </a:fld>
            <a:endParaRPr lang="de-DE" dirty="0"/>
          </a:p>
        </p:txBody>
      </p:sp>
    </p:spTree>
    <p:extLst>
      <p:ext uri="{BB962C8B-B14F-4D97-AF65-F5344CB8AC3E}">
        <p14:creationId xmlns:p14="http://schemas.microsoft.com/office/powerpoint/2010/main" val="757448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DFDC170-3F37-BD79-468B-391B08239AA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720A7690-2279-3F0B-4411-0A907FDF0684}"/>
              </a:ext>
            </a:extLst>
          </p:cNvPr>
          <p:cNvSpPr>
            <a:spLocks noGrp="1"/>
          </p:cNvSpPr>
          <p:nvPr>
            <p:ph type="sldNum" sz="quarter" idx="12"/>
          </p:nvPr>
        </p:nvSpPr>
        <p:spPr/>
        <p:txBody>
          <a:bodyPr/>
          <a:lstStyle/>
          <a:p>
            <a:fld id="{C3752B7C-18A9-864D-BBCB-54A9F41B5594}" type="slidenum">
              <a:rPr lang="de-DE" smtClean="0"/>
              <a:pPr/>
              <a:t>13</a:t>
            </a:fld>
            <a:endParaRPr lang="de-DE" dirty="0"/>
          </a:p>
        </p:txBody>
      </p:sp>
      <p:sp>
        <p:nvSpPr>
          <p:cNvPr id="5" name="Textplatzhalter 4">
            <a:extLst>
              <a:ext uri="{FF2B5EF4-FFF2-40B4-BE49-F238E27FC236}">
                <a16:creationId xmlns:a16="http://schemas.microsoft.com/office/drawing/2014/main" id="{F308F2D7-536E-187A-87E0-39DF00843101}"/>
              </a:ext>
            </a:extLst>
          </p:cNvPr>
          <p:cNvSpPr>
            <a:spLocks noGrp="1"/>
          </p:cNvSpPr>
          <p:nvPr>
            <p:ph type="body" sz="quarter" idx="13"/>
          </p:nvPr>
        </p:nvSpPr>
        <p:spPr/>
        <p:txBody>
          <a:bodyPr/>
          <a:lstStyle/>
          <a:p>
            <a:r>
              <a:rPr lang="de-DE" dirty="0"/>
              <a:t>HINWEISE ZU DEN FOLIEN 14-20</a:t>
            </a:r>
          </a:p>
        </p:txBody>
      </p:sp>
      <p:sp>
        <p:nvSpPr>
          <p:cNvPr id="6" name="Inhaltsplatzhalter 5">
            <a:extLst>
              <a:ext uri="{FF2B5EF4-FFF2-40B4-BE49-F238E27FC236}">
                <a16:creationId xmlns:a16="http://schemas.microsoft.com/office/drawing/2014/main" id="{55DA6395-68B6-DFEE-8031-BC5253979A57}"/>
              </a:ext>
            </a:extLst>
          </p:cNvPr>
          <p:cNvSpPr>
            <a:spLocks noGrp="1"/>
          </p:cNvSpPr>
          <p:nvPr>
            <p:ph idx="1"/>
          </p:nvPr>
        </p:nvSpPr>
        <p:spPr/>
        <p:txBody>
          <a:bodyPr>
            <a:normAutofit/>
          </a:bodyPr>
          <a:lstStyle/>
          <a:p>
            <a:r>
              <a:rPr lang="de-DE" sz="1500" dirty="0"/>
              <a:t>Folien 14-17: Die konkreten Kompetenzerwartungen des Lehrplans bzgl. des Aufbaus eines tragfähigen Operationsverständnisses werden aufgezeigt.</a:t>
            </a:r>
          </a:p>
          <a:p>
            <a:r>
              <a:rPr lang="de-DE" sz="1500" dirty="0"/>
              <a:t>Folien 18-20: In Anlehnung an diese Kompetenzerwartungen werden die zentralen Aspekte eines tragfähigen Operationsverständnisses abgeleitet und dessen Bedeutung für den langfristigen Lernprozess der Kinder beleuchtet.</a:t>
            </a:r>
          </a:p>
          <a:p>
            <a:r>
              <a:rPr lang="de-DE" sz="1500" dirty="0"/>
              <a:t>** Der Lehrplanbezug soll hierbei nicht ausführlich thematisiert werden, jedoch der Bezug als Ableitung der zentralen Aspekte hinzugezogen werden.</a:t>
            </a:r>
          </a:p>
          <a:p>
            <a:r>
              <a:rPr lang="de-DE" sz="1500" dirty="0"/>
              <a:t>Diese Ausführungen stellen den theoretischen Rahmen der praxisnahen Auseinandersetzung in den Punkten 3-5 dieser Präsentation dar.  </a:t>
            </a:r>
          </a:p>
        </p:txBody>
      </p:sp>
      <p:sp>
        <p:nvSpPr>
          <p:cNvPr id="7" name="Titel 8">
            <a:extLst>
              <a:ext uri="{FF2B5EF4-FFF2-40B4-BE49-F238E27FC236}">
                <a16:creationId xmlns:a16="http://schemas.microsoft.com/office/drawing/2014/main" id="{F9BEB5B0-64C9-9A5D-CE8C-C309A6CEF462}"/>
              </a:ext>
            </a:extLst>
          </p:cNvPr>
          <p:cNvSpPr>
            <a:spLocks noGrp="1"/>
          </p:cNvSpPr>
          <p:nvPr>
            <p:ph type="title"/>
          </p:nvPr>
        </p:nvSpPr>
        <p:spPr>
          <a:xfrm>
            <a:off x="1096424" y="382774"/>
            <a:ext cx="3143068" cy="603704"/>
          </a:xfrm>
        </p:spPr>
        <p:txBody>
          <a:bodyPr/>
          <a:lstStyle/>
          <a:p>
            <a:r>
              <a:rPr lang="de-DE" dirty="0"/>
              <a:t>Hintergrundinfos</a:t>
            </a:r>
          </a:p>
        </p:txBody>
      </p:sp>
    </p:spTree>
    <p:extLst>
      <p:ext uri="{BB962C8B-B14F-4D97-AF65-F5344CB8AC3E}">
        <p14:creationId xmlns:p14="http://schemas.microsoft.com/office/powerpoint/2010/main" val="3626016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CA5000-2FAC-C815-0550-75D4374C1E86}"/>
              </a:ext>
            </a:extLst>
          </p:cNvPr>
          <p:cNvSpPr>
            <a:spLocks noGrp="1"/>
          </p:cNvSpPr>
          <p:nvPr>
            <p:ph type="title"/>
          </p:nvPr>
        </p:nvSpPr>
        <p:spPr/>
        <p:txBody>
          <a:bodyPr>
            <a:normAutofit/>
          </a:bodyPr>
          <a:lstStyle/>
          <a:p>
            <a:r>
              <a:rPr lang="de-DE" sz="2800" dirty="0"/>
              <a:t>Bedeutung und Kompetenzerwartungen</a:t>
            </a:r>
          </a:p>
        </p:txBody>
      </p:sp>
      <p:sp>
        <p:nvSpPr>
          <p:cNvPr id="3" name="Textplatzhalter 2">
            <a:extLst>
              <a:ext uri="{FF2B5EF4-FFF2-40B4-BE49-F238E27FC236}">
                <a16:creationId xmlns:a16="http://schemas.microsoft.com/office/drawing/2014/main" id="{B5038C7D-970A-39FD-9821-21B77096EB78}"/>
              </a:ext>
            </a:extLst>
          </p:cNvPr>
          <p:cNvSpPr>
            <a:spLocks noGrp="1"/>
          </p:cNvSpPr>
          <p:nvPr>
            <p:ph type="body" sz="quarter" idx="13"/>
          </p:nvPr>
        </p:nvSpPr>
        <p:spPr>
          <a:xfrm>
            <a:off x="1096266" y="1194030"/>
            <a:ext cx="7419084" cy="445628"/>
          </a:xfrm>
        </p:spPr>
        <p:txBody>
          <a:bodyPr/>
          <a:lstStyle/>
          <a:p>
            <a:r>
              <a:rPr lang="de-DE" dirty="0"/>
              <a:t>ZAHLEN UND OPERATIONEN</a:t>
            </a:r>
          </a:p>
          <a:p>
            <a:r>
              <a:rPr lang="de-DE" dirty="0"/>
              <a:t> </a:t>
            </a:r>
          </a:p>
        </p:txBody>
      </p:sp>
      <p:sp>
        <p:nvSpPr>
          <p:cNvPr id="5" name="Datumsplatzhalter 4">
            <a:extLst>
              <a:ext uri="{FF2B5EF4-FFF2-40B4-BE49-F238E27FC236}">
                <a16:creationId xmlns:a16="http://schemas.microsoft.com/office/drawing/2014/main" id="{80369A70-C6B8-CB81-ECCC-1D67D8DE196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3ADFBE4-A7A4-02F1-EE48-674EFD66C976}"/>
              </a:ext>
            </a:extLst>
          </p:cNvPr>
          <p:cNvSpPr>
            <a:spLocks noGrp="1"/>
          </p:cNvSpPr>
          <p:nvPr>
            <p:ph type="sldNum" sz="quarter" idx="12"/>
          </p:nvPr>
        </p:nvSpPr>
        <p:spPr/>
        <p:txBody>
          <a:bodyPr/>
          <a:lstStyle/>
          <a:p>
            <a:fld id="{C3752B7C-18A9-864D-BBCB-54A9F41B5594}" type="slidenum">
              <a:rPr lang="de-DE" smtClean="0"/>
              <a:pPr/>
              <a:t>14</a:t>
            </a:fld>
            <a:endParaRPr lang="de-DE" dirty="0"/>
          </a:p>
        </p:txBody>
      </p:sp>
      <p:graphicFrame>
        <p:nvGraphicFramePr>
          <p:cNvPr id="9" name="Tabelle 8">
            <a:extLst>
              <a:ext uri="{FF2B5EF4-FFF2-40B4-BE49-F238E27FC236}">
                <a16:creationId xmlns:a16="http://schemas.microsoft.com/office/drawing/2014/main" id="{AECBBD16-7DAE-EB09-347F-D46BC9658133}"/>
              </a:ext>
            </a:extLst>
          </p:cNvPr>
          <p:cNvGraphicFramePr>
            <a:graphicFrameLocks noGrp="1"/>
          </p:cNvGraphicFramePr>
          <p:nvPr>
            <p:extLst>
              <p:ext uri="{D42A27DB-BD31-4B8C-83A1-F6EECF244321}">
                <p14:modId xmlns:p14="http://schemas.microsoft.com/office/powerpoint/2010/main" val="2769173871"/>
              </p:ext>
            </p:extLst>
          </p:nvPr>
        </p:nvGraphicFramePr>
        <p:xfrm>
          <a:off x="1130289" y="1823653"/>
          <a:ext cx="7144467" cy="3893125"/>
        </p:xfrm>
        <a:graphic>
          <a:graphicData uri="http://schemas.openxmlformats.org/drawingml/2006/table">
            <a:tbl>
              <a:tblPr firstRow="1" bandRow="1">
                <a:tableStyleId>{5940675A-B579-460E-94D1-54222C63F5DA}</a:tableStyleId>
              </a:tblPr>
              <a:tblGrid>
                <a:gridCol w="7144467">
                  <a:extLst>
                    <a:ext uri="{9D8B030D-6E8A-4147-A177-3AD203B41FA5}">
                      <a16:colId xmlns:a16="http://schemas.microsoft.com/office/drawing/2014/main" val="20000"/>
                    </a:ext>
                  </a:extLst>
                </a:gridCol>
              </a:tblGrid>
              <a:tr h="402558">
                <a:tc>
                  <a:txBody>
                    <a:bodyPr/>
                    <a:lstStyle/>
                    <a:p>
                      <a:r>
                        <a:rPr lang="de-DE" b="1" dirty="0">
                          <a:latin typeface="Arial" panose="020B0604020202020204" pitchFamily="34" charset="0"/>
                          <a:cs typeface="Arial" panose="020B0604020202020204" pitchFamily="34" charset="0"/>
                        </a:rPr>
                        <a:t>Operationsverständnis</a:t>
                      </a:r>
                    </a:p>
                  </a:txBody>
                  <a:tcPr>
                    <a:solidFill>
                      <a:schemeClr val="bg1">
                        <a:lumMod val="85000"/>
                      </a:schemeClr>
                    </a:solidFill>
                  </a:tcPr>
                </a:tc>
                <a:extLst>
                  <a:ext uri="{0D108BD9-81ED-4DB2-BD59-A6C34878D82A}">
                    <a16:rowId xmlns:a16="http://schemas.microsoft.com/office/drawing/2014/main" val="10000"/>
                  </a:ext>
                </a:extLst>
              </a:tr>
              <a:tr h="694789">
                <a:tc>
                  <a:txBody>
                    <a:bodyPr/>
                    <a:lstStyle/>
                    <a:p>
                      <a:pPr algn="l"/>
                      <a:r>
                        <a:rPr lang="de-DE" dirty="0">
                          <a:latin typeface="Arial" panose="020B0604020202020204" pitchFamily="34" charset="0"/>
                          <a:cs typeface="Arial" panose="020B0604020202020204" pitchFamily="34" charset="0"/>
                        </a:rPr>
                        <a:t>Kompetenzerwartungen</a:t>
                      </a:r>
                      <a:r>
                        <a:rPr lang="de-DE" baseline="0" dirty="0">
                          <a:latin typeface="Arial" panose="020B0604020202020204" pitchFamily="34" charset="0"/>
                          <a:cs typeface="Arial" panose="020B0604020202020204" pitchFamily="34" charset="0"/>
                        </a:rPr>
                        <a:t> am </a:t>
                      </a:r>
                      <a:r>
                        <a:rPr lang="de-DE" baseline="0" dirty="0">
                          <a:solidFill>
                            <a:schemeClr val="tx1"/>
                          </a:solidFill>
                          <a:latin typeface="Arial" panose="020B0604020202020204" pitchFamily="34" charset="0"/>
                          <a:cs typeface="Arial" panose="020B0604020202020204" pitchFamily="34" charset="0"/>
                        </a:rPr>
                        <a:t>Ende der Schuleingangsphase</a:t>
                      </a:r>
                    </a:p>
                    <a:p>
                      <a:r>
                        <a:rPr lang="de-DE" b="0" baseline="0" dirty="0">
                          <a:latin typeface="Arial" panose="020B0604020202020204" pitchFamily="34" charset="0"/>
                          <a:cs typeface="Arial" panose="020B0604020202020204" pitchFamily="34" charset="0"/>
                        </a:rPr>
                        <a:t>Die </a:t>
                      </a:r>
                      <a:r>
                        <a:rPr lang="de-DE" baseline="0" dirty="0">
                          <a:latin typeface="Arial" panose="020B0604020202020204" pitchFamily="34" charset="0"/>
                          <a:cs typeface="Arial" panose="020B0604020202020204" pitchFamily="34" charset="0"/>
                        </a:rPr>
                        <a:t>Schülerinnen und Schüler</a:t>
                      </a:r>
                      <a:endParaRPr lang="de-D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2396333">
                <a:tc>
                  <a:txBody>
                    <a:bodyPr/>
                    <a:lstStyle/>
                    <a:p>
                      <a:pPr marL="171450" marR="0" lvl="0" indent="-1714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ordnen Situationen des Hinzufügens, Vereinigens, Vergleichens und Additionsaufgaben einander zu,</a:t>
                      </a:r>
                    </a:p>
                    <a:p>
                      <a:pPr marL="171450" marR="0" lvl="0" indent="-1714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ordnen Situationen des Abziehens, Ergänzens, Vergleichens und Subtraktionsaufgaben einander zu,</a:t>
                      </a:r>
                    </a:p>
                    <a:p>
                      <a:pPr marL="171450" marR="0" lvl="0" indent="-1714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ordnen Situationen des Wiederholens, Zusammenfassens, Vergleichens und Multiplikationsaufgaben einander zu,</a:t>
                      </a:r>
                    </a:p>
                    <a:p>
                      <a:pPr marL="171450" marR="0" lvl="0" indent="-1714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ordnen Situationen des Aufteilens und Verteilens und Divisionsaufgaben einander zu.</a:t>
                      </a:r>
                    </a:p>
                  </a:txBody>
                  <a:tcPr/>
                </a:tc>
                <a:extLst>
                  <a:ext uri="{0D108BD9-81ED-4DB2-BD59-A6C34878D82A}">
                    <a16:rowId xmlns:a16="http://schemas.microsoft.com/office/drawing/2014/main" val="10002"/>
                  </a:ext>
                </a:extLst>
              </a:tr>
            </a:tbl>
          </a:graphicData>
        </a:graphic>
      </p:graphicFrame>
      <p:sp>
        <p:nvSpPr>
          <p:cNvPr id="8" name="Textfeld 7">
            <a:extLst>
              <a:ext uri="{FF2B5EF4-FFF2-40B4-BE49-F238E27FC236}">
                <a16:creationId xmlns:a16="http://schemas.microsoft.com/office/drawing/2014/main" id="{8A14D70C-B396-4230-BA38-FB74A99EEE53}"/>
              </a:ext>
            </a:extLst>
          </p:cNvPr>
          <p:cNvSpPr txBox="1"/>
          <p:nvPr/>
        </p:nvSpPr>
        <p:spPr>
          <a:xfrm>
            <a:off x="5095822" y="5923844"/>
            <a:ext cx="3600000" cy="277200"/>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(MSB NRW, 2021, S. 86)</a:t>
            </a:r>
          </a:p>
        </p:txBody>
      </p:sp>
    </p:spTree>
    <p:extLst>
      <p:ext uri="{BB962C8B-B14F-4D97-AF65-F5344CB8AC3E}">
        <p14:creationId xmlns:p14="http://schemas.microsoft.com/office/powerpoint/2010/main" val="3195152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CA5000-2FAC-C815-0550-75D4374C1E86}"/>
              </a:ext>
            </a:extLst>
          </p:cNvPr>
          <p:cNvSpPr>
            <a:spLocks noGrp="1"/>
          </p:cNvSpPr>
          <p:nvPr>
            <p:ph type="title"/>
          </p:nvPr>
        </p:nvSpPr>
        <p:spPr/>
        <p:txBody>
          <a:bodyPr>
            <a:normAutofit/>
          </a:bodyPr>
          <a:lstStyle/>
          <a:p>
            <a:r>
              <a:rPr lang="de-DE" sz="2800" dirty="0"/>
              <a:t>Bedeutung und Kompetenzerwartungen</a:t>
            </a:r>
          </a:p>
        </p:txBody>
      </p:sp>
      <p:sp>
        <p:nvSpPr>
          <p:cNvPr id="3" name="Textplatzhalter 2">
            <a:extLst>
              <a:ext uri="{FF2B5EF4-FFF2-40B4-BE49-F238E27FC236}">
                <a16:creationId xmlns:a16="http://schemas.microsoft.com/office/drawing/2014/main" id="{B5038C7D-970A-39FD-9821-21B77096EB78}"/>
              </a:ext>
            </a:extLst>
          </p:cNvPr>
          <p:cNvSpPr>
            <a:spLocks noGrp="1"/>
          </p:cNvSpPr>
          <p:nvPr>
            <p:ph type="body" sz="quarter" idx="13"/>
          </p:nvPr>
        </p:nvSpPr>
        <p:spPr>
          <a:xfrm>
            <a:off x="1096266" y="1194030"/>
            <a:ext cx="7341564" cy="445628"/>
          </a:xfrm>
        </p:spPr>
        <p:txBody>
          <a:bodyPr/>
          <a:lstStyle/>
          <a:p>
            <a:r>
              <a:rPr lang="de-DE" dirty="0"/>
              <a:t>ZAHLEN UND OPERATIONEN</a:t>
            </a:r>
          </a:p>
          <a:p>
            <a:r>
              <a:rPr lang="de-DE" dirty="0"/>
              <a:t> </a:t>
            </a:r>
          </a:p>
        </p:txBody>
      </p:sp>
      <p:sp>
        <p:nvSpPr>
          <p:cNvPr id="5" name="Datumsplatzhalter 4">
            <a:extLst>
              <a:ext uri="{FF2B5EF4-FFF2-40B4-BE49-F238E27FC236}">
                <a16:creationId xmlns:a16="http://schemas.microsoft.com/office/drawing/2014/main" id="{80369A70-C6B8-CB81-ECCC-1D67D8DE196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3ADFBE4-A7A4-02F1-EE48-674EFD66C976}"/>
              </a:ext>
            </a:extLst>
          </p:cNvPr>
          <p:cNvSpPr>
            <a:spLocks noGrp="1"/>
          </p:cNvSpPr>
          <p:nvPr>
            <p:ph type="sldNum" sz="quarter" idx="12"/>
          </p:nvPr>
        </p:nvSpPr>
        <p:spPr/>
        <p:txBody>
          <a:bodyPr/>
          <a:lstStyle/>
          <a:p>
            <a:fld id="{C3752B7C-18A9-864D-BBCB-54A9F41B5594}" type="slidenum">
              <a:rPr lang="de-DE" smtClean="0"/>
              <a:pPr/>
              <a:t>15</a:t>
            </a:fld>
            <a:endParaRPr lang="de-DE" dirty="0"/>
          </a:p>
        </p:txBody>
      </p:sp>
      <p:graphicFrame>
        <p:nvGraphicFramePr>
          <p:cNvPr id="9" name="Tabelle 8">
            <a:extLst>
              <a:ext uri="{FF2B5EF4-FFF2-40B4-BE49-F238E27FC236}">
                <a16:creationId xmlns:a16="http://schemas.microsoft.com/office/drawing/2014/main" id="{AECBBD16-7DAE-EB09-347F-D46BC9658133}"/>
              </a:ext>
            </a:extLst>
          </p:cNvPr>
          <p:cNvGraphicFramePr>
            <a:graphicFrameLocks noGrp="1"/>
          </p:cNvGraphicFramePr>
          <p:nvPr>
            <p:extLst>
              <p:ext uri="{D42A27DB-BD31-4B8C-83A1-F6EECF244321}">
                <p14:modId xmlns:p14="http://schemas.microsoft.com/office/powerpoint/2010/main" val="1504796630"/>
              </p:ext>
            </p:extLst>
          </p:nvPr>
        </p:nvGraphicFramePr>
        <p:xfrm>
          <a:off x="1130289" y="1831341"/>
          <a:ext cx="7144467" cy="3920489"/>
        </p:xfrm>
        <a:graphic>
          <a:graphicData uri="http://schemas.openxmlformats.org/drawingml/2006/table">
            <a:tbl>
              <a:tblPr firstRow="1" bandRow="1">
                <a:tableStyleId>{5940675A-B579-460E-94D1-54222C63F5DA}</a:tableStyleId>
              </a:tblPr>
              <a:tblGrid>
                <a:gridCol w="7144467">
                  <a:extLst>
                    <a:ext uri="{9D8B030D-6E8A-4147-A177-3AD203B41FA5}">
                      <a16:colId xmlns:a16="http://schemas.microsoft.com/office/drawing/2014/main" val="20000"/>
                    </a:ext>
                  </a:extLst>
                </a:gridCol>
              </a:tblGrid>
              <a:tr h="402558">
                <a:tc>
                  <a:txBody>
                    <a:bodyPr/>
                    <a:lstStyle/>
                    <a:p>
                      <a:r>
                        <a:rPr lang="de-DE" b="1" dirty="0">
                          <a:latin typeface="Arial" panose="020B0604020202020204" pitchFamily="34" charset="0"/>
                          <a:cs typeface="Arial" panose="020B0604020202020204" pitchFamily="34" charset="0"/>
                        </a:rPr>
                        <a:t>Operationsverständnis</a:t>
                      </a:r>
                    </a:p>
                  </a:txBody>
                  <a:tcPr>
                    <a:solidFill>
                      <a:schemeClr val="bg1">
                        <a:lumMod val="85000"/>
                      </a:schemeClr>
                    </a:solidFill>
                  </a:tcPr>
                </a:tc>
                <a:extLst>
                  <a:ext uri="{0D108BD9-81ED-4DB2-BD59-A6C34878D82A}">
                    <a16:rowId xmlns:a16="http://schemas.microsoft.com/office/drawing/2014/main" val="10000"/>
                  </a:ext>
                </a:extLst>
              </a:tr>
              <a:tr h="712501">
                <a:tc>
                  <a:txBody>
                    <a:bodyPr/>
                    <a:lstStyle/>
                    <a:p>
                      <a:pPr algn="l"/>
                      <a:r>
                        <a:rPr lang="de-DE" dirty="0">
                          <a:latin typeface="Arial" panose="020B0604020202020204" pitchFamily="34" charset="0"/>
                          <a:cs typeface="Arial" panose="020B0604020202020204" pitchFamily="34" charset="0"/>
                        </a:rPr>
                        <a:t>Kompetenzerwartungen</a:t>
                      </a:r>
                      <a:r>
                        <a:rPr lang="de-DE" baseline="0" dirty="0">
                          <a:latin typeface="Arial" panose="020B0604020202020204" pitchFamily="34" charset="0"/>
                          <a:cs typeface="Arial" panose="020B0604020202020204" pitchFamily="34" charset="0"/>
                        </a:rPr>
                        <a:t> am </a:t>
                      </a:r>
                      <a:r>
                        <a:rPr lang="de-DE" baseline="0" dirty="0">
                          <a:solidFill>
                            <a:schemeClr val="tx1"/>
                          </a:solidFill>
                          <a:latin typeface="Arial" panose="020B0604020202020204" pitchFamily="34" charset="0"/>
                          <a:cs typeface="Arial" panose="020B0604020202020204" pitchFamily="34" charset="0"/>
                        </a:rPr>
                        <a:t>Ende der Schuleingangsphase</a:t>
                      </a:r>
                    </a:p>
                    <a:p>
                      <a:r>
                        <a:rPr lang="de-DE" b="0" baseline="0" dirty="0">
                          <a:latin typeface="Arial" panose="020B0604020202020204" pitchFamily="34" charset="0"/>
                          <a:cs typeface="Arial" panose="020B0604020202020204" pitchFamily="34" charset="0"/>
                        </a:rPr>
                        <a:t>Die </a:t>
                      </a:r>
                      <a:r>
                        <a:rPr lang="de-DE" baseline="0" dirty="0">
                          <a:latin typeface="Arial" panose="020B0604020202020204" pitchFamily="34" charset="0"/>
                          <a:cs typeface="Arial" panose="020B0604020202020204" pitchFamily="34" charset="0"/>
                        </a:rPr>
                        <a:t>Schülerinnen und Schüler</a:t>
                      </a:r>
                      <a:endParaRPr lang="de-D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2396333">
                <a:tc>
                  <a:txBody>
                    <a:bodyPr/>
                    <a:lstStyle/>
                    <a:p>
                      <a:pPr marL="171450" marR="0" lvl="0" indent="-1714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wechseln zwischen verschiedenen Darstellungsformen von Operationen (mit Material, bildlich, symbolisch und sprachlich),</a:t>
                      </a:r>
                    </a:p>
                    <a:p>
                      <a:pPr marL="171450" marR="0" lvl="0" indent="-1714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nutzen und beschreiben Rechengesetze an Beispielen </a:t>
                      </a:r>
                      <a:r>
                        <a:rPr kumimoji="0" lang="de-DE"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(Kommutativgesetz, Assoziativgesetz, Distributivgesetz, </a:t>
                      </a:r>
                      <a:r>
                        <a:rPr kumimoji="0" lang="de-DE" sz="1600" b="0"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Konstanzgesetz</a:t>
                      </a:r>
                      <a:r>
                        <a:rPr kumimoji="0" lang="de-DE"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endPar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nutzen und erklären die Zusammenhänge der Operationen untereinander,</a:t>
                      </a:r>
                    </a:p>
                    <a:p>
                      <a:pPr marL="171450" marR="0" lvl="0" indent="-1714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verwenden Fachbegriffe</a:t>
                      </a:r>
                    </a:p>
                    <a:p>
                      <a:pPr marL="457200" marR="0" lvl="1" indent="-2857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plus, minus, mal, geteilt (am Ende der Schuleingangsphase).</a:t>
                      </a:r>
                    </a:p>
                  </a:txBody>
                  <a:tcPr/>
                </a:tc>
                <a:extLst>
                  <a:ext uri="{0D108BD9-81ED-4DB2-BD59-A6C34878D82A}">
                    <a16:rowId xmlns:a16="http://schemas.microsoft.com/office/drawing/2014/main" val="10002"/>
                  </a:ext>
                </a:extLst>
              </a:tr>
            </a:tbl>
          </a:graphicData>
        </a:graphic>
      </p:graphicFrame>
      <p:sp>
        <p:nvSpPr>
          <p:cNvPr id="8" name="Textfeld 7">
            <a:extLst>
              <a:ext uri="{FF2B5EF4-FFF2-40B4-BE49-F238E27FC236}">
                <a16:creationId xmlns:a16="http://schemas.microsoft.com/office/drawing/2014/main" id="{8A14D70C-B396-4230-BA38-FB74A99EEE53}"/>
              </a:ext>
            </a:extLst>
          </p:cNvPr>
          <p:cNvSpPr txBox="1"/>
          <p:nvPr/>
        </p:nvSpPr>
        <p:spPr>
          <a:xfrm>
            <a:off x="5095822" y="5923844"/>
            <a:ext cx="3600000" cy="277200"/>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(MSB NRW, 2021, S. 86-87)</a:t>
            </a:r>
          </a:p>
        </p:txBody>
      </p:sp>
    </p:spTree>
    <p:extLst>
      <p:ext uri="{BB962C8B-B14F-4D97-AF65-F5344CB8AC3E}">
        <p14:creationId xmlns:p14="http://schemas.microsoft.com/office/powerpoint/2010/main" val="1810547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E052D1-001C-494B-A435-707D8DB1C1DD}"/>
              </a:ext>
            </a:extLst>
          </p:cNvPr>
          <p:cNvSpPr>
            <a:spLocks noGrp="1"/>
          </p:cNvSpPr>
          <p:nvPr>
            <p:ph type="title"/>
          </p:nvPr>
        </p:nvSpPr>
        <p:spPr>
          <a:xfrm>
            <a:off x="1096423" y="382774"/>
            <a:ext cx="7539577" cy="603704"/>
          </a:xfrm>
        </p:spPr>
        <p:txBody>
          <a:bodyPr/>
          <a:lstStyle/>
          <a:p>
            <a:r>
              <a:rPr lang="de-DE" sz="2800" dirty="0"/>
              <a:t>Bedeutung und Kompetenzerwartungen</a:t>
            </a:r>
          </a:p>
        </p:txBody>
      </p:sp>
      <p:sp>
        <p:nvSpPr>
          <p:cNvPr id="5" name="Datumsplatzhalter 4">
            <a:extLst>
              <a:ext uri="{FF2B5EF4-FFF2-40B4-BE49-F238E27FC236}">
                <a16:creationId xmlns:a16="http://schemas.microsoft.com/office/drawing/2014/main" id="{2984F24D-47EC-47E8-9C0B-9322AB64987C}"/>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EEEDC8A-FDF9-495F-92B6-8A9C1678BE15}"/>
              </a:ext>
            </a:extLst>
          </p:cNvPr>
          <p:cNvSpPr>
            <a:spLocks noGrp="1"/>
          </p:cNvSpPr>
          <p:nvPr>
            <p:ph type="sldNum" sz="quarter" idx="12"/>
          </p:nvPr>
        </p:nvSpPr>
        <p:spPr/>
        <p:txBody>
          <a:bodyPr/>
          <a:lstStyle/>
          <a:p>
            <a:fld id="{C3752B7C-18A9-864D-BBCB-54A9F41B5594}" type="slidenum">
              <a:rPr lang="de-DE" smtClean="0"/>
              <a:pPr/>
              <a:t>16</a:t>
            </a:fld>
            <a:endParaRPr lang="de-DE" dirty="0"/>
          </a:p>
        </p:txBody>
      </p:sp>
      <p:graphicFrame>
        <p:nvGraphicFramePr>
          <p:cNvPr id="9" name="Tabelle 8"/>
          <p:cNvGraphicFramePr>
            <a:graphicFrameLocks noGrp="1"/>
          </p:cNvGraphicFramePr>
          <p:nvPr>
            <p:extLst>
              <p:ext uri="{D42A27DB-BD31-4B8C-83A1-F6EECF244321}">
                <p14:modId xmlns:p14="http://schemas.microsoft.com/office/powerpoint/2010/main" val="1310679839"/>
              </p:ext>
            </p:extLst>
          </p:nvPr>
        </p:nvGraphicFramePr>
        <p:xfrm>
          <a:off x="1130289" y="1841759"/>
          <a:ext cx="7144467" cy="3488274"/>
        </p:xfrm>
        <a:graphic>
          <a:graphicData uri="http://schemas.openxmlformats.org/drawingml/2006/table">
            <a:tbl>
              <a:tblPr firstRow="1" bandRow="1">
                <a:tableStyleId>{5940675A-B579-460E-94D1-54222C63F5DA}</a:tableStyleId>
              </a:tblPr>
              <a:tblGrid>
                <a:gridCol w="7144467">
                  <a:extLst>
                    <a:ext uri="{9D8B030D-6E8A-4147-A177-3AD203B41FA5}">
                      <a16:colId xmlns:a16="http://schemas.microsoft.com/office/drawing/2014/main" val="20000"/>
                    </a:ext>
                  </a:extLst>
                </a:gridCol>
              </a:tblGrid>
              <a:tr h="402558">
                <a:tc>
                  <a:txBody>
                    <a:bodyPr/>
                    <a:lstStyle/>
                    <a:p>
                      <a:r>
                        <a:rPr lang="de-DE" b="1" dirty="0">
                          <a:latin typeface="Arial" panose="020B0604020202020204" pitchFamily="34" charset="0"/>
                          <a:cs typeface="Arial" panose="020B0604020202020204" pitchFamily="34" charset="0"/>
                        </a:rPr>
                        <a:t>Darstellen</a:t>
                      </a:r>
                      <a:r>
                        <a:rPr lang="de-DE" b="1" baseline="0" dirty="0">
                          <a:latin typeface="Arial" panose="020B0604020202020204" pitchFamily="34" charset="0"/>
                          <a:cs typeface="Arial" panose="020B0604020202020204" pitchFamily="34" charset="0"/>
                        </a:rPr>
                        <a:t> </a:t>
                      </a:r>
                      <a:r>
                        <a:rPr lang="de-DE" b="0" baseline="0" dirty="0">
                          <a:latin typeface="Arial" panose="020B0604020202020204" pitchFamily="34" charset="0"/>
                          <a:cs typeface="Arial" panose="020B0604020202020204" pitchFamily="34" charset="0"/>
                        </a:rPr>
                        <a:t>(Kompetenzauswahl)</a:t>
                      </a:r>
                      <a:endParaRPr lang="de-DE" b="0" dirty="0">
                        <a:latin typeface="Arial" panose="020B0604020202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10000"/>
                  </a:ext>
                </a:extLst>
              </a:tr>
              <a:tr h="689383">
                <a:tc>
                  <a:txBody>
                    <a:bodyPr/>
                    <a:lstStyle/>
                    <a:p>
                      <a:pPr algn="l"/>
                      <a:r>
                        <a:rPr lang="de-DE" dirty="0">
                          <a:latin typeface="Arial" panose="020B0604020202020204" pitchFamily="34" charset="0"/>
                          <a:cs typeface="Arial" panose="020B0604020202020204" pitchFamily="34" charset="0"/>
                        </a:rPr>
                        <a:t>Kompetenzerwartungen</a:t>
                      </a:r>
                      <a:r>
                        <a:rPr lang="de-DE" baseline="0" dirty="0">
                          <a:latin typeface="Arial" panose="020B0604020202020204" pitchFamily="34" charset="0"/>
                          <a:cs typeface="Arial" panose="020B0604020202020204" pitchFamily="34" charset="0"/>
                        </a:rPr>
                        <a:t> am </a:t>
                      </a:r>
                      <a:r>
                        <a:rPr lang="de-DE" baseline="0" dirty="0">
                          <a:solidFill>
                            <a:schemeClr val="tx1"/>
                          </a:solidFill>
                          <a:latin typeface="Arial" panose="020B0604020202020204" pitchFamily="34" charset="0"/>
                          <a:cs typeface="Arial" panose="020B0604020202020204" pitchFamily="34" charset="0"/>
                        </a:rPr>
                        <a:t>Ende der Klasse 4</a:t>
                      </a:r>
                    </a:p>
                    <a:p>
                      <a:r>
                        <a:rPr lang="de-DE" b="0" baseline="0" dirty="0">
                          <a:latin typeface="Arial" panose="020B0604020202020204" pitchFamily="34" charset="0"/>
                          <a:cs typeface="Arial" panose="020B0604020202020204" pitchFamily="34" charset="0"/>
                        </a:rPr>
                        <a:t>Die </a:t>
                      </a:r>
                      <a:r>
                        <a:rPr lang="de-DE" baseline="0" dirty="0">
                          <a:latin typeface="Arial" panose="020B0604020202020204" pitchFamily="34" charset="0"/>
                          <a:cs typeface="Arial" panose="020B0604020202020204" pitchFamily="34" charset="0"/>
                        </a:rPr>
                        <a:t>Schülerinnen und Schüler</a:t>
                      </a:r>
                      <a:endParaRPr lang="de-D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2396333">
                <a:tc>
                  <a:txBody>
                    <a:bodyPr/>
                    <a:lstStyle/>
                    <a:p>
                      <a:pPr marL="285750" marR="0" lvl="0" indent="-2857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erklären Bedeutungen von Darstellungen.</a:t>
                      </a:r>
                    </a:p>
                    <a:p>
                      <a:pPr marL="285750" marR="0" lvl="0" indent="-2857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übertragen eine Darstellung in eine andere Darstellung, vergleichen und bewerten Darstellungen.</a:t>
                      </a:r>
                    </a:p>
                    <a:p>
                      <a:pPr marL="285750" marR="0" lvl="0" indent="-2857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setzen (eigene) analoge und digitale Darstellungen ein zur übersichtlichen Präsentation von Informationen und zur Verdeutlichung von mathematischen Beziehungen </a:t>
                      </a:r>
                    </a:p>
                  </a:txBody>
                  <a:tcPr/>
                </a:tc>
                <a:extLst>
                  <a:ext uri="{0D108BD9-81ED-4DB2-BD59-A6C34878D82A}">
                    <a16:rowId xmlns:a16="http://schemas.microsoft.com/office/drawing/2014/main" val="10002"/>
                  </a:ext>
                </a:extLst>
              </a:tr>
            </a:tbl>
          </a:graphicData>
        </a:graphic>
      </p:graphicFrame>
      <p:sp>
        <p:nvSpPr>
          <p:cNvPr id="10" name="Textfeld 9">
            <a:extLst>
              <a:ext uri="{FF2B5EF4-FFF2-40B4-BE49-F238E27FC236}">
                <a16:creationId xmlns:a16="http://schemas.microsoft.com/office/drawing/2014/main" id="{8A14D70C-B396-4230-BA38-FB74A99EEE53}"/>
              </a:ext>
            </a:extLst>
          </p:cNvPr>
          <p:cNvSpPr txBox="1"/>
          <p:nvPr/>
        </p:nvSpPr>
        <p:spPr>
          <a:xfrm>
            <a:off x="5095822" y="5923844"/>
            <a:ext cx="3600000" cy="277200"/>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(MSB NRW, 2021, S. 84-85)</a:t>
            </a:r>
          </a:p>
        </p:txBody>
      </p:sp>
      <p:sp>
        <p:nvSpPr>
          <p:cNvPr id="12" name="Textplatzhalter 2">
            <a:extLst>
              <a:ext uri="{FF2B5EF4-FFF2-40B4-BE49-F238E27FC236}">
                <a16:creationId xmlns:a16="http://schemas.microsoft.com/office/drawing/2014/main" id="{52D9F249-53D0-E348-A7B2-7F72EE43E3F5}"/>
              </a:ext>
            </a:extLst>
          </p:cNvPr>
          <p:cNvSpPr>
            <a:spLocks noGrp="1"/>
          </p:cNvSpPr>
          <p:nvPr>
            <p:ph type="body" sz="quarter" idx="13"/>
          </p:nvPr>
        </p:nvSpPr>
        <p:spPr>
          <a:xfrm>
            <a:off x="1096266" y="1194030"/>
            <a:ext cx="7323834" cy="445628"/>
          </a:xfrm>
        </p:spPr>
        <p:txBody>
          <a:bodyPr/>
          <a:lstStyle/>
          <a:p>
            <a:r>
              <a:rPr lang="de-DE" dirty="0"/>
              <a:t>DARSTELLEN</a:t>
            </a:r>
          </a:p>
        </p:txBody>
      </p:sp>
    </p:spTree>
    <p:extLst>
      <p:ext uri="{BB962C8B-B14F-4D97-AF65-F5344CB8AC3E}">
        <p14:creationId xmlns:p14="http://schemas.microsoft.com/office/powerpoint/2010/main" val="1209746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E052D1-001C-494B-A435-707D8DB1C1DD}"/>
              </a:ext>
            </a:extLst>
          </p:cNvPr>
          <p:cNvSpPr>
            <a:spLocks noGrp="1"/>
          </p:cNvSpPr>
          <p:nvPr>
            <p:ph type="title"/>
          </p:nvPr>
        </p:nvSpPr>
        <p:spPr>
          <a:xfrm>
            <a:off x="1096423" y="382774"/>
            <a:ext cx="7539577" cy="603704"/>
          </a:xfrm>
        </p:spPr>
        <p:txBody>
          <a:bodyPr/>
          <a:lstStyle/>
          <a:p>
            <a:r>
              <a:rPr lang="de-DE" sz="2800" dirty="0"/>
              <a:t>Bedeutung und Kompetenzerwartungen</a:t>
            </a:r>
          </a:p>
        </p:txBody>
      </p:sp>
      <p:sp>
        <p:nvSpPr>
          <p:cNvPr id="5" name="Datumsplatzhalter 4">
            <a:extLst>
              <a:ext uri="{FF2B5EF4-FFF2-40B4-BE49-F238E27FC236}">
                <a16:creationId xmlns:a16="http://schemas.microsoft.com/office/drawing/2014/main" id="{2984F24D-47EC-47E8-9C0B-9322AB64987C}"/>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EEEDC8A-FDF9-495F-92B6-8A9C1678BE15}"/>
              </a:ext>
            </a:extLst>
          </p:cNvPr>
          <p:cNvSpPr>
            <a:spLocks noGrp="1"/>
          </p:cNvSpPr>
          <p:nvPr>
            <p:ph type="sldNum" sz="quarter" idx="12"/>
          </p:nvPr>
        </p:nvSpPr>
        <p:spPr/>
        <p:txBody>
          <a:bodyPr/>
          <a:lstStyle/>
          <a:p>
            <a:fld id="{C3752B7C-18A9-864D-BBCB-54A9F41B5594}" type="slidenum">
              <a:rPr lang="de-DE" smtClean="0"/>
              <a:pPr/>
              <a:t>17</a:t>
            </a:fld>
            <a:endParaRPr lang="de-DE" dirty="0"/>
          </a:p>
        </p:txBody>
      </p:sp>
      <p:sp>
        <p:nvSpPr>
          <p:cNvPr id="9" name="Textplatzhalter 2">
            <a:extLst>
              <a:ext uri="{FF2B5EF4-FFF2-40B4-BE49-F238E27FC236}">
                <a16:creationId xmlns:a16="http://schemas.microsoft.com/office/drawing/2014/main" id="{52D9F249-53D0-E348-A7B2-7F72EE43E3F5}"/>
              </a:ext>
            </a:extLst>
          </p:cNvPr>
          <p:cNvSpPr>
            <a:spLocks noGrp="1"/>
          </p:cNvSpPr>
          <p:nvPr>
            <p:ph type="body" sz="quarter" idx="13"/>
          </p:nvPr>
        </p:nvSpPr>
        <p:spPr>
          <a:xfrm>
            <a:off x="1096266" y="1194030"/>
            <a:ext cx="7323834" cy="445628"/>
          </a:xfrm>
        </p:spPr>
        <p:txBody>
          <a:bodyPr/>
          <a:lstStyle/>
          <a:p>
            <a:r>
              <a:rPr lang="de-DE" dirty="0"/>
              <a:t>KOMMUNIZIEREN</a:t>
            </a:r>
          </a:p>
        </p:txBody>
      </p:sp>
      <p:graphicFrame>
        <p:nvGraphicFramePr>
          <p:cNvPr id="10" name="Tabelle 9"/>
          <p:cNvGraphicFramePr>
            <a:graphicFrameLocks noGrp="1"/>
          </p:cNvGraphicFramePr>
          <p:nvPr>
            <p:extLst>
              <p:ext uri="{D42A27DB-BD31-4B8C-83A1-F6EECF244321}">
                <p14:modId xmlns:p14="http://schemas.microsoft.com/office/powerpoint/2010/main" val="3232267349"/>
              </p:ext>
            </p:extLst>
          </p:nvPr>
        </p:nvGraphicFramePr>
        <p:xfrm>
          <a:off x="1130289" y="1823653"/>
          <a:ext cx="7144467" cy="3557180"/>
        </p:xfrm>
        <a:graphic>
          <a:graphicData uri="http://schemas.openxmlformats.org/drawingml/2006/table">
            <a:tbl>
              <a:tblPr firstRow="1" bandRow="1">
                <a:tableStyleId>{5940675A-B579-460E-94D1-54222C63F5DA}</a:tableStyleId>
              </a:tblPr>
              <a:tblGrid>
                <a:gridCol w="7144467">
                  <a:extLst>
                    <a:ext uri="{9D8B030D-6E8A-4147-A177-3AD203B41FA5}">
                      <a16:colId xmlns:a16="http://schemas.microsoft.com/office/drawing/2014/main" val="20000"/>
                    </a:ext>
                  </a:extLst>
                </a:gridCol>
              </a:tblGrid>
              <a:tr h="402558">
                <a:tc>
                  <a:txBody>
                    <a:bodyPr/>
                    <a:lstStyle/>
                    <a:p>
                      <a:r>
                        <a:rPr lang="de-DE" b="1" dirty="0">
                          <a:latin typeface="Arial" panose="020B0604020202020204" pitchFamily="34" charset="0"/>
                          <a:cs typeface="Arial" panose="020B0604020202020204" pitchFamily="34" charset="0"/>
                        </a:rPr>
                        <a:t>Kommunizieren</a:t>
                      </a:r>
                      <a:r>
                        <a:rPr lang="de-DE" b="1" baseline="0" dirty="0">
                          <a:latin typeface="Arial" panose="020B0604020202020204" pitchFamily="34" charset="0"/>
                          <a:cs typeface="Arial" panose="020B0604020202020204" pitchFamily="34" charset="0"/>
                        </a:rPr>
                        <a:t> </a:t>
                      </a:r>
                      <a:r>
                        <a:rPr lang="de-DE" b="0" baseline="0" dirty="0">
                          <a:latin typeface="Arial" panose="020B0604020202020204" pitchFamily="34" charset="0"/>
                          <a:cs typeface="Arial" panose="020B0604020202020204" pitchFamily="34" charset="0"/>
                        </a:rPr>
                        <a:t>(Kompetenzauswahl)</a:t>
                      </a:r>
                      <a:endParaRPr lang="de-DE" b="0" dirty="0">
                        <a:latin typeface="Arial" panose="020B0604020202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10000"/>
                  </a:ext>
                </a:extLst>
              </a:tr>
              <a:tr h="758289">
                <a:tc>
                  <a:txBody>
                    <a:bodyPr/>
                    <a:lstStyle/>
                    <a:p>
                      <a:pPr algn="l"/>
                      <a:r>
                        <a:rPr lang="de-DE" dirty="0">
                          <a:latin typeface="Arial" panose="020B0604020202020204" pitchFamily="34" charset="0"/>
                          <a:cs typeface="Arial" panose="020B0604020202020204" pitchFamily="34" charset="0"/>
                        </a:rPr>
                        <a:t>Kompetenzerwartungen</a:t>
                      </a:r>
                      <a:r>
                        <a:rPr lang="de-DE" baseline="0" dirty="0">
                          <a:latin typeface="Arial" panose="020B0604020202020204" pitchFamily="34" charset="0"/>
                          <a:cs typeface="Arial" panose="020B0604020202020204" pitchFamily="34" charset="0"/>
                        </a:rPr>
                        <a:t> am </a:t>
                      </a:r>
                      <a:r>
                        <a:rPr lang="de-DE" baseline="0" dirty="0">
                          <a:solidFill>
                            <a:schemeClr val="tx1"/>
                          </a:solidFill>
                          <a:latin typeface="Arial" panose="020B0604020202020204" pitchFamily="34" charset="0"/>
                          <a:cs typeface="Arial" panose="020B0604020202020204" pitchFamily="34" charset="0"/>
                        </a:rPr>
                        <a:t>Ende der Klasse 4</a:t>
                      </a:r>
                    </a:p>
                    <a:p>
                      <a:r>
                        <a:rPr lang="de-DE" b="0" baseline="0" dirty="0">
                          <a:latin typeface="Arial" panose="020B0604020202020204" pitchFamily="34" charset="0"/>
                          <a:cs typeface="Arial" panose="020B0604020202020204" pitchFamily="34" charset="0"/>
                        </a:rPr>
                        <a:t>Die </a:t>
                      </a:r>
                      <a:r>
                        <a:rPr lang="de-DE" baseline="0" dirty="0">
                          <a:latin typeface="Arial" panose="020B0604020202020204" pitchFamily="34" charset="0"/>
                          <a:cs typeface="Arial" panose="020B0604020202020204" pitchFamily="34" charset="0"/>
                        </a:rPr>
                        <a:t>Schülerinnen und Schüler</a:t>
                      </a:r>
                      <a:endParaRPr lang="de-D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2396333">
                <a:tc>
                  <a:txBody>
                    <a:bodyPr/>
                    <a:lstStyle/>
                    <a:p>
                      <a:pPr marL="285750" marR="0" lvl="0" indent="-2857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beschreiben Beziehungen und Gesetzmäßigkeiten anhand von Beispielen.</a:t>
                      </a:r>
                    </a:p>
                    <a:p>
                      <a:pPr marL="285750" marR="0" lvl="0" indent="-2857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erläutern eigene Vorgehensweisen und Ideen verständlich. </a:t>
                      </a:r>
                    </a:p>
                  </a:txBody>
                  <a:tcPr/>
                </a:tc>
                <a:extLst>
                  <a:ext uri="{0D108BD9-81ED-4DB2-BD59-A6C34878D82A}">
                    <a16:rowId xmlns:a16="http://schemas.microsoft.com/office/drawing/2014/main" val="10002"/>
                  </a:ext>
                </a:extLst>
              </a:tr>
            </a:tbl>
          </a:graphicData>
        </a:graphic>
      </p:graphicFrame>
      <p:sp>
        <p:nvSpPr>
          <p:cNvPr id="11" name="Textfeld 10">
            <a:extLst>
              <a:ext uri="{FF2B5EF4-FFF2-40B4-BE49-F238E27FC236}">
                <a16:creationId xmlns:a16="http://schemas.microsoft.com/office/drawing/2014/main" id="{8A14D70C-B396-4230-BA38-FB74A99EEE53}"/>
              </a:ext>
            </a:extLst>
          </p:cNvPr>
          <p:cNvSpPr txBox="1"/>
          <p:nvPr/>
        </p:nvSpPr>
        <p:spPr>
          <a:xfrm>
            <a:off x="5095822" y="5923844"/>
            <a:ext cx="3600000" cy="277200"/>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(MSB NRW, 2021, S. 83-84)</a:t>
            </a:r>
          </a:p>
        </p:txBody>
      </p:sp>
    </p:spTree>
    <p:extLst>
      <p:ext uri="{BB962C8B-B14F-4D97-AF65-F5344CB8AC3E}">
        <p14:creationId xmlns:p14="http://schemas.microsoft.com/office/powerpoint/2010/main" val="3904218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5AA1AE36-4DF3-4019-8568-2B079EC8CA2E}"/>
              </a:ext>
            </a:extLst>
          </p:cNvPr>
          <p:cNvSpPr>
            <a:spLocks noGrp="1"/>
          </p:cNvSpPr>
          <p:nvPr>
            <p:ph idx="1"/>
          </p:nvPr>
        </p:nvSpPr>
        <p:spPr>
          <a:xfrm>
            <a:off x="1181667" y="1919619"/>
            <a:ext cx="7818664" cy="3774296"/>
          </a:xfrm>
        </p:spPr>
        <p:txBody>
          <a:bodyPr/>
          <a:lstStyle/>
          <a:p>
            <a:pPr marL="0" indent="0">
              <a:buNone/>
            </a:pPr>
            <a:r>
              <a:rPr lang="de-DE" dirty="0"/>
              <a:t> Die drei Aspekte </a:t>
            </a:r>
          </a:p>
          <a:p>
            <a:r>
              <a:rPr lang="de-DE" dirty="0"/>
              <a:t>Grundvorstellungen besitzen</a:t>
            </a:r>
          </a:p>
          <a:p>
            <a:r>
              <a:rPr lang="de-DE" dirty="0"/>
              <a:t>Darstellungen vernetzen</a:t>
            </a:r>
          </a:p>
          <a:p>
            <a:r>
              <a:rPr lang="de-DE" dirty="0"/>
              <a:t>Aufgabenbeziehungen nutzen </a:t>
            </a:r>
          </a:p>
          <a:p>
            <a:pPr marL="0" indent="0" algn="ctr">
              <a:buNone/>
            </a:pPr>
            <a:endParaRPr lang="de-DE" dirty="0"/>
          </a:p>
          <a:p>
            <a:pPr marL="0" indent="0">
              <a:buNone/>
            </a:pPr>
            <a:endParaRPr lang="de-DE" dirty="0"/>
          </a:p>
          <a:p>
            <a:pPr marL="0" indent="0">
              <a:buNone/>
            </a:pPr>
            <a:r>
              <a:rPr lang="de-DE" dirty="0"/>
              <a:t>bilden die Grundlagen für das Verständnis von Rechenoperationen und sind eine wichtige Voraussetzung für sicheres und flexibles Rechnen.</a:t>
            </a:r>
          </a:p>
        </p:txBody>
      </p:sp>
      <p:sp>
        <p:nvSpPr>
          <p:cNvPr id="5" name="Datumsplatzhalter 4">
            <a:extLst>
              <a:ext uri="{FF2B5EF4-FFF2-40B4-BE49-F238E27FC236}">
                <a16:creationId xmlns:a16="http://schemas.microsoft.com/office/drawing/2014/main" id="{F08204B1-EF0E-440E-8498-99402E09713B}"/>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818FF93-E054-4681-ACF1-410E18D988BE}"/>
              </a:ext>
            </a:extLst>
          </p:cNvPr>
          <p:cNvSpPr>
            <a:spLocks noGrp="1"/>
          </p:cNvSpPr>
          <p:nvPr>
            <p:ph type="sldNum" sz="quarter" idx="12"/>
          </p:nvPr>
        </p:nvSpPr>
        <p:spPr/>
        <p:txBody>
          <a:bodyPr/>
          <a:lstStyle/>
          <a:p>
            <a:fld id="{C3752B7C-18A9-864D-BBCB-54A9F41B5594}" type="slidenum">
              <a:rPr lang="de-DE" smtClean="0"/>
              <a:pPr/>
              <a:t>18</a:t>
            </a:fld>
            <a:endParaRPr lang="de-DE" dirty="0"/>
          </a:p>
        </p:txBody>
      </p:sp>
      <p:sp>
        <p:nvSpPr>
          <p:cNvPr id="8" name="Textplatzhalter 2">
            <a:extLst>
              <a:ext uri="{FF2B5EF4-FFF2-40B4-BE49-F238E27FC236}">
                <a16:creationId xmlns:a16="http://schemas.microsoft.com/office/drawing/2014/main" id="{9440A8BB-6CF4-475A-A7CA-9077CBF88A41}"/>
              </a:ext>
            </a:extLst>
          </p:cNvPr>
          <p:cNvSpPr>
            <a:spLocks noGrp="1"/>
          </p:cNvSpPr>
          <p:nvPr>
            <p:ph type="body" sz="quarter" idx="13"/>
          </p:nvPr>
        </p:nvSpPr>
        <p:spPr>
          <a:xfrm>
            <a:off x="1101263" y="1185664"/>
            <a:ext cx="7803746" cy="445628"/>
          </a:xfrm>
        </p:spPr>
        <p:txBody>
          <a:bodyPr/>
          <a:lstStyle/>
          <a:p>
            <a:r>
              <a:rPr lang="de-DE" dirty="0"/>
              <a:t>WAS IST EIN TRAGFÄHIGES OPERATIONSVERSTÄNDNIS? </a:t>
            </a:r>
          </a:p>
        </p:txBody>
      </p:sp>
      <p:sp>
        <p:nvSpPr>
          <p:cNvPr id="9" name="Titel 1">
            <a:extLst>
              <a:ext uri="{FF2B5EF4-FFF2-40B4-BE49-F238E27FC236}">
                <a16:creationId xmlns:a16="http://schemas.microsoft.com/office/drawing/2014/main" id="{4158F61A-BF71-647B-7CB8-72B804120426}"/>
              </a:ext>
            </a:extLst>
          </p:cNvPr>
          <p:cNvSpPr>
            <a:spLocks noGrp="1"/>
          </p:cNvSpPr>
          <p:nvPr>
            <p:ph type="title"/>
          </p:nvPr>
        </p:nvSpPr>
        <p:spPr>
          <a:xfrm>
            <a:off x="1096422" y="382774"/>
            <a:ext cx="7903909" cy="603704"/>
          </a:xfrm>
        </p:spPr>
        <p:txBody>
          <a:bodyPr>
            <a:noAutofit/>
          </a:bodyPr>
          <a:lstStyle/>
          <a:p>
            <a:r>
              <a:rPr lang="de-DE" dirty="0"/>
              <a:t>Bedeutung und Kompetenzerwartungen</a:t>
            </a:r>
          </a:p>
        </p:txBody>
      </p:sp>
      <p:grpSp>
        <p:nvGrpSpPr>
          <p:cNvPr id="22" name="Gruppieren 21">
            <a:extLst>
              <a:ext uri="{FF2B5EF4-FFF2-40B4-BE49-F238E27FC236}">
                <a16:creationId xmlns:a16="http://schemas.microsoft.com/office/drawing/2014/main" id="{73D89D54-E9E1-4BB9-D26F-77E7A92F47DB}"/>
              </a:ext>
            </a:extLst>
          </p:cNvPr>
          <p:cNvGrpSpPr>
            <a:grpSpLocks noChangeAspect="1"/>
          </p:cNvGrpSpPr>
          <p:nvPr/>
        </p:nvGrpSpPr>
        <p:grpSpPr>
          <a:xfrm>
            <a:off x="4979639" y="2032998"/>
            <a:ext cx="3851480" cy="2947451"/>
            <a:chOff x="5705456" y="3971726"/>
            <a:chExt cx="2373973" cy="1816748"/>
          </a:xfrm>
        </p:grpSpPr>
        <p:sp>
          <p:nvSpPr>
            <p:cNvPr id="23" name="Dreieck 7">
              <a:extLst>
                <a:ext uri="{FF2B5EF4-FFF2-40B4-BE49-F238E27FC236}">
                  <a16:creationId xmlns:a16="http://schemas.microsoft.com/office/drawing/2014/main" id="{8DD7DDC8-588D-8F7E-2E2B-F65678BC385F}"/>
                </a:ext>
              </a:extLst>
            </p:cNvPr>
            <p:cNvSpPr/>
            <p:nvPr/>
          </p:nvSpPr>
          <p:spPr>
            <a:xfrm rot="10800000">
              <a:off x="6301090" y="4482017"/>
              <a:ext cx="1185560" cy="969901"/>
            </a:xfrm>
            <a:prstGeom prst="triangle">
              <a:avLst/>
            </a:prstGeom>
            <a:noFill/>
            <a:ln w="698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a:p>
          </p:txBody>
        </p:sp>
        <p:sp>
          <p:nvSpPr>
            <p:cNvPr id="31" name="Oval 10">
              <a:extLst>
                <a:ext uri="{FF2B5EF4-FFF2-40B4-BE49-F238E27FC236}">
                  <a16:creationId xmlns:a16="http://schemas.microsoft.com/office/drawing/2014/main" id="{2509911E-7400-6019-C566-B3D18B5B4788}"/>
                </a:ext>
              </a:extLst>
            </p:cNvPr>
            <p:cNvSpPr/>
            <p:nvPr/>
          </p:nvSpPr>
          <p:spPr>
            <a:xfrm>
              <a:off x="6407869" y="4816474"/>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29" name="Oval 8">
              <a:extLst>
                <a:ext uri="{FF2B5EF4-FFF2-40B4-BE49-F238E27FC236}">
                  <a16:creationId xmlns:a16="http://schemas.microsoft.com/office/drawing/2014/main" id="{51AEE25F-83E6-C497-94CA-1C13CA8A8F76}"/>
                </a:ext>
              </a:extLst>
            </p:cNvPr>
            <p:cNvSpPr/>
            <p:nvPr/>
          </p:nvSpPr>
          <p:spPr>
            <a:xfrm>
              <a:off x="7107429" y="3971726"/>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27" name="Oval 9">
              <a:extLst>
                <a:ext uri="{FF2B5EF4-FFF2-40B4-BE49-F238E27FC236}">
                  <a16:creationId xmlns:a16="http://schemas.microsoft.com/office/drawing/2014/main" id="{D7D04692-6E60-40D0-201C-0378F0FB358C}"/>
                </a:ext>
              </a:extLst>
            </p:cNvPr>
            <p:cNvSpPr/>
            <p:nvPr/>
          </p:nvSpPr>
          <p:spPr>
            <a:xfrm>
              <a:off x="5705456" y="3987586"/>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1000" b="1" dirty="0">
                <a:solidFill>
                  <a:schemeClr val="tx1"/>
                </a:solidFill>
                <a:latin typeface="Arial" panose="020B0604020202020204" pitchFamily="34" charset="0"/>
                <a:cs typeface="Arial" panose="020B0604020202020204" pitchFamily="34" charset="0"/>
              </a:endParaRPr>
            </a:p>
          </p:txBody>
        </p:sp>
      </p:grpSp>
      <p:sp>
        <p:nvSpPr>
          <p:cNvPr id="10" name="Textfeld 14">
            <a:extLst>
              <a:ext uri="{FF2B5EF4-FFF2-40B4-BE49-F238E27FC236}">
                <a16:creationId xmlns:a16="http://schemas.microsoft.com/office/drawing/2014/main" id="{3B0AB99B-8394-DB65-F383-A75396544A66}"/>
              </a:ext>
            </a:extLst>
          </p:cNvPr>
          <p:cNvSpPr txBox="1"/>
          <p:nvPr/>
        </p:nvSpPr>
        <p:spPr>
          <a:xfrm>
            <a:off x="7215798" y="2585594"/>
            <a:ext cx="1653689"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de-DE" sz="1400" b="1" dirty="0">
                <a:latin typeface="Arial" panose="020B0604020202020204" pitchFamily="34" charset="0"/>
                <a:cs typeface="Arial" panose="020B0604020202020204" pitchFamily="34" charset="0"/>
              </a:rPr>
              <a:t>Darstellungen vernetzen</a:t>
            </a:r>
          </a:p>
        </p:txBody>
      </p:sp>
      <p:sp>
        <p:nvSpPr>
          <p:cNvPr id="12" name="Textfeld 14">
            <a:extLst>
              <a:ext uri="{FF2B5EF4-FFF2-40B4-BE49-F238E27FC236}">
                <a16:creationId xmlns:a16="http://schemas.microsoft.com/office/drawing/2014/main" id="{432FED76-2268-5E38-6089-DFA9753F79CC}"/>
              </a:ext>
            </a:extLst>
          </p:cNvPr>
          <p:cNvSpPr txBox="1"/>
          <p:nvPr/>
        </p:nvSpPr>
        <p:spPr>
          <a:xfrm>
            <a:off x="6080848" y="3844250"/>
            <a:ext cx="1653689" cy="7386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de-DE" sz="1400" b="1" dirty="0">
                <a:latin typeface="Arial" panose="020B0604020202020204" pitchFamily="34" charset="0"/>
                <a:cs typeface="Arial" panose="020B0604020202020204" pitchFamily="34" charset="0"/>
              </a:rPr>
              <a:t>Aufgaben-beziehungen nutzen</a:t>
            </a:r>
          </a:p>
        </p:txBody>
      </p:sp>
      <p:sp>
        <p:nvSpPr>
          <p:cNvPr id="13" name="Textfeld 14">
            <a:extLst>
              <a:ext uri="{FF2B5EF4-FFF2-40B4-BE49-F238E27FC236}">
                <a16:creationId xmlns:a16="http://schemas.microsoft.com/office/drawing/2014/main" id="{07476947-B315-FC7E-0862-DE8E6B85A8F8}"/>
              </a:ext>
            </a:extLst>
          </p:cNvPr>
          <p:cNvSpPr txBox="1"/>
          <p:nvPr/>
        </p:nvSpPr>
        <p:spPr>
          <a:xfrm>
            <a:off x="4941269" y="2495288"/>
            <a:ext cx="1653689" cy="7386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de-DE" sz="1400" b="1" dirty="0">
                <a:latin typeface="Arial" panose="020B0604020202020204" pitchFamily="34" charset="0"/>
                <a:cs typeface="Arial" panose="020B0604020202020204" pitchFamily="34" charset="0"/>
              </a:rPr>
              <a:t>Grund-vorstellungen besitzen</a:t>
            </a:r>
          </a:p>
        </p:txBody>
      </p:sp>
    </p:spTree>
    <p:extLst>
      <p:ext uri="{BB962C8B-B14F-4D97-AF65-F5344CB8AC3E}">
        <p14:creationId xmlns:p14="http://schemas.microsoft.com/office/powerpoint/2010/main" val="40355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C7D323C-7585-3B29-9983-6D570BD31757}"/>
              </a:ext>
            </a:extLst>
          </p:cNvPr>
          <p:cNvSpPr>
            <a:spLocks noGrp="1"/>
          </p:cNvSpPr>
          <p:nvPr>
            <p:ph type="title"/>
          </p:nvPr>
        </p:nvSpPr>
        <p:spPr/>
        <p:txBody>
          <a:bodyPr/>
          <a:lstStyle/>
          <a:p>
            <a:r>
              <a:rPr lang="de-DE" dirty="0"/>
              <a:t>Hintergrundinfos</a:t>
            </a:r>
          </a:p>
        </p:txBody>
      </p:sp>
      <p:sp>
        <p:nvSpPr>
          <p:cNvPr id="5" name="Datumsplatzhalter 4">
            <a:extLst>
              <a:ext uri="{FF2B5EF4-FFF2-40B4-BE49-F238E27FC236}">
                <a16:creationId xmlns:a16="http://schemas.microsoft.com/office/drawing/2014/main" id="{57098E15-0E37-2D15-D3A9-F93D4C82DED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A21F6DC-4F08-F041-EB5B-55BD4528934B}"/>
              </a:ext>
            </a:extLst>
          </p:cNvPr>
          <p:cNvSpPr>
            <a:spLocks noGrp="1"/>
          </p:cNvSpPr>
          <p:nvPr>
            <p:ph type="sldNum" sz="quarter" idx="12"/>
          </p:nvPr>
        </p:nvSpPr>
        <p:spPr/>
        <p:txBody>
          <a:bodyPr/>
          <a:lstStyle/>
          <a:p>
            <a:fld id="{C3752B7C-18A9-864D-BBCB-54A9F41B5594}" type="slidenum">
              <a:rPr lang="de-DE" smtClean="0"/>
              <a:pPr/>
              <a:t>19</a:t>
            </a:fld>
            <a:endParaRPr lang="de-DE" dirty="0"/>
          </a:p>
        </p:txBody>
      </p:sp>
      <p:sp>
        <p:nvSpPr>
          <p:cNvPr id="9" name="Textplatzhalter 8">
            <a:extLst>
              <a:ext uri="{FF2B5EF4-FFF2-40B4-BE49-F238E27FC236}">
                <a16:creationId xmlns:a16="http://schemas.microsoft.com/office/drawing/2014/main" id="{239BD50D-E091-D8A2-B90A-199CFB1B88C4}"/>
              </a:ext>
            </a:extLst>
          </p:cNvPr>
          <p:cNvSpPr>
            <a:spLocks noGrp="1"/>
          </p:cNvSpPr>
          <p:nvPr>
            <p:ph type="body" sz="quarter" idx="13"/>
          </p:nvPr>
        </p:nvSpPr>
        <p:spPr/>
        <p:txBody>
          <a:bodyPr/>
          <a:lstStyle/>
          <a:p>
            <a:r>
              <a:rPr lang="de-DE" dirty="0"/>
              <a:t>HINWEISE ZUR FOLIE 20</a:t>
            </a:r>
          </a:p>
        </p:txBody>
      </p:sp>
      <p:sp>
        <p:nvSpPr>
          <p:cNvPr id="8" name="Inhaltsplatzhalter 7">
            <a:extLst>
              <a:ext uri="{FF2B5EF4-FFF2-40B4-BE49-F238E27FC236}">
                <a16:creationId xmlns:a16="http://schemas.microsoft.com/office/drawing/2014/main" id="{DA87B990-62EF-AA8F-4983-B2649FBAA829}"/>
              </a:ext>
            </a:extLst>
          </p:cNvPr>
          <p:cNvSpPr>
            <a:spLocks noGrp="1"/>
          </p:cNvSpPr>
          <p:nvPr>
            <p:ph idx="1"/>
          </p:nvPr>
        </p:nvSpPr>
        <p:spPr/>
        <p:txBody>
          <a:bodyPr/>
          <a:lstStyle/>
          <a:p>
            <a:r>
              <a:rPr lang="de-DE" sz="1450" b="1" dirty="0"/>
              <a:t>Ziel: </a:t>
            </a:r>
            <a:r>
              <a:rPr lang="de-DE" sz="1450" dirty="0"/>
              <a:t>Bewusstmachen der Bedeutung und Auswirkungen eines fehlenden tragfähigen Operationsverständnisses am Beispiel der Multiplikation auf die langfristige Entwicklung der Basiskompetenzen</a:t>
            </a:r>
          </a:p>
          <a:p>
            <a:r>
              <a:rPr lang="de-DE" sz="1450" dirty="0"/>
              <a:t>Mit Folie 20 soll erläutert werden, dass ein tragfähiges Operationsverständnis (der Multiplikation im Primarbereich) die Grundlage für den Aufbau weiterer tragfähiger Operationsvorstellungen ist.</a:t>
            </a:r>
          </a:p>
          <a:p>
            <a:r>
              <a:rPr lang="de-DE" sz="1450" dirty="0"/>
              <a:t>Hier sollte darauf eingegangen werden, dass alle drei Aspekte – die Grundvorstellungen, die Darstellungsvernetzung und das Nutzen von Aufgabenbeziehungen – auch im Verlauf der langfristigen arithmetischen Lernprozesse von zentraler Bedeutung auf dem Weg zu einem verständnisbasierten „Flexiblen Rechnen“ (nicht nur in Bezug auf die Primarstufenmathematik) sind.</a:t>
            </a:r>
          </a:p>
          <a:p>
            <a:pPr>
              <a:spcBef>
                <a:spcPts val="400"/>
              </a:spcBef>
            </a:pPr>
            <a:r>
              <a:rPr lang="de-DE" sz="1450" dirty="0"/>
              <a:t>Dazu können die konkrete Beispiele genutzt werden, um dies zu verdeutlichen. </a:t>
            </a:r>
          </a:p>
        </p:txBody>
      </p:sp>
    </p:spTree>
    <p:extLst>
      <p:ext uri="{BB962C8B-B14F-4D97-AF65-F5344CB8AC3E}">
        <p14:creationId xmlns:p14="http://schemas.microsoft.com/office/powerpoint/2010/main" val="2561270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01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rm 2">
            <a:extLst>
              <a:ext uri="{FF2B5EF4-FFF2-40B4-BE49-F238E27FC236}">
                <a16:creationId xmlns:a16="http://schemas.microsoft.com/office/drawing/2014/main" id="{98A4A55D-5F86-2BF3-C76D-66BC6EF1559B}"/>
              </a:ext>
            </a:extLst>
          </p:cNvPr>
          <p:cNvSpPr/>
          <p:nvPr/>
        </p:nvSpPr>
        <p:spPr>
          <a:xfrm>
            <a:off x="299620" y="2168306"/>
            <a:ext cx="8647340" cy="3814927"/>
          </a:xfrm>
          <a:prstGeom prst="swooshArrow">
            <a:avLst>
              <a:gd name="adj1" fmla="val 17503"/>
              <a:gd name="adj2" fmla="val 22159"/>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5" name="Datumsplatzhalter 4">
            <a:extLst>
              <a:ext uri="{FF2B5EF4-FFF2-40B4-BE49-F238E27FC236}">
                <a16:creationId xmlns:a16="http://schemas.microsoft.com/office/drawing/2014/main" id="{ED44A25E-2E46-0341-92B6-E73DE30D80C1}"/>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fld id="{C3752B7C-18A9-864D-BBCB-54A9F41B5594}" type="slidenum">
              <a:rPr lang="de-DE" smtClean="0"/>
              <a:pPr/>
              <a:t>20</a:t>
            </a:fld>
            <a:endParaRPr lang="de-DE" dirty="0"/>
          </a:p>
        </p:txBody>
      </p:sp>
      <p:sp>
        <p:nvSpPr>
          <p:cNvPr id="32" name="Ellipse 33">
            <a:extLst>
              <a:ext uri="{FF2B5EF4-FFF2-40B4-BE49-F238E27FC236}">
                <a16:creationId xmlns:a16="http://schemas.microsoft.com/office/drawing/2014/main" id="{C037B3FD-80A5-C553-494B-63495A884F1E}"/>
              </a:ext>
            </a:extLst>
          </p:cNvPr>
          <p:cNvSpPr/>
          <p:nvPr/>
        </p:nvSpPr>
        <p:spPr>
          <a:xfrm>
            <a:off x="475275" y="5618999"/>
            <a:ext cx="108000" cy="108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a:p>
        </p:txBody>
      </p:sp>
      <p:grpSp>
        <p:nvGrpSpPr>
          <p:cNvPr id="33" name="Gruppieren 32">
            <a:extLst>
              <a:ext uri="{FF2B5EF4-FFF2-40B4-BE49-F238E27FC236}">
                <a16:creationId xmlns:a16="http://schemas.microsoft.com/office/drawing/2014/main" id="{FA367F7B-168E-53D1-09EB-05DED2D64F13}"/>
              </a:ext>
            </a:extLst>
          </p:cNvPr>
          <p:cNvGrpSpPr/>
          <p:nvPr/>
        </p:nvGrpSpPr>
        <p:grpSpPr>
          <a:xfrm>
            <a:off x="1181542" y="4864348"/>
            <a:ext cx="216000" cy="216000"/>
            <a:chOff x="2596650" y="4051507"/>
            <a:chExt cx="216000" cy="216000"/>
          </a:xfrm>
        </p:grpSpPr>
        <p:sp>
          <p:nvSpPr>
            <p:cNvPr id="34" name="Ellipse 48">
              <a:extLst>
                <a:ext uri="{FF2B5EF4-FFF2-40B4-BE49-F238E27FC236}">
                  <a16:creationId xmlns:a16="http://schemas.microsoft.com/office/drawing/2014/main" id="{C77BF7BF-D13A-FCFA-A90D-AE32111B28FD}"/>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35" name="Ellipse 49">
              <a:extLst>
                <a:ext uri="{FF2B5EF4-FFF2-40B4-BE49-F238E27FC236}">
                  <a16:creationId xmlns:a16="http://schemas.microsoft.com/office/drawing/2014/main" id="{7EBB8319-6DE9-2E46-5A42-9482DFC66CD7}"/>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pic>
        <p:nvPicPr>
          <p:cNvPr id="45" name="Grafik 44">
            <a:extLst>
              <a:ext uri="{FF2B5EF4-FFF2-40B4-BE49-F238E27FC236}">
                <a16:creationId xmlns:a16="http://schemas.microsoft.com/office/drawing/2014/main" id="{A074B5D7-C7AF-C69D-BE67-A089E0DBA5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34680" y="2629057"/>
            <a:ext cx="540000" cy="540000"/>
          </a:xfrm>
          <a:prstGeom prst="rect">
            <a:avLst/>
          </a:prstGeom>
        </p:spPr>
      </p:pic>
      <p:sp>
        <p:nvSpPr>
          <p:cNvPr id="4" name="Abgerundetes Rechteck 5">
            <a:extLst>
              <a:ext uri="{FF2B5EF4-FFF2-40B4-BE49-F238E27FC236}">
                <a16:creationId xmlns:a16="http://schemas.microsoft.com/office/drawing/2014/main" id="{18760D0D-8D94-9FC5-9E45-551F7AFEB899}"/>
              </a:ext>
            </a:extLst>
          </p:cNvPr>
          <p:cNvSpPr/>
          <p:nvPr/>
        </p:nvSpPr>
        <p:spPr bwMode="auto">
          <a:xfrm>
            <a:off x="141892" y="1749862"/>
            <a:ext cx="2379476" cy="542017"/>
          </a:xfrm>
          <a:prstGeom prst="roundRect">
            <a:avLst/>
          </a:prstGeom>
          <a:solidFill>
            <a:srgbClr val="D0E9E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8000" lvl="0" indent="-11113">
              <a:lnSpc>
                <a:spcPts val="1700"/>
              </a:lnSpc>
              <a:spcBef>
                <a:spcPts val="400"/>
              </a:spcBef>
            </a:pPr>
            <a:r>
              <a:rPr lang="de-DE" sz="1600" dirty="0">
                <a:solidFill>
                  <a:srgbClr val="327A86"/>
                </a:solidFill>
                <a:latin typeface="Arial" panose="020B0604020202020204" pitchFamily="34" charset="0"/>
                <a:cs typeface="Arial" panose="020B0604020202020204" pitchFamily="34" charset="0"/>
              </a:rPr>
              <a:t>Langfristigkeit</a:t>
            </a:r>
            <a:br>
              <a:rPr lang="de-DE" sz="1600" dirty="0">
                <a:solidFill>
                  <a:srgbClr val="327A86"/>
                </a:solidFill>
                <a:latin typeface="Arial" panose="020B0604020202020204" pitchFamily="34" charset="0"/>
                <a:cs typeface="Arial" panose="020B0604020202020204" pitchFamily="34" charset="0"/>
              </a:rPr>
            </a:br>
            <a:r>
              <a:rPr lang="de-DE" sz="1600" dirty="0">
                <a:solidFill>
                  <a:srgbClr val="327A86"/>
                </a:solidFill>
                <a:latin typeface="Arial" panose="020B0604020202020204" pitchFamily="34" charset="0"/>
                <a:cs typeface="Arial" panose="020B0604020202020204" pitchFamily="34" charset="0"/>
              </a:rPr>
              <a:t>statt Kurzfristigkeit</a:t>
            </a:r>
          </a:p>
        </p:txBody>
      </p:sp>
      <p:sp>
        <p:nvSpPr>
          <p:cNvPr id="40" name="Textfeld 39">
            <a:extLst>
              <a:ext uri="{FF2B5EF4-FFF2-40B4-BE49-F238E27FC236}">
                <a16:creationId xmlns:a16="http://schemas.microsoft.com/office/drawing/2014/main" id="{06DD5A32-8591-7FB1-3AC3-CBCA52B8B7F4}"/>
              </a:ext>
            </a:extLst>
          </p:cNvPr>
          <p:cNvSpPr txBox="1"/>
          <p:nvPr/>
        </p:nvSpPr>
        <p:spPr>
          <a:xfrm>
            <a:off x="3540579" y="5410812"/>
            <a:ext cx="5406381" cy="646331"/>
          </a:xfrm>
          <a:prstGeom prst="rect">
            <a:avLst/>
          </a:prstGeom>
          <a:noFill/>
        </p:spPr>
        <p:txBody>
          <a:bodyPr wrap="square" rtlCol="0">
            <a:spAutoFit/>
          </a:bodyPr>
          <a:lstStyle/>
          <a:p>
            <a:r>
              <a:rPr lang="de-DE" dirty="0">
                <a:solidFill>
                  <a:srgbClr val="327A86"/>
                </a:solidFill>
                <a:latin typeface="Arial" panose="020B0604020202020204" pitchFamily="34" charset="0"/>
                <a:cs typeface="Arial" panose="020B0604020202020204" pitchFamily="34" charset="0"/>
              </a:rPr>
              <a:t>Das Zählen und Denken in gleich großen Schritten ermöglicht langfristig ein Weiterlernen. </a:t>
            </a:r>
          </a:p>
        </p:txBody>
      </p:sp>
      <p:grpSp>
        <p:nvGrpSpPr>
          <p:cNvPr id="41" name="Gruppieren 40">
            <a:extLst>
              <a:ext uri="{FF2B5EF4-FFF2-40B4-BE49-F238E27FC236}">
                <a16:creationId xmlns:a16="http://schemas.microsoft.com/office/drawing/2014/main" id="{2CB084A4-570C-904D-1183-6DA563FA64AF}"/>
              </a:ext>
            </a:extLst>
          </p:cNvPr>
          <p:cNvGrpSpPr/>
          <p:nvPr/>
        </p:nvGrpSpPr>
        <p:grpSpPr>
          <a:xfrm>
            <a:off x="3036119" y="3799965"/>
            <a:ext cx="375150" cy="375150"/>
            <a:chOff x="2596650" y="4051507"/>
            <a:chExt cx="216000" cy="216000"/>
          </a:xfrm>
        </p:grpSpPr>
        <p:sp>
          <p:nvSpPr>
            <p:cNvPr id="46" name="Ellipse 48">
              <a:extLst>
                <a:ext uri="{FF2B5EF4-FFF2-40B4-BE49-F238E27FC236}">
                  <a16:creationId xmlns:a16="http://schemas.microsoft.com/office/drawing/2014/main" id="{CA36A0C5-8608-7040-123F-DABDBA25C5AF}"/>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47" name="Ellipse 49">
              <a:extLst>
                <a:ext uri="{FF2B5EF4-FFF2-40B4-BE49-F238E27FC236}">
                  <a16:creationId xmlns:a16="http://schemas.microsoft.com/office/drawing/2014/main" id="{F40433BF-A5B0-F080-D070-A7AC263BBFDD}"/>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grpSp>
        <p:nvGrpSpPr>
          <p:cNvPr id="48" name="Gruppieren 47">
            <a:extLst>
              <a:ext uri="{FF2B5EF4-FFF2-40B4-BE49-F238E27FC236}">
                <a16:creationId xmlns:a16="http://schemas.microsoft.com/office/drawing/2014/main" id="{156EB6A1-1D50-E4FB-25BA-C047B1FE37EA}"/>
              </a:ext>
            </a:extLst>
          </p:cNvPr>
          <p:cNvGrpSpPr/>
          <p:nvPr/>
        </p:nvGrpSpPr>
        <p:grpSpPr>
          <a:xfrm>
            <a:off x="5218505" y="3164615"/>
            <a:ext cx="416149" cy="416149"/>
            <a:chOff x="2456444" y="4073886"/>
            <a:chExt cx="216000" cy="216000"/>
          </a:xfrm>
        </p:grpSpPr>
        <p:sp>
          <p:nvSpPr>
            <p:cNvPr id="49" name="Ellipse 48">
              <a:extLst>
                <a:ext uri="{FF2B5EF4-FFF2-40B4-BE49-F238E27FC236}">
                  <a16:creationId xmlns:a16="http://schemas.microsoft.com/office/drawing/2014/main" id="{FE99EF40-0B1D-B2C8-E55F-373FB73A9096}"/>
                </a:ext>
              </a:extLst>
            </p:cNvPr>
            <p:cNvSpPr/>
            <p:nvPr/>
          </p:nvSpPr>
          <p:spPr>
            <a:xfrm>
              <a:off x="2456444" y="4073886"/>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51" name="Ellipse 49">
              <a:extLst>
                <a:ext uri="{FF2B5EF4-FFF2-40B4-BE49-F238E27FC236}">
                  <a16:creationId xmlns:a16="http://schemas.microsoft.com/office/drawing/2014/main" id="{65DDC538-D1EF-CB34-443F-2673F24F9CF7}"/>
                </a:ext>
              </a:extLst>
            </p:cNvPr>
            <p:cNvSpPr/>
            <p:nvPr/>
          </p:nvSpPr>
          <p:spPr>
            <a:xfrm>
              <a:off x="2523402" y="4140844"/>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7" name="Ellipse 49">
            <a:extLst>
              <a:ext uri="{FF2B5EF4-FFF2-40B4-BE49-F238E27FC236}">
                <a16:creationId xmlns:a16="http://schemas.microsoft.com/office/drawing/2014/main" id="{DB58930B-F7F7-2564-1F85-32C52582419A}"/>
              </a:ext>
            </a:extLst>
          </p:cNvPr>
          <p:cNvSpPr/>
          <p:nvPr/>
        </p:nvSpPr>
        <p:spPr>
          <a:xfrm>
            <a:off x="7357894" y="2936615"/>
            <a:ext cx="202058" cy="200397"/>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nvGrpSpPr>
          <p:cNvPr id="8" name="Gruppieren 7">
            <a:extLst>
              <a:ext uri="{FF2B5EF4-FFF2-40B4-BE49-F238E27FC236}">
                <a16:creationId xmlns:a16="http://schemas.microsoft.com/office/drawing/2014/main" id="{A2773E80-6896-52B8-ED75-A926E4089637}"/>
              </a:ext>
            </a:extLst>
          </p:cNvPr>
          <p:cNvGrpSpPr/>
          <p:nvPr/>
        </p:nvGrpSpPr>
        <p:grpSpPr>
          <a:xfrm>
            <a:off x="7193070" y="2773146"/>
            <a:ext cx="531706" cy="527336"/>
            <a:chOff x="2809351" y="4043289"/>
            <a:chExt cx="216000" cy="216000"/>
          </a:xfrm>
        </p:grpSpPr>
        <p:sp>
          <p:nvSpPr>
            <p:cNvPr id="10" name="Ellipse 48">
              <a:extLst>
                <a:ext uri="{FF2B5EF4-FFF2-40B4-BE49-F238E27FC236}">
                  <a16:creationId xmlns:a16="http://schemas.microsoft.com/office/drawing/2014/main" id="{103FF1D1-F485-655A-2D4A-73E5ACAD7A49}"/>
                </a:ext>
              </a:extLst>
            </p:cNvPr>
            <p:cNvSpPr/>
            <p:nvPr/>
          </p:nvSpPr>
          <p:spPr>
            <a:xfrm>
              <a:off x="2809351" y="4043289"/>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11" name="Ellipse 49">
              <a:extLst>
                <a:ext uri="{FF2B5EF4-FFF2-40B4-BE49-F238E27FC236}">
                  <a16:creationId xmlns:a16="http://schemas.microsoft.com/office/drawing/2014/main" id="{79BAC21A-E8E5-8D5F-520F-12DE613CE568}"/>
                </a:ext>
              </a:extLst>
            </p:cNvPr>
            <p:cNvSpPr/>
            <p:nvPr/>
          </p:nvSpPr>
          <p:spPr>
            <a:xfrm>
              <a:off x="2876309" y="4110247"/>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31" name="Titel 1"/>
          <p:cNvSpPr>
            <a:spLocks noGrp="1"/>
          </p:cNvSpPr>
          <p:nvPr>
            <p:ph type="title"/>
          </p:nvPr>
        </p:nvSpPr>
        <p:spPr>
          <a:xfrm>
            <a:off x="1096423" y="382774"/>
            <a:ext cx="7715068" cy="603704"/>
          </a:xfrm>
        </p:spPr>
        <p:txBody>
          <a:bodyPr>
            <a:normAutofit/>
          </a:bodyPr>
          <a:lstStyle/>
          <a:p>
            <a:r>
              <a:rPr lang="de-DE" sz="2800" dirty="0"/>
              <a:t>Bedeutung und Kompetenzerwartungen</a:t>
            </a:r>
          </a:p>
        </p:txBody>
      </p:sp>
      <p:sp>
        <p:nvSpPr>
          <p:cNvPr id="24" name="Textplatzhalter 4">
            <a:extLst>
              <a:ext uri="{FF2B5EF4-FFF2-40B4-BE49-F238E27FC236}">
                <a16:creationId xmlns:a16="http://schemas.microsoft.com/office/drawing/2014/main" id="{92D5B1B3-B631-8140-8B72-3B18E05DE466}"/>
              </a:ext>
            </a:extLst>
          </p:cNvPr>
          <p:cNvSpPr txBox="1">
            <a:spLocks/>
          </p:cNvSpPr>
          <p:nvPr/>
        </p:nvSpPr>
        <p:spPr>
          <a:xfrm>
            <a:off x="7178744" y="6017445"/>
            <a:ext cx="1711871" cy="216000"/>
          </a:xfrm>
          <a:prstGeom prst="rect">
            <a:avLst/>
          </a:prstGeom>
        </p:spPr>
        <p:txBody>
          <a:bodyPr lIns="0" tIns="0" rIns="0" bIns="0"/>
          <a:lstStyle>
            <a:lvl1pPr marL="0" indent="0" algn="r" rtl="0" eaLnBrk="1" fontAlgn="base" hangingPunct="1">
              <a:lnSpc>
                <a:spcPct val="100000"/>
              </a:lnSpc>
              <a:spcBef>
                <a:spcPts val="0"/>
              </a:spcBef>
              <a:spcAft>
                <a:spcPts val="0"/>
              </a:spcAft>
              <a:buClr>
                <a:srgbClr val="327A86"/>
              </a:buClr>
              <a:buFont typeface="Wingdings" charset="2"/>
              <a:buNone/>
              <a:defRPr sz="1000">
                <a:solidFill>
                  <a:schemeClr val="bg1">
                    <a:lumMod val="50000"/>
                  </a:schemeClr>
                </a:solidFill>
                <a:latin typeface="Calibri"/>
                <a:ea typeface="+mn-ea"/>
                <a:cs typeface="Calibri"/>
              </a:defRPr>
            </a:lvl1pPr>
            <a:lvl2pPr marL="742950" indent="-285750" algn="l" rtl="0" eaLnBrk="1" fontAlgn="base" hangingPunct="1">
              <a:lnSpc>
                <a:spcPct val="100000"/>
              </a:lnSpc>
              <a:spcBef>
                <a:spcPct val="20000"/>
              </a:spcBef>
              <a:spcAft>
                <a:spcPts val="600"/>
              </a:spcAft>
              <a:buClr>
                <a:srgbClr val="737373"/>
              </a:buClr>
              <a:buFont typeface="Wingdings" charset="2"/>
              <a:buChar char="§"/>
              <a:defRPr sz="1800">
                <a:solidFill>
                  <a:schemeClr val="tx1"/>
                </a:solidFill>
                <a:latin typeface="Calibri"/>
                <a:ea typeface="+mn-ea"/>
                <a:cs typeface="Calibri"/>
              </a:defRPr>
            </a:lvl2pPr>
            <a:lvl3pPr marL="1143000" indent="-228600" algn="l" rtl="0" eaLnBrk="1" fontAlgn="base" hangingPunct="1">
              <a:lnSpc>
                <a:spcPct val="100000"/>
              </a:lnSpc>
              <a:spcBef>
                <a:spcPct val="20000"/>
              </a:spcBef>
              <a:spcAft>
                <a:spcPts val="600"/>
              </a:spcAft>
              <a:buClr>
                <a:srgbClr val="CBB98A"/>
              </a:buClr>
              <a:buFont typeface="Wingdings" charset="2"/>
              <a:buChar char="§"/>
              <a:defRPr>
                <a:solidFill>
                  <a:schemeClr val="tx1"/>
                </a:solidFill>
                <a:latin typeface="Calibri"/>
                <a:ea typeface="+mn-ea"/>
                <a:cs typeface="Calibri"/>
              </a:defRPr>
            </a:lvl3pPr>
            <a:lvl4pPr marL="16002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4pPr>
            <a:lvl5pPr marL="20574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4"/>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5"/>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5"/>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5"/>
              </a:buBlip>
              <a:defRPr sz="1200">
                <a:solidFill>
                  <a:schemeClr val="tx1"/>
                </a:solidFill>
                <a:latin typeface="+mn-lt"/>
                <a:ea typeface="+mn-ea"/>
              </a:defRPr>
            </a:lvl9pPr>
          </a:lstStyle>
          <a:p>
            <a:pPr algn="l"/>
            <a:r>
              <a:rPr lang="de-DE" sz="1200" dirty="0">
                <a:solidFill>
                  <a:schemeClr val="tx1"/>
                </a:solidFill>
                <a:latin typeface="Arial" panose="020B0604020202020204" pitchFamily="34" charset="0"/>
                <a:cs typeface="Arial" panose="020B0604020202020204" pitchFamily="34" charset="0"/>
              </a:rPr>
              <a:t>(Götze &amp; Baiker, 2021)</a:t>
            </a:r>
            <a:endParaRPr lang="de-DE" sz="900" kern="0" dirty="0">
              <a:solidFill>
                <a:schemeClr val="tx1"/>
              </a:solidFill>
              <a:latin typeface="Arial" panose="020B0604020202020204" pitchFamily="34" charset="0"/>
              <a:cs typeface="Arial" panose="020B0604020202020204" pitchFamily="34" charset="0"/>
            </a:endParaRPr>
          </a:p>
        </p:txBody>
      </p:sp>
      <p:sp>
        <p:nvSpPr>
          <p:cNvPr id="25" name="Textfeld 24">
            <a:extLst>
              <a:ext uri="{FF2B5EF4-FFF2-40B4-BE49-F238E27FC236}">
                <a16:creationId xmlns:a16="http://schemas.microsoft.com/office/drawing/2014/main" id="{AE122863-94A1-47E2-9035-F41D8773C5F3}"/>
              </a:ext>
            </a:extLst>
          </p:cNvPr>
          <p:cNvSpPr txBox="1"/>
          <p:nvPr/>
        </p:nvSpPr>
        <p:spPr>
          <a:xfrm>
            <a:off x="4442752" y="3875767"/>
            <a:ext cx="1809510" cy="830997"/>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defPPr>
              <a:defRPr lang="de-DE"/>
            </a:defPPr>
            <a:lvl1pPr>
              <a:defRPr sz="2400">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de-DE" sz="1600" dirty="0">
                <a:latin typeface="Arial" panose="020B0604020202020204" pitchFamily="34" charset="0"/>
                <a:cs typeface="Arial" panose="020B0604020202020204" pitchFamily="34" charset="0"/>
              </a:rPr>
              <a:t>3 · 4 </a:t>
            </a:r>
          </a:p>
          <a:p>
            <a:r>
              <a:rPr lang="de-DE" sz="1600" dirty="0">
                <a:latin typeface="Arial" panose="020B0604020202020204" pitchFamily="34" charset="0"/>
                <a:cs typeface="Arial" panose="020B0604020202020204" pitchFamily="34" charset="0"/>
              </a:rPr>
              <a:t>Das sind 3 Vierer, also 12.</a:t>
            </a:r>
          </a:p>
        </p:txBody>
      </p:sp>
      <p:sp>
        <p:nvSpPr>
          <p:cNvPr id="26" name="Textfeld 25">
            <a:extLst>
              <a:ext uri="{FF2B5EF4-FFF2-40B4-BE49-F238E27FC236}">
                <a16:creationId xmlns:a16="http://schemas.microsoft.com/office/drawing/2014/main" id="{E222D9BB-0ADC-4DFD-99EF-0A1BB10F283A}"/>
              </a:ext>
            </a:extLst>
          </p:cNvPr>
          <p:cNvSpPr txBox="1"/>
          <p:nvPr/>
        </p:nvSpPr>
        <p:spPr>
          <a:xfrm>
            <a:off x="2862221" y="4249351"/>
            <a:ext cx="1404979" cy="830997"/>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defPPr>
              <a:defRPr lang="de-DE"/>
            </a:defPPr>
            <a:lvl1pPr>
              <a:defRPr sz="2400">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de-DE" sz="1600" dirty="0">
                <a:latin typeface="Arial" panose="020B0604020202020204" pitchFamily="34" charset="0"/>
                <a:cs typeface="Arial" panose="020B0604020202020204" pitchFamily="34" charset="0"/>
              </a:rPr>
              <a:t>4, 8, 12</a:t>
            </a:r>
          </a:p>
          <a:p>
            <a:r>
              <a:rPr lang="de-DE" sz="1600" dirty="0">
                <a:latin typeface="Arial" panose="020B0604020202020204" pitchFamily="34" charset="0"/>
                <a:cs typeface="Arial" panose="020B0604020202020204" pitchFamily="34" charset="0"/>
              </a:rPr>
              <a:t>Immer ein Vierer weiter.</a:t>
            </a:r>
          </a:p>
        </p:txBody>
      </p:sp>
      <mc:AlternateContent xmlns:mc="http://schemas.openxmlformats.org/markup-compatibility/2006" xmlns:a14="http://schemas.microsoft.com/office/drawing/2010/main">
        <mc:Choice Requires="a14">
          <p:sp>
            <p:nvSpPr>
              <p:cNvPr id="27" name="Textfeld 26">
                <a:extLst>
                  <a:ext uri="{FF2B5EF4-FFF2-40B4-BE49-F238E27FC236}">
                    <a16:creationId xmlns:a16="http://schemas.microsoft.com/office/drawing/2014/main" id="{E801152E-7121-4C77-A605-FCB513E42657}"/>
                  </a:ext>
                </a:extLst>
              </p:cNvPr>
              <p:cNvSpPr txBox="1"/>
              <p:nvPr/>
            </p:nvSpPr>
            <p:spPr>
              <a:xfrm>
                <a:off x="6432800" y="3588158"/>
                <a:ext cx="2254303" cy="1542217"/>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p>
                <a14:m>
                  <m:oMath xmlns:m="http://schemas.openxmlformats.org/officeDocument/2006/math">
                    <m:f>
                      <m:fPr>
                        <m:ctrlPr>
                          <a:rPr lang="de-DE" sz="1600" i="1" dirty="0">
                            <a:latin typeface="Cambria Math" panose="02040503050406030204" pitchFamily="18" charset="0"/>
                            <a:cs typeface="Arial" panose="020B0604020202020204" pitchFamily="34" charset="0"/>
                          </a:rPr>
                        </m:ctrlPr>
                      </m:fPr>
                      <m:num>
                        <m:r>
                          <a:rPr lang="de-DE" sz="1600" dirty="0">
                            <a:latin typeface="Cambria Math"/>
                            <a:cs typeface="Arial" panose="020B0604020202020204" pitchFamily="34" charset="0"/>
                          </a:rPr>
                          <m:t>1</m:t>
                        </m:r>
                      </m:num>
                      <m:den>
                        <m:r>
                          <a:rPr lang="de-DE" sz="1600" dirty="0">
                            <a:latin typeface="Cambria Math"/>
                            <a:cs typeface="Arial" panose="020B0604020202020204" pitchFamily="34" charset="0"/>
                          </a:rPr>
                          <m:t>3</m:t>
                        </m:r>
                      </m:den>
                    </m:f>
                  </m:oMath>
                </a14:m>
                <a:r>
                  <a:rPr lang="de-DE" sz="1600" dirty="0">
                    <a:latin typeface="Arial" panose="020B0604020202020204" pitchFamily="34" charset="0"/>
                    <a:cs typeface="Arial" panose="020B0604020202020204" pitchFamily="34" charset="0"/>
                  </a:rPr>
                  <a:t> · 4 das ist ein Drittel </a:t>
                </a:r>
              </a:p>
              <a:p>
                <a:r>
                  <a:rPr lang="de-DE" sz="1600" dirty="0">
                    <a:latin typeface="Arial" panose="020B0604020202020204" pitchFamily="34" charset="0"/>
                    <a:cs typeface="Arial" panose="020B0604020202020204" pitchFamily="34" charset="0"/>
                  </a:rPr>
                  <a:t>von einem Vierer.</a:t>
                </a:r>
              </a:p>
              <a:p>
                <a:endParaRPr lang="de-DE" sz="1600" dirty="0">
                  <a:latin typeface="Arial" panose="020B0604020202020204" pitchFamily="34" charset="0"/>
                  <a:cs typeface="Arial" panose="020B0604020202020204" pitchFamily="34" charset="0"/>
                </a:endParaRPr>
              </a:p>
              <a:p>
                <a14:m>
                  <m:oMath xmlns:m="http://schemas.openxmlformats.org/officeDocument/2006/math">
                    <m:f>
                      <m:fPr>
                        <m:ctrlPr>
                          <a:rPr lang="de-DE" sz="1600" i="1" dirty="0">
                            <a:latin typeface="Cambria Math" panose="02040503050406030204" pitchFamily="18" charset="0"/>
                            <a:cs typeface="Arial" panose="020B0604020202020204" pitchFamily="34" charset="0"/>
                          </a:rPr>
                        </m:ctrlPr>
                      </m:fPr>
                      <m:num>
                        <m:r>
                          <a:rPr lang="de-DE" sz="1600" dirty="0">
                            <a:latin typeface="Cambria Math"/>
                            <a:cs typeface="Arial" panose="020B0604020202020204" pitchFamily="34" charset="0"/>
                          </a:rPr>
                          <m:t>1</m:t>
                        </m:r>
                      </m:num>
                      <m:den>
                        <m:r>
                          <a:rPr lang="de-DE" sz="1600" dirty="0">
                            <a:latin typeface="Cambria Math"/>
                            <a:cs typeface="Arial" panose="020B0604020202020204" pitchFamily="34" charset="0"/>
                          </a:rPr>
                          <m:t>3</m:t>
                        </m:r>
                      </m:den>
                    </m:f>
                  </m:oMath>
                </a14:m>
                <a:r>
                  <a:rPr lang="de-DE" sz="1600" dirty="0">
                    <a:latin typeface="Arial" panose="020B0604020202020204" pitchFamily="34" charset="0"/>
                    <a:cs typeface="Arial" panose="020B0604020202020204" pitchFamily="34" charset="0"/>
                  </a:rPr>
                  <a:t> · </a:t>
                </a:r>
                <a14:m>
                  <m:oMath xmlns:m="http://schemas.openxmlformats.org/officeDocument/2006/math">
                    <m:f>
                      <m:fPr>
                        <m:ctrlPr>
                          <a:rPr lang="de-DE" sz="1600" i="1" dirty="0">
                            <a:latin typeface="Cambria Math" panose="02040503050406030204" pitchFamily="18" charset="0"/>
                            <a:cs typeface="Arial" panose="020B0604020202020204" pitchFamily="34" charset="0"/>
                          </a:rPr>
                        </m:ctrlPr>
                      </m:fPr>
                      <m:num>
                        <m:r>
                          <a:rPr lang="de-DE" sz="1600" dirty="0">
                            <a:latin typeface="Cambria Math"/>
                            <a:cs typeface="Arial" panose="020B0604020202020204" pitchFamily="34" charset="0"/>
                          </a:rPr>
                          <m:t>1</m:t>
                        </m:r>
                      </m:num>
                      <m:den>
                        <m:r>
                          <a:rPr lang="de-DE" sz="1600" dirty="0">
                            <a:latin typeface="Cambria Math"/>
                            <a:cs typeface="Arial" panose="020B0604020202020204" pitchFamily="34" charset="0"/>
                          </a:rPr>
                          <m:t>4</m:t>
                        </m:r>
                      </m:den>
                    </m:f>
                  </m:oMath>
                </a14:m>
                <a:r>
                  <a:rPr lang="de-DE" sz="1600" dirty="0">
                    <a:latin typeface="Arial" panose="020B0604020202020204" pitchFamily="34" charset="0"/>
                    <a:cs typeface="Arial" panose="020B0604020202020204" pitchFamily="34" charset="0"/>
                  </a:rPr>
                  <a:t> das ist ein Drittel </a:t>
                </a:r>
              </a:p>
              <a:p>
                <a:r>
                  <a:rPr lang="de-DE" sz="1600" dirty="0">
                    <a:latin typeface="Arial" panose="020B0604020202020204" pitchFamily="34" charset="0"/>
                    <a:cs typeface="Arial" panose="020B0604020202020204" pitchFamily="34" charset="0"/>
                  </a:rPr>
                  <a:t>von einem Viertel.</a:t>
                </a:r>
              </a:p>
            </p:txBody>
          </p:sp>
        </mc:Choice>
        <mc:Fallback xmlns="">
          <p:sp>
            <p:nvSpPr>
              <p:cNvPr id="27" name="Textfeld 26">
                <a:extLst>
                  <a:ext uri="{FF2B5EF4-FFF2-40B4-BE49-F238E27FC236}">
                    <a16:creationId xmlns:a16="http://schemas.microsoft.com/office/drawing/2014/main" xmlns="" xmlns:a14="http://schemas.microsoft.com/office/drawing/2010/main" id="{E801152E-7121-4C77-A605-FCB513E42657}"/>
                  </a:ext>
                </a:extLst>
              </p:cNvPr>
              <p:cNvSpPr txBox="1">
                <a:spLocks noRot="1" noChangeAspect="1" noMove="1" noResize="1" noEditPoints="1" noAdjustHandles="1" noChangeArrowheads="1" noChangeShapeType="1" noTextEdit="1"/>
              </p:cNvSpPr>
              <p:nvPr/>
            </p:nvSpPr>
            <p:spPr>
              <a:xfrm>
                <a:off x="6432800" y="3588158"/>
                <a:ext cx="2254303" cy="1542217"/>
              </a:xfrm>
              <a:prstGeom prst="rect">
                <a:avLst/>
              </a:prstGeom>
              <a:blipFill rotWithShape="1">
                <a:blip r:embed="rId6"/>
                <a:stretch>
                  <a:fillRect l="-1072" b="-2734"/>
                </a:stretch>
              </a:blipFill>
              <a:ln w="19050">
                <a:solidFill>
                  <a:schemeClr val="tx2"/>
                </a:solidFill>
              </a:ln>
            </p:spPr>
            <p:txBody>
              <a:bodyPr/>
              <a:lstStyle/>
              <a:p>
                <a:r>
                  <a:rPr lang="de-DE">
                    <a:noFill/>
                  </a:rPr>
                  <a:t> </a:t>
                </a:r>
              </a:p>
            </p:txBody>
          </p:sp>
        </mc:Fallback>
      </mc:AlternateContent>
      <p:sp>
        <p:nvSpPr>
          <p:cNvPr id="30" name="Freihandform: Form 35">
            <a:extLst>
              <a:ext uri="{FF2B5EF4-FFF2-40B4-BE49-F238E27FC236}">
                <a16:creationId xmlns:a16="http://schemas.microsoft.com/office/drawing/2014/main" id="{62F273C9-141B-4940-809C-6A5EFA2F6C25}"/>
              </a:ext>
            </a:extLst>
          </p:cNvPr>
          <p:cNvSpPr/>
          <p:nvPr/>
        </p:nvSpPr>
        <p:spPr>
          <a:xfrm>
            <a:off x="2596649" y="2547012"/>
            <a:ext cx="1282723" cy="1135224"/>
          </a:xfrm>
          <a:custGeom>
            <a:avLst/>
            <a:gdLst>
              <a:gd name="connsiteX0" fmla="*/ 0 w 1193873"/>
              <a:gd name="connsiteY0" fmla="*/ 0 h 1135224"/>
              <a:gd name="connsiteX1" fmla="*/ 1193873 w 1193873"/>
              <a:gd name="connsiteY1" fmla="*/ 0 h 1135224"/>
              <a:gd name="connsiteX2" fmla="*/ 1193873 w 1193873"/>
              <a:gd name="connsiteY2" fmla="*/ 1135224 h 1135224"/>
              <a:gd name="connsiteX3" fmla="*/ 0 w 1193873"/>
              <a:gd name="connsiteY3" fmla="*/ 1135224 h 1135224"/>
              <a:gd name="connsiteX4" fmla="*/ 0 w 1193873"/>
              <a:gd name="connsiteY4" fmla="*/ 0 h 11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873" h="1135224">
                <a:moveTo>
                  <a:pt x="0" y="0"/>
                </a:moveTo>
                <a:lnTo>
                  <a:pt x="1193873" y="0"/>
                </a:lnTo>
                <a:lnTo>
                  <a:pt x="1193873" y="1135224"/>
                </a:lnTo>
                <a:lnTo>
                  <a:pt x="0" y="11352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de-DE" sz="1600" kern="1200" dirty="0">
                <a:solidFill>
                  <a:schemeClr val="tx1"/>
                </a:solidFill>
                <a:latin typeface="Arial" panose="020B0604020202020204" pitchFamily="34" charset="0"/>
                <a:cs typeface="Arial" panose="020B0604020202020204" pitchFamily="34" charset="0"/>
              </a:rPr>
              <a:t>Denken in (ganzen) Sprüngen/ Schritten</a:t>
            </a:r>
          </a:p>
        </p:txBody>
      </p:sp>
      <p:sp>
        <p:nvSpPr>
          <p:cNvPr id="37" name="Freihandform: Form 36">
            <a:extLst>
              <a:ext uri="{FF2B5EF4-FFF2-40B4-BE49-F238E27FC236}">
                <a16:creationId xmlns:a16="http://schemas.microsoft.com/office/drawing/2014/main" id="{150CC3A0-45A2-4F1A-8344-3F6F5890E509}"/>
              </a:ext>
            </a:extLst>
          </p:cNvPr>
          <p:cNvSpPr/>
          <p:nvPr/>
        </p:nvSpPr>
        <p:spPr>
          <a:xfrm>
            <a:off x="4488418" y="1799771"/>
            <a:ext cx="1282723" cy="1274063"/>
          </a:xfrm>
          <a:custGeom>
            <a:avLst/>
            <a:gdLst>
              <a:gd name="connsiteX0" fmla="*/ 0 w 1569523"/>
              <a:gd name="connsiteY0" fmla="*/ 0 h 806710"/>
              <a:gd name="connsiteX1" fmla="*/ 1569523 w 1569523"/>
              <a:gd name="connsiteY1" fmla="*/ 0 h 806710"/>
              <a:gd name="connsiteX2" fmla="*/ 1569523 w 1569523"/>
              <a:gd name="connsiteY2" fmla="*/ 806710 h 806710"/>
              <a:gd name="connsiteX3" fmla="*/ 0 w 1569523"/>
              <a:gd name="connsiteY3" fmla="*/ 806710 h 806710"/>
              <a:gd name="connsiteX4" fmla="*/ 0 w 1569523"/>
              <a:gd name="connsiteY4" fmla="*/ 0 h 80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23" h="806710">
                <a:moveTo>
                  <a:pt x="0" y="0"/>
                </a:moveTo>
                <a:lnTo>
                  <a:pt x="1569523" y="0"/>
                </a:lnTo>
                <a:lnTo>
                  <a:pt x="1569523" y="806710"/>
                </a:lnTo>
                <a:lnTo>
                  <a:pt x="0" y="8067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endParaRPr lang="de-DE" sz="1600" b="1" kern="1200" dirty="0">
              <a:solidFill>
                <a:schemeClr val="tx2"/>
              </a:solidFill>
              <a:latin typeface="Calibri" panose="020F0502020204030204" pitchFamily="34" charset="0"/>
              <a:cs typeface="Calibri" panose="020F0502020204030204" pitchFamily="34" charset="0"/>
            </a:endParaRPr>
          </a:p>
          <a:p>
            <a:pPr defTabSz="711200">
              <a:lnSpc>
                <a:spcPct val="90000"/>
              </a:lnSpc>
              <a:spcAft>
                <a:spcPct val="35000"/>
              </a:spcAft>
            </a:pPr>
            <a:r>
              <a:rPr lang="de-DE" sz="1600" dirty="0">
                <a:solidFill>
                  <a:schemeClr val="tx1"/>
                </a:solidFill>
                <a:latin typeface="Arial" panose="020B0604020202020204" pitchFamily="34" charset="0"/>
                <a:cs typeface="Arial" panose="020B0604020202020204" pitchFamily="34" charset="0"/>
              </a:rPr>
              <a:t>Multiplikatives Denken als ein Denken in Bündeln</a:t>
            </a:r>
          </a:p>
        </p:txBody>
      </p:sp>
      <p:sp>
        <p:nvSpPr>
          <p:cNvPr id="38" name="Freihandform: Form 37">
            <a:extLst>
              <a:ext uri="{FF2B5EF4-FFF2-40B4-BE49-F238E27FC236}">
                <a16:creationId xmlns:a16="http://schemas.microsoft.com/office/drawing/2014/main" id="{A9CC4D1E-6918-44FC-8749-5020A6A48E09}"/>
              </a:ext>
            </a:extLst>
          </p:cNvPr>
          <p:cNvSpPr/>
          <p:nvPr/>
        </p:nvSpPr>
        <p:spPr>
          <a:xfrm>
            <a:off x="6507179" y="1830292"/>
            <a:ext cx="1572054" cy="873667"/>
          </a:xfrm>
          <a:custGeom>
            <a:avLst/>
            <a:gdLst>
              <a:gd name="connsiteX0" fmla="*/ 0 w 1685523"/>
              <a:gd name="connsiteY0" fmla="*/ 0 h 439851"/>
              <a:gd name="connsiteX1" fmla="*/ 1685523 w 1685523"/>
              <a:gd name="connsiteY1" fmla="*/ 0 h 439851"/>
              <a:gd name="connsiteX2" fmla="*/ 1685523 w 1685523"/>
              <a:gd name="connsiteY2" fmla="*/ 439851 h 439851"/>
              <a:gd name="connsiteX3" fmla="*/ 0 w 1685523"/>
              <a:gd name="connsiteY3" fmla="*/ 439851 h 439851"/>
              <a:gd name="connsiteX4" fmla="*/ 0 w 1685523"/>
              <a:gd name="connsiteY4" fmla="*/ 0 h 439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523" h="439851">
                <a:moveTo>
                  <a:pt x="0" y="0"/>
                </a:moveTo>
                <a:lnTo>
                  <a:pt x="1685523" y="0"/>
                </a:lnTo>
                <a:lnTo>
                  <a:pt x="1685523" y="439851"/>
                </a:lnTo>
                <a:lnTo>
                  <a:pt x="0" y="4398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711200">
              <a:lnSpc>
                <a:spcPct val="90000"/>
              </a:lnSpc>
              <a:spcAft>
                <a:spcPct val="35000"/>
              </a:spcAft>
              <a:buNone/>
            </a:pPr>
            <a:r>
              <a:rPr lang="de-DE" sz="1600" dirty="0">
                <a:solidFill>
                  <a:schemeClr val="tx1"/>
                </a:solidFill>
                <a:latin typeface="Arial" panose="020B0604020202020204" pitchFamily="34" charset="0"/>
                <a:cs typeface="Arial" panose="020B0604020202020204" pitchFamily="34" charset="0"/>
              </a:rPr>
              <a:t>Multiplikatives Denken</a:t>
            </a:r>
            <a:br>
              <a:rPr lang="de-DE" sz="1600" dirty="0">
                <a:solidFill>
                  <a:schemeClr val="tx1"/>
                </a:solidFill>
                <a:latin typeface="Arial" panose="020B0604020202020204" pitchFamily="34" charset="0"/>
                <a:cs typeface="Arial" panose="020B0604020202020204" pitchFamily="34" charset="0"/>
              </a:rPr>
            </a:br>
            <a:r>
              <a:rPr lang="de-DE" sz="1600" dirty="0">
                <a:solidFill>
                  <a:schemeClr val="tx1"/>
                </a:solidFill>
                <a:latin typeface="Arial" panose="020B0604020202020204" pitchFamily="34" charset="0"/>
                <a:cs typeface="Arial" panose="020B0604020202020204" pitchFamily="34" charset="0"/>
              </a:rPr>
              <a:t>in anderen Zahlbereichen</a:t>
            </a:r>
          </a:p>
        </p:txBody>
      </p:sp>
      <p:sp>
        <p:nvSpPr>
          <p:cNvPr id="39" name="Textfeld 38">
            <a:extLst>
              <a:ext uri="{FF2B5EF4-FFF2-40B4-BE49-F238E27FC236}">
                <a16:creationId xmlns:a16="http://schemas.microsoft.com/office/drawing/2014/main" id="{491BD04C-E000-4FED-AE34-5BC87022E1DC}"/>
              </a:ext>
            </a:extLst>
          </p:cNvPr>
          <p:cNvSpPr txBox="1"/>
          <p:nvPr/>
        </p:nvSpPr>
        <p:spPr>
          <a:xfrm>
            <a:off x="1289542" y="5121439"/>
            <a:ext cx="1527110" cy="1077218"/>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p>
            <a:r>
              <a:rPr lang="de-DE" sz="1600" dirty="0">
                <a:latin typeface="Arial" panose="020B0604020202020204" pitchFamily="34" charset="0"/>
                <a:cs typeface="Arial" panose="020B0604020202020204" pitchFamily="34" charset="0"/>
              </a:rPr>
              <a:t>       3 · 4 =</a:t>
            </a:r>
          </a:p>
          <a:p>
            <a:r>
              <a:rPr lang="de-DE" sz="1600" dirty="0">
                <a:latin typeface="Arial" panose="020B0604020202020204" pitchFamily="34" charset="0"/>
                <a:cs typeface="Arial" panose="020B0604020202020204" pitchFamily="34" charset="0"/>
              </a:rPr>
              <a:t>4 + 4 + 4 = </a:t>
            </a:r>
          </a:p>
          <a:p>
            <a:r>
              <a:rPr lang="de-DE" sz="1600" dirty="0">
                <a:latin typeface="Arial" panose="020B0604020202020204" pitchFamily="34" charset="0"/>
                <a:cs typeface="Arial" panose="020B0604020202020204" pitchFamily="34" charset="0"/>
              </a:rPr>
              <a:t>      8 + 4 = </a:t>
            </a:r>
          </a:p>
          <a:p>
            <a:r>
              <a:rPr lang="de-DE" sz="1600" dirty="0">
                <a:latin typeface="Arial" panose="020B0604020202020204" pitchFamily="34" charset="0"/>
                <a:cs typeface="Arial" panose="020B0604020202020204" pitchFamily="34" charset="0"/>
              </a:rPr>
              <a:t>    10 + 2 = 12</a:t>
            </a:r>
          </a:p>
        </p:txBody>
      </p:sp>
      <p:sp>
        <p:nvSpPr>
          <p:cNvPr id="42" name="Textfeld 41"/>
          <p:cNvSpPr txBox="1"/>
          <p:nvPr/>
        </p:nvSpPr>
        <p:spPr>
          <a:xfrm>
            <a:off x="475275" y="3934251"/>
            <a:ext cx="2137725" cy="584775"/>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Additives </a:t>
            </a:r>
          </a:p>
          <a:p>
            <a:r>
              <a:rPr lang="de-DE" sz="1600" dirty="0">
                <a:latin typeface="Arial" panose="020B0604020202020204" pitchFamily="34" charset="0"/>
                <a:cs typeface="Arial" panose="020B0604020202020204" pitchFamily="34" charset="0"/>
              </a:rPr>
              <a:t>Denken</a:t>
            </a:r>
          </a:p>
        </p:txBody>
      </p:sp>
      <p:pic>
        <p:nvPicPr>
          <p:cNvPr id="44" name="Grafik 43">
            <a:extLst>
              <a:ext uri="{FF2B5EF4-FFF2-40B4-BE49-F238E27FC236}">
                <a16:creationId xmlns:a16="http://schemas.microsoft.com/office/drawing/2014/main" id="{E83FA146-B2E7-F6B7-B1B2-A1C358E48474}"/>
              </a:ext>
            </a:extLst>
          </p:cNvPr>
          <p:cNvPicPr>
            <a:picLocks noChangeAspect="1"/>
          </p:cNvPicPr>
          <p:nvPr/>
        </p:nvPicPr>
        <p:blipFill rotWithShape="1">
          <a:blip r:embed="rId7">
            <a:extLst>
              <a:ext uri="{28A0092B-C50C-407E-A947-70E740481C1C}">
                <a14:useLocalDpi xmlns:a14="http://schemas.microsoft.com/office/drawing/2010/main" val="0"/>
              </a:ext>
            </a:extLst>
          </a:blip>
          <a:srcRect r="50110"/>
          <a:stretch/>
        </p:blipFill>
        <p:spPr>
          <a:xfrm>
            <a:off x="5476839" y="6496266"/>
            <a:ext cx="501930" cy="194974"/>
          </a:xfrm>
          <a:prstGeom prst="rect">
            <a:avLst/>
          </a:prstGeom>
          <a:ln>
            <a:noFill/>
          </a:ln>
        </p:spPr>
      </p:pic>
      <p:sp>
        <p:nvSpPr>
          <p:cNvPr id="2" name="Textplatzhalter 1"/>
          <p:cNvSpPr>
            <a:spLocks noGrp="1"/>
          </p:cNvSpPr>
          <p:nvPr>
            <p:ph type="body" sz="quarter" idx="13"/>
          </p:nvPr>
        </p:nvSpPr>
        <p:spPr/>
        <p:txBody>
          <a:bodyPr/>
          <a:lstStyle/>
          <a:p>
            <a:r>
              <a:rPr lang="de-DE" dirty="0"/>
              <a:t>GRUNDLAGEN SCHAFFEN FÜR WEITERE LERNPROZESSE</a:t>
            </a:r>
          </a:p>
          <a:p>
            <a:endParaRPr lang="de-DE" dirty="0"/>
          </a:p>
        </p:txBody>
      </p:sp>
    </p:spTree>
    <p:extLst>
      <p:ext uri="{BB962C8B-B14F-4D97-AF65-F5344CB8AC3E}">
        <p14:creationId xmlns:p14="http://schemas.microsoft.com/office/powerpoint/2010/main" val="2166046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4" y="1139846"/>
            <a:ext cx="7630888" cy="4912611"/>
          </a:xfrm>
        </p:spPr>
        <p:txBody>
          <a:bodyPr/>
          <a:lstStyle/>
          <a:p>
            <a:r>
              <a:rPr lang="de-DE" sz="2000" dirty="0"/>
              <a:t>Reflexion des Erprobungsauftrags</a:t>
            </a:r>
          </a:p>
          <a:p>
            <a:r>
              <a:rPr lang="de-DE" sz="2000" dirty="0"/>
              <a:t>Bedeutung und Kompetenzerwartungen</a:t>
            </a:r>
          </a:p>
          <a:p>
            <a:r>
              <a:rPr lang="de-DE" sz="2000" b="1" dirty="0"/>
              <a:t>Grundvorstellungen besitzen</a:t>
            </a:r>
          </a:p>
          <a:p>
            <a:r>
              <a:rPr lang="de-DE" sz="2000" dirty="0"/>
              <a:t>Darstellungen vernetzen</a:t>
            </a:r>
          </a:p>
          <a:p>
            <a:r>
              <a:rPr lang="de-DE" sz="2000" dirty="0"/>
              <a:t>Aufgabenbeziehungen nutzen </a:t>
            </a:r>
          </a:p>
          <a:p>
            <a:r>
              <a:rPr lang="de-DE" sz="2000" dirty="0"/>
              <a:t>Reflexion und Erprobungsauftrag</a:t>
            </a:r>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t"/>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21</a:t>
            </a:fld>
            <a:endParaRPr lang="de-DE" dirty="0"/>
          </a:p>
        </p:txBody>
      </p:sp>
    </p:spTree>
    <p:extLst>
      <p:ext uri="{BB962C8B-B14F-4D97-AF65-F5344CB8AC3E}">
        <p14:creationId xmlns:p14="http://schemas.microsoft.com/office/powerpoint/2010/main" val="3949118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22</a:t>
            </a:fld>
            <a:endParaRPr lang="de-DE" dirty="0"/>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dirty="0"/>
              <a:t>HINWEISE ZU DEN FOLIEN 23-32</a:t>
            </a:r>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423" y="1639658"/>
            <a:ext cx="7641177" cy="4713137"/>
          </a:xfrm>
        </p:spPr>
        <p:txBody>
          <a:bodyPr/>
          <a:lstStyle/>
          <a:p>
            <a:pPr>
              <a:spcBef>
                <a:spcPts val="0"/>
              </a:spcBef>
            </a:pPr>
            <a:r>
              <a:rPr lang="de-DE" sz="1500" b="1" dirty="0"/>
              <a:t>Kernbotschaft (Folie 32):</a:t>
            </a:r>
          </a:p>
          <a:p>
            <a:pPr marL="171450" indent="-171450">
              <a:spcBef>
                <a:spcPts val="0"/>
              </a:spcBef>
              <a:buFont typeface="Arial" panose="020B0604020202020204" pitchFamily="34" charset="0"/>
              <a:buChar char="•"/>
            </a:pPr>
            <a:r>
              <a:rPr lang="de-DE" sz="1500" b="1" dirty="0"/>
              <a:t>Lernende aktivieren Vorstellungen zu Rechenoperationen in Alltagssituationen und in Aufgaben.</a:t>
            </a:r>
          </a:p>
          <a:p>
            <a:pPr>
              <a:spcBef>
                <a:spcPts val="0"/>
              </a:spcBef>
            </a:pPr>
            <a:endParaRPr lang="de-DE" sz="1500" b="1" dirty="0"/>
          </a:p>
          <a:p>
            <a:pPr>
              <a:spcBef>
                <a:spcPts val="0"/>
              </a:spcBef>
              <a:spcAft>
                <a:spcPts val="600"/>
              </a:spcAft>
            </a:pPr>
            <a:r>
              <a:rPr lang="de-DE" sz="1500" dirty="0"/>
              <a:t>Folie 24: In diesem Abschnitt der Präsentation wird zunächst noch einmal an die Grundvorstellungen der Multiplikation erinnert. Aufbauend darauf wird das „Unitizing“ als Bindeglied zwischen den verschiedenen Grundvorstellungen erläutert.</a:t>
            </a:r>
          </a:p>
          <a:p>
            <a:pPr>
              <a:spcBef>
                <a:spcPts val="0"/>
              </a:spcBef>
              <a:spcAft>
                <a:spcPts val="600"/>
              </a:spcAft>
            </a:pPr>
            <a:r>
              <a:rPr lang="de-DE" sz="1500" dirty="0"/>
              <a:t>Folie 27: Aktivität (Hinweis s. Folie 26)</a:t>
            </a:r>
          </a:p>
          <a:p>
            <a:pPr>
              <a:spcBef>
                <a:spcPts val="0"/>
              </a:spcBef>
              <a:spcAft>
                <a:spcPts val="600"/>
              </a:spcAft>
            </a:pPr>
            <a:r>
              <a:rPr lang="de-DE" sz="1500" dirty="0"/>
              <a:t>Folien 28-31: Es wird auf die Bedeutung der Grundvorstellung eingegangen und verschiedene Aktivitäten gezeigt, die Lernenden Gelegenheiten bieten, Grundvorstellungen aufzubauen.</a:t>
            </a:r>
          </a:p>
        </p:txBody>
      </p:sp>
    </p:spTree>
    <p:extLst>
      <p:ext uri="{BB962C8B-B14F-4D97-AF65-F5344CB8AC3E}">
        <p14:creationId xmlns:p14="http://schemas.microsoft.com/office/powerpoint/2010/main" val="3579549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CA5000-2FAC-C815-0550-75D4374C1E86}"/>
              </a:ext>
            </a:extLst>
          </p:cNvPr>
          <p:cNvSpPr>
            <a:spLocks noGrp="1"/>
          </p:cNvSpPr>
          <p:nvPr>
            <p:ph type="title"/>
          </p:nvPr>
        </p:nvSpPr>
        <p:spPr/>
        <p:txBody>
          <a:bodyPr/>
          <a:lstStyle/>
          <a:p>
            <a:r>
              <a:rPr lang="de-DE" dirty="0"/>
              <a:t>Grundvorstellungen besitzen</a:t>
            </a:r>
          </a:p>
        </p:txBody>
      </p:sp>
      <p:sp>
        <p:nvSpPr>
          <p:cNvPr id="5" name="Datumsplatzhalter 4">
            <a:extLst>
              <a:ext uri="{FF2B5EF4-FFF2-40B4-BE49-F238E27FC236}">
                <a16:creationId xmlns:a16="http://schemas.microsoft.com/office/drawing/2014/main" id="{80369A70-C6B8-CB81-ECCC-1D67D8DE196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3ADFBE4-A7A4-02F1-EE48-674EFD66C976}"/>
              </a:ext>
            </a:extLst>
          </p:cNvPr>
          <p:cNvSpPr>
            <a:spLocks noGrp="1"/>
          </p:cNvSpPr>
          <p:nvPr>
            <p:ph type="sldNum" sz="quarter" idx="12"/>
          </p:nvPr>
        </p:nvSpPr>
        <p:spPr/>
        <p:txBody>
          <a:bodyPr/>
          <a:lstStyle/>
          <a:p>
            <a:fld id="{C3752B7C-18A9-864D-BBCB-54A9F41B5594}" type="slidenum">
              <a:rPr lang="de-DE" smtClean="0"/>
              <a:pPr/>
              <a:t>23</a:t>
            </a:fld>
            <a:endParaRPr lang="de-DE" dirty="0"/>
          </a:p>
        </p:txBody>
      </p:sp>
      <p:grpSp>
        <p:nvGrpSpPr>
          <p:cNvPr id="20" name="Gruppieren 19">
            <a:extLst>
              <a:ext uri="{FF2B5EF4-FFF2-40B4-BE49-F238E27FC236}">
                <a16:creationId xmlns:a16="http://schemas.microsoft.com/office/drawing/2014/main" id="{73D89D54-E9E1-4BB9-D26F-77E7A92F47DB}"/>
              </a:ext>
            </a:extLst>
          </p:cNvPr>
          <p:cNvGrpSpPr>
            <a:grpSpLocks noChangeAspect="1"/>
          </p:cNvGrpSpPr>
          <p:nvPr/>
        </p:nvGrpSpPr>
        <p:grpSpPr>
          <a:xfrm>
            <a:off x="2367632" y="2017571"/>
            <a:ext cx="4366090" cy="3276000"/>
            <a:chOff x="5681807" y="3971726"/>
            <a:chExt cx="2421273" cy="1816748"/>
          </a:xfrm>
        </p:grpSpPr>
        <p:sp>
          <p:nvSpPr>
            <p:cNvPr id="8" name="Dreieck 7">
              <a:extLst>
                <a:ext uri="{FF2B5EF4-FFF2-40B4-BE49-F238E27FC236}">
                  <a16:creationId xmlns:a16="http://schemas.microsoft.com/office/drawing/2014/main" id="{8DD7DDC8-588D-8F7E-2E2B-F65678BC385F}"/>
                </a:ext>
              </a:extLst>
            </p:cNvPr>
            <p:cNvSpPr/>
            <p:nvPr/>
          </p:nvSpPr>
          <p:spPr>
            <a:xfrm rot="10800000">
              <a:off x="6301090" y="4482017"/>
              <a:ext cx="1185560" cy="969901"/>
            </a:xfrm>
            <a:prstGeom prst="triangle">
              <a:avLst/>
            </a:prstGeom>
            <a:noFill/>
            <a:ln w="698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E558C7FB-2C77-806F-79AD-1FB777FB2D24}"/>
                </a:ext>
              </a:extLst>
            </p:cNvPr>
            <p:cNvGrpSpPr/>
            <p:nvPr/>
          </p:nvGrpSpPr>
          <p:grpSpPr>
            <a:xfrm>
              <a:off x="6394618" y="4816474"/>
              <a:ext cx="1019300" cy="972000"/>
              <a:chOff x="6394618" y="4858998"/>
              <a:chExt cx="1019300" cy="972000"/>
            </a:xfrm>
          </p:grpSpPr>
          <p:sp>
            <p:nvSpPr>
              <p:cNvPr id="11" name="Oval 10">
                <a:extLst>
                  <a:ext uri="{FF2B5EF4-FFF2-40B4-BE49-F238E27FC236}">
                    <a16:creationId xmlns:a16="http://schemas.microsoft.com/office/drawing/2014/main" id="{2509911E-7400-6019-C566-B3D18B5B4788}"/>
                  </a:ext>
                </a:extLst>
              </p:cNvPr>
              <p:cNvSpPr/>
              <p:nvPr/>
            </p:nvSpPr>
            <p:spPr>
              <a:xfrm>
                <a:off x="6407869" y="4858998"/>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6382CA6C-6751-3F49-B5C8-1F4D8EEBFA3E}"/>
                  </a:ext>
                </a:extLst>
              </p:cNvPr>
              <p:cNvSpPr txBox="1"/>
              <p:nvPr/>
            </p:nvSpPr>
            <p:spPr>
              <a:xfrm>
                <a:off x="6394618" y="5088976"/>
                <a:ext cx="1019300" cy="512044"/>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Aufgaben-beziehungen</a:t>
                </a:r>
              </a:p>
              <a:p>
                <a:pPr algn="ctr"/>
                <a:r>
                  <a:rPr lang="de-DE" b="1" dirty="0">
                    <a:latin typeface="Arial" panose="020B0604020202020204" pitchFamily="34" charset="0"/>
                    <a:cs typeface="Arial" panose="020B0604020202020204" pitchFamily="34" charset="0"/>
                  </a:rPr>
                  <a:t>nutzen</a:t>
                </a:r>
              </a:p>
            </p:txBody>
          </p:sp>
        </p:grpSp>
        <p:grpSp>
          <p:nvGrpSpPr>
            <p:cNvPr id="18" name="Gruppieren 17">
              <a:extLst>
                <a:ext uri="{FF2B5EF4-FFF2-40B4-BE49-F238E27FC236}">
                  <a16:creationId xmlns:a16="http://schemas.microsoft.com/office/drawing/2014/main" id="{2A23B908-8062-B129-5421-9083C51D7ADD}"/>
                </a:ext>
              </a:extLst>
            </p:cNvPr>
            <p:cNvGrpSpPr/>
            <p:nvPr/>
          </p:nvGrpSpPr>
          <p:grpSpPr>
            <a:xfrm>
              <a:off x="7083780" y="3971726"/>
              <a:ext cx="1019300" cy="972000"/>
              <a:chOff x="7134758" y="4079545"/>
              <a:chExt cx="1019300" cy="972000"/>
            </a:xfrm>
          </p:grpSpPr>
          <p:sp>
            <p:nvSpPr>
              <p:cNvPr id="9" name="Oval 8">
                <a:extLst>
                  <a:ext uri="{FF2B5EF4-FFF2-40B4-BE49-F238E27FC236}">
                    <a16:creationId xmlns:a16="http://schemas.microsoft.com/office/drawing/2014/main" id="{51AEE25F-83E6-C497-94CA-1C13CA8A8F76}"/>
                  </a:ext>
                </a:extLst>
              </p:cNvPr>
              <p:cNvSpPr/>
              <p:nvPr/>
            </p:nvSpPr>
            <p:spPr>
              <a:xfrm>
                <a:off x="7158408" y="4079545"/>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5BA837F6-AB23-89D6-DDB0-5E62F920284B}"/>
                  </a:ext>
                </a:extLst>
              </p:cNvPr>
              <p:cNvSpPr txBox="1"/>
              <p:nvPr/>
            </p:nvSpPr>
            <p:spPr>
              <a:xfrm>
                <a:off x="7134758" y="4402189"/>
                <a:ext cx="1019300" cy="358431"/>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Darstellungen vernetzen</a:t>
                </a:r>
              </a:p>
            </p:txBody>
          </p:sp>
        </p:grpSp>
        <p:grpSp>
          <p:nvGrpSpPr>
            <p:cNvPr id="17" name="Gruppieren 16">
              <a:extLst>
                <a:ext uri="{FF2B5EF4-FFF2-40B4-BE49-F238E27FC236}">
                  <a16:creationId xmlns:a16="http://schemas.microsoft.com/office/drawing/2014/main" id="{5F1524A7-2D47-3123-5700-C6915BBCDEAA}"/>
                </a:ext>
              </a:extLst>
            </p:cNvPr>
            <p:cNvGrpSpPr/>
            <p:nvPr/>
          </p:nvGrpSpPr>
          <p:grpSpPr>
            <a:xfrm>
              <a:off x="5681807" y="3987586"/>
              <a:ext cx="1019300" cy="972000"/>
              <a:chOff x="5633682" y="4096616"/>
              <a:chExt cx="1019300" cy="972000"/>
            </a:xfrm>
          </p:grpSpPr>
          <p:sp>
            <p:nvSpPr>
              <p:cNvPr id="10" name="Oval 9">
                <a:extLst>
                  <a:ext uri="{FF2B5EF4-FFF2-40B4-BE49-F238E27FC236}">
                    <a16:creationId xmlns:a16="http://schemas.microsoft.com/office/drawing/2014/main" id="{D7D04692-6E60-40D0-201C-0378F0FB358C}"/>
                  </a:ext>
                </a:extLst>
              </p:cNvPr>
              <p:cNvSpPr/>
              <p:nvPr/>
            </p:nvSpPr>
            <p:spPr>
              <a:xfrm>
                <a:off x="5657331" y="4096616"/>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DEE3C5F9-A02C-6378-5B42-EB691EF6A139}"/>
                  </a:ext>
                </a:extLst>
              </p:cNvPr>
              <p:cNvSpPr txBox="1"/>
              <p:nvPr/>
            </p:nvSpPr>
            <p:spPr>
              <a:xfrm>
                <a:off x="5633682" y="4331610"/>
                <a:ext cx="1019300" cy="512044"/>
              </a:xfrm>
              <a:prstGeom prst="rect">
                <a:avLst/>
              </a:prstGeom>
              <a:noFill/>
            </p:spPr>
            <p:txBody>
              <a:bodyPr wrap="square" rtlCol="0">
                <a:spAutoFit/>
              </a:bodyPr>
              <a:lstStyle/>
              <a:p>
                <a:pPr algn="ctr"/>
                <a:r>
                  <a:rPr lang="de-DE" b="1" dirty="0">
                    <a:solidFill>
                      <a:schemeClr val="bg1"/>
                    </a:solidFill>
                    <a:latin typeface="Arial" panose="020B0604020202020204" pitchFamily="34" charset="0"/>
                    <a:cs typeface="Arial" panose="020B0604020202020204" pitchFamily="34" charset="0"/>
                  </a:rPr>
                  <a:t>Grund-vorstellungen besitzen</a:t>
                </a:r>
              </a:p>
            </p:txBody>
          </p:sp>
        </p:grpSp>
      </p:grpSp>
    </p:spTree>
    <p:extLst>
      <p:ext uri="{BB962C8B-B14F-4D97-AF65-F5344CB8AC3E}">
        <p14:creationId xmlns:p14="http://schemas.microsoft.com/office/powerpoint/2010/main" val="3068355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8D3C10B1-852E-4996-8D88-7FD5087F0B4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09B88C7-D7B3-4775-8A2A-700E4C719010}"/>
              </a:ext>
            </a:extLst>
          </p:cNvPr>
          <p:cNvSpPr>
            <a:spLocks noGrp="1"/>
          </p:cNvSpPr>
          <p:nvPr>
            <p:ph type="sldNum" sz="quarter" idx="12"/>
          </p:nvPr>
        </p:nvSpPr>
        <p:spPr/>
        <p:txBody>
          <a:bodyPr/>
          <a:lstStyle/>
          <a:p>
            <a:fld id="{C3752B7C-18A9-864D-BBCB-54A9F41B5594}" type="slidenum">
              <a:rPr lang="de-DE" smtClean="0"/>
              <a:pPr/>
              <a:t>24</a:t>
            </a:fld>
            <a:endParaRPr lang="de-DE" dirty="0"/>
          </a:p>
        </p:txBody>
      </p:sp>
      <p:sp>
        <p:nvSpPr>
          <p:cNvPr id="4" name="Textfeld 3">
            <a:extLst>
              <a:ext uri="{FF2B5EF4-FFF2-40B4-BE49-F238E27FC236}">
                <a16:creationId xmlns:a16="http://schemas.microsoft.com/office/drawing/2014/main" id="{9C9FC964-AB61-4557-BA0D-44099EF32177}"/>
              </a:ext>
            </a:extLst>
          </p:cNvPr>
          <p:cNvSpPr txBox="1"/>
          <p:nvPr/>
        </p:nvSpPr>
        <p:spPr>
          <a:xfrm>
            <a:off x="126004" y="3606944"/>
            <a:ext cx="2937231" cy="2708434"/>
          </a:xfrm>
          <a:prstGeom prst="rect">
            <a:avLst/>
          </a:prstGeom>
          <a:noFill/>
        </p:spPr>
        <p:txBody>
          <a:bodyPr wrap="square" rtlCol="0">
            <a:spAutoFit/>
          </a:bodyPr>
          <a:lstStyle/>
          <a:p>
            <a:pPr fontAlgn="base"/>
            <a:r>
              <a:rPr lang="de-DE" dirty="0">
                <a:latin typeface="Arial" panose="020B0604020202020204" pitchFamily="34" charset="0"/>
                <a:cs typeface="Arial" panose="020B0604020202020204" pitchFamily="34" charset="0"/>
              </a:rPr>
              <a:t>Tätigkeiten gleichen Umfangs werden wiederholt ausgeführt (zeitlich-sukzessiv).</a:t>
            </a:r>
          </a:p>
          <a:p>
            <a:pPr fontAlgn="base"/>
            <a:endParaRPr lang="de-DE" dirty="0">
              <a:latin typeface="Arial" panose="020B0604020202020204" pitchFamily="34" charset="0"/>
              <a:cs typeface="Arial" panose="020B0604020202020204" pitchFamily="34" charset="0"/>
            </a:endParaRPr>
          </a:p>
          <a:p>
            <a:pPr fontAlgn="base"/>
            <a:r>
              <a:rPr lang="de-DE" sz="1600" i="1" dirty="0">
                <a:latin typeface="Arial" panose="020B0604020202020204" pitchFamily="34" charset="0"/>
                <a:cs typeface="Arial" panose="020B0604020202020204" pitchFamily="34" charset="0"/>
              </a:rPr>
              <a:t>Anna holt alle ihre Bücher. Dafür geht sie dreimal in ihr Zimmer. Jedes Mal trägt sie vier Bücher. Wie viele Bücher holt sie insgesamt?</a:t>
            </a:r>
            <a:endParaRPr lang="de-DE" sz="1600" dirty="0">
              <a:latin typeface="Arial" panose="020B0604020202020204" pitchFamily="34" charset="0"/>
              <a:cs typeface="Arial" panose="020B0604020202020204" pitchFamily="34" charset="0"/>
            </a:endParaRPr>
          </a:p>
        </p:txBody>
      </p:sp>
      <p:pic>
        <p:nvPicPr>
          <p:cNvPr id="11" name="Grafik 10">
            <a:extLst>
              <a:ext uri="{FF2B5EF4-FFF2-40B4-BE49-F238E27FC236}">
                <a16:creationId xmlns:a16="http://schemas.microsoft.com/office/drawing/2014/main" id="{B9293B3A-BFC7-1844-94E1-BBFF828F8600}"/>
              </a:ext>
            </a:extLst>
          </p:cNvPr>
          <p:cNvPicPr>
            <a:picLocks noChangeAspect="1"/>
          </p:cNvPicPr>
          <p:nvPr/>
        </p:nvPicPr>
        <p:blipFill>
          <a:blip r:embed="rId3"/>
          <a:srcRect/>
          <a:stretch/>
        </p:blipFill>
        <p:spPr>
          <a:xfrm>
            <a:off x="639911" y="2333836"/>
            <a:ext cx="1938600" cy="1093176"/>
          </a:xfrm>
          <a:prstGeom prst="rect">
            <a:avLst/>
          </a:prstGeom>
        </p:spPr>
      </p:pic>
      <p:pic>
        <p:nvPicPr>
          <p:cNvPr id="12" name="Grafik 11">
            <a:extLst>
              <a:ext uri="{FF2B5EF4-FFF2-40B4-BE49-F238E27FC236}">
                <a16:creationId xmlns:a16="http://schemas.microsoft.com/office/drawing/2014/main" id="{2B7BC416-53D2-4940-A695-37FFE2457E2E}"/>
              </a:ext>
            </a:extLst>
          </p:cNvPr>
          <p:cNvPicPr>
            <a:picLocks noChangeAspect="1"/>
          </p:cNvPicPr>
          <p:nvPr/>
        </p:nvPicPr>
        <p:blipFill>
          <a:blip r:embed="rId4"/>
          <a:srcRect/>
          <a:stretch/>
        </p:blipFill>
        <p:spPr>
          <a:xfrm>
            <a:off x="3847760" y="2248539"/>
            <a:ext cx="1383238" cy="1293272"/>
          </a:xfrm>
          <a:prstGeom prst="rect">
            <a:avLst/>
          </a:prstGeom>
        </p:spPr>
      </p:pic>
      <p:pic>
        <p:nvPicPr>
          <p:cNvPr id="13" name="Grafik 12">
            <a:extLst>
              <a:ext uri="{FF2B5EF4-FFF2-40B4-BE49-F238E27FC236}">
                <a16:creationId xmlns:a16="http://schemas.microsoft.com/office/drawing/2014/main" id="{B41CC56F-0ACE-3B48-AEAF-43527B30F0B0}"/>
              </a:ext>
            </a:extLst>
          </p:cNvPr>
          <p:cNvPicPr>
            <a:picLocks noChangeAspect="1"/>
          </p:cNvPicPr>
          <p:nvPr/>
        </p:nvPicPr>
        <p:blipFill>
          <a:blip r:embed="rId5"/>
          <a:srcRect/>
          <a:stretch/>
        </p:blipFill>
        <p:spPr>
          <a:xfrm>
            <a:off x="6604650" y="2181032"/>
            <a:ext cx="1764000" cy="1397990"/>
          </a:xfrm>
          <a:prstGeom prst="rect">
            <a:avLst/>
          </a:prstGeom>
        </p:spPr>
      </p:pic>
      <p:sp>
        <p:nvSpPr>
          <p:cNvPr id="15" name="Textfeld 14">
            <a:extLst>
              <a:ext uri="{FF2B5EF4-FFF2-40B4-BE49-F238E27FC236}">
                <a16:creationId xmlns:a16="http://schemas.microsoft.com/office/drawing/2014/main" id="{0C7D3991-C4AF-3C4F-8EC5-6534311CE15E}"/>
              </a:ext>
            </a:extLst>
          </p:cNvPr>
          <p:cNvSpPr txBox="1"/>
          <p:nvPr/>
        </p:nvSpPr>
        <p:spPr>
          <a:xfrm>
            <a:off x="6088784" y="3606944"/>
            <a:ext cx="2937232" cy="2708434"/>
          </a:xfrm>
          <a:prstGeom prst="rect">
            <a:avLst/>
          </a:prstGeom>
          <a:noFill/>
        </p:spPr>
        <p:txBody>
          <a:bodyPr wrap="square" rtlCol="0">
            <a:spAutoFit/>
          </a:bodyPr>
          <a:lstStyle/>
          <a:p>
            <a:pPr fontAlgn="base"/>
            <a:r>
              <a:rPr lang="de-DE" dirty="0">
                <a:latin typeface="Arial" panose="020B0604020202020204" pitchFamily="34" charset="0"/>
                <a:cs typeface="Arial" panose="020B0604020202020204" pitchFamily="34" charset="0"/>
              </a:rPr>
              <a:t>Zwischen Anzahlen oder Größen werden multiplikative Vergleiche hergestellt.</a:t>
            </a:r>
          </a:p>
          <a:p>
            <a:pPr fontAlgn="base"/>
            <a:endParaRPr lang="de-DE" dirty="0">
              <a:latin typeface="Arial" panose="020B0604020202020204" pitchFamily="34" charset="0"/>
              <a:cs typeface="Arial" panose="020B0604020202020204" pitchFamily="34" charset="0"/>
            </a:endParaRPr>
          </a:p>
          <a:p>
            <a:pPr fontAlgn="base"/>
            <a:r>
              <a:rPr lang="de-DE" sz="1600" i="1" dirty="0">
                <a:latin typeface="Arial" panose="020B0604020202020204" pitchFamily="34" charset="0"/>
                <a:cs typeface="Arial" panose="020B0604020202020204" pitchFamily="34" charset="0"/>
              </a:rPr>
              <a:t>Jan hat vier Kastanien gesammelt. Maren hat dreimal so viele Kastanien gesammelt. Wie viele Kastanien hat Maren?</a:t>
            </a:r>
            <a:endParaRPr lang="de-DE" sz="1600" dirty="0">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AA8B29B9-ADB3-DD44-8AA1-D0EFBECBC1F7}"/>
              </a:ext>
            </a:extLst>
          </p:cNvPr>
          <p:cNvSpPr txBox="1"/>
          <p:nvPr/>
        </p:nvSpPr>
        <p:spPr>
          <a:xfrm>
            <a:off x="3103200" y="3606944"/>
            <a:ext cx="2937600" cy="2462213"/>
          </a:xfrm>
          <a:prstGeom prst="rect">
            <a:avLst/>
          </a:prstGeom>
          <a:noFill/>
        </p:spPr>
        <p:txBody>
          <a:bodyPr wrap="square" rtlCol="0">
            <a:spAutoFit/>
          </a:bodyPr>
          <a:lstStyle/>
          <a:p>
            <a:pPr fontAlgn="base"/>
            <a:r>
              <a:rPr lang="de-DE" dirty="0">
                <a:latin typeface="Arial" panose="020B0604020202020204" pitchFamily="34" charset="0"/>
                <a:cs typeface="Arial" panose="020B0604020202020204" pitchFamily="34" charset="0"/>
              </a:rPr>
              <a:t>Anzahlen gleicher Größe werden gruppiert und deren Gesamtzahl ermittelt (räumlich-simultan).</a:t>
            </a:r>
          </a:p>
          <a:p>
            <a:br>
              <a:rPr lang="de-DE" dirty="0">
                <a:latin typeface="Arial" panose="020B0604020202020204" pitchFamily="34" charset="0"/>
                <a:cs typeface="Arial" panose="020B0604020202020204" pitchFamily="34" charset="0"/>
              </a:rPr>
            </a:br>
            <a:r>
              <a:rPr lang="de-DE" sz="1600" i="1" dirty="0">
                <a:latin typeface="Arial" panose="020B0604020202020204" pitchFamily="34" charset="0"/>
                <a:cs typeface="Arial" panose="020B0604020202020204" pitchFamily="34" charset="0"/>
              </a:rPr>
              <a:t>In einer Getränkekiste sind drei Reihen mit jeweils vier Flaschen. Wie viele Flaschen sind es insgesamt?</a:t>
            </a:r>
            <a:endParaRPr lang="de-DE" dirty="0">
              <a:latin typeface="Arial" panose="020B0604020202020204" pitchFamily="34" charset="0"/>
              <a:cs typeface="Arial" panose="020B0604020202020204" pitchFamily="34" charset="0"/>
            </a:endParaRPr>
          </a:p>
        </p:txBody>
      </p:sp>
      <p:cxnSp>
        <p:nvCxnSpPr>
          <p:cNvPr id="9" name="Gerade Verbindung 8">
            <a:extLst>
              <a:ext uri="{FF2B5EF4-FFF2-40B4-BE49-F238E27FC236}">
                <a16:creationId xmlns:a16="http://schemas.microsoft.com/office/drawing/2014/main" id="{2204EEA2-87B9-954A-8F8D-6587815BE5D6}"/>
              </a:ext>
            </a:extLst>
          </p:cNvPr>
          <p:cNvCxnSpPr/>
          <p:nvPr/>
        </p:nvCxnSpPr>
        <p:spPr>
          <a:xfrm>
            <a:off x="3039777" y="1745967"/>
            <a:ext cx="0" cy="4445777"/>
          </a:xfrm>
          <a:prstGeom prst="line">
            <a:avLst/>
          </a:prstGeom>
          <a:ln w="12700">
            <a:solidFill>
              <a:srgbClr val="327D87"/>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993EFCE1-9D47-864F-A14E-9D416020EBB6}"/>
              </a:ext>
            </a:extLst>
          </p:cNvPr>
          <p:cNvCxnSpPr/>
          <p:nvPr/>
        </p:nvCxnSpPr>
        <p:spPr>
          <a:xfrm>
            <a:off x="6038981" y="1745967"/>
            <a:ext cx="0" cy="4445777"/>
          </a:xfrm>
          <a:prstGeom prst="line">
            <a:avLst/>
          </a:prstGeom>
          <a:ln w="12700">
            <a:solidFill>
              <a:srgbClr val="327D87"/>
            </a:solidFill>
          </a:ln>
        </p:spPr>
        <p:style>
          <a:lnRef idx="1">
            <a:schemeClr val="accent1"/>
          </a:lnRef>
          <a:fillRef idx="0">
            <a:schemeClr val="accent1"/>
          </a:fillRef>
          <a:effectRef idx="0">
            <a:schemeClr val="accent1"/>
          </a:effectRef>
          <a:fontRef idx="minor">
            <a:schemeClr val="tx1"/>
          </a:fontRef>
        </p:style>
      </p:cxnSp>
      <p:sp>
        <p:nvSpPr>
          <p:cNvPr id="14" name="Abgerundetes Rechteck 13">
            <a:extLst>
              <a:ext uri="{FF2B5EF4-FFF2-40B4-BE49-F238E27FC236}">
                <a16:creationId xmlns:a16="http://schemas.microsoft.com/office/drawing/2014/main" id="{653B8C69-AFEF-2045-A443-69A2FFE5B524}"/>
              </a:ext>
            </a:extLst>
          </p:cNvPr>
          <p:cNvSpPr/>
          <p:nvPr/>
        </p:nvSpPr>
        <p:spPr>
          <a:xfrm>
            <a:off x="731664" y="1725349"/>
            <a:ext cx="1754599" cy="442674"/>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de-DE" sz="2000" b="1" dirty="0">
                <a:solidFill>
                  <a:schemeClr val="tx1"/>
                </a:solidFill>
                <a:latin typeface="Arial" panose="020B0604020202020204" pitchFamily="34" charset="0"/>
                <a:cs typeface="Arial" panose="020B0604020202020204" pitchFamily="34" charset="0"/>
              </a:rPr>
              <a:t>Wiederholen</a:t>
            </a:r>
          </a:p>
        </p:txBody>
      </p:sp>
      <p:sp>
        <p:nvSpPr>
          <p:cNvPr id="18" name="Abgerundetes Rechteck 17">
            <a:extLst>
              <a:ext uri="{FF2B5EF4-FFF2-40B4-BE49-F238E27FC236}">
                <a16:creationId xmlns:a16="http://schemas.microsoft.com/office/drawing/2014/main" id="{16BE2C16-BCB8-9F4D-B11B-F8C618B12A5C}"/>
              </a:ext>
            </a:extLst>
          </p:cNvPr>
          <p:cNvSpPr/>
          <p:nvPr/>
        </p:nvSpPr>
        <p:spPr>
          <a:xfrm>
            <a:off x="3395390" y="1732659"/>
            <a:ext cx="2374673" cy="442674"/>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de-DE" sz="2000" b="1" dirty="0">
                <a:solidFill>
                  <a:schemeClr val="tx1"/>
                </a:solidFill>
                <a:latin typeface="Arial" panose="020B0604020202020204" pitchFamily="34" charset="0"/>
                <a:cs typeface="Arial" panose="020B0604020202020204" pitchFamily="34" charset="0"/>
              </a:rPr>
              <a:t>Zusammenfassen</a:t>
            </a:r>
          </a:p>
        </p:txBody>
      </p:sp>
      <p:sp>
        <p:nvSpPr>
          <p:cNvPr id="19" name="Abgerundetes Rechteck 18">
            <a:extLst>
              <a:ext uri="{FF2B5EF4-FFF2-40B4-BE49-F238E27FC236}">
                <a16:creationId xmlns:a16="http://schemas.microsoft.com/office/drawing/2014/main" id="{A69ADD7F-2B6D-5A4C-8C5D-7F11F7274C6B}"/>
              </a:ext>
            </a:extLst>
          </p:cNvPr>
          <p:cNvSpPr/>
          <p:nvPr/>
        </p:nvSpPr>
        <p:spPr>
          <a:xfrm>
            <a:off x="6614015" y="1725349"/>
            <a:ext cx="1655840" cy="442674"/>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de-DE" sz="2000" b="1" dirty="0">
                <a:solidFill>
                  <a:schemeClr val="tx1"/>
                </a:solidFill>
                <a:latin typeface="Arial" panose="020B0604020202020204" pitchFamily="34" charset="0"/>
                <a:cs typeface="Arial" panose="020B0604020202020204" pitchFamily="34" charset="0"/>
              </a:rPr>
              <a:t>Vergleichen</a:t>
            </a:r>
          </a:p>
        </p:txBody>
      </p:sp>
      <p:sp>
        <p:nvSpPr>
          <p:cNvPr id="20" name="Titel 1">
            <a:extLst>
              <a:ext uri="{FF2B5EF4-FFF2-40B4-BE49-F238E27FC236}">
                <a16:creationId xmlns:a16="http://schemas.microsoft.com/office/drawing/2014/main" id="{30AF067F-C86E-2D4D-AC1D-5A0AB3BAA06E}"/>
              </a:ext>
            </a:extLst>
          </p:cNvPr>
          <p:cNvSpPr>
            <a:spLocks noGrp="1"/>
          </p:cNvSpPr>
          <p:nvPr>
            <p:ph type="title"/>
          </p:nvPr>
        </p:nvSpPr>
        <p:spPr>
          <a:xfrm>
            <a:off x="1096423" y="382774"/>
            <a:ext cx="7418927" cy="603704"/>
          </a:xfrm>
        </p:spPr>
        <p:txBody>
          <a:bodyPr>
            <a:normAutofit/>
          </a:bodyPr>
          <a:lstStyle/>
          <a:p>
            <a:r>
              <a:rPr lang="de-DE" dirty="0"/>
              <a:t>Grundvorstellungen besitzen</a:t>
            </a:r>
          </a:p>
        </p:txBody>
      </p:sp>
      <p:sp>
        <p:nvSpPr>
          <p:cNvPr id="21" name="Textfeld 20">
            <a:extLst>
              <a:ext uri="{FF2B5EF4-FFF2-40B4-BE49-F238E27FC236}">
                <a16:creationId xmlns:a16="http://schemas.microsoft.com/office/drawing/2014/main" id="{EB9F976E-39E0-672F-92F6-945ED35EBDA1}"/>
              </a:ext>
            </a:extLst>
          </p:cNvPr>
          <p:cNvSpPr txBox="1"/>
          <p:nvPr/>
        </p:nvSpPr>
        <p:spPr>
          <a:xfrm>
            <a:off x="6428535" y="5987170"/>
            <a:ext cx="2735032" cy="276999"/>
          </a:xfrm>
          <a:prstGeom prst="rect">
            <a:avLst/>
          </a:prstGeom>
          <a:noFill/>
        </p:spPr>
        <p:txBody>
          <a:bodyPr wrap="square">
            <a:spAutoFit/>
          </a:bodyPr>
          <a:lstStyle/>
          <a:p>
            <a:pPr algn="r"/>
            <a:r>
              <a:rPr lang="de-DE" sz="1200" b="0" i="0" u="none" strike="noStrike" dirty="0">
                <a:solidFill>
                  <a:srgbClr val="222222"/>
                </a:solidFill>
                <a:effectLst/>
                <a:latin typeface="Arial" panose="020B0604020202020204" pitchFamily="34" charset="0"/>
                <a:cs typeface="Arial" panose="020B0604020202020204" pitchFamily="34" charset="0"/>
              </a:rPr>
              <a:t>(</a:t>
            </a:r>
            <a:r>
              <a:rPr lang="de-DE" sz="1200" b="0" i="0" u="none" strike="noStrike" dirty="0" err="1">
                <a:solidFill>
                  <a:srgbClr val="222222"/>
                </a:solidFill>
                <a:effectLst/>
                <a:latin typeface="Arial" panose="020B0604020202020204" pitchFamily="34" charset="0"/>
                <a:cs typeface="Arial" panose="020B0604020202020204" pitchFamily="34" charset="0"/>
              </a:rPr>
              <a:t>mahiko.dzlm.de</a:t>
            </a:r>
            <a:r>
              <a:rPr lang="de-DE" sz="1200" b="0" i="0" u="none" strike="noStrike" dirty="0">
                <a:solidFill>
                  <a:srgbClr val="222222"/>
                </a:solidFill>
                <a:effectLst/>
                <a:latin typeface="Arial" panose="020B0604020202020204" pitchFamily="34" charset="0"/>
                <a:cs typeface="Arial" panose="020B0604020202020204" pitchFamily="34" charset="0"/>
              </a:rPr>
              <a:t>/</a:t>
            </a:r>
            <a:r>
              <a:rPr lang="de-DE" sz="1200" b="0" i="0" u="none" strike="noStrike" dirty="0" err="1">
                <a:solidFill>
                  <a:srgbClr val="222222"/>
                </a:solidFill>
                <a:effectLst/>
                <a:latin typeface="Arial" panose="020B0604020202020204" pitchFamily="34" charset="0"/>
                <a:cs typeface="Arial" panose="020B0604020202020204" pitchFamily="34" charset="0"/>
              </a:rPr>
              <a:t>node</a:t>
            </a:r>
            <a:r>
              <a:rPr lang="de-DE" sz="1200" b="0" i="0" u="none" strike="noStrike" dirty="0">
                <a:solidFill>
                  <a:srgbClr val="222222"/>
                </a:solidFill>
                <a:effectLst/>
                <a:latin typeface="Arial" panose="020B0604020202020204" pitchFamily="34" charset="0"/>
                <a:cs typeface="Arial" panose="020B0604020202020204" pitchFamily="34" charset="0"/>
              </a:rPr>
              <a:t>/71)</a:t>
            </a:r>
          </a:p>
        </p:txBody>
      </p:sp>
      <p:sp>
        <p:nvSpPr>
          <p:cNvPr id="2" name="Textplatzhalter 1"/>
          <p:cNvSpPr>
            <a:spLocks noGrp="1"/>
          </p:cNvSpPr>
          <p:nvPr>
            <p:ph type="body" sz="quarter" idx="13"/>
          </p:nvPr>
        </p:nvSpPr>
        <p:spPr/>
        <p:txBody>
          <a:bodyPr/>
          <a:lstStyle/>
          <a:p>
            <a:r>
              <a:rPr lang="de-DE" dirty="0"/>
              <a:t>GRUNDVORSTELLUNGEN DER MULTIPLIKATION</a:t>
            </a:r>
          </a:p>
        </p:txBody>
      </p:sp>
    </p:spTree>
    <p:extLst>
      <p:ext uri="{BB962C8B-B14F-4D97-AF65-F5344CB8AC3E}">
        <p14:creationId xmlns:p14="http://schemas.microsoft.com/office/powerpoint/2010/main" val="425904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F16894EB-E679-79DA-891E-9CAF4BF3DAE1}"/>
              </a:ext>
            </a:extLst>
          </p:cNvPr>
          <p:cNvSpPr>
            <a:spLocks noGrp="1"/>
          </p:cNvSpPr>
          <p:nvPr>
            <p:ph idx="1"/>
          </p:nvPr>
        </p:nvSpPr>
        <p:spPr/>
        <p:txBody>
          <a:bodyPr/>
          <a:lstStyle/>
          <a:p>
            <a:pPr marL="0" indent="0">
              <a:lnSpc>
                <a:spcPct val="114000"/>
              </a:lnSpc>
              <a:spcBef>
                <a:spcPts val="400"/>
              </a:spcBef>
              <a:buNone/>
            </a:pPr>
            <a:r>
              <a:rPr lang="de-DE" b="1" i="1" dirty="0" err="1"/>
              <a:t>Unitizing</a:t>
            </a:r>
            <a:r>
              <a:rPr lang="de-DE" dirty="0"/>
              <a:t> = das Bilden und Zählen neuer </a:t>
            </a:r>
            <a:r>
              <a:rPr lang="de-DE" i="1" dirty="0"/>
              <a:t>Units </a:t>
            </a:r>
            <a:endParaRPr lang="de-DE" dirty="0"/>
          </a:p>
          <a:p>
            <a:pPr>
              <a:lnSpc>
                <a:spcPct val="114000"/>
              </a:lnSpc>
              <a:spcBef>
                <a:spcPts val="400"/>
              </a:spcBef>
            </a:pPr>
            <a:r>
              <a:rPr lang="de-DE" dirty="0"/>
              <a:t>als zentrale Denkhandlung: Multiplikation als Zählen in Bündeln bzw. Bilden gleichgroßer Gruppen </a:t>
            </a:r>
          </a:p>
          <a:p>
            <a:pPr>
              <a:lnSpc>
                <a:spcPct val="114000"/>
              </a:lnSpc>
              <a:spcBef>
                <a:spcPts val="400"/>
              </a:spcBef>
            </a:pPr>
            <a:r>
              <a:rPr lang="de-DE" dirty="0"/>
              <a:t>als Bindeglied zwischen den verschiedenen Grundvorstellungen</a:t>
            </a:r>
          </a:p>
          <a:p>
            <a:pPr>
              <a:lnSpc>
                <a:spcPct val="114000"/>
              </a:lnSpc>
              <a:spcBef>
                <a:spcPts val="400"/>
              </a:spcBef>
            </a:pPr>
            <a:r>
              <a:rPr lang="de-DE" dirty="0"/>
              <a:t>relevant für alle graphischen Darstellungen                 </a:t>
            </a:r>
            <a:r>
              <a:rPr lang="de-DE" sz="1200" dirty="0"/>
              <a:t>(Prediger, 2020)</a:t>
            </a:r>
          </a:p>
          <a:p>
            <a:pPr>
              <a:lnSpc>
                <a:spcPct val="114000"/>
              </a:lnSpc>
              <a:spcBef>
                <a:spcPts val="400"/>
              </a:spcBef>
            </a:pPr>
            <a:endParaRPr lang="de-DE" sz="1200" dirty="0"/>
          </a:p>
          <a:p>
            <a:pPr marL="0" indent="0">
              <a:lnSpc>
                <a:spcPct val="114000"/>
              </a:lnSpc>
              <a:spcBef>
                <a:spcPts val="400"/>
              </a:spcBef>
              <a:buNone/>
            </a:pPr>
            <a:endParaRPr lang="de-DE" dirty="0"/>
          </a:p>
        </p:txBody>
      </p:sp>
      <p:sp>
        <p:nvSpPr>
          <p:cNvPr id="5" name="Datumsplatzhalter 4">
            <a:extLst>
              <a:ext uri="{FF2B5EF4-FFF2-40B4-BE49-F238E27FC236}">
                <a16:creationId xmlns:a16="http://schemas.microsoft.com/office/drawing/2014/main" id="{6AC6E9CC-130A-ABD6-00D8-161F93291D2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5062C9D-0BC5-8AF9-B5CE-FF74ACCCA541}"/>
              </a:ext>
            </a:extLst>
          </p:cNvPr>
          <p:cNvSpPr>
            <a:spLocks noGrp="1"/>
          </p:cNvSpPr>
          <p:nvPr>
            <p:ph type="sldNum" sz="quarter" idx="12"/>
          </p:nvPr>
        </p:nvSpPr>
        <p:spPr/>
        <p:txBody>
          <a:bodyPr/>
          <a:lstStyle/>
          <a:p>
            <a:fld id="{C3752B7C-18A9-864D-BBCB-54A9F41B5594}" type="slidenum">
              <a:rPr lang="de-DE" smtClean="0"/>
              <a:pPr/>
              <a:t>25</a:t>
            </a:fld>
            <a:endParaRPr lang="de-DE" dirty="0"/>
          </a:p>
        </p:txBody>
      </p:sp>
      <p:sp>
        <p:nvSpPr>
          <p:cNvPr id="7" name="Titel 1">
            <a:extLst>
              <a:ext uri="{FF2B5EF4-FFF2-40B4-BE49-F238E27FC236}">
                <a16:creationId xmlns:a16="http://schemas.microsoft.com/office/drawing/2014/main" id="{FA2D4664-1943-CA69-5A01-920286AF7974}"/>
              </a:ext>
            </a:extLst>
          </p:cNvPr>
          <p:cNvSpPr>
            <a:spLocks noGrp="1"/>
          </p:cNvSpPr>
          <p:nvPr>
            <p:ph type="title"/>
          </p:nvPr>
        </p:nvSpPr>
        <p:spPr>
          <a:xfrm>
            <a:off x="1096423" y="382774"/>
            <a:ext cx="7009509" cy="603704"/>
          </a:xfrm>
        </p:spPr>
        <p:txBody>
          <a:bodyPr>
            <a:normAutofit/>
          </a:bodyPr>
          <a:lstStyle/>
          <a:p>
            <a:r>
              <a:rPr lang="de-DE" dirty="0"/>
              <a:t>Grundvorstellungen besitzen</a:t>
            </a:r>
          </a:p>
        </p:txBody>
      </p:sp>
      <p:sp>
        <p:nvSpPr>
          <p:cNvPr id="8" name="Textplatzhalter 2">
            <a:extLst>
              <a:ext uri="{FF2B5EF4-FFF2-40B4-BE49-F238E27FC236}">
                <a16:creationId xmlns:a16="http://schemas.microsoft.com/office/drawing/2014/main" id="{BB1A3892-13E9-C68C-8914-CAEA56223BD9}"/>
              </a:ext>
            </a:extLst>
          </p:cNvPr>
          <p:cNvSpPr>
            <a:spLocks noGrp="1"/>
          </p:cNvSpPr>
          <p:nvPr>
            <p:ph type="body" sz="quarter" idx="13"/>
          </p:nvPr>
        </p:nvSpPr>
        <p:spPr>
          <a:xfrm>
            <a:off x="1096266" y="1194030"/>
            <a:ext cx="7419084" cy="445628"/>
          </a:xfrm>
        </p:spPr>
        <p:txBody>
          <a:bodyPr/>
          <a:lstStyle/>
          <a:p>
            <a:r>
              <a:rPr lang="de-DE" dirty="0"/>
              <a:t>GRUNDVORSTELLUNGEN DER MULTIPLIKATION</a:t>
            </a:r>
          </a:p>
          <a:p>
            <a:endParaRPr lang="de-DE" dirty="0"/>
          </a:p>
        </p:txBody>
      </p:sp>
      <p:pic>
        <p:nvPicPr>
          <p:cNvPr id="9" name="Inhaltsplatzhalter 7">
            <a:extLst>
              <a:ext uri="{FF2B5EF4-FFF2-40B4-BE49-F238E27FC236}">
                <a16:creationId xmlns:a16="http://schemas.microsoft.com/office/drawing/2014/main" id="{4D00C11E-96BB-F932-9713-240F58918D03}"/>
              </a:ext>
            </a:extLst>
          </p:cNvPr>
          <p:cNvPicPr>
            <a:picLocks noChangeAspect="1"/>
          </p:cNvPicPr>
          <p:nvPr/>
        </p:nvPicPr>
        <p:blipFill rotWithShape="1">
          <a:blip r:embed="rId3"/>
          <a:stretch/>
        </p:blipFill>
        <p:spPr>
          <a:xfrm>
            <a:off x="1414732" y="3593899"/>
            <a:ext cx="6390724" cy="1560155"/>
          </a:xfrm>
          <a:prstGeom prst="rect">
            <a:avLst/>
          </a:prstGeom>
        </p:spPr>
      </p:pic>
      <p:sp>
        <p:nvSpPr>
          <p:cNvPr id="10" name="Textfeld 9">
            <a:extLst>
              <a:ext uri="{FF2B5EF4-FFF2-40B4-BE49-F238E27FC236}">
                <a16:creationId xmlns:a16="http://schemas.microsoft.com/office/drawing/2014/main" id="{0C1DF4A9-21C2-A63C-7A83-CD45F3E55C06}"/>
              </a:ext>
            </a:extLst>
          </p:cNvPr>
          <p:cNvSpPr txBox="1"/>
          <p:nvPr/>
        </p:nvSpPr>
        <p:spPr>
          <a:xfrm>
            <a:off x="3990966" y="3642367"/>
            <a:ext cx="1220422" cy="461665"/>
          </a:xfrm>
          <a:prstGeom prst="rect">
            <a:avLst/>
          </a:prstGeom>
          <a:noFill/>
        </p:spPr>
        <p:txBody>
          <a:bodyPr wrap="square" rtlCol="0">
            <a:spAutoFit/>
          </a:bodyPr>
          <a:lstStyle/>
          <a:p>
            <a:pPr algn="ctr"/>
            <a:r>
              <a:rPr lang="de-DE" sz="2400" b="1" dirty="0">
                <a:solidFill>
                  <a:srgbClr val="3A6D78"/>
                </a:solidFill>
                <a:latin typeface="Arial" panose="020B0604020202020204" pitchFamily="34" charset="0"/>
                <a:cs typeface="Arial" panose="020B0604020202020204" pitchFamily="34" charset="0"/>
              </a:rPr>
              <a:t>3</a:t>
            </a:r>
            <a:r>
              <a:rPr lang="de-DE" sz="2400" b="1" dirty="0">
                <a:latin typeface="Arial" panose="020B0604020202020204" pitchFamily="34" charset="0"/>
                <a:cs typeface="Arial" panose="020B0604020202020204" pitchFamily="34" charset="0"/>
              </a:rPr>
              <a:t> </a:t>
            </a:r>
            <a:r>
              <a:rPr lang="de-DE" sz="2400" dirty="0">
                <a:latin typeface="Arial" panose="020B0604020202020204" pitchFamily="34" charset="0"/>
                <a:cs typeface="Arial" panose="020B0604020202020204" pitchFamily="34" charset="0"/>
              </a:rPr>
              <a:t>·</a:t>
            </a:r>
            <a:r>
              <a:rPr lang="de-DE" sz="2400" b="1" dirty="0">
                <a:latin typeface="Arial" panose="020B0604020202020204" pitchFamily="34" charset="0"/>
                <a:cs typeface="Arial" panose="020B0604020202020204" pitchFamily="34" charset="0"/>
              </a:rPr>
              <a:t> </a:t>
            </a:r>
            <a:r>
              <a:rPr lang="de-DE" sz="2400" b="1" dirty="0">
                <a:solidFill>
                  <a:srgbClr val="AFD060"/>
                </a:solidFill>
                <a:latin typeface="Arial" panose="020B0604020202020204" pitchFamily="34" charset="0"/>
                <a:cs typeface="Arial" panose="020B0604020202020204" pitchFamily="34" charset="0"/>
              </a:rPr>
              <a:t>4</a:t>
            </a:r>
          </a:p>
        </p:txBody>
      </p:sp>
      <p:sp>
        <p:nvSpPr>
          <p:cNvPr id="11" name="Textfeld 10">
            <a:extLst>
              <a:ext uri="{FF2B5EF4-FFF2-40B4-BE49-F238E27FC236}">
                <a16:creationId xmlns:a16="http://schemas.microsoft.com/office/drawing/2014/main" id="{68828AA8-97B8-8AA6-4CEC-29C638310706}"/>
              </a:ext>
            </a:extLst>
          </p:cNvPr>
          <p:cNvSpPr txBox="1"/>
          <p:nvPr/>
        </p:nvSpPr>
        <p:spPr>
          <a:xfrm>
            <a:off x="3460610" y="5267545"/>
            <a:ext cx="2298967" cy="646331"/>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drei</a:t>
            </a:r>
            <a:r>
              <a:rPr lang="de-DE" dirty="0">
                <a:latin typeface="Arial" panose="020B0604020202020204" pitchFamily="34" charset="0"/>
                <a:cs typeface="Arial" panose="020B0604020202020204" pitchFamily="34" charset="0"/>
              </a:rPr>
              <a:t> </a:t>
            </a:r>
            <a:r>
              <a:rPr lang="de-DE" b="1" dirty="0">
                <a:latin typeface="Arial" panose="020B0604020202020204" pitchFamily="34" charset="0"/>
                <a:cs typeface="Arial" panose="020B0604020202020204" pitchFamily="34" charset="0"/>
              </a:rPr>
              <a:t>Vierer</a:t>
            </a:r>
            <a:r>
              <a:rPr lang="de-DE" dirty="0">
                <a:latin typeface="Arial" panose="020B0604020202020204" pitchFamily="34" charset="0"/>
                <a:cs typeface="Arial" panose="020B0604020202020204" pitchFamily="34" charset="0"/>
              </a:rPr>
              <a:t>reihen</a:t>
            </a:r>
          </a:p>
          <a:p>
            <a:pPr algn="ctr"/>
            <a:r>
              <a:rPr lang="de-DE" dirty="0">
                <a:latin typeface="Arial" panose="020B0604020202020204" pitchFamily="34" charset="0"/>
                <a:cs typeface="Arial" panose="020B0604020202020204" pitchFamily="34" charset="0"/>
              </a:rPr>
              <a:t>in einem Punktefeld</a:t>
            </a:r>
          </a:p>
        </p:txBody>
      </p:sp>
      <p:sp>
        <p:nvSpPr>
          <p:cNvPr id="12" name="Textfeld 11">
            <a:extLst>
              <a:ext uri="{FF2B5EF4-FFF2-40B4-BE49-F238E27FC236}">
                <a16:creationId xmlns:a16="http://schemas.microsoft.com/office/drawing/2014/main" id="{05389563-12AF-E317-0FFB-E1E3EEFF6A4F}"/>
              </a:ext>
            </a:extLst>
          </p:cNvPr>
          <p:cNvSpPr txBox="1"/>
          <p:nvPr/>
        </p:nvSpPr>
        <p:spPr>
          <a:xfrm>
            <a:off x="5506491" y="5259425"/>
            <a:ext cx="2298967" cy="646331"/>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drei</a:t>
            </a:r>
            <a:r>
              <a:rPr lang="de-DE" dirty="0">
                <a:latin typeface="Arial" panose="020B0604020202020204" pitchFamily="34" charset="0"/>
                <a:cs typeface="Arial" panose="020B0604020202020204" pitchFamily="34" charset="0"/>
              </a:rPr>
              <a:t> </a:t>
            </a:r>
            <a:r>
              <a:rPr lang="de-DE" b="1" dirty="0">
                <a:latin typeface="Arial" panose="020B0604020202020204" pitchFamily="34" charset="0"/>
                <a:cs typeface="Arial" panose="020B0604020202020204" pitchFamily="34" charset="0"/>
              </a:rPr>
              <a:t>Vierer</a:t>
            </a:r>
            <a:r>
              <a:rPr lang="de-DE" dirty="0">
                <a:latin typeface="Arial" panose="020B0604020202020204" pitchFamily="34" charset="0"/>
                <a:cs typeface="Arial" panose="020B0604020202020204" pitchFamily="34" charset="0"/>
              </a:rPr>
              <a:t>gruppen von Bonbons </a:t>
            </a:r>
          </a:p>
        </p:txBody>
      </p:sp>
      <p:sp>
        <p:nvSpPr>
          <p:cNvPr id="13" name="Textfeld 12">
            <a:extLst>
              <a:ext uri="{FF2B5EF4-FFF2-40B4-BE49-F238E27FC236}">
                <a16:creationId xmlns:a16="http://schemas.microsoft.com/office/drawing/2014/main" id="{6D0512C6-6974-9FBC-DAA4-F42D2ED986BB}"/>
              </a:ext>
            </a:extLst>
          </p:cNvPr>
          <p:cNvSpPr txBox="1"/>
          <p:nvPr/>
        </p:nvSpPr>
        <p:spPr>
          <a:xfrm>
            <a:off x="3637511" y="5891130"/>
            <a:ext cx="2009717" cy="461665"/>
          </a:xfrm>
          <a:prstGeom prst="rect">
            <a:avLst/>
          </a:prstGeom>
          <a:noFill/>
        </p:spPr>
        <p:txBody>
          <a:bodyPr wrap="none" rtlCol="0">
            <a:spAutoFit/>
          </a:bodyPr>
          <a:lstStyle/>
          <a:p>
            <a:r>
              <a:rPr lang="de-DE" sz="2400" b="1" dirty="0">
                <a:latin typeface="Arial" panose="020B0604020202020204" pitchFamily="34" charset="0"/>
                <a:cs typeface="Arial" panose="020B0604020202020204" pitchFamily="34" charset="0"/>
              </a:rPr>
              <a:t>„drei Vierer“</a:t>
            </a:r>
          </a:p>
        </p:txBody>
      </p:sp>
      <p:sp>
        <p:nvSpPr>
          <p:cNvPr id="16" name="Textfeld 15">
            <a:extLst>
              <a:ext uri="{FF2B5EF4-FFF2-40B4-BE49-F238E27FC236}">
                <a16:creationId xmlns:a16="http://schemas.microsoft.com/office/drawing/2014/main" id="{D38BEDC1-039F-9069-CE48-8FD51103A695}"/>
              </a:ext>
            </a:extLst>
          </p:cNvPr>
          <p:cNvSpPr txBox="1"/>
          <p:nvPr/>
        </p:nvSpPr>
        <p:spPr>
          <a:xfrm>
            <a:off x="1338544" y="5259425"/>
            <a:ext cx="2298967" cy="646331"/>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drei</a:t>
            </a:r>
            <a:r>
              <a:rPr lang="de-DE" dirty="0">
                <a:latin typeface="Arial" panose="020B0604020202020204" pitchFamily="34" charset="0"/>
                <a:cs typeface="Arial" panose="020B0604020202020204" pitchFamily="34" charset="0"/>
              </a:rPr>
              <a:t> </a:t>
            </a:r>
            <a:r>
              <a:rPr lang="de-DE" b="1" dirty="0">
                <a:latin typeface="Arial" panose="020B0604020202020204" pitchFamily="34" charset="0"/>
                <a:cs typeface="Arial" panose="020B0604020202020204" pitchFamily="34" charset="0"/>
              </a:rPr>
              <a:t>Vierer</a:t>
            </a:r>
            <a:r>
              <a:rPr lang="de-DE" dirty="0">
                <a:latin typeface="Arial" panose="020B0604020202020204" pitchFamily="34" charset="0"/>
                <a:cs typeface="Arial" panose="020B0604020202020204" pitchFamily="34" charset="0"/>
              </a:rPr>
              <a:t>sprünge</a:t>
            </a:r>
          </a:p>
          <a:p>
            <a:pPr algn="ctr"/>
            <a:r>
              <a:rPr lang="de-DE" dirty="0">
                <a:latin typeface="Arial" panose="020B0604020202020204" pitchFamily="34" charset="0"/>
                <a:cs typeface="Arial" panose="020B0604020202020204" pitchFamily="34" charset="0"/>
              </a:rPr>
              <a:t>am Zahlenstrahl</a:t>
            </a:r>
          </a:p>
        </p:txBody>
      </p:sp>
      <p:sp>
        <p:nvSpPr>
          <p:cNvPr id="18" name="Textfeld 17">
            <a:extLst>
              <a:ext uri="{FF2B5EF4-FFF2-40B4-BE49-F238E27FC236}">
                <a16:creationId xmlns:a16="http://schemas.microsoft.com/office/drawing/2014/main" id="{A7710CDC-3C57-2BCF-69D6-7B6659D02E28}"/>
              </a:ext>
            </a:extLst>
          </p:cNvPr>
          <p:cNvSpPr txBox="1"/>
          <p:nvPr/>
        </p:nvSpPr>
        <p:spPr>
          <a:xfrm>
            <a:off x="6337293" y="5943163"/>
            <a:ext cx="2512067" cy="276999"/>
          </a:xfrm>
          <a:prstGeom prst="rect">
            <a:avLst/>
          </a:prstGeom>
          <a:noFill/>
        </p:spPr>
        <p:txBody>
          <a:bodyPr wrap="square">
            <a:spAutoFit/>
          </a:bodyPr>
          <a:lstStyle/>
          <a:p>
            <a:r>
              <a:rPr lang="de-DE" sz="1200" b="0" i="0" u="none" strike="noStrike" dirty="0">
                <a:solidFill>
                  <a:srgbClr val="222222"/>
                </a:solidFill>
                <a:effectLst/>
                <a:latin typeface="Arial" panose="020B0604020202020204" pitchFamily="34" charset="0"/>
                <a:cs typeface="Arial" panose="020B0604020202020204" pitchFamily="34" charset="0"/>
              </a:rPr>
              <a:t>(https://</a:t>
            </a:r>
            <a:r>
              <a:rPr lang="de-DE" sz="1200" b="0" i="0" u="none" strike="noStrike" dirty="0" err="1">
                <a:solidFill>
                  <a:srgbClr val="222222"/>
                </a:solidFill>
                <a:effectLst/>
                <a:latin typeface="Arial" panose="020B0604020202020204" pitchFamily="34" charset="0"/>
                <a:cs typeface="Arial" panose="020B0604020202020204" pitchFamily="34" charset="0"/>
              </a:rPr>
              <a:t>mahiko.dzlm.de</a:t>
            </a:r>
            <a:r>
              <a:rPr lang="de-DE" sz="1200" b="0" i="0" u="none" strike="noStrike" dirty="0">
                <a:solidFill>
                  <a:srgbClr val="222222"/>
                </a:solidFill>
                <a:effectLst/>
                <a:latin typeface="Arial" panose="020B0604020202020204" pitchFamily="34" charset="0"/>
                <a:cs typeface="Arial" panose="020B0604020202020204" pitchFamily="34" charset="0"/>
              </a:rPr>
              <a:t>/</a:t>
            </a:r>
            <a:r>
              <a:rPr lang="de-DE" sz="1200" b="0" i="0" u="none" strike="noStrike" dirty="0" err="1">
                <a:solidFill>
                  <a:srgbClr val="222222"/>
                </a:solidFill>
                <a:effectLst/>
                <a:latin typeface="Arial" panose="020B0604020202020204" pitchFamily="34" charset="0"/>
                <a:cs typeface="Arial" panose="020B0604020202020204" pitchFamily="34" charset="0"/>
              </a:rPr>
              <a:t>node</a:t>
            </a:r>
            <a:r>
              <a:rPr lang="de-DE" sz="1200" b="0" i="0" u="none" strike="noStrike" dirty="0">
                <a:solidFill>
                  <a:srgbClr val="222222"/>
                </a:solidFill>
                <a:effectLst/>
                <a:latin typeface="Arial" panose="020B0604020202020204" pitchFamily="34" charset="0"/>
                <a:cs typeface="Arial" panose="020B0604020202020204" pitchFamily="34" charset="0"/>
              </a:rPr>
              <a:t>/71)</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998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9" presetClass="exit" presetSubtype="0" fill="hold" grpId="1" nodeType="withEffect">
                                  <p:stCondLst>
                                    <p:cond delay="0"/>
                                  </p:stCondLst>
                                  <p:childTnLst>
                                    <p:animEffect transition="out" filter="dissolv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9" presetClass="exit" presetSubtype="0" fill="hold" grpId="1" nodeType="withEffect">
                                  <p:stCondLst>
                                    <p:cond delay="0"/>
                                  </p:stCondLst>
                                  <p:childTnLst>
                                    <p:animEffect transition="out" filter="dissolv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9" presetClass="exit" presetSubtype="0" fill="hold" grpId="1" nodeType="withEffect">
                                  <p:stCondLst>
                                    <p:cond delay="0"/>
                                  </p:stCondLst>
                                  <p:childTnLst>
                                    <p:animEffect transition="out" filter="dissolv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P spid="12" grpId="0"/>
      <p:bldP spid="12" grpId="1"/>
      <p:bldP spid="13" grpId="0"/>
      <p:bldP spid="16" grpId="0"/>
      <p:bldP spid="16" grpId="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8707975-2486-C18F-32DE-5057FF420AD9}"/>
              </a:ext>
            </a:extLst>
          </p:cNvPr>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26</a:t>
            </a:fld>
            <a:endParaRPr lang="de-DE" dirty="0"/>
          </a:p>
        </p:txBody>
      </p:sp>
      <p:sp>
        <p:nvSpPr>
          <p:cNvPr id="10" name="Textplatzhalter 9">
            <a:extLst>
              <a:ext uri="{FF2B5EF4-FFF2-40B4-BE49-F238E27FC236}">
                <a16:creationId xmlns:a16="http://schemas.microsoft.com/office/drawing/2014/main" id="{77EEF315-8077-DAF4-ECDD-9F8FD8ED8FA2}"/>
              </a:ext>
            </a:extLst>
          </p:cNvPr>
          <p:cNvSpPr>
            <a:spLocks noGrp="1"/>
          </p:cNvSpPr>
          <p:nvPr>
            <p:ph type="body" sz="quarter" idx="13"/>
          </p:nvPr>
        </p:nvSpPr>
        <p:spPr/>
        <p:txBody>
          <a:bodyPr/>
          <a:lstStyle/>
          <a:p>
            <a:r>
              <a:rPr lang="de-DE" dirty="0"/>
              <a:t>ANMERKUNGEN ZUR AKTIVITÄT AUF FOLIE 27</a:t>
            </a:r>
          </a:p>
          <a:p>
            <a:endParaRPr lang="de-DE" dirty="0"/>
          </a:p>
        </p:txBody>
      </p:sp>
      <p:sp>
        <p:nvSpPr>
          <p:cNvPr id="6" name="Inhaltsplatzhalter 5"/>
          <p:cNvSpPr>
            <a:spLocks noGrp="1"/>
          </p:cNvSpPr>
          <p:nvPr>
            <p:ph idx="1"/>
          </p:nvPr>
        </p:nvSpPr>
        <p:spPr/>
        <p:txBody>
          <a:bodyPr/>
          <a:lstStyle/>
          <a:p>
            <a:r>
              <a:rPr lang="de-DE" sz="1200" b="1" dirty="0"/>
              <a:t>Ziel</a:t>
            </a:r>
            <a:r>
              <a:rPr lang="de-DE" sz="1200" dirty="0"/>
              <a:t>: Sensibilisierung für mögliche Aufgabenlösungen von </a:t>
            </a:r>
            <a:r>
              <a:rPr lang="de-DE" sz="1200" dirty="0" err="1"/>
              <a:t>Schüler:innen</a:t>
            </a:r>
            <a:r>
              <a:rPr lang="de-DE" sz="1200" dirty="0"/>
              <a:t>, die noch keine Grundvorstellung der Multiplikation (im Sinne des Bündelns in gleich große Mengen) aufgebaut haben </a:t>
            </a:r>
          </a:p>
          <a:p>
            <a:r>
              <a:rPr lang="de-DE" sz="1200" b="1" dirty="0"/>
              <a:t>Hinweise zur Durchführung: </a:t>
            </a:r>
            <a:r>
              <a:rPr lang="de-DE" sz="1200" dirty="0"/>
              <a:t>Da es im Folgenden um die Grundvorstellung der Multiplikation gehen soll, sollte hier bereits der Fokus darauf gelegt werden, dass die Vorgehensweisen der Kinder typisch für eine nicht gesicherte Grundvorstellung sind (und es kein „Versehen“ ist und auch keine „interessante Vorgehensweise“, die sich durch ein erneutes Erklären mal eben lösen lassen).</a:t>
            </a:r>
          </a:p>
          <a:p>
            <a:r>
              <a:rPr lang="de-DE" sz="1200" dirty="0"/>
              <a:t>Mögliche Vermutungen:</a:t>
            </a:r>
          </a:p>
          <a:p>
            <a:pPr marL="171450" indent="-171450">
              <a:spcBef>
                <a:spcPts val="0"/>
              </a:spcBef>
              <a:buFont typeface="Arial" panose="020B0604020202020204" pitchFamily="34" charset="0"/>
              <a:buChar char="•"/>
            </a:pPr>
            <a:r>
              <a:rPr lang="de-DE" sz="1200" baseline="0" dirty="0"/>
              <a:t>Man sieht an allen drei Produkten, dass die Kinder sich zu der Malaufgabe 6 </a:t>
            </a:r>
            <a:r>
              <a:rPr lang="de-DE" sz="1200" dirty="0"/>
              <a:t>∙</a:t>
            </a:r>
            <a:r>
              <a:rPr lang="de-DE" sz="1200" baseline="0" dirty="0"/>
              <a:t> 5 </a:t>
            </a:r>
            <a:r>
              <a:rPr lang="de-DE" sz="1200" dirty="0"/>
              <a:t>keine passende Aktivität vorstellen können</a:t>
            </a:r>
            <a:r>
              <a:rPr lang="de-DE" sz="1200" baseline="0" dirty="0"/>
              <a:t>: </a:t>
            </a:r>
          </a:p>
          <a:p>
            <a:pPr marL="628650" lvl="1" indent="-171450">
              <a:buFont typeface="Arial" panose="020B0604020202020204" pitchFamily="34" charset="0"/>
              <a:buChar char="•"/>
            </a:pPr>
            <a:r>
              <a:rPr lang="de-DE" sz="1200" baseline="0" dirty="0"/>
              <a:t>oben: Geschichte passt zu einer anderen Operation (vorwiegend Subtraktion)</a:t>
            </a:r>
          </a:p>
          <a:p>
            <a:pPr marL="628650" lvl="1" indent="-171450">
              <a:buFont typeface="Arial" panose="020B0604020202020204" pitchFamily="34" charset="0"/>
              <a:buChar char="•"/>
            </a:pPr>
            <a:r>
              <a:rPr lang="de-DE" sz="1200" baseline="0" dirty="0"/>
              <a:t>links und rechts: </a:t>
            </a:r>
            <a:r>
              <a:rPr lang="de-DE" sz="1200" kern="1200" dirty="0">
                <a:solidFill>
                  <a:schemeClr val="tx1"/>
                </a:solidFill>
                <a:effectLst/>
              </a:rPr>
              <a:t>Geschichte lässt keine mathematische Operation zu</a:t>
            </a:r>
          </a:p>
          <a:p>
            <a:r>
              <a:rPr lang="de-DE" sz="1200" dirty="0"/>
              <a:t>Je nach Gruppengröße können die Vermutungen und Erklärungen der Lehrkräfte zunächst in einer kurzen Murmelphase ausgetauscht oder direkt im Plenum geäußert werden.</a:t>
            </a:r>
          </a:p>
          <a:p>
            <a:pPr algn="just"/>
            <a:endParaRPr lang="de-DE" sz="1200" dirty="0"/>
          </a:p>
        </p:txBody>
      </p:sp>
    </p:spTree>
    <p:extLst>
      <p:ext uri="{BB962C8B-B14F-4D97-AF65-F5344CB8AC3E}">
        <p14:creationId xmlns:p14="http://schemas.microsoft.com/office/powerpoint/2010/main" val="1355368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7813C7A-86B0-F84E-9B34-3914CDF42EC3}"/>
              </a:ext>
            </a:extLst>
          </p:cNvPr>
          <p:cNvSpPr>
            <a:spLocks noGrp="1"/>
          </p:cNvSpPr>
          <p:nvPr>
            <p:ph type="title"/>
          </p:nvPr>
        </p:nvSpPr>
        <p:spPr/>
        <p:txBody>
          <a:bodyPr>
            <a:normAutofit/>
          </a:bodyPr>
          <a:lstStyle/>
          <a:p>
            <a:r>
              <a:rPr lang="de-DE" dirty="0"/>
              <a:t>Grundvorstellungen besitzen</a:t>
            </a:r>
          </a:p>
        </p:txBody>
      </p:sp>
      <p:sp>
        <p:nvSpPr>
          <p:cNvPr id="8" name="Textplatzhalter 7">
            <a:extLst>
              <a:ext uri="{FF2B5EF4-FFF2-40B4-BE49-F238E27FC236}">
                <a16:creationId xmlns:a16="http://schemas.microsoft.com/office/drawing/2014/main" id="{14D79072-38B1-A845-BF6A-DF4C4DD87108}"/>
              </a:ext>
            </a:extLst>
          </p:cNvPr>
          <p:cNvSpPr>
            <a:spLocks noGrp="1"/>
          </p:cNvSpPr>
          <p:nvPr>
            <p:ph type="body" sz="quarter" idx="14"/>
          </p:nvPr>
        </p:nvSpPr>
        <p:spPr>
          <a:xfrm>
            <a:off x="1763316" y="1660386"/>
            <a:ext cx="6478984" cy="2035314"/>
          </a:xfrm>
        </p:spPr>
        <p:txBody>
          <a:bodyPr>
            <a:normAutofit fontScale="70000" lnSpcReduction="20000"/>
          </a:bodyPr>
          <a:lstStyle/>
          <a:p>
            <a:pPr>
              <a:lnSpc>
                <a:spcPct val="124000"/>
              </a:lnSpc>
              <a:spcBef>
                <a:spcPts val="400"/>
              </a:spcBef>
            </a:pPr>
            <a:r>
              <a:rPr lang="de-DE" altLang="de-DE" sz="2600" dirty="0">
                <a:solidFill>
                  <a:srgbClr val="000000"/>
                </a:solidFill>
              </a:rPr>
              <a:t>Analysieren Sie die folgenden Rechengeschichten zur Aufgabe 6 </a:t>
            </a:r>
            <a:r>
              <a:rPr lang="de-DE" sz="2600" dirty="0"/>
              <a:t>∙</a:t>
            </a:r>
            <a:r>
              <a:rPr lang="de-DE" altLang="de-DE" sz="2600" dirty="0">
                <a:solidFill>
                  <a:srgbClr val="000000"/>
                </a:solidFill>
              </a:rPr>
              <a:t> 5:</a:t>
            </a:r>
          </a:p>
          <a:p>
            <a:pPr marL="342900" indent="-342900">
              <a:lnSpc>
                <a:spcPct val="124000"/>
              </a:lnSpc>
              <a:spcBef>
                <a:spcPts val="400"/>
              </a:spcBef>
              <a:buFont typeface="Arial" panose="020B0604020202020204" pitchFamily="34" charset="0"/>
              <a:buChar char="•"/>
            </a:pPr>
            <a:r>
              <a:rPr lang="de-DE" altLang="de-DE" sz="2600" dirty="0">
                <a:solidFill>
                  <a:srgbClr val="000000"/>
                </a:solidFill>
              </a:rPr>
              <a:t>Welche Grundvorstellungen zeigen die Kinder?</a:t>
            </a:r>
          </a:p>
          <a:p>
            <a:pPr marL="342900" indent="-342900">
              <a:lnSpc>
                <a:spcPct val="124000"/>
              </a:lnSpc>
              <a:spcBef>
                <a:spcPts val="400"/>
              </a:spcBef>
              <a:buFont typeface="Arial" panose="020B0604020202020204" pitchFamily="34" charset="0"/>
              <a:buChar char="•"/>
            </a:pPr>
            <a:r>
              <a:rPr lang="de-DE" altLang="de-DE" sz="2600" dirty="0">
                <a:solidFill>
                  <a:srgbClr val="000000"/>
                </a:solidFill>
              </a:rPr>
              <a:t>Welche Kinder haben die Multiplikation im Sinne des Bündelns (</a:t>
            </a:r>
            <a:r>
              <a:rPr lang="de-DE" altLang="de-DE" sz="2600" dirty="0" err="1">
                <a:solidFill>
                  <a:srgbClr val="000000"/>
                </a:solidFill>
              </a:rPr>
              <a:t>Unitizing</a:t>
            </a:r>
            <a:r>
              <a:rPr lang="de-DE" altLang="de-DE" sz="2600" dirty="0">
                <a:solidFill>
                  <a:srgbClr val="000000"/>
                </a:solidFill>
              </a:rPr>
              <a:t>) verstanden?</a:t>
            </a:r>
          </a:p>
          <a:p>
            <a:pPr marL="342900" indent="-342900">
              <a:lnSpc>
                <a:spcPct val="124000"/>
              </a:lnSpc>
              <a:spcBef>
                <a:spcPts val="400"/>
              </a:spcBef>
              <a:buFont typeface="Arial" panose="020B0604020202020204" pitchFamily="34" charset="0"/>
              <a:buChar char="•"/>
            </a:pPr>
            <a:r>
              <a:rPr lang="de-DE" altLang="de-DE" sz="2600" dirty="0">
                <a:solidFill>
                  <a:srgbClr val="000000"/>
                </a:solidFill>
              </a:rPr>
              <a:t>Wo sehen Sie Schwierigkeiten?</a:t>
            </a:r>
          </a:p>
          <a:p>
            <a:endParaRPr lang="de-DE" sz="2000" dirty="0"/>
          </a:p>
          <a:p>
            <a:endParaRPr lang="de-DE" sz="2000" dirty="0"/>
          </a:p>
        </p:txBody>
      </p:sp>
      <p:sp>
        <p:nvSpPr>
          <p:cNvPr id="5" name="Datumsplatzhalter 4">
            <a:extLst>
              <a:ext uri="{FF2B5EF4-FFF2-40B4-BE49-F238E27FC236}">
                <a16:creationId xmlns:a16="http://schemas.microsoft.com/office/drawing/2014/main" id="{E46E9C1C-7810-7A48-966C-52A5847B3B21}"/>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E2FCCF37-0155-DA4F-B13F-2D57F08D8883}"/>
              </a:ext>
            </a:extLst>
          </p:cNvPr>
          <p:cNvSpPr>
            <a:spLocks noGrp="1"/>
          </p:cNvSpPr>
          <p:nvPr>
            <p:ph type="sldNum" sz="quarter" idx="12"/>
          </p:nvPr>
        </p:nvSpPr>
        <p:spPr/>
        <p:txBody>
          <a:bodyPr/>
          <a:lstStyle/>
          <a:p>
            <a:fld id="{C3752B7C-18A9-864D-BBCB-54A9F41B5594}" type="slidenum">
              <a:rPr lang="de-DE" smtClean="0"/>
              <a:pPr/>
              <a:t>27</a:t>
            </a:fld>
            <a:endParaRPr lang="de-DE" dirty="0"/>
          </a:p>
        </p:txBody>
      </p:sp>
      <p:pic>
        <p:nvPicPr>
          <p:cNvPr id="12" name="Picture 4">
            <a:extLst>
              <a:ext uri="{FF2B5EF4-FFF2-40B4-BE49-F238E27FC236}">
                <a16:creationId xmlns:a16="http://schemas.microsoft.com/office/drawing/2014/main" id="{2EE7B3AA-34F6-9C4C-B2B7-CD312803B6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66"/>
          <a:stretch/>
        </p:blipFill>
        <p:spPr bwMode="auto">
          <a:xfrm>
            <a:off x="4691341" y="5018879"/>
            <a:ext cx="4139241" cy="1145117"/>
          </a:xfrm>
          <a:prstGeom prst="rect">
            <a:avLst/>
          </a:prstGeom>
          <a:noFill/>
          <a:ln w="9525">
            <a:noFill/>
            <a:miter lim="800000"/>
            <a:headEnd/>
            <a:tailEnd/>
          </a:ln>
          <a:effectLst>
            <a:outerShdw blurRad="177800" dist="35921" dir="2700000" algn="ctr" rotWithShape="0">
              <a:schemeClr val="tx1"/>
            </a:outerShdw>
          </a:effectLst>
          <a:extLst>
            <a:ext uri="{909E8E84-426E-40DD-AFC4-6F175D3DCCD1}">
              <a14:hiddenFill xmlns:a14="http://schemas.microsoft.com/office/drawing/2010/main">
                <a:solidFill>
                  <a:schemeClr val="accent1"/>
                </a:solidFill>
              </a14:hiddenFill>
            </a:ext>
          </a:extLst>
        </p:spPr>
      </p:pic>
      <p:pic>
        <p:nvPicPr>
          <p:cNvPr id="13" name="Inhaltsplatzhalter 3">
            <a:extLst>
              <a:ext uri="{FF2B5EF4-FFF2-40B4-BE49-F238E27FC236}">
                <a16:creationId xmlns:a16="http://schemas.microsoft.com/office/drawing/2014/main" id="{6693E1A6-23A7-1B48-BD8C-4D202D09BA6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532" t="17970" r="1504" b="8582"/>
          <a:stretch/>
        </p:blipFill>
        <p:spPr>
          <a:xfrm>
            <a:off x="872141" y="4927685"/>
            <a:ext cx="3531038" cy="1307571"/>
          </a:xfrm>
          <a:prstGeom prst="rect">
            <a:avLst/>
          </a:prstGeom>
          <a:ln>
            <a:noFill/>
          </a:ln>
          <a:effectLst>
            <a:outerShdw blurRad="63500" sx="102000" sy="102000" algn="ctr" rotWithShape="0">
              <a:prstClr val="black">
                <a:alpha val="40000"/>
              </a:prstClr>
            </a:outerShdw>
          </a:effectLst>
        </p:spPr>
      </p:pic>
      <p:pic>
        <p:nvPicPr>
          <p:cNvPr id="2" name="Grafik 1">
            <a:extLst>
              <a:ext uri="{FF2B5EF4-FFF2-40B4-BE49-F238E27FC236}">
                <a16:creationId xmlns:a16="http://schemas.microsoft.com/office/drawing/2014/main" id="{E305EF0C-FA26-3D6C-53A7-B892BB6379F8}"/>
              </a:ext>
            </a:extLst>
          </p:cNvPr>
          <p:cNvPicPr>
            <a:picLocks noChangeAspect="1"/>
          </p:cNvPicPr>
          <p:nvPr/>
        </p:nvPicPr>
        <p:blipFill>
          <a:blip r:embed="rId5"/>
          <a:stretch>
            <a:fillRect/>
          </a:stretch>
        </p:blipFill>
        <p:spPr>
          <a:xfrm>
            <a:off x="2640291" y="3848185"/>
            <a:ext cx="4102100" cy="1079500"/>
          </a:xfrm>
          <a:prstGeom prst="rect">
            <a:avLst/>
          </a:prstGeom>
          <a:ln>
            <a:noFill/>
          </a:ln>
          <a:effectLst>
            <a:outerShdw blurRad="63500" sx="102000" sy="102000" algn="ctr" rotWithShape="0">
              <a:prstClr val="black">
                <a:alpha val="40000"/>
              </a:prstClr>
            </a:outerShdw>
          </a:effectLst>
        </p:spPr>
      </p:pic>
      <p:sp>
        <p:nvSpPr>
          <p:cNvPr id="3" name="Textfeld 2">
            <a:extLst>
              <a:ext uri="{FF2B5EF4-FFF2-40B4-BE49-F238E27FC236}">
                <a16:creationId xmlns:a16="http://schemas.microsoft.com/office/drawing/2014/main" id="{AC2C7CA3-583B-A8BC-EEEA-3C8D91528B97}"/>
              </a:ext>
            </a:extLst>
          </p:cNvPr>
          <p:cNvSpPr txBox="1"/>
          <p:nvPr/>
        </p:nvSpPr>
        <p:spPr>
          <a:xfrm>
            <a:off x="6428133" y="4732511"/>
            <a:ext cx="1620078" cy="230832"/>
          </a:xfrm>
          <a:prstGeom prst="rect">
            <a:avLst/>
          </a:prstGeom>
          <a:noFill/>
        </p:spPr>
        <p:txBody>
          <a:bodyPr wrap="square" rtlCol="0">
            <a:spAutoFit/>
          </a:bodyPr>
          <a:lstStyle/>
          <a:p>
            <a:pPr algn="r"/>
            <a:r>
              <a:rPr lang="de-DE" sz="900" dirty="0">
                <a:latin typeface="Arial" panose="020B0604020202020204" pitchFamily="34" charset="0"/>
                <a:cs typeface="Arial" panose="020B0604020202020204" pitchFamily="34" charset="0"/>
              </a:rPr>
              <a:t>(eigene Abbildungen)</a:t>
            </a:r>
          </a:p>
        </p:txBody>
      </p:sp>
    </p:spTree>
    <p:extLst>
      <p:ext uri="{BB962C8B-B14F-4D97-AF65-F5344CB8AC3E}">
        <p14:creationId xmlns:p14="http://schemas.microsoft.com/office/powerpoint/2010/main" val="381650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B2B57535-D7E5-EE44-8514-542220C86CB9}"/>
              </a:ext>
            </a:extLst>
          </p:cNvPr>
          <p:cNvSpPr>
            <a:spLocks noGrp="1"/>
          </p:cNvSpPr>
          <p:nvPr>
            <p:ph type="body" sz="quarter" idx="14"/>
          </p:nvPr>
        </p:nvSpPr>
        <p:spPr>
          <a:prstGeom prst="rect">
            <a:avLst/>
          </a:prstGeom>
        </p:spPr>
        <p:txBody>
          <a:bodyPr>
            <a:normAutofit/>
          </a:bodyPr>
          <a:lstStyle/>
          <a:p>
            <a:pPr>
              <a:lnSpc>
                <a:spcPct val="114000"/>
              </a:lnSpc>
            </a:pPr>
            <a:r>
              <a:rPr lang="de-DE" sz="1800" dirty="0"/>
              <a:t>Grundvorstellungen sind wichtig, </a:t>
            </a:r>
            <a:br>
              <a:rPr lang="de-DE" sz="1800" dirty="0"/>
            </a:br>
            <a:r>
              <a:rPr lang="de-DE" sz="1800" dirty="0"/>
              <a:t>um die </a:t>
            </a:r>
            <a:r>
              <a:rPr lang="de-DE" sz="1800" dirty="0">
                <a:solidFill>
                  <a:srgbClr val="327D87"/>
                </a:solidFill>
              </a:rPr>
              <a:t>Welt</a:t>
            </a:r>
            <a:r>
              <a:rPr lang="de-DE" sz="1800" dirty="0"/>
              <a:t> mit der </a:t>
            </a:r>
            <a:r>
              <a:rPr lang="de-DE" sz="1800" dirty="0">
                <a:solidFill>
                  <a:srgbClr val="327D87"/>
                </a:solidFill>
              </a:rPr>
              <a:t>Mathematik</a:t>
            </a:r>
            <a:r>
              <a:rPr lang="de-DE" sz="1800" dirty="0"/>
              <a:t> zu verbinden.</a:t>
            </a:r>
          </a:p>
          <a:p>
            <a:br>
              <a:rPr lang="de-DE" altLang="de-DE" dirty="0">
                <a:solidFill>
                  <a:srgbClr val="000000"/>
                </a:solidFill>
              </a:rPr>
            </a:br>
            <a:endParaRPr lang="de-DE" dirty="0"/>
          </a:p>
        </p:txBody>
      </p:sp>
      <p:sp>
        <p:nvSpPr>
          <p:cNvPr id="5" name="Datumsplatzhalter 4">
            <a:extLst>
              <a:ext uri="{FF2B5EF4-FFF2-40B4-BE49-F238E27FC236}">
                <a16:creationId xmlns:a16="http://schemas.microsoft.com/office/drawing/2014/main" id="{E46E9C1C-7810-7A48-966C-52A5847B3B21}"/>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E2FCCF37-0155-DA4F-B13F-2D57F08D8883}"/>
              </a:ext>
            </a:extLst>
          </p:cNvPr>
          <p:cNvSpPr>
            <a:spLocks noGrp="1"/>
          </p:cNvSpPr>
          <p:nvPr>
            <p:ph type="sldNum" sz="quarter" idx="12"/>
          </p:nvPr>
        </p:nvSpPr>
        <p:spPr/>
        <p:txBody>
          <a:bodyPr/>
          <a:lstStyle/>
          <a:p>
            <a:fld id="{C3752B7C-18A9-864D-BBCB-54A9F41B5594}" type="slidenum">
              <a:rPr lang="de-DE" smtClean="0"/>
              <a:pPr/>
              <a:t>28</a:t>
            </a:fld>
            <a:endParaRPr lang="de-DE" dirty="0"/>
          </a:p>
        </p:txBody>
      </p:sp>
      <p:sp>
        <p:nvSpPr>
          <p:cNvPr id="7" name="Titel 6">
            <a:extLst>
              <a:ext uri="{FF2B5EF4-FFF2-40B4-BE49-F238E27FC236}">
                <a16:creationId xmlns:a16="http://schemas.microsoft.com/office/drawing/2014/main" id="{57813C7A-86B0-F84E-9B34-3914CDF42EC3}"/>
              </a:ext>
            </a:extLst>
          </p:cNvPr>
          <p:cNvSpPr>
            <a:spLocks noGrp="1"/>
          </p:cNvSpPr>
          <p:nvPr>
            <p:ph type="title"/>
          </p:nvPr>
        </p:nvSpPr>
        <p:spPr/>
        <p:txBody>
          <a:bodyPr>
            <a:normAutofit/>
          </a:bodyPr>
          <a:lstStyle/>
          <a:p>
            <a:r>
              <a:rPr lang="de-DE" dirty="0"/>
              <a:t>Grundvorstellungen besitzen</a:t>
            </a:r>
          </a:p>
        </p:txBody>
      </p:sp>
      <p:pic>
        <p:nvPicPr>
          <p:cNvPr id="8" name="Inhaltsplatzhalter 10">
            <a:extLst>
              <a:ext uri="{FF2B5EF4-FFF2-40B4-BE49-F238E27FC236}">
                <a16:creationId xmlns:a16="http://schemas.microsoft.com/office/drawing/2014/main" id="{BC2F3594-3DB4-CA40-1B53-E7181DE8E097}"/>
              </a:ext>
            </a:extLst>
          </p:cNvPr>
          <p:cNvPicPr>
            <a:picLocks noChangeAspect="1"/>
          </p:cNvPicPr>
          <p:nvPr/>
        </p:nvPicPr>
        <p:blipFill rotWithShape="1">
          <a:blip r:embed="rId3"/>
          <a:srcRect l="2184" t="2566" r="11819" b="4954"/>
          <a:stretch/>
        </p:blipFill>
        <p:spPr>
          <a:xfrm>
            <a:off x="1861967" y="2297719"/>
            <a:ext cx="5420066" cy="3513857"/>
          </a:xfrm>
          <a:prstGeom prst="rect">
            <a:avLst/>
          </a:prstGeom>
        </p:spPr>
      </p:pic>
      <p:sp>
        <p:nvSpPr>
          <p:cNvPr id="2" name="Textfeld 1">
            <a:extLst>
              <a:ext uri="{FF2B5EF4-FFF2-40B4-BE49-F238E27FC236}">
                <a16:creationId xmlns:a16="http://schemas.microsoft.com/office/drawing/2014/main" id="{D5787FEA-3037-432C-C1E9-844B6E6C2A63}"/>
              </a:ext>
            </a:extLst>
          </p:cNvPr>
          <p:cNvSpPr txBox="1"/>
          <p:nvPr/>
        </p:nvSpPr>
        <p:spPr>
          <a:xfrm>
            <a:off x="4982766" y="5735476"/>
            <a:ext cx="2057400" cy="246221"/>
          </a:xfrm>
          <a:prstGeom prst="rect">
            <a:avLst/>
          </a:prstGeom>
          <a:noFill/>
        </p:spPr>
        <p:txBody>
          <a:bodyPr wrap="square" rtlCol="0">
            <a:spAutoFit/>
          </a:bodyPr>
          <a:lstStyle/>
          <a:p>
            <a:pPr algn="r"/>
            <a:r>
              <a:rPr lang="de-DE" sz="10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421963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32F646-C433-71A5-5267-B6290CAC18F6}"/>
              </a:ext>
            </a:extLst>
          </p:cNvPr>
          <p:cNvSpPr>
            <a:spLocks noGrp="1"/>
          </p:cNvSpPr>
          <p:nvPr>
            <p:ph type="title"/>
          </p:nvPr>
        </p:nvSpPr>
        <p:spPr>
          <a:xfrm>
            <a:off x="1096423" y="382774"/>
            <a:ext cx="7879135" cy="603704"/>
          </a:xfrm>
        </p:spPr>
        <p:txBody>
          <a:bodyPr>
            <a:normAutofit/>
          </a:bodyPr>
          <a:lstStyle/>
          <a:p>
            <a:r>
              <a:rPr lang="de-DE" dirty="0"/>
              <a:t>Grundvorstellungen besitzen</a:t>
            </a:r>
          </a:p>
        </p:txBody>
      </p:sp>
      <p:sp>
        <p:nvSpPr>
          <p:cNvPr id="3" name="Textplatzhalter 2">
            <a:extLst>
              <a:ext uri="{FF2B5EF4-FFF2-40B4-BE49-F238E27FC236}">
                <a16:creationId xmlns:a16="http://schemas.microsoft.com/office/drawing/2014/main" id="{34296306-3CA3-E090-2A54-0186B82D227A}"/>
              </a:ext>
            </a:extLst>
          </p:cNvPr>
          <p:cNvSpPr>
            <a:spLocks noGrp="1"/>
          </p:cNvSpPr>
          <p:nvPr>
            <p:ph type="body" sz="quarter" idx="13"/>
          </p:nvPr>
        </p:nvSpPr>
        <p:spPr/>
        <p:txBody>
          <a:bodyPr/>
          <a:lstStyle/>
          <a:p>
            <a:r>
              <a:rPr lang="de-DE" dirty="0"/>
              <a:t>MALAUFGABEN IN DER UMWELT: WIMMELBILDER</a:t>
            </a:r>
          </a:p>
        </p:txBody>
      </p:sp>
      <p:sp>
        <p:nvSpPr>
          <p:cNvPr id="4" name="Inhaltsplatzhalter 3">
            <a:extLst>
              <a:ext uri="{FF2B5EF4-FFF2-40B4-BE49-F238E27FC236}">
                <a16:creationId xmlns:a16="http://schemas.microsoft.com/office/drawing/2014/main" id="{AC09F7FE-8D7D-4F68-98E6-F94EBDA1F126}"/>
              </a:ext>
            </a:extLst>
          </p:cNvPr>
          <p:cNvSpPr>
            <a:spLocks noGrp="1"/>
          </p:cNvSpPr>
          <p:nvPr>
            <p:ph idx="1"/>
          </p:nvPr>
        </p:nvSpPr>
        <p:spPr>
          <a:xfrm>
            <a:off x="1067245" y="1728186"/>
            <a:ext cx="7009509" cy="4418617"/>
          </a:xfrm>
        </p:spPr>
        <p:txBody>
          <a:bodyPr/>
          <a:lstStyle/>
          <a:p>
            <a:r>
              <a:rPr lang="de-DE" dirty="0"/>
              <a:t>„Finde Malaufgaben.“</a:t>
            </a:r>
          </a:p>
        </p:txBody>
      </p:sp>
      <p:sp>
        <p:nvSpPr>
          <p:cNvPr id="5" name="Datumsplatzhalter 4">
            <a:extLst>
              <a:ext uri="{FF2B5EF4-FFF2-40B4-BE49-F238E27FC236}">
                <a16:creationId xmlns:a16="http://schemas.microsoft.com/office/drawing/2014/main" id="{C20CB409-1D03-DDCD-681A-955229A9B0B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897C073-C958-87A6-C02F-57DBF17F9F7F}"/>
              </a:ext>
            </a:extLst>
          </p:cNvPr>
          <p:cNvSpPr>
            <a:spLocks noGrp="1"/>
          </p:cNvSpPr>
          <p:nvPr>
            <p:ph type="sldNum" sz="quarter" idx="12"/>
          </p:nvPr>
        </p:nvSpPr>
        <p:spPr/>
        <p:txBody>
          <a:bodyPr/>
          <a:lstStyle/>
          <a:p>
            <a:fld id="{C3752B7C-18A9-864D-BBCB-54A9F41B5594}" type="slidenum">
              <a:rPr lang="de-DE" smtClean="0"/>
              <a:pPr/>
              <a:t>29</a:t>
            </a:fld>
            <a:endParaRPr lang="de-DE" dirty="0"/>
          </a:p>
        </p:txBody>
      </p:sp>
      <p:pic>
        <p:nvPicPr>
          <p:cNvPr id="9" name="Grafik 8">
            <a:extLst>
              <a:ext uri="{FF2B5EF4-FFF2-40B4-BE49-F238E27FC236}">
                <a16:creationId xmlns:a16="http://schemas.microsoft.com/office/drawing/2014/main" id="{9CD95B51-4B7B-4F2F-5542-D937534D741F}"/>
              </a:ext>
            </a:extLst>
          </p:cNvPr>
          <p:cNvPicPr>
            <a:picLocks noChangeAspect="1"/>
          </p:cNvPicPr>
          <p:nvPr/>
        </p:nvPicPr>
        <p:blipFill>
          <a:blip r:embed="rId3"/>
          <a:stretch>
            <a:fillRect/>
          </a:stretch>
        </p:blipFill>
        <p:spPr>
          <a:xfrm>
            <a:off x="883732" y="2198804"/>
            <a:ext cx="5037233" cy="3947999"/>
          </a:xfrm>
          <a:prstGeom prst="rect">
            <a:avLst/>
          </a:prstGeom>
        </p:spPr>
      </p:pic>
      <p:sp>
        <p:nvSpPr>
          <p:cNvPr id="14" name="Abgerundete rechteckige Legende 13"/>
          <p:cNvSpPr/>
          <p:nvPr/>
        </p:nvSpPr>
        <p:spPr>
          <a:xfrm>
            <a:off x="5490986" y="3788957"/>
            <a:ext cx="3327088" cy="1009379"/>
          </a:xfrm>
          <a:prstGeom prst="wedgeRoundRectCallout">
            <a:avLst>
              <a:gd name="adj1" fmla="val 41918"/>
              <a:gd name="adj2" fmla="val 130301"/>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tLang="de-DE" dirty="0">
                <a:solidFill>
                  <a:schemeClr val="tx1"/>
                </a:solidFill>
                <a:latin typeface="Arial" panose="020B0604020202020204" pitchFamily="34" charset="0"/>
                <a:cs typeface="Arial" panose="020B0604020202020204" pitchFamily="34" charset="0"/>
              </a:rPr>
              <a:t>Ich sehe 6 Stapel mit Müslischalen. In jedem Stapel sind 2 Schalen.</a:t>
            </a:r>
            <a:endParaRPr lang="de-DE" dirty="0">
              <a:solidFill>
                <a:schemeClr val="tx1"/>
              </a:solidFill>
            </a:endParaRPr>
          </a:p>
        </p:txBody>
      </p:sp>
      <p:sp>
        <p:nvSpPr>
          <p:cNvPr id="15" name="Abgerundete rechteckige Legende 14"/>
          <p:cNvSpPr/>
          <p:nvPr/>
        </p:nvSpPr>
        <p:spPr>
          <a:xfrm>
            <a:off x="4553893" y="1810694"/>
            <a:ext cx="3829617" cy="950613"/>
          </a:xfrm>
          <a:prstGeom prst="wedgeRoundRectCallout">
            <a:avLst>
              <a:gd name="adj1" fmla="val 53448"/>
              <a:gd name="adj2" fmla="val 99701"/>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tLang="de-DE" dirty="0">
                <a:solidFill>
                  <a:schemeClr val="tx1"/>
                </a:solidFill>
                <a:latin typeface="Arial" panose="020B0604020202020204" pitchFamily="34" charset="0"/>
                <a:cs typeface="Arial" panose="020B0604020202020204" pitchFamily="34" charset="0"/>
              </a:rPr>
              <a:t>Zeigt und erklärt euch gegenseitig, wo ihr Malaufgaben seht.</a:t>
            </a:r>
            <a:endParaRPr lang="de-DE" dirty="0">
              <a:solidFill>
                <a:schemeClr val="tx1"/>
              </a:solidFill>
            </a:endParaRPr>
          </a:p>
        </p:txBody>
      </p:sp>
      <p:sp>
        <p:nvSpPr>
          <p:cNvPr id="8" name="Abgerundetes Rechteck 7"/>
          <p:cNvSpPr/>
          <p:nvPr/>
        </p:nvSpPr>
        <p:spPr>
          <a:xfrm>
            <a:off x="1096266" y="2471596"/>
            <a:ext cx="1103726" cy="1317361"/>
          </a:xfrm>
          <a:prstGeom prst="roundRect">
            <a:avLst/>
          </a:prstGeom>
          <a:no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34617A0B-45B3-CAC9-4457-16E99BAD887C}"/>
              </a:ext>
            </a:extLst>
          </p:cNvPr>
          <p:cNvSpPr txBox="1"/>
          <p:nvPr/>
        </p:nvSpPr>
        <p:spPr>
          <a:xfrm>
            <a:off x="3336466" y="5873435"/>
            <a:ext cx="2594385" cy="246221"/>
          </a:xfrm>
          <a:prstGeom prst="rect">
            <a:avLst/>
          </a:prstGeom>
          <a:noFill/>
        </p:spPr>
        <p:txBody>
          <a:bodyPr wrap="square" rtlCol="0">
            <a:spAutoFit/>
          </a:bodyPr>
          <a:lstStyle/>
          <a:p>
            <a:pPr algn="r"/>
            <a:r>
              <a:rPr lang="de-DE" sz="1000" dirty="0">
                <a:latin typeface="Arial" panose="020B0604020202020204" pitchFamily="34" charset="0"/>
                <a:cs typeface="Arial" panose="020B0604020202020204" pitchFamily="34" charset="0"/>
              </a:rPr>
              <a:t>(https://</a:t>
            </a:r>
            <a:r>
              <a:rPr lang="de-DE" sz="1000" dirty="0" err="1">
                <a:latin typeface="Arial" panose="020B0604020202020204" pitchFamily="34" charset="0"/>
                <a:cs typeface="Arial" panose="020B0604020202020204" pitchFamily="34" charset="0"/>
              </a:rPr>
              <a:t>pikas.dzlm.de</a:t>
            </a:r>
            <a:r>
              <a:rPr lang="de-DE" sz="1000" dirty="0">
                <a:latin typeface="Arial" panose="020B0604020202020204" pitchFamily="34" charset="0"/>
                <a:cs typeface="Arial" panose="020B0604020202020204" pitchFamily="34" charset="0"/>
              </a:rPr>
              <a:t>/</a:t>
            </a:r>
            <a:r>
              <a:rPr lang="de-DE" sz="1000" dirty="0" err="1">
                <a:latin typeface="Arial" panose="020B0604020202020204" pitchFamily="34" charset="0"/>
                <a:cs typeface="Arial" panose="020B0604020202020204" pitchFamily="34" charset="0"/>
              </a:rPr>
              <a:t>node</a:t>
            </a:r>
            <a:r>
              <a:rPr lang="de-DE" sz="1000" dirty="0">
                <a:latin typeface="Arial" panose="020B0604020202020204" pitchFamily="34" charset="0"/>
                <a:cs typeface="Arial" panose="020B0604020202020204" pitchFamily="34" charset="0"/>
              </a:rPr>
              <a:t>/1561)</a:t>
            </a:r>
          </a:p>
        </p:txBody>
      </p:sp>
    </p:spTree>
    <p:extLst>
      <p:ext uri="{BB962C8B-B14F-4D97-AF65-F5344CB8AC3E}">
        <p14:creationId xmlns:p14="http://schemas.microsoft.com/office/powerpoint/2010/main" val="348533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1765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32F646-C433-71A5-5267-B6290CAC18F6}"/>
              </a:ext>
            </a:extLst>
          </p:cNvPr>
          <p:cNvSpPr>
            <a:spLocks noGrp="1"/>
          </p:cNvSpPr>
          <p:nvPr>
            <p:ph type="title"/>
          </p:nvPr>
        </p:nvSpPr>
        <p:spPr>
          <a:xfrm>
            <a:off x="1096423" y="382774"/>
            <a:ext cx="7879135" cy="603704"/>
          </a:xfrm>
        </p:spPr>
        <p:txBody>
          <a:bodyPr>
            <a:normAutofit/>
          </a:bodyPr>
          <a:lstStyle/>
          <a:p>
            <a:r>
              <a:rPr lang="de-DE" dirty="0"/>
              <a:t>Grundvorstellungen besitzen</a:t>
            </a:r>
          </a:p>
        </p:txBody>
      </p:sp>
      <p:sp>
        <p:nvSpPr>
          <p:cNvPr id="3" name="Textplatzhalter 2">
            <a:extLst>
              <a:ext uri="{FF2B5EF4-FFF2-40B4-BE49-F238E27FC236}">
                <a16:creationId xmlns:a16="http://schemas.microsoft.com/office/drawing/2014/main" id="{34296306-3CA3-E090-2A54-0186B82D227A}"/>
              </a:ext>
            </a:extLst>
          </p:cNvPr>
          <p:cNvSpPr>
            <a:spLocks noGrp="1"/>
          </p:cNvSpPr>
          <p:nvPr>
            <p:ph type="body" sz="quarter" idx="13"/>
          </p:nvPr>
        </p:nvSpPr>
        <p:spPr/>
        <p:txBody>
          <a:bodyPr/>
          <a:lstStyle/>
          <a:p>
            <a:r>
              <a:rPr lang="de-DE" dirty="0"/>
              <a:t>MALAUFGABEN AM PUNKTEFELD</a:t>
            </a:r>
          </a:p>
        </p:txBody>
      </p:sp>
      <p:sp>
        <p:nvSpPr>
          <p:cNvPr id="5" name="Datumsplatzhalter 4">
            <a:extLst>
              <a:ext uri="{FF2B5EF4-FFF2-40B4-BE49-F238E27FC236}">
                <a16:creationId xmlns:a16="http://schemas.microsoft.com/office/drawing/2014/main" id="{C20CB409-1D03-DDCD-681A-955229A9B0B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897C073-C958-87A6-C02F-57DBF17F9F7F}"/>
              </a:ext>
            </a:extLst>
          </p:cNvPr>
          <p:cNvSpPr>
            <a:spLocks noGrp="1"/>
          </p:cNvSpPr>
          <p:nvPr>
            <p:ph type="sldNum" sz="quarter" idx="12"/>
          </p:nvPr>
        </p:nvSpPr>
        <p:spPr/>
        <p:txBody>
          <a:bodyPr/>
          <a:lstStyle/>
          <a:p>
            <a:fld id="{C3752B7C-18A9-864D-BBCB-54A9F41B5594}" type="slidenum">
              <a:rPr lang="de-DE" smtClean="0"/>
              <a:pPr/>
              <a:t>30</a:t>
            </a:fld>
            <a:endParaRPr lang="de-DE" dirty="0"/>
          </a:p>
        </p:txBody>
      </p:sp>
      <p:pic>
        <p:nvPicPr>
          <p:cNvPr id="12" name="Inhaltsplatzhalter 11">
            <a:extLst>
              <a:ext uri="{FF2B5EF4-FFF2-40B4-BE49-F238E27FC236}">
                <a16:creationId xmlns:a16="http://schemas.microsoft.com/office/drawing/2014/main" id="{D7FCB40E-72E4-E703-FB64-CE3E7B15D44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482" t="8299" r="8305" b="7322"/>
          <a:stretch/>
        </p:blipFill>
        <p:spPr>
          <a:xfrm>
            <a:off x="1269893" y="2561229"/>
            <a:ext cx="1895629" cy="1222698"/>
          </a:xfrm>
          <a:prstGeom prst="rect">
            <a:avLst/>
          </a:prstGeom>
          <a:effectLst>
            <a:outerShdw blurRad="63500" sx="102000" sy="102000" algn="ctr" rotWithShape="0">
              <a:prstClr val="black">
                <a:alpha val="40000"/>
              </a:prstClr>
            </a:outerShdw>
          </a:effectLst>
        </p:spPr>
      </p:pic>
      <p:pic>
        <p:nvPicPr>
          <p:cNvPr id="15" name="Grafik 14">
            <a:extLst>
              <a:ext uri="{FF2B5EF4-FFF2-40B4-BE49-F238E27FC236}">
                <a16:creationId xmlns:a16="http://schemas.microsoft.com/office/drawing/2014/main" id="{CB5FE230-86A6-9378-077C-C38A996493F7}"/>
              </a:ext>
            </a:extLst>
          </p:cNvPr>
          <p:cNvPicPr>
            <a:picLocks noChangeAspect="1"/>
          </p:cNvPicPr>
          <p:nvPr/>
        </p:nvPicPr>
        <p:blipFill>
          <a:blip r:embed="rId4"/>
          <a:stretch>
            <a:fillRect/>
          </a:stretch>
        </p:blipFill>
        <p:spPr>
          <a:xfrm>
            <a:off x="4292669" y="1988533"/>
            <a:ext cx="4330562" cy="2049283"/>
          </a:xfrm>
          <a:prstGeom prst="rect">
            <a:avLst/>
          </a:prstGeom>
          <a:ln>
            <a:solidFill>
              <a:schemeClr val="tx1"/>
            </a:solidFill>
          </a:ln>
        </p:spPr>
      </p:pic>
      <p:sp>
        <p:nvSpPr>
          <p:cNvPr id="13" name="Textfeld 7">
            <a:extLst>
              <a:ext uri="{FF2B5EF4-FFF2-40B4-BE49-F238E27FC236}">
                <a16:creationId xmlns:a16="http://schemas.microsoft.com/office/drawing/2014/main" id="{6007099A-BA10-121A-D3B9-E3D45D70139E}"/>
              </a:ext>
            </a:extLst>
          </p:cNvPr>
          <p:cNvSpPr txBox="1">
            <a:spLocks noChangeArrowheads="1"/>
          </p:cNvSpPr>
          <p:nvPr/>
        </p:nvSpPr>
        <p:spPr bwMode="auto">
          <a:xfrm>
            <a:off x="4976237" y="4100716"/>
            <a:ext cx="372016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ts val="400"/>
              </a:spcBef>
              <a:buNone/>
            </a:pPr>
            <a:r>
              <a:rPr lang="de-DE" sz="1050" dirty="0"/>
              <a:t>(Selter et al., 2014)</a:t>
            </a:r>
            <a:endParaRPr lang="de-DE" sz="1200" dirty="0">
              <a:solidFill>
                <a:srgbClr val="FF0000"/>
              </a:solidFill>
            </a:endParaRPr>
          </a:p>
        </p:txBody>
      </p:sp>
      <p:grpSp>
        <p:nvGrpSpPr>
          <p:cNvPr id="4" name="Gruppieren 3">
            <a:extLst>
              <a:ext uri="{FF2B5EF4-FFF2-40B4-BE49-F238E27FC236}">
                <a16:creationId xmlns:a16="http://schemas.microsoft.com/office/drawing/2014/main" id="{A0B60C8A-55E1-DEAA-CB40-B53757B60C3D}"/>
              </a:ext>
            </a:extLst>
          </p:cNvPr>
          <p:cNvGrpSpPr>
            <a:grpSpLocks noChangeAspect="1"/>
          </p:cNvGrpSpPr>
          <p:nvPr/>
        </p:nvGrpSpPr>
        <p:grpSpPr>
          <a:xfrm>
            <a:off x="1786231" y="3624139"/>
            <a:ext cx="1584000" cy="1970871"/>
            <a:chOff x="2161309" y="2293636"/>
            <a:chExt cx="1840675" cy="2290239"/>
          </a:xfrm>
        </p:grpSpPr>
        <p:sp>
          <p:nvSpPr>
            <p:cNvPr id="19" name="Rechteck 18">
              <a:extLst>
                <a:ext uri="{FF2B5EF4-FFF2-40B4-BE49-F238E27FC236}">
                  <a16:creationId xmlns:a16="http://schemas.microsoft.com/office/drawing/2014/main" id="{15CA8743-4870-D670-359A-2B345A1AA6E5}"/>
                </a:ext>
              </a:extLst>
            </p:cNvPr>
            <p:cNvSpPr>
              <a:spLocks noChangeAspect="1"/>
            </p:cNvSpPr>
            <p:nvPr/>
          </p:nvSpPr>
          <p:spPr>
            <a:xfrm>
              <a:off x="2161309" y="2293636"/>
              <a:ext cx="1840675" cy="2290239"/>
            </a:xfrm>
            <a:prstGeom prst="rect">
              <a:avLst/>
            </a:prstGeom>
            <a:solidFill>
              <a:schemeClr val="bg1"/>
            </a:solidFill>
            <a:ln>
              <a:noFill/>
            </a:ln>
            <a:effectLst>
              <a:outerShdw blurRad="292100" dist="139700" dir="2700000" sx="92000" sy="92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1" name="Textfeld 30">
              <a:extLst>
                <a:ext uri="{FF2B5EF4-FFF2-40B4-BE49-F238E27FC236}">
                  <a16:creationId xmlns:a16="http://schemas.microsoft.com/office/drawing/2014/main" id="{459282CE-95D5-B301-CD48-D0438644084E}"/>
                </a:ext>
              </a:extLst>
            </p:cNvPr>
            <p:cNvSpPr txBox="1">
              <a:spLocks noChangeAspect="1"/>
            </p:cNvSpPr>
            <p:nvPr/>
          </p:nvSpPr>
          <p:spPr>
            <a:xfrm>
              <a:off x="2454511" y="2402040"/>
              <a:ext cx="1259380" cy="372307"/>
            </a:xfrm>
            <a:prstGeom prst="rect">
              <a:avLst/>
            </a:prstGeom>
            <a:solidFill>
              <a:schemeClr val="bg1"/>
            </a:solidFill>
            <a:ln w="3175">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20000"/>
                </a:lnSpc>
                <a:spcBef>
                  <a:spcPts val="600"/>
                </a:spcBef>
              </a:pPr>
              <a:r>
                <a:rPr lang="de-DE" sz="1400" dirty="0">
                  <a:ln>
                    <a:noFill/>
                  </a:ln>
                  <a:solidFill>
                    <a:srgbClr val="000000"/>
                  </a:solidFill>
                  <a:effectLst/>
                  <a:latin typeface="Comic Sans MS" panose="030F0902030302020204" pitchFamily="66" charset="0"/>
                  <a:ea typeface="Times New Roman" panose="02020603050405020304" pitchFamily="18" charset="0"/>
                  <a:cs typeface="Times New Roman" panose="02020603050405020304" pitchFamily="18" charset="0"/>
                </a:rPr>
                <a:t>5 • 2 = 10</a:t>
              </a:r>
              <a:endParaRPr lang="de-DE" sz="1100" dirty="0">
                <a:effectLst/>
                <a:ea typeface="Times New Roman" panose="02020603050405020304" pitchFamily="18" charset="0"/>
                <a:cs typeface="Times New Roman" panose="02020603050405020304" pitchFamily="18" charset="0"/>
              </a:endParaRPr>
            </a:p>
          </p:txBody>
        </p:sp>
        <p:grpSp>
          <p:nvGrpSpPr>
            <p:cNvPr id="23" name="Gruppieren 22">
              <a:extLst>
                <a:ext uri="{FF2B5EF4-FFF2-40B4-BE49-F238E27FC236}">
                  <a16:creationId xmlns:a16="http://schemas.microsoft.com/office/drawing/2014/main" id="{F02035D2-B158-53C7-A2A3-86A7DAD9B124}"/>
                </a:ext>
              </a:extLst>
            </p:cNvPr>
            <p:cNvGrpSpPr>
              <a:grpSpLocks noChangeAspect="1"/>
            </p:cNvGrpSpPr>
            <p:nvPr/>
          </p:nvGrpSpPr>
          <p:grpSpPr>
            <a:xfrm>
              <a:off x="2309178" y="2898995"/>
              <a:ext cx="1546936" cy="1595918"/>
              <a:chOff x="113559" y="-13118"/>
              <a:chExt cx="805122" cy="830949"/>
            </a:xfrm>
          </p:grpSpPr>
          <p:grpSp>
            <p:nvGrpSpPr>
              <p:cNvPr id="24" name="Gruppieren 23">
                <a:extLst>
                  <a:ext uri="{FF2B5EF4-FFF2-40B4-BE49-F238E27FC236}">
                    <a16:creationId xmlns:a16="http://schemas.microsoft.com/office/drawing/2014/main" id="{CB4F7E3D-75DA-A6CC-F143-12717BA4A39E}"/>
                  </a:ext>
                </a:extLst>
              </p:cNvPr>
              <p:cNvGrpSpPr/>
              <p:nvPr/>
            </p:nvGrpSpPr>
            <p:grpSpPr>
              <a:xfrm>
                <a:off x="113559" y="-13118"/>
                <a:ext cx="805122" cy="830949"/>
                <a:chOff x="113559" y="-13125"/>
                <a:chExt cx="805122" cy="831304"/>
              </a:xfrm>
            </p:grpSpPr>
            <p:pic>
              <p:nvPicPr>
                <p:cNvPr id="29" name="Grafik 28">
                  <a:extLst>
                    <a:ext uri="{FF2B5EF4-FFF2-40B4-BE49-F238E27FC236}">
                      <a16:creationId xmlns:a16="http://schemas.microsoft.com/office/drawing/2014/main" id="{D07B7CFD-32A5-CF5C-1C1E-1EDA700972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2" r="7" b="-1475"/>
                <a:stretch/>
              </p:blipFill>
              <p:spPr bwMode="auto">
                <a:xfrm>
                  <a:off x="113559" y="-13125"/>
                  <a:ext cx="805122" cy="831304"/>
                </a:xfrm>
                <a:prstGeom prst="rect">
                  <a:avLst/>
                </a:prstGeom>
                <a:ln>
                  <a:noFill/>
                </a:ln>
                <a:extLst>
                  <a:ext uri="{53640926-AAD7-44D8-BBD7-CCE9431645EC}">
                    <a14:shadowObscured xmlns:a14="http://schemas.microsoft.com/office/drawing/2010/main"/>
                  </a:ext>
                </a:extLst>
              </p:spPr>
            </p:pic>
            <p:sp>
              <p:nvSpPr>
                <p:cNvPr id="30" name="Rechteck 29">
                  <a:extLst>
                    <a:ext uri="{FF2B5EF4-FFF2-40B4-BE49-F238E27FC236}">
                      <a16:creationId xmlns:a16="http://schemas.microsoft.com/office/drawing/2014/main" id="{62D2B1A1-F5FC-9C6C-427D-406ACB53EAE0}"/>
                    </a:ext>
                  </a:extLst>
                </p:cNvPr>
                <p:cNvSpPr/>
                <p:nvPr/>
              </p:nvSpPr>
              <p:spPr>
                <a:xfrm>
                  <a:off x="132832" y="21312"/>
                  <a:ext cx="143976" cy="45085"/>
                </a:xfrm>
                <a:prstGeom prst="rect">
                  <a:avLst/>
                </a:prstGeom>
                <a:solidFill>
                  <a:schemeClr val="accent2">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sp>
            <p:nvSpPr>
              <p:cNvPr id="25" name="Rechteck 24">
                <a:extLst>
                  <a:ext uri="{FF2B5EF4-FFF2-40B4-BE49-F238E27FC236}">
                    <a16:creationId xmlns:a16="http://schemas.microsoft.com/office/drawing/2014/main" id="{3610E86F-D52E-CCCD-4446-2E29862C5D5B}"/>
                  </a:ext>
                </a:extLst>
              </p:cNvPr>
              <p:cNvSpPr/>
              <p:nvPr/>
            </p:nvSpPr>
            <p:spPr>
              <a:xfrm>
                <a:off x="130895" y="96415"/>
                <a:ext cx="143976" cy="45085"/>
              </a:xfrm>
              <a:prstGeom prst="rect">
                <a:avLst/>
              </a:prstGeom>
              <a:solidFill>
                <a:schemeClr val="accent2">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Rechteck 25">
                <a:extLst>
                  <a:ext uri="{FF2B5EF4-FFF2-40B4-BE49-F238E27FC236}">
                    <a16:creationId xmlns:a16="http://schemas.microsoft.com/office/drawing/2014/main" id="{EA9023CE-BBCC-C0F1-2C3F-FA62E7ED7CCF}"/>
                  </a:ext>
                </a:extLst>
              </p:cNvPr>
              <p:cNvSpPr/>
              <p:nvPr/>
            </p:nvSpPr>
            <p:spPr>
              <a:xfrm>
                <a:off x="134233" y="170856"/>
                <a:ext cx="143976" cy="45085"/>
              </a:xfrm>
              <a:prstGeom prst="rect">
                <a:avLst/>
              </a:prstGeom>
              <a:solidFill>
                <a:schemeClr val="accent2">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Rechteck 26">
                <a:extLst>
                  <a:ext uri="{FF2B5EF4-FFF2-40B4-BE49-F238E27FC236}">
                    <a16:creationId xmlns:a16="http://schemas.microsoft.com/office/drawing/2014/main" id="{C8652BC9-C83A-53B1-FBF7-08501217238A}"/>
                  </a:ext>
                </a:extLst>
              </p:cNvPr>
              <p:cNvSpPr/>
              <p:nvPr/>
            </p:nvSpPr>
            <p:spPr>
              <a:xfrm>
                <a:off x="134233" y="246583"/>
                <a:ext cx="143976" cy="45085"/>
              </a:xfrm>
              <a:prstGeom prst="rect">
                <a:avLst/>
              </a:prstGeom>
              <a:solidFill>
                <a:schemeClr val="accent2">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Rechteck 27">
                <a:extLst>
                  <a:ext uri="{FF2B5EF4-FFF2-40B4-BE49-F238E27FC236}">
                    <a16:creationId xmlns:a16="http://schemas.microsoft.com/office/drawing/2014/main" id="{3A1C519E-8D1D-8AEE-9D3C-60327A7E2B0F}"/>
                  </a:ext>
                </a:extLst>
              </p:cNvPr>
              <p:cNvSpPr/>
              <p:nvPr/>
            </p:nvSpPr>
            <p:spPr>
              <a:xfrm>
                <a:off x="130895" y="323337"/>
                <a:ext cx="143976" cy="45085"/>
              </a:xfrm>
              <a:prstGeom prst="rect">
                <a:avLst/>
              </a:prstGeom>
              <a:solidFill>
                <a:schemeClr val="accent2">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sp>
          <p:nvSpPr>
            <p:cNvPr id="31" name="Rechteck 30">
              <a:extLst>
                <a:ext uri="{FF2B5EF4-FFF2-40B4-BE49-F238E27FC236}">
                  <a16:creationId xmlns:a16="http://schemas.microsoft.com/office/drawing/2014/main" id="{6CAFFFF2-F74B-393C-F7A2-87D031D66CD0}"/>
                </a:ext>
              </a:extLst>
            </p:cNvPr>
            <p:cNvSpPr/>
            <p:nvPr/>
          </p:nvSpPr>
          <p:spPr>
            <a:xfrm>
              <a:off x="2945843" y="2435559"/>
              <a:ext cx="162816" cy="296340"/>
            </a:xfrm>
            <a:prstGeom prst="rect">
              <a:avLst/>
            </a:prstGeom>
            <a:solidFill>
              <a:schemeClr val="accent2">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sp>
        <p:nvSpPr>
          <p:cNvPr id="34" name="Abgerundete rechteckige Legende 33"/>
          <p:cNvSpPr/>
          <p:nvPr/>
        </p:nvSpPr>
        <p:spPr>
          <a:xfrm>
            <a:off x="4974650" y="4486406"/>
            <a:ext cx="3458423" cy="650948"/>
          </a:xfrm>
          <a:prstGeom prst="wedgeRoundRectCallout">
            <a:avLst>
              <a:gd name="adj1" fmla="val 53448"/>
              <a:gd name="adj2" fmla="val 99701"/>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tLang="de-DE" dirty="0">
                <a:solidFill>
                  <a:schemeClr val="tx1"/>
                </a:solidFill>
                <a:latin typeface="Arial" panose="020B0604020202020204" pitchFamily="34" charset="0"/>
                <a:cs typeface="Arial" panose="020B0604020202020204" pitchFamily="34" charset="0"/>
              </a:rPr>
              <a:t>Wo siehst du die fünf Zweier?</a:t>
            </a:r>
            <a:endParaRPr lang="de-DE" dirty="0">
              <a:solidFill>
                <a:schemeClr val="tx1"/>
              </a:solidFill>
            </a:endParaRPr>
          </a:p>
        </p:txBody>
      </p:sp>
      <p:sp>
        <p:nvSpPr>
          <p:cNvPr id="35" name="Abgerundete rechteckige Legende 34"/>
          <p:cNvSpPr/>
          <p:nvPr/>
        </p:nvSpPr>
        <p:spPr>
          <a:xfrm>
            <a:off x="3370231" y="5241566"/>
            <a:ext cx="3466089" cy="765674"/>
          </a:xfrm>
          <a:prstGeom prst="wedgeRoundRectCallout">
            <a:avLst>
              <a:gd name="adj1" fmla="val 53448"/>
              <a:gd name="adj2" fmla="val 99701"/>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tLang="de-DE" dirty="0">
                <a:solidFill>
                  <a:schemeClr val="tx1"/>
                </a:solidFill>
                <a:latin typeface="Arial" panose="020B0604020202020204" pitchFamily="34" charset="0"/>
                <a:cs typeface="Arial" panose="020B0604020202020204" pitchFamily="34" charset="0"/>
              </a:rPr>
              <a:t>Welche Malaufgabe siehst du?</a:t>
            </a:r>
            <a:endParaRPr lang="de-DE" dirty="0">
              <a:solidFill>
                <a:schemeClr val="tx1"/>
              </a:solidFill>
            </a:endParaRPr>
          </a:p>
        </p:txBody>
      </p:sp>
      <p:sp>
        <p:nvSpPr>
          <p:cNvPr id="36" name="Inhaltsplatzhalter 3">
            <a:extLst>
              <a:ext uri="{FF2B5EF4-FFF2-40B4-BE49-F238E27FC236}">
                <a16:creationId xmlns:a16="http://schemas.microsoft.com/office/drawing/2014/main" id="{AC09F7FE-8D7D-4F68-98E6-F94EBDA1F126}"/>
              </a:ext>
            </a:extLst>
          </p:cNvPr>
          <p:cNvSpPr txBox="1">
            <a:spLocks/>
          </p:cNvSpPr>
          <p:nvPr/>
        </p:nvSpPr>
        <p:spPr>
          <a:xfrm>
            <a:off x="1067245" y="1728186"/>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„Finde Malaufgaben.“</a:t>
            </a:r>
            <a:endParaRPr lang="de-DE" dirty="0"/>
          </a:p>
        </p:txBody>
      </p:sp>
      <p:sp>
        <p:nvSpPr>
          <p:cNvPr id="7" name="Textfeld 6">
            <a:extLst>
              <a:ext uri="{FF2B5EF4-FFF2-40B4-BE49-F238E27FC236}">
                <a16:creationId xmlns:a16="http://schemas.microsoft.com/office/drawing/2014/main" id="{5ABD8D33-C8BD-A2E4-39AA-8D9EC3039D67}"/>
              </a:ext>
            </a:extLst>
          </p:cNvPr>
          <p:cNvSpPr txBox="1"/>
          <p:nvPr/>
        </p:nvSpPr>
        <p:spPr>
          <a:xfrm>
            <a:off x="1221795" y="5739603"/>
            <a:ext cx="2148436" cy="246221"/>
          </a:xfrm>
          <a:prstGeom prst="rect">
            <a:avLst/>
          </a:prstGeom>
          <a:noFill/>
        </p:spPr>
        <p:txBody>
          <a:bodyPr wrap="square" rtlCol="0">
            <a:spAutoFit/>
          </a:bodyPr>
          <a:lstStyle/>
          <a:p>
            <a:pPr algn="r"/>
            <a:r>
              <a:rPr lang="de-DE" sz="1000" b="0" i="0" u="none" strike="noStrike" dirty="0">
                <a:solidFill>
                  <a:srgbClr val="222222"/>
                </a:solidFill>
                <a:effectLst/>
                <a:latin typeface="Arial" panose="020B0604020202020204" pitchFamily="34" charset="0"/>
                <a:cs typeface="Arial" panose="020B0604020202020204" pitchFamily="34" charset="0"/>
              </a:rPr>
              <a:t>(https://</a:t>
            </a:r>
            <a:r>
              <a:rPr lang="de-DE" sz="1000" b="0" i="0" u="none" strike="noStrike" dirty="0" err="1">
                <a:solidFill>
                  <a:srgbClr val="222222"/>
                </a:solidFill>
                <a:effectLst/>
                <a:latin typeface="Arial" panose="020B0604020202020204" pitchFamily="34" charset="0"/>
                <a:cs typeface="Arial" panose="020B0604020202020204" pitchFamily="34" charset="0"/>
              </a:rPr>
              <a:t>mahiko.dzlm.de</a:t>
            </a:r>
            <a:r>
              <a:rPr lang="de-DE" sz="1000" b="0" i="0" u="none" strike="noStrike" dirty="0">
                <a:solidFill>
                  <a:srgbClr val="222222"/>
                </a:solidFill>
                <a:effectLst/>
                <a:latin typeface="Arial" panose="020B0604020202020204" pitchFamily="34" charset="0"/>
                <a:cs typeface="Arial" panose="020B0604020202020204" pitchFamily="34" charset="0"/>
              </a:rPr>
              <a:t>/</a:t>
            </a:r>
            <a:r>
              <a:rPr lang="de-DE" sz="1000" b="0" i="0" u="none" strike="noStrike" dirty="0" err="1">
                <a:solidFill>
                  <a:srgbClr val="222222"/>
                </a:solidFill>
                <a:effectLst/>
                <a:latin typeface="Arial" panose="020B0604020202020204" pitchFamily="34" charset="0"/>
                <a:cs typeface="Arial" panose="020B0604020202020204" pitchFamily="34" charset="0"/>
              </a:rPr>
              <a:t>node</a:t>
            </a:r>
            <a:r>
              <a:rPr lang="de-DE" sz="1000" b="0" i="0" u="none" strike="noStrike" dirty="0">
                <a:solidFill>
                  <a:srgbClr val="222222"/>
                </a:solidFill>
                <a:effectLst/>
                <a:latin typeface="Arial" panose="020B0604020202020204" pitchFamily="34" charset="0"/>
                <a:cs typeface="Arial" panose="020B0604020202020204" pitchFamily="34" charset="0"/>
              </a:rPr>
              <a:t>/122)</a:t>
            </a:r>
            <a:endParaRPr lang="de-DE"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701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4" grpId="0" animBg="1"/>
      <p:bldP spid="3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4296306-3CA3-E090-2A54-0186B82D227A}"/>
              </a:ext>
            </a:extLst>
          </p:cNvPr>
          <p:cNvSpPr>
            <a:spLocks noGrp="1"/>
          </p:cNvSpPr>
          <p:nvPr>
            <p:ph type="body" sz="quarter" idx="13"/>
          </p:nvPr>
        </p:nvSpPr>
        <p:spPr/>
        <p:txBody>
          <a:bodyPr/>
          <a:lstStyle/>
          <a:p>
            <a:r>
              <a:rPr lang="de-DE" dirty="0"/>
              <a:t>MALAUFGABEN IN RECHENGESCHICHTEN</a:t>
            </a:r>
          </a:p>
        </p:txBody>
      </p:sp>
      <p:sp>
        <p:nvSpPr>
          <p:cNvPr id="5" name="Datumsplatzhalter 4">
            <a:extLst>
              <a:ext uri="{FF2B5EF4-FFF2-40B4-BE49-F238E27FC236}">
                <a16:creationId xmlns:a16="http://schemas.microsoft.com/office/drawing/2014/main" id="{C20CB409-1D03-DDCD-681A-955229A9B0B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897C073-C958-87A6-C02F-57DBF17F9F7F}"/>
              </a:ext>
            </a:extLst>
          </p:cNvPr>
          <p:cNvSpPr>
            <a:spLocks noGrp="1"/>
          </p:cNvSpPr>
          <p:nvPr>
            <p:ph type="sldNum" sz="quarter" idx="12"/>
          </p:nvPr>
        </p:nvSpPr>
        <p:spPr/>
        <p:txBody>
          <a:bodyPr/>
          <a:lstStyle/>
          <a:p>
            <a:fld id="{C3752B7C-18A9-864D-BBCB-54A9F41B5594}" type="slidenum">
              <a:rPr lang="de-DE" smtClean="0"/>
              <a:pPr/>
              <a:t>31</a:t>
            </a:fld>
            <a:endParaRPr lang="de-DE" dirty="0"/>
          </a:p>
        </p:txBody>
      </p:sp>
      <p:pic>
        <p:nvPicPr>
          <p:cNvPr id="10" name="Grafik 9">
            <a:extLst>
              <a:ext uri="{FF2B5EF4-FFF2-40B4-BE49-F238E27FC236}">
                <a16:creationId xmlns:a16="http://schemas.microsoft.com/office/drawing/2014/main" id="{FB8057EC-E61F-7647-0346-640676A7F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668" y="2352127"/>
            <a:ext cx="5100476" cy="23781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Gruppieren 7">
            <a:extLst>
              <a:ext uri="{FF2B5EF4-FFF2-40B4-BE49-F238E27FC236}">
                <a16:creationId xmlns:a16="http://schemas.microsoft.com/office/drawing/2014/main" id="{A0B48986-D90C-6BF0-E640-9C070324C18F}"/>
              </a:ext>
            </a:extLst>
          </p:cNvPr>
          <p:cNvGrpSpPr/>
          <p:nvPr/>
        </p:nvGrpSpPr>
        <p:grpSpPr>
          <a:xfrm>
            <a:off x="5477075" y="1840322"/>
            <a:ext cx="3498484" cy="3601637"/>
            <a:chOff x="5477075" y="1535522"/>
            <a:chExt cx="3498484" cy="3601637"/>
          </a:xfrm>
        </p:grpSpPr>
        <p:pic>
          <p:nvPicPr>
            <p:cNvPr id="11" name="Grafik 10">
              <a:extLst>
                <a:ext uri="{FF2B5EF4-FFF2-40B4-BE49-F238E27FC236}">
                  <a16:creationId xmlns:a16="http://schemas.microsoft.com/office/drawing/2014/main" id="{3167D059-363A-2846-E6B5-39311CF2BE95}"/>
                </a:ext>
              </a:extLst>
            </p:cNvPr>
            <p:cNvPicPr>
              <a:picLocks noChangeAspect="1"/>
            </p:cNvPicPr>
            <p:nvPr/>
          </p:nvPicPr>
          <p:blipFill rotWithShape="1">
            <a:blip r:embed="rId4"/>
            <a:srcRect r="42708"/>
            <a:stretch/>
          </p:blipFill>
          <p:spPr>
            <a:xfrm>
              <a:off x="5477075" y="1720840"/>
              <a:ext cx="2748292" cy="3416319"/>
            </a:xfrm>
            <a:prstGeom prst="rect">
              <a:avLst/>
            </a:prstGeom>
          </p:spPr>
        </p:pic>
        <p:pic>
          <p:nvPicPr>
            <p:cNvPr id="12" name="Grafik 11">
              <a:extLst>
                <a:ext uri="{FF2B5EF4-FFF2-40B4-BE49-F238E27FC236}">
                  <a16:creationId xmlns:a16="http://schemas.microsoft.com/office/drawing/2014/main" id="{70F1C9FC-895B-44CA-88F1-03CB2F35A4CA}"/>
                </a:ext>
              </a:extLst>
            </p:cNvPr>
            <p:cNvPicPr>
              <a:picLocks noChangeAspect="1"/>
            </p:cNvPicPr>
            <p:nvPr/>
          </p:nvPicPr>
          <p:blipFill rotWithShape="1">
            <a:blip r:embed="rId4"/>
            <a:srcRect l="84403" t="-3343" r="-2535" b="3343"/>
            <a:stretch/>
          </p:blipFill>
          <p:spPr>
            <a:xfrm>
              <a:off x="8105775" y="1535522"/>
              <a:ext cx="869784" cy="3416319"/>
            </a:xfrm>
            <a:prstGeom prst="rect">
              <a:avLst/>
            </a:prstGeom>
          </p:spPr>
        </p:pic>
      </p:grpSp>
      <p:sp>
        <p:nvSpPr>
          <p:cNvPr id="15" name="Titel 1">
            <a:extLst>
              <a:ext uri="{FF2B5EF4-FFF2-40B4-BE49-F238E27FC236}">
                <a16:creationId xmlns:a16="http://schemas.microsoft.com/office/drawing/2014/main" id="{B4AA1D32-F4D1-93A6-480A-FF5A1F277D11}"/>
              </a:ext>
            </a:extLst>
          </p:cNvPr>
          <p:cNvSpPr>
            <a:spLocks noGrp="1"/>
          </p:cNvSpPr>
          <p:nvPr>
            <p:ph type="title"/>
          </p:nvPr>
        </p:nvSpPr>
        <p:spPr>
          <a:xfrm>
            <a:off x="1096423" y="382774"/>
            <a:ext cx="7879135" cy="603704"/>
          </a:xfrm>
        </p:spPr>
        <p:txBody>
          <a:bodyPr>
            <a:normAutofit/>
          </a:bodyPr>
          <a:lstStyle/>
          <a:p>
            <a:r>
              <a:rPr lang="de-DE" dirty="0"/>
              <a:t>Grundvorstellungen besitzen</a:t>
            </a:r>
          </a:p>
        </p:txBody>
      </p:sp>
      <p:sp>
        <p:nvSpPr>
          <p:cNvPr id="14" name="Textfeld 7">
            <a:extLst>
              <a:ext uri="{FF2B5EF4-FFF2-40B4-BE49-F238E27FC236}">
                <a16:creationId xmlns:a16="http://schemas.microsoft.com/office/drawing/2014/main" id="{D4CB58A4-D479-A018-D807-DAE0CA8C10B1}"/>
              </a:ext>
            </a:extLst>
          </p:cNvPr>
          <p:cNvSpPr txBox="1">
            <a:spLocks noChangeArrowheads="1"/>
          </p:cNvSpPr>
          <p:nvPr/>
        </p:nvSpPr>
        <p:spPr bwMode="auto">
          <a:xfrm>
            <a:off x="5029238" y="5998851"/>
            <a:ext cx="37201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ts val="400"/>
              </a:spcBef>
              <a:buNone/>
            </a:pPr>
            <a:r>
              <a:rPr lang="de-DE" sz="1200" dirty="0"/>
              <a:t>(Selter et al., 2014)</a:t>
            </a:r>
            <a:endParaRPr lang="de-DE" sz="1600" dirty="0">
              <a:solidFill>
                <a:srgbClr val="FF0000"/>
              </a:solidFill>
            </a:endParaRPr>
          </a:p>
        </p:txBody>
      </p:sp>
    </p:spTree>
    <p:extLst>
      <p:ext uri="{BB962C8B-B14F-4D97-AF65-F5344CB8AC3E}">
        <p14:creationId xmlns:p14="http://schemas.microsoft.com/office/powerpoint/2010/main" val="2314488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Grundvorstellungen besitzen</a:t>
            </a:r>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32</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300" dirty="0">
                <a:solidFill>
                  <a:schemeClr val="tx1"/>
                </a:solidFill>
                <a:latin typeface="Arial" panose="020B0604020202020204" pitchFamily="34" charset="0"/>
                <a:cs typeface="Arial" panose="020B0604020202020204" pitchFamily="34" charset="0"/>
              </a:rPr>
              <a:t>Lernende aktivieren Vorstellungen zu Rechenoperationen in Alltagssituationen und in Aufgaben.</a:t>
            </a:r>
          </a:p>
        </p:txBody>
      </p:sp>
      <p:pic>
        <p:nvPicPr>
          <p:cNvPr id="1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3340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4" y="1139846"/>
            <a:ext cx="7630888" cy="4912611"/>
          </a:xfrm>
        </p:spPr>
        <p:txBody>
          <a:bodyPr/>
          <a:lstStyle/>
          <a:p>
            <a:r>
              <a:rPr lang="de-DE" sz="2000" dirty="0"/>
              <a:t>Reflexion des Erprobungsauftrags</a:t>
            </a:r>
          </a:p>
          <a:p>
            <a:r>
              <a:rPr lang="de-DE" sz="2000" dirty="0"/>
              <a:t>Bedeutung und Kompetenzerwartungen</a:t>
            </a:r>
          </a:p>
          <a:p>
            <a:r>
              <a:rPr lang="de-DE" sz="2000" dirty="0"/>
              <a:t>Grundvorstellungen besitzen</a:t>
            </a:r>
          </a:p>
          <a:p>
            <a:r>
              <a:rPr lang="de-DE" sz="2000" b="1" dirty="0"/>
              <a:t>Darstellungen vernetzen</a:t>
            </a:r>
          </a:p>
          <a:p>
            <a:r>
              <a:rPr lang="de-DE" sz="2000" dirty="0"/>
              <a:t>Aufgabenbeziehungen nutzen </a:t>
            </a:r>
          </a:p>
          <a:p>
            <a:r>
              <a:rPr lang="de-DE" sz="2000" dirty="0"/>
              <a:t>Reflexion und Erprobungsauftrag</a:t>
            </a:r>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t"/>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33</a:t>
            </a:fld>
            <a:endParaRPr lang="de-DE" dirty="0"/>
          </a:p>
        </p:txBody>
      </p:sp>
    </p:spTree>
    <p:extLst>
      <p:ext uri="{BB962C8B-B14F-4D97-AF65-F5344CB8AC3E}">
        <p14:creationId xmlns:p14="http://schemas.microsoft.com/office/powerpoint/2010/main" val="3770287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34</a:t>
            </a:fld>
            <a:endParaRPr lang="de-DE" dirty="0"/>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dirty="0"/>
              <a:t>HINWEISE ZU DEN FOLIEN 35-46</a:t>
            </a:r>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423" y="1639658"/>
            <a:ext cx="7641177" cy="4527819"/>
          </a:xfrm>
        </p:spPr>
        <p:txBody>
          <a:bodyPr/>
          <a:lstStyle/>
          <a:p>
            <a:pPr algn="just">
              <a:lnSpc>
                <a:spcPct val="110000"/>
              </a:lnSpc>
              <a:spcBef>
                <a:spcPts val="600"/>
              </a:spcBef>
            </a:pPr>
            <a:r>
              <a:rPr lang="de-DE" sz="1350" b="1" dirty="0"/>
              <a:t>Kernbotschaft (Folie 46):</a:t>
            </a:r>
          </a:p>
          <a:p>
            <a:pPr marL="285750" indent="-285750" algn="just">
              <a:lnSpc>
                <a:spcPct val="110000"/>
              </a:lnSpc>
              <a:spcBef>
                <a:spcPts val="600"/>
              </a:spcBef>
              <a:buFont typeface="Arial" panose="020B0604020202020204" pitchFamily="34" charset="0"/>
              <a:buChar char="•"/>
            </a:pPr>
            <a:r>
              <a:rPr lang="de-DE" sz="1350" b="1" dirty="0">
                <a:effectLst/>
                <a:ea typeface="Times New Roman" panose="02020603050405020304" pitchFamily="18" charset="0"/>
              </a:rPr>
              <a:t>Lernende vernetzen Darstellungen von Operationen (Handlung, Bild, Sprache, Mathesprache) kontinuierlich miteinander, indem sie diese einander zuordnen und darüber sprechen.</a:t>
            </a:r>
          </a:p>
          <a:p>
            <a:pPr algn="just">
              <a:spcBef>
                <a:spcPts val="600"/>
              </a:spcBef>
            </a:pPr>
            <a:r>
              <a:rPr lang="de-DE" sz="1350" dirty="0"/>
              <a:t>Folie 36: Veranschaulichung der vier verschiedenen Darstellungsformen</a:t>
            </a:r>
          </a:p>
          <a:p>
            <a:pPr algn="just">
              <a:spcBef>
                <a:spcPts val="600"/>
              </a:spcBef>
            </a:pPr>
            <a:r>
              <a:rPr lang="de-DE" sz="1350" dirty="0"/>
              <a:t>Folien 38-39: Aktivität (Hinweise s. Folie 37)</a:t>
            </a:r>
          </a:p>
          <a:p>
            <a:pPr>
              <a:spcBef>
                <a:spcPts val="600"/>
              </a:spcBef>
            </a:pPr>
            <a:r>
              <a:rPr lang="de-DE" sz="1350" dirty="0"/>
              <a:t>Folie 40-44: In diesem Abschnitt werden verschiedene Beispiele für Unterrichtsaktivitäten gezeigt, wobei die Teilnehmenden insbesondere die interaktive Übung selbstständig auf ihrem Endgerät öffnen und ausprobieren sollten. In den Moderatorennotizen werden Beobachtungsaspekte benannt, die mit den Aufgaben besonders unter die Lupe genommen werden können. Auch auf mögliche Kommunikationsanlässe mit den Kindern wird hingewiesen.</a:t>
            </a:r>
          </a:p>
          <a:p>
            <a:pPr>
              <a:spcBef>
                <a:spcPts val="600"/>
              </a:spcBef>
            </a:pPr>
            <a:r>
              <a:rPr lang="de-DE" sz="1350" dirty="0"/>
              <a:t>Folie 45: Diese Folie gibt einen Überblick über typische Schwierigkeiten beim Darstellungswechsel.</a:t>
            </a:r>
          </a:p>
          <a:p>
            <a:pPr>
              <a:spcBef>
                <a:spcPts val="600"/>
              </a:spcBef>
            </a:pPr>
            <a:r>
              <a:rPr lang="de-DE" sz="1350" dirty="0"/>
              <a:t>Folie 48: Aktivität (Hinweise s. Folie 47)</a:t>
            </a:r>
          </a:p>
        </p:txBody>
      </p:sp>
    </p:spTree>
    <p:extLst>
      <p:ext uri="{BB962C8B-B14F-4D97-AF65-F5344CB8AC3E}">
        <p14:creationId xmlns:p14="http://schemas.microsoft.com/office/powerpoint/2010/main" val="1658833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CA5000-2FAC-C815-0550-75D4374C1E86}"/>
              </a:ext>
            </a:extLst>
          </p:cNvPr>
          <p:cNvSpPr>
            <a:spLocks noGrp="1"/>
          </p:cNvSpPr>
          <p:nvPr>
            <p:ph type="title"/>
          </p:nvPr>
        </p:nvSpPr>
        <p:spPr/>
        <p:txBody>
          <a:bodyPr/>
          <a:lstStyle/>
          <a:p>
            <a:r>
              <a:rPr lang="de-DE" dirty="0"/>
              <a:t>Darstellungen vernetzen</a:t>
            </a:r>
          </a:p>
        </p:txBody>
      </p:sp>
      <p:sp>
        <p:nvSpPr>
          <p:cNvPr id="5" name="Datumsplatzhalter 4">
            <a:extLst>
              <a:ext uri="{FF2B5EF4-FFF2-40B4-BE49-F238E27FC236}">
                <a16:creationId xmlns:a16="http://schemas.microsoft.com/office/drawing/2014/main" id="{80369A70-C6B8-CB81-ECCC-1D67D8DE196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3ADFBE4-A7A4-02F1-EE48-674EFD66C976}"/>
              </a:ext>
            </a:extLst>
          </p:cNvPr>
          <p:cNvSpPr>
            <a:spLocks noGrp="1"/>
          </p:cNvSpPr>
          <p:nvPr>
            <p:ph type="sldNum" sz="quarter" idx="12"/>
          </p:nvPr>
        </p:nvSpPr>
        <p:spPr/>
        <p:txBody>
          <a:bodyPr/>
          <a:lstStyle/>
          <a:p>
            <a:fld id="{C3752B7C-18A9-864D-BBCB-54A9F41B5594}" type="slidenum">
              <a:rPr lang="de-DE" smtClean="0"/>
              <a:pPr/>
              <a:t>35</a:t>
            </a:fld>
            <a:endParaRPr lang="de-DE" dirty="0"/>
          </a:p>
        </p:txBody>
      </p:sp>
      <p:grpSp>
        <p:nvGrpSpPr>
          <p:cNvPr id="20" name="Gruppieren 19">
            <a:extLst>
              <a:ext uri="{FF2B5EF4-FFF2-40B4-BE49-F238E27FC236}">
                <a16:creationId xmlns:a16="http://schemas.microsoft.com/office/drawing/2014/main" id="{73D89D54-E9E1-4BB9-D26F-77E7A92F47DB}"/>
              </a:ext>
            </a:extLst>
          </p:cNvPr>
          <p:cNvGrpSpPr>
            <a:grpSpLocks noChangeAspect="1"/>
          </p:cNvGrpSpPr>
          <p:nvPr/>
        </p:nvGrpSpPr>
        <p:grpSpPr>
          <a:xfrm>
            <a:off x="2367630" y="2017571"/>
            <a:ext cx="4366094" cy="3276000"/>
            <a:chOff x="5681805" y="3971726"/>
            <a:chExt cx="2421275" cy="1816748"/>
          </a:xfrm>
        </p:grpSpPr>
        <p:sp>
          <p:nvSpPr>
            <p:cNvPr id="8" name="Dreieck 7">
              <a:extLst>
                <a:ext uri="{FF2B5EF4-FFF2-40B4-BE49-F238E27FC236}">
                  <a16:creationId xmlns:a16="http://schemas.microsoft.com/office/drawing/2014/main" id="{8DD7DDC8-588D-8F7E-2E2B-F65678BC385F}"/>
                </a:ext>
              </a:extLst>
            </p:cNvPr>
            <p:cNvSpPr/>
            <p:nvPr/>
          </p:nvSpPr>
          <p:spPr>
            <a:xfrm rot="10800000">
              <a:off x="6301090" y="4482017"/>
              <a:ext cx="1185560" cy="969901"/>
            </a:xfrm>
            <a:prstGeom prst="triangle">
              <a:avLst/>
            </a:prstGeom>
            <a:noFill/>
            <a:ln w="698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E558C7FB-2C77-806F-79AD-1FB777FB2D24}"/>
                </a:ext>
              </a:extLst>
            </p:cNvPr>
            <p:cNvGrpSpPr/>
            <p:nvPr/>
          </p:nvGrpSpPr>
          <p:grpSpPr>
            <a:xfrm>
              <a:off x="6394617" y="4816474"/>
              <a:ext cx="1019300" cy="972000"/>
              <a:chOff x="6394617" y="4858998"/>
              <a:chExt cx="1019300" cy="972000"/>
            </a:xfrm>
          </p:grpSpPr>
          <p:sp>
            <p:nvSpPr>
              <p:cNvPr id="11" name="Oval 10">
                <a:extLst>
                  <a:ext uri="{FF2B5EF4-FFF2-40B4-BE49-F238E27FC236}">
                    <a16:creationId xmlns:a16="http://schemas.microsoft.com/office/drawing/2014/main" id="{2509911E-7400-6019-C566-B3D18B5B4788}"/>
                  </a:ext>
                </a:extLst>
              </p:cNvPr>
              <p:cNvSpPr/>
              <p:nvPr/>
            </p:nvSpPr>
            <p:spPr>
              <a:xfrm>
                <a:off x="6407869" y="4858998"/>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6382CA6C-6751-3F49-B5C8-1F4D8EEBFA3E}"/>
                  </a:ext>
                </a:extLst>
              </p:cNvPr>
              <p:cNvSpPr txBox="1"/>
              <p:nvPr/>
            </p:nvSpPr>
            <p:spPr>
              <a:xfrm>
                <a:off x="6394617" y="5088976"/>
                <a:ext cx="1019300" cy="512044"/>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Aufgaben-beziehungen</a:t>
                </a:r>
              </a:p>
              <a:p>
                <a:pPr algn="ctr"/>
                <a:r>
                  <a:rPr lang="de-DE" b="1" dirty="0">
                    <a:latin typeface="Arial" panose="020B0604020202020204" pitchFamily="34" charset="0"/>
                    <a:cs typeface="Arial" panose="020B0604020202020204" pitchFamily="34" charset="0"/>
                  </a:rPr>
                  <a:t>nutzen</a:t>
                </a:r>
              </a:p>
            </p:txBody>
          </p:sp>
        </p:grpSp>
        <p:grpSp>
          <p:nvGrpSpPr>
            <p:cNvPr id="18" name="Gruppieren 17">
              <a:extLst>
                <a:ext uri="{FF2B5EF4-FFF2-40B4-BE49-F238E27FC236}">
                  <a16:creationId xmlns:a16="http://schemas.microsoft.com/office/drawing/2014/main" id="{2A23B908-8062-B129-5421-9083C51D7ADD}"/>
                </a:ext>
              </a:extLst>
            </p:cNvPr>
            <p:cNvGrpSpPr/>
            <p:nvPr/>
          </p:nvGrpSpPr>
          <p:grpSpPr>
            <a:xfrm>
              <a:off x="7083780" y="3971726"/>
              <a:ext cx="1019300" cy="972000"/>
              <a:chOff x="7134758" y="4079545"/>
              <a:chExt cx="1019300" cy="972000"/>
            </a:xfrm>
          </p:grpSpPr>
          <p:sp>
            <p:nvSpPr>
              <p:cNvPr id="9" name="Oval 8">
                <a:extLst>
                  <a:ext uri="{FF2B5EF4-FFF2-40B4-BE49-F238E27FC236}">
                    <a16:creationId xmlns:a16="http://schemas.microsoft.com/office/drawing/2014/main" id="{51AEE25F-83E6-C497-94CA-1C13CA8A8F76}"/>
                  </a:ext>
                </a:extLst>
              </p:cNvPr>
              <p:cNvSpPr/>
              <p:nvPr/>
            </p:nvSpPr>
            <p:spPr>
              <a:xfrm>
                <a:off x="7158408" y="4079545"/>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5BA837F6-AB23-89D6-DDB0-5E62F920284B}"/>
                  </a:ext>
                </a:extLst>
              </p:cNvPr>
              <p:cNvSpPr txBox="1"/>
              <p:nvPr/>
            </p:nvSpPr>
            <p:spPr>
              <a:xfrm>
                <a:off x="7134758" y="4410620"/>
                <a:ext cx="1019300" cy="358431"/>
              </a:xfrm>
              <a:prstGeom prst="rect">
                <a:avLst/>
              </a:prstGeom>
              <a:noFill/>
            </p:spPr>
            <p:txBody>
              <a:bodyPr wrap="square" rtlCol="0">
                <a:spAutoFit/>
              </a:bodyPr>
              <a:lstStyle/>
              <a:p>
                <a:pPr algn="ctr"/>
                <a:r>
                  <a:rPr lang="de-DE" b="1" dirty="0">
                    <a:solidFill>
                      <a:schemeClr val="bg1"/>
                    </a:solidFill>
                    <a:latin typeface="Arial" panose="020B0604020202020204" pitchFamily="34" charset="0"/>
                    <a:cs typeface="Arial" panose="020B0604020202020204" pitchFamily="34" charset="0"/>
                  </a:rPr>
                  <a:t>Darstellungen vernetzen</a:t>
                </a:r>
              </a:p>
            </p:txBody>
          </p:sp>
        </p:grpSp>
        <p:grpSp>
          <p:nvGrpSpPr>
            <p:cNvPr id="17" name="Gruppieren 16">
              <a:extLst>
                <a:ext uri="{FF2B5EF4-FFF2-40B4-BE49-F238E27FC236}">
                  <a16:creationId xmlns:a16="http://schemas.microsoft.com/office/drawing/2014/main" id="{5F1524A7-2D47-3123-5700-C6915BBCDEAA}"/>
                </a:ext>
              </a:extLst>
            </p:cNvPr>
            <p:cNvGrpSpPr/>
            <p:nvPr/>
          </p:nvGrpSpPr>
          <p:grpSpPr>
            <a:xfrm>
              <a:off x="5681805" y="3987586"/>
              <a:ext cx="1019300" cy="972000"/>
              <a:chOff x="5633680" y="4096616"/>
              <a:chExt cx="1019300" cy="972000"/>
            </a:xfrm>
          </p:grpSpPr>
          <p:sp>
            <p:nvSpPr>
              <p:cNvPr id="10" name="Oval 9">
                <a:extLst>
                  <a:ext uri="{FF2B5EF4-FFF2-40B4-BE49-F238E27FC236}">
                    <a16:creationId xmlns:a16="http://schemas.microsoft.com/office/drawing/2014/main" id="{D7D04692-6E60-40D0-201C-0378F0FB358C}"/>
                  </a:ext>
                </a:extLst>
              </p:cNvPr>
              <p:cNvSpPr/>
              <p:nvPr/>
            </p:nvSpPr>
            <p:spPr>
              <a:xfrm>
                <a:off x="5657331" y="4096616"/>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DEE3C5F9-A02C-6378-5B42-EB691EF6A139}"/>
                  </a:ext>
                </a:extLst>
              </p:cNvPr>
              <p:cNvSpPr txBox="1"/>
              <p:nvPr/>
            </p:nvSpPr>
            <p:spPr>
              <a:xfrm>
                <a:off x="5633680" y="4337418"/>
                <a:ext cx="1019300" cy="512044"/>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Grund-vorstellungen besitzen</a:t>
                </a:r>
              </a:p>
            </p:txBody>
          </p:sp>
        </p:grpSp>
      </p:grpSp>
    </p:spTree>
    <p:extLst>
      <p:ext uri="{BB962C8B-B14F-4D97-AF65-F5344CB8AC3E}">
        <p14:creationId xmlns:p14="http://schemas.microsoft.com/office/powerpoint/2010/main" val="3954754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CA5000-2FAC-C815-0550-75D4374C1E86}"/>
              </a:ext>
            </a:extLst>
          </p:cNvPr>
          <p:cNvSpPr>
            <a:spLocks noGrp="1"/>
          </p:cNvSpPr>
          <p:nvPr>
            <p:ph type="title"/>
          </p:nvPr>
        </p:nvSpPr>
        <p:spPr/>
        <p:txBody>
          <a:bodyPr/>
          <a:lstStyle/>
          <a:p>
            <a:r>
              <a:rPr lang="de-DE" dirty="0"/>
              <a:t>Darstellungen vernetzen</a:t>
            </a:r>
          </a:p>
        </p:txBody>
      </p:sp>
      <p:sp>
        <p:nvSpPr>
          <p:cNvPr id="3" name="Textplatzhalter 2">
            <a:extLst>
              <a:ext uri="{FF2B5EF4-FFF2-40B4-BE49-F238E27FC236}">
                <a16:creationId xmlns:a16="http://schemas.microsoft.com/office/drawing/2014/main" id="{B5038C7D-970A-39FD-9821-21B77096EB78}"/>
              </a:ext>
            </a:extLst>
          </p:cNvPr>
          <p:cNvSpPr>
            <a:spLocks noGrp="1"/>
          </p:cNvSpPr>
          <p:nvPr>
            <p:ph type="body" sz="quarter" idx="13"/>
          </p:nvPr>
        </p:nvSpPr>
        <p:spPr/>
        <p:txBody>
          <a:bodyPr/>
          <a:lstStyle/>
          <a:p>
            <a:r>
              <a:rPr lang="de-DE" dirty="0"/>
              <a:t>VERSCHIEDENE DARSTELLUNGSFORMEN</a:t>
            </a:r>
          </a:p>
        </p:txBody>
      </p:sp>
      <p:sp>
        <p:nvSpPr>
          <p:cNvPr id="4" name="Inhaltsplatzhalter 3">
            <a:extLst>
              <a:ext uri="{FF2B5EF4-FFF2-40B4-BE49-F238E27FC236}">
                <a16:creationId xmlns:a16="http://schemas.microsoft.com/office/drawing/2014/main" id="{036D86B0-51D8-398D-6CCA-98885B55605E}"/>
              </a:ext>
            </a:extLst>
          </p:cNvPr>
          <p:cNvSpPr>
            <a:spLocks noGrp="1"/>
          </p:cNvSpPr>
          <p:nvPr>
            <p:ph idx="1"/>
          </p:nvPr>
        </p:nvSpPr>
        <p:spPr/>
        <p:txBody>
          <a:bodyPr/>
          <a:lstStyle/>
          <a:p>
            <a:pPr>
              <a:lnSpc>
                <a:spcPct val="114000"/>
              </a:lnSpc>
            </a:pPr>
            <a:r>
              <a:rPr lang="de-DE" altLang="de-DE" dirty="0">
                <a:ea typeface="Calibri" charset="0"/>
              </a:rPr>
              <a:t>Tragfähige Operationsvorstellungen sind erst dann aufgebaut, </a:t>
            </a:r>
            <a:br>
              <a:rPr lang="de-DE" altLang="de-DE" dirty="0">
                <a:ea typeface="Calibri" charset="0"/>
              </a:rPr>
            </a:br>
            <a:r>
              <a:rPr lang="de-DE" altLang="de-DE" dirty="0">
                <a:ea typeface="Calibri" charset="0"/>
              </a:rPr>
              <a:t>wenn es den Lernenden gelingt, zwischen </a:t>
            </a:r>
            <a:r>
              <a:rPr lang="de-DE" altLang="de-DE" b="1" dirty="0">
                <a:ea typeface="Calibri" charset="0"/>
              </a:rPr>
              <a:t>verschiedenen Darstellungsformen </a:t>
            </a:r>
            <a:r>
              <a:rPr lang="de-DE" altLang="de-DE" b="1" dirty="0">
                <a:solidFill>
                  <a:srgbClr val="327D87"/>
                </a:solidFill>
                <a:ea typeface="Calibri" charset="0"/>
              </a:rPr>
              <a:t>(</a:t>
            </a:r>
            <a:r>
              <a:rPr lang="de-DE" altLang="de-DE" sz="1800" b="1" dirty="0">
                <a:solidFill>
                  <a:srgbClr val="327D87"/>
                </a:solidFill>
                <a:ea typeface="Calibri" charset="0"/>
              </a:rPr>
              <a:t>und innerhalb einer Darstellungsform</a:t>
            </a:r>
            <a:r>
              <a:rPr lang="de-DE" altLang="de-DE" b="1" dirty="0">
                <a:solidFill>
                  <a:srgbClr val="327D87"/>
                </a:solidFill>
                <a:ea typeface="Calibri" charset="0"/>
              </a:rPr>
              <a:t>) </a:t>
            </a:r>
            <a:r>
              <a:rPr lang="de-DE" altLang="de-DE" dirty="0">
                <a:ea typeface="Calibri" charset="0"/>
              </a:rPr>
              <a:t>der Operation zu wechseln.</a:t>
            </a:r>
            <a:endParaRPr lang="de-DE" dirty="0"/>
          </a:p>
        </p:txBody>
      </p:sp>
      <p:sp>
        <p:nvSpPr>
          <p:cNvPr id="5" name="Datumsplatzhalter 4">
            <a:extLst>
              <a:ext uri="{FF2B5EF4-FFF2-40B4-BE49-F238E27FC236}">
                <a16:creationId xmlns:a16="http://schemas.microsoft.com/office/drawing/2014/main" id="{80369A70-C6B8-CB81-ECCC-1D67D8DE196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3ADFBE4-A7A4-02F1-EE48-674EFD66C976}"/>
              </a:ext>
            </a:extLst>
          </p:cNvPr>
          <p:cNvSpPr>
            <a:spLocks noGrp="1"/>
          </p:cNvSpPr>
          <p:nvPr>
            <p:ph type="sldNum" sz="quarter" idx="12"/>
          </p:nvPr>
        </p:nvSpPr>
        <p:spPr/>
        <p:txBody>
          <a:bodyPr/>
          <a:lstStyle/>
          <a:p>
            <a:fld id="{C3752B7C-18A9-864D-BBCB-54A9F41B5594}" type="slidenum">
              <a:rPr lang="de-DE" smtClean="0"/>
              <a:pPr/>
              <a:t>36</a:t>
            </a:fld>
            <a:endParaRPr lang="de-DE" dirty="0"/>
          </a:p>
        </p:txBody>
      </p:sp>
      <p:sp>
        <p:nvSpPr>
          <p:cNvPr id="10" name="Textfeld 9">
            <a:extLst>
              <a:ext uri="{FF2B5EF4-FFF2-40B4-BE49-F238E27FC236}">
                <a16:creationId xmlns:a16="http://schemas.microsoft.com/office/drawing/2014/main" id="{5D1BA679-A1BE-0C72-FCA7-CCF4F425395D}"/>
              </a:ext>
            </a:extLst>
          </p:cNvPr>
          <p:cNvSpPr txBox="1"/>
          <p:nvPr/>
        </p:nvSpPr>
        <p:spPr>
          <a:xfrm>
            <a:off x="1139226" y="5241399"/>
            <a:ext cx="7009509" cy="974626"/>
          </a:xfrm>
          <a:prstGeom prst="rect">
            <a:avLst/>
          </a:prstGeom>
          <a:noFill/>
          <a:ln>
            <a:solidFill>
              <a:srgbClr val="327D87"/>
            </a:solidFill>
          </a:ln>
        </p:spPr>
        <p:txBody>
          <a:bodyPr wrap="square" rtlCol="0">
            <a:spAutoFit/>
          </a:bodyPr>
          <a:lstStyle/>
          <a:p>
            <a:pPr marL="342900" indent="-342900">
              <a:spcBef>
                <a:spcPts val="400"/>
              </a:spcBef>
            </a:pPr>
            <a:r>
              <a:rPr lang="de-DE" dirty="0">
                <a:solidFill>
                  <a:srgbClr val="327D87"/>
                </a:solidFill>
                <a:latin typeface="Arial" panose="020B0604020202020204" pitchFamily="34" charset="0"/>
                <a:cs typeface="Arial" panose="020B0604020202020204" pitchFamily="34" charset="0"/>
                <a:sym typeface="Wingdings" pitchFamily="2" charset="2"/>
              </a:rPr>
              <a:t> </a:t>
            </a:r>
            <a:r>
              <a:rPr lang="de-DE" sz="1800" dirty="0">
                <a:solidFill>
                  <a:srgbClr val="327D87"/>
                </a:solidFill>
                <a:latin typeface="Arial" panose="020B0604020202020204" pitchFamily="34" charset="0"/>
                <a:cs typeface="Arial" panose="020B0604020202020204" pitchFamily="34" charset="0"/>
              </a:rPr>
              <a:t>Keine Einbahnstraße vom Konkreten zum Abstrakten!</a:t>
            </a:r>
          </a:p>
          <a:p>
            <a:pPr marL="12700" indent="-12700">
              <a:spcBef>
                <a:spcPts val="400"/>
              </a:spcBef>
            </a:pPr>
            <a:r>
              <a:rPr lang="de-DE" sz="1800" dirty="0">
                <a:latin typeface="Arial" panose="020B0604020202020204" pitchFamily="34" charset="0"/>
                <a:cs typeface="Arial" panose="020B0604020202020204" pitchFamily="34" charset="0"/>
              </a:rPr>
              <a:t>Der Übersetzungsprozess zwischen </a:t>
            </a:r>
            <a:r>
              <a:rPr lang="de-DE" sz="1800" dirty="0">
                <a:solidFill>
                  <a:srgbClr val="327D87"/>
                </a:solidFill>
                <a:latin typeface="Arial" panose="020B0604020202020204" pitchFamily="34" charset="0"/>
                <a:cs typeface="Arial" panose="020B0604020202020204" pitchFamily="34" charset="0"/>
              </a:rPr>
              <a:t>und innerhalb </a:t>
            </a:r>
            <a:r>
              <a:rPr lang="de-DE" sz="1800" dirty="0">
                <a:latin typeface="Arial" panose="020B0604020202020204" pitchFamily="34" charset="0"/>
                <a:cs typeface="Arial" panose="020B0604020202020204" pitchFamily="34" charset="0"/>
              </a:rPr>
              <a:t>verschiedenen Darstellungen soll kontinuierlich</a:t>
            </a:r>
            <a:r>
              <a:rPr lang="de-DE" dirty="0">
                <a:latin typeface="Arial" panose="020B0604020202020204" pitchFamily="34" charset="0"/>
                <a:cs typeface="Arial" panose="020B0604020202020204" pitchFamily="34" charset="0"/>
              </a:rPr>
              <a:t> </a:t>
            </a:r>
            <a:r>
              <a:rPr lang="de-DE" sz="1800" dirty="0">
                <a:latin typeface="Arial" panose="020B0604020202020204" pitchFamily="34" charset="0"/>
                <a:cs typeface="Arial" panose="020B0604020202020204" pitchFamily="34" charset="0"/>
              </a:rPr>
              <a:t>angesprochen werden.  </a:t>
            </a:r>
          </a:p>
        </p:txBody>
      </p:sp>
      <p:pic>
        <p:nvPicPr>
          <p:cNvPr id="11" name="Picture 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6096" y="3203755"/>
            <a:ext cx="2216105" cy="2036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a:extLst>
              <a:ext uri="{FF2B5EF4-FFF2-40B4-BE49-F238E27FC236}">
                <a16:creationId xmlns:a16="http://schemas.microsoft.com/office/drawing/2014/main" id="{1DE21938-B980-8C59-17D3-5230AAB3C6FC}"/>
              </a:ext>
            </a:extLst>
          </p:cNvPr>
          <p:cNvSpPr txBox="1"/>
          <p:nvPr/>
        </p:nvSpPr>
        <p:spPr>
          <a:xfrm>
            <a:off x="5622201" y="4923632"/>
            <a:ext cx="1745673" cy="249382"/>
          </a:xfrm>
          <a:prstGeom prst="rect">
            <a:avLst/>
          </a:prstGeom>
          <a:noFill/>
        </p:spPr>
        <p:txBody>
          <a:bodyPr wrap="square" rtlCol="0">
            <a:spAutoFit/>
          </a:bodyPr>
          <a:lstStyle/>
          <a:p>
            <a:pPr algn="r"/>
            <a:r>
              <a:rPr lang="de-DE" sz="10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170610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4CB0A-726A-9D12-D4FB-64BCE0EA6C07}"/>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8E9A7FA3-F764-9B13-F3AA-7D56B8B59947}"/>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E9734296-3E8E-60C3-D157-8A8D8BF28E67}"/>
              </a:ext>
            </a:extLst>
          </p:cNvPr>
          <p:cNvSpPr>
            <a:spLocks noGrp="1"/>
          </p:cNvSpPr>
          <p:nvPr>
            <p:ph type="sldNum" sz="quarter" idx="12"/>
          </p:nvPr>
        </p:nvSpPr>
        <p:spPr/>
        <p:txBody>
          <a:bodyPr/>
          <a:lstStyle/>
          <a:p>
            <a:fld id="{C3752B7C-18A9-864D-BBCB-54A9F41B5594}" type="slidenum">
              <a:rPr lang="de-DE" smtClean="0"/>
              <a:pPr/>
              <a:t>37</a:t>
            </a:fld>
            <a:endParaRPr lang="de-DE" dirty="0"/>
          </a:p>
        </p:txBody>
      </p:sp>
      <p:sp>
        <p:nvSpPr>
          <p:cNvPr id="5" name="Textplatzhalter 4">
            <a:extLst>
              <a:ext uri="{FF2B5EF4-FFF2-40B4-BE49-F238E27FC236}">
                <a16:creationId xmlns:a16="http://schemas.microsoft.com/office/drawing/2014/main" id="{84451178-9EC1-A92E-8231-F5847DD699F2}"/>
              </a:ext>
            </a:extLst>
          </p:cNvPr>
          <p:cNvSpPr>
            <a:spLocks noGrp="1"/>
          </p:cNvSpPr>
          <p:nvPr>
            <p:ph type="body" sz="quarter" idx="13"/>
          </p:nvPr>
        </p:nvSpPr>
        <p:spPr>
          <a:xfrm>
            <a:off x="1038224" y="1194030"/>
            <a:ext cx="7067551" cy="445628"/>
          </a:xfrm>
        </p:spPr>
        <p:txBody>
          <a:bodyPr/>
          <a:lstStyle/>
          <a:p>
            <a:r>
              <a:rPr lang="de-DE" dirty="0"/>
              <a:t>ANMERKUNGEN ZUR AKTIVITÄT AUF DEN FOLIEN 38-39</a:t>
            </a:r>
          </a:p>
        </p:txBody>
      </p:sp>
      <p:sp>
        <p:nvSpPr>
          <p:cNvPr id="8" name="Inhaltsplatzhalter 7">
            <a:extLst>
              <a:ext uri="{FF2B5EF4-FFF2-40B4-BE49-F238E27FC236}">
                <a16:creationId xmlns:a16="http://schemas.microsoft.com/office/drawing/2014/main" id="{F819D6F1-96F0-B404-CD4B-17C3C1D86B6A}"/>
              </a:ext>
            </a:extLst>
          </p:cNvPr>
          <p:cNvSpPr>
            <a:spLocks noGrp="1"/>
          </p:cNvSpPr>
          <p:nvPr>
            <p:ph idx="1"/>
          </p:nvPr>
        </p:nvSpPr>
        <p:spPr>
          <a:xfrm>
            <a:off x="1038224" y="1639658"/>
            <a:ext cx="7776591" cy="4527819"/>
          </a:xfrm>
        </p:spPr>
        <p:txBody>
          <a:bodyPr/>
          <a:lstStyle/>
          <a:p>
            <a:pPr>
              <a:spcBef>
                <a:spcPts val="400"/>
              </a:spcBef>
            </a:pPr>
            <a:r>
              <a:rPr lang="de-DE" sz="1400" b="1" dirty="0"/>
              <a:t>Ziel: </a:t>
            </a:r>
            <a:r>
              <a:rPr lang="de-DE" sz="1400" dirty="0"/>
              <a:t>Teilnehmende tauschen sich möglicherweise über konkrete Kinder aus ihrer Klasse aus, bei denen sie bereits ähnliche Fehler beobachtet haben und werden dafür sensibilisiert, dass diese Darstellungen kein Zufall sind, sondern die Ursache in einer fehlenden Grundvorstellung bzw. Fähigkeit in der Darstellungsvernetzung begründet sein könnte. (Grundvorstellung und Darstellungsvernetzung sind in diesem Kontext eng miteinander verbunden.)</a:t>
            </a:r>
          </a:p>
          <a:p>
            <a:pPr>
              <a:spcBef>
                <a:spcPts val="400"/>
              </a:spcBef>
            </a:pPr>
            <a:endParaRPr lang="de-DE" sz="1400" dirty="0"/>
          </a:p>
          <a:p>
            <a:pPr>
              <a:spcBef>
                <a:spcPts val="0"/>
              </a:spcBef>
              <a:defRPr/>
            </a:pPr>
            <a:r>
              <a:rPr lang="de-DE" sz="1400" b="1" dirty="0"/>
              <a:t>Hinweise zur Durchführung: </a:t>
            </a:r>
            <a:r>
              <a:rPr lang="de-DE" sz="1400" dirty="0"/>
              <a:t>Auf Folie 39 werden zu den Darstellungen noch konkrete Schüleräußerungen angeboten, die den Teilnehmenden einen weiteren Einblick in die Vorstellung der Lernenden geben und weitere Rückschlüsse auf mögliche Fehlvorstellungen geben können. Hier könnte zudem der Hinweis erfolgen, dass konkrete Rückfragen an Lernende bei Fehlern oft einen tieferen Einblick in die Vorstellungen der </a:t>
            </a:r>
            <a:r>
              <a:rPr lang="de-DE" sz="1400" dirty="0" err="1"/>
              <a:t>Schüler:innen</a:t>
            </a:r>
            <a:r>
              <a:rPr lang="de-DE" sz="1400" dirty="0"/>
              <a:t> geben können.</a:t>
            </a:r>
          </a:p>
          <a:p>
            <a:pPr marL="0" marR="0" lvl="0" indent="0" algn="l" defTabSz="914400" rtl="0" eaLnBrk="1" fontAlgn="auto" latinLnBrk="0" hangingPunct="1">
              <a:spcBef>
                <a:spcPts val="0"/>
              </a:spcBef>
              <a:spcAft>
                <a:spcPts val="0"/>
              </a:spcAft>
              <a:buClrTx/>
              <a:buSzTx/>
              <a:buFontTx/>
              <a:buNone/>
              <a:tabLst/>
              <a:defRPr/>
            </a:pPr>
            <a:r>
              <a:rPr lang="de-DE" sz="1400" dirty="0"/>
              <a:t>Teilnehmende tauschen sich zunächst in Tandems oder Kleingruppen aus. Möglicherweise folgt eine anschließende Diskussion im Plenum.</a:t>
            </a:r>
          </a:p>
          <a:p>
            <a:pPr>
              <a:spcBef>
                <a:spcPts val="400"/>
              </a:spcBef>
            </a:pPr>
            <a:endParaRPr lang="de-DE" sz="1400" dirty="0"/>
          </a:p>
        </p:txBody>
      </p:sp>
    </p:spTree>
    <p:extLst>
      <p:ext uri="{BB962C8B-B14F-4D97-AF65-F5344CB8AC3E}">
        <p14:creationId xmlns:p14="http://schemas.microsoft.com/office/powerpoint/2010/main" val="39515960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617A6E8-7E48-5C47-BA02-A5D4FBA16545}"/>
              </a:ext>
            </a:extLst>
          </p:cNvPr>
          <p:cNvSpPr>
            <a:spLocks noGrp="1"/>
          </p:cNvSpPr>
          <p:nvPr>
            <p:ph type="title"/>
          </p:nvPr>
        </p:nvSpPr>
        <p:spPr/>
        <p:txBody>
          <a:bodyPr>
            <a:normAutofit/>
          </a:bodyPr>
          <a:lstStyle/>
          <a:p>
            <a:r>
              <a:rPr lang="de-DE" dirty="0"/>
              <a:t>Darstellungen vernetzen</a:t>
            </a:r>
          </a:p>
        </p:txBody>
      </p:sp>
      <p:sp>
        <p:nvSpPr>
          <p:cNvPr id="11" name="Textplatzhalter 10">
            <a:extLst>
              <a:ext uri="{FF2B5EF4-FFF2-40B4-BE49-F238E27FC236}">
                <a16:creationId xmlns:a16="http://schemas.microsoft.com/office/drawing/2014/main" id="{1634A7B1-1484-2D46-942C-23CD52C1065B}"/>
              </a:ext>
            </a:extLst>
          </p:cNvPr>
          <p:cNvSpPr>
            <a:spLocks noGrp="1"/>
          </p:cNvSpPr>
          <p:nvPr>
            <p:ph type="body" sz="quarter" idx="14"/>
          </p:nvPr>
        </p:nvSpPr>
        <p:spPr>
          <a:xfrm>
            <a:off x="1763315" y="1660386"/>
            <a:ext cx="6610664" cy="967311"/>
          </a:xfrm>
        </p:spPr>
        <p:txBody>
          <a:bodyPr>
            <a:normAutofit/>
          </a:bodyPr>
          <a:lstStyle/>
          <a:p>
            <a:pPr>
              <a:lnSpc>
                <a:spcPct val="114000"/>
              </a:lnSpc>
            </a:pPr>
            <a:r>
              <a:rPr lang="de-DE" sz="2000" dirty="0"/>
              <a:t>Murmelphase: </a:t>
            </a:r>
          </a:p>
          <a:p>
            <a:pPr>
              <a:lnSpc>
                <a:spcPct val="114000"/>
              </a:lnSpc>
            </a:pPr>
            <a:r>
              <a:rPr lang="de-DE" sz="2000" dirty="0"/>
              <a:t>Wie würden (Ihre) </a:t>
            </a:r>
            <a:r>
              <a:rPr lang="de-DE" sz="2000" dirty="0" err="1"/>
              <a:t>Schüler:innen</a:t>
            </a:r>
            <a:r>
              <a:rPr lang="de-DE" sz="2000" dirty="0"/>
              <a:t> diese Aufgabe lösen?</a:t>
            </a:r>
          </a:p>
          <a:p>
            <a:pPr>
              <a:lnSpc>
                <a:spcPct val="114000"/>
              </a:lnSpc>
            </a:pPr>
            <a:endParaRPr lang="de-DE" sz="2000" dirty="0"/>
          </a:p>
          <a:p>
            <a:pPr>
              <a:lnSpc>
                <a:spcPct val="114000"/>
              </a:lnSpc>
            </a:pPr>
            <a:endParaRPr lang="de-DE" sz="2000" b="1" dirty="0">
              <a:latin typeface="Grundschrift" panose="03010100010101010101" pitchFamily="66" charset="0"/>
            </a:endParaRPr>
          </a:p>
          <a:p>
            <a:pPr>
              <a:lnSpc>
                <a:spcPct val="114000"/>
              </a:lnSpc>
            </a:pPr>
            <a:endParaRPr lang="de-DE" sz="2000" dirty="0"/>
          </a:p>
          <a:p>
            <a:endParaRPr lang="de-DE" dirty="0"/>
          </a:p>
        </p:txBody>
      </p:sp>
      <p:sp>
        <p:nvSpPr>
          <p:cNvPr id="4" name="Datumsplatzhalter 3">
            <a:extLst>
              <a:ext uri="{FF2B5EF4-FFF2-40B4-BE49-F238E27FC236}">
                <a16:creationId xmlns:a16="http://schemas.microsoft.com/office/drawing/2014/main" id="{5FF53A87-A11D-8C44-AE19-50A5D92F7FF5}"/>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B068448B-1F9F-AF4E-A0E4-B698672595C9}"/>
              </a:ext>
            </a:extLst>
          </p:cNvPr>
          <p:cNvSpPr>
            <a:spLocks noGrp="1"/>
          </p:cNvSpPr>
          <p:nvPr>
            <p:ph type="sldNum" sz="quarter" idx="12"/>
          </p:nvPr>
        </p:nvSpPr>
        <p:spPr/>
        <p:txBody>
          <a:bodyPr/>
          <a:lstStyle/>
          <a:p>
            <a:fld id="{C3752B7C-18A9-864D-BBCB-54A9F41B5594}" type="slidenum">
              <a:rPr lang="de-DE" smtClean="0"/>
              <a:pPr/>
              <a:t>38</a:t>
            </a:fld>
            <a:endParaRPr lang="de-DE" dirty="0"/>
          </a:p>
        </p:txBody>
      </p:sp>
      <p:pic>
        <p:nvPicPr>
          <p:cNvPr id="7" name="Inhaltsplatzhalter 3">
            <a:extLst>
              <a:ext uri="{FF2B5EF4-FFF2-40B4-BE49-F238E27FC236}">
                <a16:creationId xmlns:a16="http://schemas.microsoft.com/office/drawing/2014/main" id="{EAD11A91-6D2C-9565-3D3C-325A352AEB2E}"/>
              </a:ext>
            </a:extLst>
          </p:cNvPr>
          <p:cNvPicPr>
            <a:picLocks noChangeAspect="1"/>
          </p:cNvPicPr>
          <p:nvPr/>
        </p:nvPicPr>
        <p:blipFill rotWithShape="1">
          <a:blip r:embed="rId3"/>
          <a:srcRect t="15733"/>
          <a:stretch/>
        </p:blipFill>
        <p:spPr>
          <a:xfrm>
            <a:off x="1848570" y="4296323"/>
            <a:ext cx="6368722" cy="1802581"/>
          </a:xfrm>
          <a:prstGeom prst="rect">
            <a:avLst/>
          </a:prstGeom>
          <a:ln>
            <a:solidFill>
              <a:schemeClr val="tx1"/>
            </a:solidFill>
          </a:ln>
        </p:spPr>
      </p:pic>
      <p:sp>
        <p:nvSpPr>
          <p:cNvPr id="2" name="Textfeld 1"/>
          <p:cNvSpPr txBox="1"/>
          <p:nvPr/>
        </p:nvSpPr>
        <p:spPr>
          <a:xfrm>
            <a:off x="1517783" y="3080090"/>
            <a:ext cx="6975634" cy="646331"/>
          </a:xfrm>
          <a:prstGeom prst="rect">
            <a:avLst/>
          </a:prstGeom>
          <a:noFill/>
        </p:spPr>
        <p:txBody>
          <a:bodyPr wrap="square" rtlCol="0">
            <a:spAutoFit/>
          </a:bodyPr>
          <a:lstStyle/>
          <a:p>
            <a:r>
              <a:rPr lang="de-DE" b="1" dirty="0">
                <a:latin typeface="Grundschrift" panose="03010100010101010101" pitchFamily="66" charset="0"/>
              </a:rPr>
              <a:t>Welche Bilder passen zu der Aufgabe 3 </a:t>
            </a:r>
            <a:r>
              <a:rPr lang="de-DE" sz="1600" b="1" dirty="0"/>
              <a:t>∙</a:t>
            </a:r>
            <a:r>
              <a:rPr lang="de-DE" b="1" dirty="0">
                <a:latin typeface="Grundschrift" panose="03010100010101010101" pitchFamily="66" charset="0"/>
              </a:rPr>
              <a:t> 4 = 12? Kreise ein.</a:t>
            </a:r>
          </a:p>
          <a:p>
            <a:endParaRPr lang="de-DE" dirty="0"/>
          </a:p>
        </p:txBody>
      </p:sp>
      <p:sp>
        <p:nvSpPr>
          <p:cNvPr id="3" name="Textfeld 2">
            <a:extLst>
              <a:ext uri="{FF2B5EF4-FFF2-40B4-BE49-F238E27FC236}">
                <a16:creationId xmlns:a16="http://schemas.microsoft.com/office/drawing/2014/main" id="{6F69AA50-B257-37EF-0944-FBB260B3F3C3}"/>
              </a:ext>
            </a:extLst>
          </p:cNvPr>
          <p:cNvSpPr txBox="1"/>
          <p:nvPr/>
        </p:nvSpPr>
        <p:spPr>
          <a:xfrm>
            <a:off x="6083692" y="6092508"/>
            <a:ext cx="2133600" cy="246221"/>
          </a:xfrm>
          <a:prstGeom prst="rect">
            <a:avLst/>
          </a:prstGeom>
          <a:noFill/>
        </p:spPr>
        <p:txBody>
          <a:bodyPr wrap="square" rtlCol="0">
            <a:spAutoFit/>
          </a:bodyPr>
          <a:lstStyle/>
          <a:p>
            <a:pPr algn="r"/>
            <a:r>
              <a:rPr lang="de-DE" sz="1000" kern="1200" dirty="0">
                <a:solidFill>
                  <a:schemeClr val="tx1"/>
                </a:solidFill>
                <a:effectLst/>
                <a:latin typeface="Arial" panose="020B0604020202020204" pitchFamily="34" charset="0"/>
                <a:cs typeface="Arial" panose="020B0604020202020204" pitchFamily="34" charset="0"/>
              </a:rPr>
              <a:t>(</a:t>
            </a:r>
            <a:r>
              <a:rPr lang="de-DE" sz="1000" dirty="0">
                <a:latin typeface="Arial" panose="020B0604020202020204" pitchFamily="34" charset="0"/>
                <a:cs typeface="Arial" panose="020B0604020202020204" pitchFamily="34" charset="0"/>
              </a:rPr>
              <a:t>Selter et al., 2014)</a:t>
            </a:r>
          </a:p>
        </p:txBody>
      </p:sp>
    </p:spTree>
    <p:extLst>
      <p:ext uri="{BB962C8B-B14F-4D97-AF65-F5344CB8AC3E}">
        <p14:creationId xmlns:p14="http://schemas.microsoft.com/office/powerpoint/2010/main" val="278309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6BFA405-7CE3-FD15-696E-2517CDF070DA}"/>
              </a:ext>
            </a:extLst>
          </p:cNvPr>
          <p:cNvSpPr/>
          <p:nvPr/>
        </p:nvSpPr>
        <p:spPr>
          <a:xfrm>
            <a:off x="421481" y="3801267"/>
            <a:ext cx="8301038" cy="365125"/>
          </a:xfrm>
          <a:prstGeom prst="rect">
            <a:avLst/>
          </a:prstGeom>
          <a:solidFill>
            <a:srgbClr val="D9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itel 13">
            <a:extLst>
              <a:ext uri="{FF2B5EF4-FFF2-40B4-BE49-F238E27FC236}">
                <a16:creationId xmlns:a16="http://schemas.microsoft.com/office/drawing/2014/main" id="{0B435BE1-6EF9-1D40-9976-01D31B58665E}"/>
              </a:ext>
            </a:extLst>
          </p:cNvPr>
          <p:cNvSpPr>
            <a:spLocks noGrp="1"/>
          </p:cNvSpPr>
          <p:nvPr>
            <p:ph type="title"/>
          </p:nvPr>
        </p:nvSpPr>
        <p:spPr/>
        <p:txBody>
          <a:bodyPr>
            <a:normAutofit/>
          </a:bodyPr>
          <a:lstStyle/>
          <a:p>
            <a:r>
              <a:rPr lang="de-DE" dirty="0"/>
              <a:t>Darstellungen vernetzen</a:t>
            </a:r>
          </a:p>
        </p:txBody>
      </p:sp>
      <p:sp>
        <p:nvSpPr>
          <p:cNvPr id="17" name="Textplatzhalter 16">
            <a:extLst>
              <a:ext uri="{FF2B5EF4-FFF2-40B4-BE49-F238E27FC236}">
                <a16:creationId xmlns:a16="http://schemas.microsoft.com/office/drawing/2014/main" id="{C6B8A2AE-2D17-A049-AAB3-FBC0CB5E2AE3}"/>
              </a:ext>
            </a:extLst>
          </p:cNvPr>
          <p:cNvSpPr>
            <a:spLocks noGrp="1"/>
          </p:cNvSpPr>
          <p:nvPr>
            <p:ph type="body" sz="quarter" idx="14"/>
          </p:nvPr>
        </p:nvSpPr>
        <p:spPr>
          <a:xfrm>
            <a:off x="1763316" y="1621886"/>
            <a:ext cx="6519810" cy="2225815"/>
          </a:xfrm>
        </p:spPr>
        <p:txBody>
          <a:bodyPr/>
          <a:lstStyle/>
          <a:p>
            <a:pPr>
              <a:lnSpc>
                <a:spcPct val="114000"/>
              </a:lnSpc>
            </a:pPr>
            <a:r>
              <a:rPr lang="de-DE" sz="2000" dirty="0"/>
              <a:t>Betrachten Sie die beiden </a:t>
            </a:r>
            <a:r>
              <a:rPr lang="de-DE" sz="2000" dirty="0" err="1"/>
              <a:t>Schüler:innenlösungen</a:t>
            </a:r>
            <a:r>
              <a:rPr lang="de-DE" sz="2000" dirty="0"/>
              <a:t>: Welche inhaltlichen Vorstellungen zur Multiplikation zeigen sich?</a:t>
            </a:r>
          </a:p>
        </p:txBody>
      </p:sp>
      <p:sp>
        <p:nvSpPr>
          <p:cNvPr id="5" name="Datumsplatzhalter 4">
            <a:extLst>
              <a:ext uri="{FF2B5EF4-FFF2-40B4-BE49-F238E27FC236}">
                <a16:creationId xmlns:a16="http://schemas.microsoft.com/office/drawing/2014/main" id="{86035C40-3AFB-9049-811D-A2712983D5B2}"/>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46B55AF-5252-7344-83DE-2AB960328C1D}"/>
              </a:ext>
            </a:extLst>
          </p:cNvPr>
          <p:cNvSpPr>
            <a:spLocks noGrp="1"/>
          </p:cNvSpPr>
          <p:nvPr>
            <p:ph type="sldNum" sz="quarter" idx="12"/>
          </p:nvPr>
        </p:nvSpPr>
        <p:spPr/>
        <p:txBody>
          <a:bodyPr/>
          <a:lstStyle/>
          <a:p>
            <a:fld id="{C3752B7C-18A9-864D-BBCB-54A9F41B5594}" type="slidenum">
              <a:rPr lang="de-DE" smtClean="0"/>
              <a:pPr/>
              <a:t>39</a:t>
            </a:fld>
            <a:endParaRPr lang="de-DE" dirty="0"/>
          </a:p>
        </p:txBody>
      </p:sp>
      <p:grpSp>
        <p:nvGrpSpPr>
          <p:cNvPr id="3" name="Gruppieren 2">
            <a:extLst>
              <a:ext uri="{FF2B5EF4-FFF2-40B4-BE49-F238E27FC236}">
                <a16:creationId xmlns:a16="http://schemas.microsoft.com/office/drawing/2014/main" id="{54FE2A0A-91E2-2BC1-441E-F86962BDF596}"/>
              </a:ext>
            </a:extLst>
          </p:cNvPr>
          <p:cNvGrpSpPr>
            <a:grpSpLocks noChangeAspect="1"/>
          </p:cNvGrpSpPr>
          <p:nvPr/>
        </p:nvGrpSpPr>
        <p:grpSpPr>
          <a:xfrm>
            <a:off x="321788" y="3444069"/>
            <a:ext cx="5040000" cy="1254186"/>
            <a:chOff x="889216" y="3539066"/>
            <a:chExt cx="5344406" cy="1329933"/>
          </a:xfrm>
        </p:grpSpPr>
        <p:pic>
          <p:nvPicPr>
            <p:cNvPr id="8" name="Inhaltsplatzhalter 3">
              <a:extLst>
                <a:ext uri="{FF2B5EF4-FFF2-40B4-BE49-F238E27FC236}">
                  <a16:creationId xmlns:a16="http://schemas.microsoft.com/office/drawing/2014/main" id="{1AA083DE-4E09-6A58-C1BA-3307AA76302D}"/>
                </a:ext>
              </a:extLst>
            </p:cNvPr>
            <p:cNvPicPr>
              <a:picLocks noChangeAspect="1"/>
            </p:cNvPicPr>
            <p:nvPr/>
          </p:nvPicPr>
          <p:blipFill rotWithShape="1">
            <a:blip r:embed="rId3"/>
            <a:srcRect t="25912"/>
            <a:stretch/>
          </p:blipFill>
          <p:spPr>
            <a:xfrm>
              <a:off x="889216" y="3539066"/>
              <a:ext cx="5344406" cy="1329933"/>
            </a:xfrm>
            <a:prstGeom prst="rect">
              <a:avLst/>
            </a:prstGeom>
            <a:ln>
              <a:solidFill>
                <a:schemeClr val="tx1"/>
              </a:solidFill>
            </a:ln>
          </p:spPr>
        </p:pic>
        <p:sp>
          <p:nvSpPr>
            <p:cNvPr id="4" name="Oval 3">
              <a:extLst>
                <a:ext uri="{FF2B5EF4-FFF2-40B4-BE49-F238E27FC236}">
                  <a16:creationId xmlns:a16="http://schemas.microsoft.com/office/drawing/2014/main" id="{25F1B7A1-C7B1-5EF4-4279-1F70ABF6598E}"/>
                </a:ext>
              </a:extLst>
            </p:cNvPr>
            <p:cNvSpPr/>
            <p:nvPr/>
          </p:nvSpPr>
          <p:spPr>
            <a:xfrm>
              <a:off x="976423" y="3680340"/>
              <a:ext cx="1018698" cy="9603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A5C6EC98-0509-1AB3-D954-14AACFBBE3F4}"/>
                </a:ext>
              </a:extLst>
            </p:cNvPr>
            <p:cNvSpPr/>
            <p:nvPr/>
          </p:nvSpPr>
          <p:spPr>
            <a:xfrm>
              <a:off x="3684380" y="3706901"/>
              <a:ext cx="1018698" cy="9603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 name="Gruppieren 9">
            <a:extLst>
              <a:ext uri="{FF2B5EF4-FFF2-40B4-BE49-F238E27FC236}">
                <a16:creationId xmlns:a16="http://schemas.microsoft.com/office/drawing/2014/main" id="{E72C8B75-8109-71B4-4429-855A522286D1}"/>
              </a:ext>
            </a:extLst>
          </p:cNvPr>
          <p:cNvGrpSpPr>
            <a:grpSpLocks noChangeAspect="1"/>
          </p:cNvGrpSpPr>
          <p:nvPr/>
        </p:nvGrpSpPr>
        <p:grpSpPr>
          <a:xfrm>
            <a:off x="3680668" y="4860984"/>
            <a:ext cx="5040000" cy="1254186"/>
            <a:chOff x="2938720" y="4938897"/>
            <a:chExt cx="5344406" cy="1329933"/>
          </a:xfrm>
        </p:grpSpPr>
        <p:pic>
          <p:nvPicPr>
            <p:cNvPr id="12" name="Inhaltsplatzhalter 3">
              <a:extLst>
                <a:ext uri="{FF2B5EF4-FFF2-40B4-BE49-F238E27FC236}">
                  <a16:creationId xmlns:a16="http://schemas.microsoft.com/office/drawing/2014/main" id="{370A90CD-6547-DCA0-6CED-77CAD33717D1}"/>
                </a:ext>
              </a:extLst>
            </p:cNvPr>
            <p:cNvPicPr>
              <a:picLocks noChangeAspect="1"/>
            </p:cNvPicPr>
            <p:nvPr/>
          </p:nvPicPr>
          <p:blipFill rotWithShape="1">
            <a:blip r:embed="rId3"/>
            <a:srcRect t="25912"/>
            <a:stretch/>
          </p:blipFill>
          <p:spPr>
            <a:xfrm>
              <a:off x="2938720" y="4938897"/>
              <a:ext cx="5344406" cy="1329933"/>
            </a:xfrm>
            <a:prstGeom prst="rect">
              <a:avLst/>
            </a:prstGeom>
            <a:ln>
              <a:solidFill>
                <a:schemeClr val="tx1"/>
              </a:solidFill>
            </a:ln>
          </p:spPr>
        </p:pic>
        <p:sp>
          <p:nvSpPr>
            <p:cNvPr id="13" name="Oval 12">
              <a:extLst>
                <a:ext uri="{FF2B5EF4-FFF2-40B4-BE49-F238E27FC236}">
                  <a16:creationId xmlns:a16="http://schemas.microsoft.com/office/drawing/2014/main" id="{88466036-CC61-71C4-3298-4A8053F7FAB5}"/>
                </a:ext>
              </a:extLst>
            </p:cNvPr>
            <p:cNvSpPr/>
            <p:nvPr/>
          </p:nvSpPr>
          <p:spPr>
            <a:xfrm>
              <a:off x="3009280" y="5091058"/>
              <a:ext cx="1018698" cy="9603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Oval 15">
              <a:extLst>
                <a:ext uri="{FF2B5EF4-FFF2-40B4-BE49-F238E27FC236}">
                  <a16:creationId xmlns:a16="http://schemas.microsoft.com/office/drawing/2014/main" id="{0FBA049A-C5D8-70EA-F853-AE15426FF9A4}"/>
                </a:ext>
              </a:extLst>
            </p:cNvPr>
            <p:cNvSpPr/>
            <p:nvPr/>
          </p:nvSpPr>
          <p:spPr>
            <a:xfrm>
              <a:off x="4405706" y="5268686"/>
              <a:ext cx="1018698" cy="72044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Oval 17">
              <a:extLst>
                <a:ext uri="{FF2B5EF4-FFF2-40B4-BE49-F238E27FC236}">
                  <a16:creationId xmlns:a16="http://schemas.microsoft.com/office/drawing/2014/main" id="{2D4E247A-8FD8-B846-50EC-CE78B0BAC4BE}"/>
                </a:ext>
              </a:extLst>
            </p:cNvPr>
            <p:cNvSpPr/>
            <p:nvPr/>
          </p:nvSpPr>
          <p:spPr>
            <a:xfrm>
              <a:off x="6807203" y="5091057"/>
              <a:ext cx="1475923" cy="117777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7" name="Textfeld 6">
            <a:extLst>
              <a:ext uri="{FF2B5EF4-FFF2-40B4-BE49-F238E27FC236}">
                <a16:creationId xmlns:a16="http://schemas.microsoft.com/office/drawing/2014/main" id="{0E7390B1-AE16-01F6-64D5-D2AC7545389F}"/>
              </a:ext>
            </a:extLst>
          </p:cNvPr>
          <p:cNvSpPr txBox="1"/>
          <p:nvPr/>
        </p:nvSpPr>
        <p:spPr>
          <a:xfrm>
            <a:off x="5498501" y="3531760"/>
            <a:ext cx="3323711" cy="1077218"/>
          </a:xfrm>
          <a:prstGeom prst="rect">
            <a:avLst/>
          </a:prstGeom>
          <a:noFill/>
        </p:spPr>
        <p:txBody>
          <a:bodyPr wrap="square" rtlCol="0">
            <a:spAutoFit/>
          </a:bodyPr>
          <a:lstStyle/>
          <a:p>
            <a:r>
              <a:rPr lang="de-DE" sz="1600" dirty="0" err="1">
                <a:latin typeface="Arial" panose="020B0604020202020204" pitchFamily="34" charset="0"/>
                <a:cs typeface="Arial" panose="020B0604020202020204" pitchFamily="34" charset="0"/>
              </a:rPr>
              <a:t>Belmin</a:t>
            </a:r>
            <a:r>
              <a:rPr lang="de-DE" sz="1600" dirty="0">
                <a:latin typeface="Arial" panose="020B0604020202020204" pitchFamily="34" charset="0"/>
                <a:cs typeface="Arial" panose="020B0604020202020204" pitchFamily="34" charset="0"/>
              </a:rPr>
              <a:t> (6. Schuljahr): </a:t>
            </a:r>
            <a:r>
              <a:rPr lang="de-DE" sz="1600" i="1" dirty="0">
                <a:latin typeface="Arial" panose="020B0604020202020204" pitchFamily="34" charset="0"/>
                <a:cs typeface="Arial" panose="020B0604020202020204" pitchFamily="34" charset="0"/>
              </a:rPr>
              <a:t>„Das passt, weil 3 Kreise nach unten und 4 nach rechts gehen. Das nicht, weil hier sind ja nur Vieren.“</a:t>
            </a:r>
          </a:p>
        </p:txBody>
      </p:sp>
      <p:sp>
        <p:nvSpPr>
          <p:cNvPr id="19" name="Textfeld 18">
            <a:extLst>
              <a:ext uri="{FF2B5EF4-FFF2-40B4-BE49-F238E27FC236}">
                <a16:creationId xmlns:a16="http://schemas.microsoft.com/office/drawing/2014/main" id="{B0923370-8653-8966-3646-E309B7BBF09C}"/>
              </a:ext>
            </a:extLst>
          </p:cNvPr>
          <p:cNvSpPr txBox="1"/>
          <p:nvPr/>
        </p:nvSpPr>
        <p:spPr>
          <a:xfrm>
            <a:off x="326954" y="4929402"/>
            <a:ext cx="3237656" cy="1323439"/>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Gülcan (6. Schuljahr): </a:t>
            </a:r>
            <a:r>
              <a:rPr lang="de-DE" sz="1600" i="1" dirty="0">
                <a:latin typeface="Arial" panose="020B0604020202020204" pitchFamily="34" charset="0"/>
                <a:cs typeface="Arial" panose="020B0604020202020204" pitchFamily="34" charset="0"/>
              </a:rPr>
              <a:t>„Das passt, weil hier und da immer 12 Punkte sind. Und das passt auch, weil es hier sieben Punkte gibt: 3 Punkte oben und 4 Punkte unten.“ </a:t>
            </a:r>
          </a:p>
        </p:txBody>
      </p:sp>
      <p:sp>
        <p:nvSpPr>
          <p:cNvPr id="20" name="Textfeld 19"/>
          <p:cNvSpPr txBox="1"/>
          <p:nvPr/>
        </p:nvSpPr>
        <p:spPr>
          <a:xfrm>
            <a:off x="1517783" y="3080090"/>
            <a:ext cx="6975634" cy="646331"/>
          </a:xfrm>
          <a:prstGeom prst="rect">
            <a:avLst/>
          </a:prstGeom>
          <a:noFill/>
        </p:spPr>
        <p:txBody>
          <a:bodyPr wrap="square" rtlCol="0">
            <a:spAutoFit/>
          </a:bodyPr>
          <a:lstStyle/>
          <a:p>
            <a:r>
              <a:rPr lang="de-DE" b="1" dirty="0">
                <a:latin typeface="Grundschrift" panose="03010100010101010101" pitchFamily="66" charset="0"/>
              </a:rPr>
              <a:t>Welche Bilder passen zu der Aufgabe 3 </a:t>
            </a:r>
            <a:r>
              <a:rPr lang="de-DE" sz="1600" b="1" dirty="0"/>
              <a:t>∙</a:t>
            </a:r>
            <a:r>
              <a:rPr lang="de-DE" b="1" dirty="0">
                <a:latin typeface="Grundschrift" panose="03010100010101010101" pitchFamily="66" charset="0"/>
              </a:rPr>
              <a:t> 4 = 12? Kreise ein.</a:t>
            </a:r>
          </a:p>
          <a:p>
            <a:endParaRPr lang="de-DE" dirty="0"/>
          </a:p>
        </p:txBody>
      </p:sp>
      <p:sp>
        <p:nvSpPr>
          <p:cNvPr id="9" name="Textfeld 8">
            <a:extLst>
              <a:ext uri="{FF2B5EF4-FFF2-40B4-BE49-F238E27FC236}">
                <a16:creationId xmlns:a16="http://schemas.microsoft.com/office/drawing/2014/main" id="{9AEA098C-546A-B769-574F-7C077E92F774}"/>
              </a:ext>
            </a:extLst>
          </p:cNvPr>
          <p:cNvSpPr txBox="1"/>
          <p:nvPr/>
        </p:nvSpPr>
        <p:spPr>
          <a:xfrm>
            <a:off x="7496940" y="6129730"/>
            <a:ext cx="2133600" cy="246221"/>
          </a:xfrm>
          <a:prstGeom prst="rect">
            <a:avLst/>
          </a:prstGeom>
          <a:noFill/>
        </p:spPr>
        <p:txBody>
          <a:bodyPr wrap="square" rtlCol="0">
            <a:spAutoFit/>
          </a:bodyPr>
          <a:lstStyle/>
          <a:p>
            <a:r>
              <a:rPr lang="de-DE" sz="1000" kern="1200" dirty="0">
                <a:solidFill>
                  <a:schemeClr val="tx1"/>
                </a:solidFill>
                <a:effectLst/>
                <a:latin typeface="Arial" panose="020B0604020202020204" pitchFamily="34" charset="0"/>
                <a:cs typeface="Arial" panose="020B0604020202020204" pitchFamily="34" charset="0"/>
              </a:rPr>
              <a:t>(</a:t>
            </a:r>
            <a:r>
              <a:rPr lang="de-DE" sz="1000" dirty="0">
                <a:latin typeface="Arial" panose="020B0604020202020204" pitchFamily="34" charset="0"/>
                <a:cs typeface="Arial" panose="020B0604020202020204" pitchFamily="34" charset="0"/>
              </a:rPr>
              <a:t>Selter et al., 2014)</a:t>
            </a:r>
          </a:p>
        </p:txBody>
      </p:sp>
    </p:spTree>
    <p:extLst>
      <p:ext uri="{BB962C8B-B14F-4D97-AF65-F5344CB8AC3E}">
        <p14:creationId xmlns:p14="http://schemas.microsoft.com/office/powerpoint/2010/main" val="3948235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7948EF-14A1-4D63-B800-D6A0793194CC}"/>
              </a:ext>
            </a:extLst>
          </p:cNvPr>
          <p:cNvSpPr>
            <a:spLocks noGrp="1"/>
          </p:cNvSpPr>
          <p:nvPr>
            <p:ph type="title"/>
          </p:nvPr>
        </p:nvSpPr>
        <p:spPr>
          <a:xfrm>
            <a:off x="1096423" y="260851"/>
            <a:ext cx="7009509" cy="846398"/>
          </a:xfrm>
        </p:spPr>
        <p:txBody>
          <a:bodyPr>
            <a:normAutofit fontScale="90000"/>
          </a:bodyPr>
          <a:lstStyle/>
          <a:p>
            <a:r>
              <a:rPr lang="de-DE" dirty="0"/>
              <a:t>Arithmetische Basiskompetenzen sichern –</a:t>
            </a:r>
            <a:br>
              <a:rPr lang="de-DE" dirty="0"/>
            </a:br>
            <a:r>
              <a:rPr lang="de-DE" dirty="0"/>
              <a:t>Rechenschwierigkeiten vermeiden </a:t>
            </a:r>
            <a:br>
              <a:rPr lang="de-DE" dirty="0"/>
            </a:br>
            <a:endParaRPr lang="de-DE" dirty="0"/>
          </a:p>
        </p:txBody>
      </p:sp>
      <p:sp>
        <p:nvSpPr>
          <p:cNvPr id="3" name="Textplatzhalter 2">
            <a:extLst>
              <a:ext uri="{FF2B5EF4-FFF2-40B4-BE49-F238E27FC236}">
                <a16:creationId xmlns:a16="http://schemas.microsoft.com/office/drawing/2014/main" id="{36DA2A54-2A84-4671-A8DF-F77CA906D1C6}"/>
              </a:ext>
            </a:extLst>
          </p:cNvPr>
          <p:cNvSpPr>
            <a:spLocks noGrp="1"/>
          </p:cNvSpPr>
          <p:nvPr>
            <p:ph type="body" sz="quarter" idx="13"/>
          </p:nvPr>
        </p:nvSpPr>
        <p:spPr/>
        <p:txBody>
          <a:bodyPr/>
          <a:lstStyle/>
          <a:p>
            <a:r>
              <a:rPr lang="de-DE" dirty="0"/>
              <a:t>MODULE DER VERANSTALTUNGSREIHE </a:t>
            </a:r>
          </a:p>
        </p:txBody>
      </p:sp>
      <p:sp>
        <p:nvSpPr>
          <p:cNvPr id="4" name="Inhaltsplatzhalter 3">
            <a:extLst>
              <a:ext uri="{FF2B5EF4-FFF2-40B4-BE49-F238E27FC236}">
                <a16:creationId xmlns:a16="http://schemas.microsoft.com/office/drawing/2014/main" id="{532A3915-C63C-406E-8514-D3018ED67F0D}"/>
              </a:ext>
            </a:extLst>
          </p:cNvPr>
          <p:cNvSpPr>
            <a:spLocks noGrp="1"/>
          </p:cNvSpPr>
          <p:nvPr>
            <p:ph idx="1"/>
          </p:nvPr>
        </p:nvSpPr>
        <p:spPr/>
        <p:txBody>
          <a:bodyPr/>
          <a:lstStyle/>
          <a:p>
            <a:r>
              <a:rPr lang="de-DE" dirty="0"/>
              <a:t>Basismodul: Rechenschwierigkeiten vermeiden </a:t>
            </a:r>
          </a:p>
          <a:p>
            <a:r>
              <a:rPr lang="de-DE" dirty="0"/>
              <a:t>Modul 1: Aufbau eines tragfähigen Zahlverständnisses</a:t>
            </a:r>
          </a:p>
          <a:p>
            <a:r>
              <a:rPr lang="de-DE" dirty="0">
                <a:solidFill>
                  <a:srgbClr val="327D87"/>
                </a:solidFill>
              </a:rPr>
              <a:t>Modul 2: Aufbau eines tragfähigen Operationsverständnisses</a:t>
            </a:r>
          </a:p>
          <a:p>
            <a:r>
              <a:rPr lang="de-DE" dirty="0"/>
              <a:t>Modul 3: Aufbau eines tragfähigen Stellenwertverständnisses</a:t>
            </a:r>
          </a:p>
          <a:p>
            <a:r>
              <a:rPr lang="de-DE" dirty="0"/>
              <a:t>Modul 4: Nicht zählendes Rechnen: 1+1 und 1-1</a:t>
            </a:r>
          </a:p>
          <a:p>
            <a:r>
              <a:rPr lang="de-DE" dirty="0"/>
              <a:t>Modul 5: Nicht zählendes Rechnen: 1∙1 und 1:1</a:t>
            </a:r>
          </a:p>
          <a:p>
            <a:r>
              <a:rPr lang="de-DE" dirty="0"/>
              <a:t>Modul 6: Halbschriftliches Rechnen </a:t>
            </a:r>
          </a:p>
        </p:txBody>
      </p:sp>
      <p:sp>
        <p:nvSpPr>
          <p:cNvPr id="5" name="Datumsplatzhalter 4">
            <a:extLst>
              <a:ext uri="{FF2B5EF4-FFF2-40B4-BE49-F238E27FC236}">
                <a16:creationId xmlns:a16="http://schemas.microsoft.com/office/drawing/2014/main" id="{C6A703B2-9F00-4EF7-888B-440DCB7C459F}"/>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49521D4-BE51-4CA3-8A29-7D83744DC97C}"/>
              </a:ext>
            </a:extLst>
          </p:cNvPr>
          <p:cNvSpPr>
            <a:spLocks noGrp="1"/>
          </p:cNvSpPr>
          <p:nvPr>
            <p:ph type="sldNum" sz="quarter" idx="12"/>
          </p:nvPr>
        </p:nvSpPr>
        <p:spPr/>
        <p:txBody>
          <a:bodyPr/>
          <a:lstStyle/>
          <a:p>
            <a:fld id="{C3752B7C-18A9-864D-BBCB-54A9F41B5594}" type="slidenum">
              <a:rPr lang="de-DE" smtClean="0"/>
              <a:pPr/>
              <a:t>4</a:t>
            </a:fld>
            <a:endParaRPr lang="de-DE" dirty="0"/>
          </a:p>
        </p:txBody>
      </p:sp>
    </p:spTree>
    <p:extLst>
      <p:ext uri="{BB962C8B-B14F-4D97-AF65-F5344CB8AC3E}">
        <p14:creationId xmlns:p14="http://schemas.microsoft.com/office/powerpoint/2010/main" val="36584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58EB6F-FF66-4E49-9C7D-69155DB14EFE}"/>
              </a:ext>
            </a:extLst>
          </p:cNvPr>
          <p:cNvSpPr>
            <a:spLocks noGrp="1"/>
          </p:cNvSpPr>
          <p:nvPr>
            <p:ph type="title"/>
          </p:nvPr>
        </p:nvSpPr>
        <p:spPr>
          <a:xfrm>
            <a:off x="1096423" y="382774"/>
            <a:ext cx="7930806" cy="603704"/>
          </a:xfrm>
        </p:spPr>
        <p:txBody>
          <a:bodyPr>
            <a:normAutofit/>
          </a:bodyPr>
          <a:lstStyle/>
          <a:p>
            <a:r>
              <a:rPr lang="de-DE" dirty="0"/>
              <a:t>Darstellungen vernetzen</a:t>
            </a:r>
          </a:p>
        </p:txBody>
      </p:sp>
      <p:sp>
        <p:nvSpPr>
          <p:cNvPr id="5" name="Datumsplatzhalter 4">
            <a:extLst>
              <a:ext uri="{FF2B5EF4-FFF2-40B4-BE49-F238E27FC236}">
                <a16:creationId xmlns:a16="http://schemas.microsoft.com/office/drawing/2014/main" id="{B74B887D-9387-4EE3-9593-DA302B9005A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C8DDD42-B498-42FC-A7BE-6CAD27735C4D}"/>
              </a:ext>
            </a:extLst>
          </p:cNvPr>
          <p:cNvSpPr>
            <a:spLocks noGrp="1"/>
          </p:cNvSpPr>
          <p:nvPr>
            <p:ph type="sldNum" sz="quarter" idx="12"/>
          </p:nvPr>
        </p:nvSpPr>
        <p:spPr/>
        <p:txBody>
          <a:bodyPr/>
          <a:lstStyle/>
          <a:p>
            <a:fld id="{C3752B7C-18A9-864D-BBCB-54A9F41B5594}" type="slidenum">
              <a:rPr lang="de-DE" smtClean="0"/>
              <a:pPr/>
              <a:t>40</a:t>
            </a:fld>
            <a:endParaRPr lang="de-DE" dirty="0"/>
          </a:p>
        </p:txBody>
      </p:sp>
      <p:grpSp>
        <p:nvGrpSpPr>
          <p:cNvPr id="21" name="Gruppieren 20">
            <a:extLst>
              <a:ext uri="{FF2B5EF4-FFF2-40B4-BE49-F238E27FC236}">
                <a16:creationId xmlns:a16="http://schemas.microsoft.com/office/drawing/2014/main" id="{2151495C-09F6-00E6-D07F-21735FEEBC6E}"/>
              </a:ext>
            </a:extLst>
          </p:cNvPr>
          <p:cNvGrpSpPr>
            <a:grpSpLocks noChangeAspect="1"/>
          </p:cNvGrpSpPr>
          <p:nvPr/>
        </p:nvGrpSpPr>
        <p:grpSpPr>
          <a:xfrm>
            <a:off x="2454074" y="3037962"/>
            <a:ext cx="2160000" cy="1953563"/>
            <a:chOff x="907426" y="2234333"/>
            <a:chExt cx="2355202" cy="2130103"/>
          </a:xfrm>
        </p:grpSpPr>
        <p:pic>
          <p:nvPicPr>
            <p:cNvPr id="11" name="Picture 2">
              <a:extLst>
                <a:ext uri="{FF2B5EF4-FFF2-40B4-BE49-F238E27FC236}">
                  <a16:creationId xmlns:a16="http://schemas.microsoft.com/office/drawing/2014/main" id="{D98C43F3-8735-1D68-70B4-953862FE4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426" y="2234333"/>
              <a:ext cx="2355202" cy="2130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Grafik 2">
              <a:extLst>
                <a:ext uri="{FF2B5EF4-FFF2-40B4-BE49-F238E27FC236}">
                  <a16:creationId xmlns:a16="http://schemas.microsoft.com/office/drawing/2014/main" id="{5BF8211D-781A-3F7C-DCBF-410E4CDEBEC2}"/>
                </a:ext>
              </a:extLst>
            </p:cNvPr>
            <p:cNvPicPr>
              <a:picLocks noChangeAspect="1"/>
            </p:cNvPicPr>
            <p:nvPr/>
          </p:nvPicPr>
          <p:blipFill>
            <a:blip r:embed="rId4"/>
            <a:stretch>
              <a:fillRect/>
            </a:stretch>
          </p:blipFill>
          <p:spPr>
            <a:xfrm>
              <a:off x="1096266" y="2433949"/>
              <a:ext cx="2010293" cy="1220394"/>
            </a:xfrm>
            <a:prstGeom prst="rect">
              <a:avLst/>
            </a:prstGeom>
          </p:spPr>
        </p:pic>
      </p:grpSp>
      <p:grpSp>
        <p:nvGrpSpPr>
          <p:cNvPr id="22" name="Gruppieren 21">
            <a:extLst>
              <a:ext uri="{FF2B5EF4-FFF2-40B4-BE49-F238E27FC236}">
                <a16:creationId xmlns:a16="http://schemas.microsoft.com/office/drawing/2014/main" id="{22AD4496-215B-73D7-8A5A-B175238E7C2F}"/>
              </a:ext>
            </a:extLst>
          </p:cNvPr>
          <p:cNvGrpSpPr>
            <a:grpSpLocks noChangeAspect="1"/>
          </p:cNvGrpSpPr>
          <p:nvPr/>
        </p:nvGrpSpPr>
        <p:grpSpPr>
          <a:xfrm>
            <a:off x="4803312" y="3037962"/>
            <a:ext cx="2160000" cy="1953563"/>
            <a:chOff x="4956335" y="2186749"/>
            <a:chExt cx="2355202" cy="2130103"/>
          </a:xfrm>
        </p:grpSpPr>
        <p:pic>
          <p:nvPicPr>
            <p:cNvPr id="13" name="Picture 2">
              <a:extLst>
                <a:ext uri="{FF2B5EF4-FFF2-40B4-BE49-F238E27FC236}">
                  <a16:creationId xmlns:a16="http://schemas.microsoft.com/office/drawing/2014/main" id="{D6AED5A9-B200-85FC-A6F0-2F775CC23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6335" y="2186749"/>
              <a:ext cx="2355202" cy="2130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Grafik 13">
              <a:extLst>
                <a:ext uri="{FF2B5EF4-FFF2-40B4-BE49-F238E27FC236}">
                  <a16:creationId xmlns:a16="http://schemas.microsoft.com/office/drawing/2014/main" id="{304DDA7E-128C-0B26-9327-58F20A71C5A3}"/>
                </a:ext>
              </a:extLst>
            </p:cNvPr>
            <p:cNvPicPr>
              <a:picLocks noChangeAspect="1"/>
            </p:cNvPicPr>
            <p:nvPr/>
          </p:nvPicPr>
          <p:blipFill>
            <a:blip r:embed="rId5"/>
            <a:srcRect/>
            <a:stretch/>
          </p:blipFill>
          <p:spPr>
            <a:xfrm>
              <a:off x="5145175" y="2403419"/>
              <a:ext cx="2010293" cy="1186285"/>
            </a:xfrm>
            <a:prstGeom prst="rect">
              <a:avLst/>
            </a:prstGeom>
          </p:spPr>
        </p:pic>
      </p:grpSp>
      <p:sp>
        <p:nvSpPr>
          <p:cNvPr id="20" name="Textplatzhalter 11">
            <a:extLst>
              <a:ext uri="{FF2B5EF4-FFF2-40B4-BE49-F238E27FC236}">
                <a16:creationId xmlns:a16="http://schemas.microsoft.com/office/drawing/2014/main" id="{6C294C62-E0B7-534A-2B61-C8BF5DC24713}"/>
              </a:ext>
            </a:extLst>
          </p:cNvPr>
          <p:cNvSpPr>
            <a:spLocks noGrp="1"/>
          </p:cNvSpPr>
          <p:nvPr>
            <p:ph type="body" sz="quarter" idx="13"/>
          </p:nvPr>
        </p:nvSpPr>
        <p:spPr>
          <a:xfrm>
            <a:off x="1096266" y="1194030"/>
            <a:ext cx="7570214" cy="445628"/>
          </a:xfrm>
        </p:spPr>
        <p:txBody>
          <a:bodyPr/>
          <a:lstStyle/>
          <a:p>
            <a:r>
              <a:rPr lang="de-DE" dirty="0"/>
              <a:t>INTERAKTIVE ÜBUNGEN ZU FLÄCHIGEN DARSTELLUNGEN </a:t>
            </a:r>
          </a:p>
          <a:p>
            <a:endParaRPr lang="de-DE" sz="2000" dirty="0"/>
          </a:p>
        </p:txBody>
      </p:sp>
      <p:sp>
        <p:nvSpPr>
          <p:cNvPr id="24" name="Textfeld 23">
            <a:extLst>
              <a:ext uri="{FF2B5EF4-FFF2-40B4-BE49-F238E27FC236}">
                <a16:creationId xmlns:a16="http://schemas.microsoft.com/office/drawing/2014/main" id="{2A824F6F-6007-0D8C-EC38-16EA4B22B2FF}"/>
              </a:ext>
            </a:extLst>
          </p:cNvPr>
          <p:cNvSpPr txBox="1"/>
          <p:nvPr/>
        </p:nvSpPr>
        <p:spPr>
          <a:xfrm>
            <a:off x="6870481" y="5853107"/>
            <a:ext cx="1875679" cy="276999"/>
          </a:xfrm>
          <a:prstGeom prst="rect">
            <a:avLst/>
          </a:prstGeom>
          <a:noFill/>
        </p:spPr>
        <p:txBody>
          <a:bodyPr wrap="square">
            <a:spAutoFit/>
          </a:bodyPr>
          <a:lstStyle/>
          <a:p>
            <a:r>
              <a:rPr lang="de-DE" sz="1200" b="0" i="0" u="none" strike="noStrike" dirty="0">
                <a:solidFill>
                  <a:srgbClr val="327D87"/>
                </a:solidFill>
                <a:effectLst/>
                <a:latin typeface="Arial" panose="020B0604020202020204" pitchFamily="34" charset="0"/>
                <a:cs typeface="Arial" panose="020B0604020202020204" pitchFamily="34" charset="0"/>
                <a:hlinkClick r:id="rId6"/>
              </a:rPr>
              <a:t>pikas.dzlm.de/node/1561</a:t>
            </a:r>
            <a:endParaRPr lang="de-DE" sz="1200" dirty="0">
              <a:latin typeface="Arial" panose="020B0604020202020204" pitchFamily="34" charset="0"/>
              <a:cs typeface="Arial" panose="020B0604020202020204" pitchFamily="34" charset="0"/>
            </a:endParaRPr>
          </a:p>
        </p:txBody>
      </p:sp>
      <p:pic>
        <p:nvPicPr>
          <p:cNvPr id="5122" name="Picture 2">
            <a:extLst>
              <a:ext uri="{FF2B5EF4-FFF2-40B4-BE49-F238E27FC236}">
                <a16:creationId xmlns:a16="http://schemas.microsoft.com/office/drawing/2014/main" id="{DC5F5609-47A9-4E8A-56C8-ECC5E7E2EB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1696" y="4681626"/>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Grafik 26">
            <a:extLst>
              <a:ext uri="{FF2B5EF4-FFF2-40B4-BE49-F238E27FC236}">
                <a16:creationId xmlns:a16="http://schemas.microsoft.com/office/drawing/2014/main" id="{392D40C9-3206-BE34-FCB7-F0682A8200B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0910" y="2637853"/>
            <a:ext cx="755387" cy="800217"/>
          </a:xfrm>
          <a:prstGeom prst="rect">
            <a:avLst/>
          </a:prstGeom>
        </p:spPr>
      </p:pic>
      <p:sp>
        <p:nvSpPr>
          <p:cNvPr id="17" name="Abgerundete rechteckige Legende 16"/>
          <p:cNvSpPr/>
          <p:nvPr/>
        </p:nvSpPr>
        <p:spPr>
          <a:xfrm>
            <a:off x="1623544" y="2033382"/>
            <a:ext cx="3352957" cy="534153"/>
          </a:xfrm>
          <a:prstGeom prst="wedgeRoundRectCallout">
            <a:avLst>
              <a:gd name="adj1" fmla="val -44188"/>
              <a:gd name="adj2" fmla="val 85415"/>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tLang="de-DE" dirty="0">
                <a:solidFill>
                  <a:schemeClr val="tx1"/>
                </a:solidFill>
                <a:latin typeface="Arial" panose="020B0604020202020204" pitchFamily="34" charset="0"/>
                <a:cs typeface="Arial" panose="020B0604020202020204" pitchFamily="34" charset="0"/>
              </a:rPr>
              <a:t>Welche Malaufgabe passt?</a:t>
            </a:r>
            <a:endParaRPr lang="de-DE" dirty="0">
              <a:solidFill>
                <a:schemeClr val="tx1"/>
              </a:solidFill>
            </a:endParaRPr>
          </a:p>
        </p:txBody>
      </p:sp>
    </p:spTree>
    <p:extLst>
      <p:ext uri="{BB962C8B-B14F-4D97-AF65-F5344CB8AC3E}">
        <p14:creationId xmlns:p14="http://schemas.microsoft.com/office/powerpoint/2010/main" val="1487294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Inhaltsplatzhalter 3">
            <a:extLst>
              <a:ext uri="{FF2B5EF4-FFF2-40B4-BE49-F238E27FC236}">
                <a16:creationId xmlns:a16="http://schemas.microsoft.com/office/drawing/2014/main" id="{DED27162-86C0-9A40-A711-0620D71F5B71}"/>
              </a:ext>
            </a:extLst>
          </p:cNvPr>
          <p:cNvSpPr>
            <a:spLocks noGrp="1"/>
          </p:cNvSpPr>
          <p:nvPr>
            <p:ph idx="1"/>
          </p:nvPr>
        </p:nvSpPr>
        <p:spPr>
          <a:xfrm>
            <a:off x="1096266" y="1748860"/>
            <a:ext cx="7009509" cy="4418617"/>
          </a:xfrm>
        </p:spPr>
        <p:txBody>
          <a:bodyPr/>
          <a:lstStyle/>
          <a:p>
            <a:pPr>
              <a:lnSpc>
                <a:spcPct val="114000"/>
              </a:lnSpc>
              <a:spcBef>
                <a:spcPts val="400"/>
              </a:spcBef>
            </a:pPr>
            <a:r>
              <a:rPr lang="de-DE" dirty="0"/>
              <a:t>„Nehmt mehrere Würfel und stellt euch gegenseitig Aufgaben.“</a:t>
            </a:r>
          </a:p>
        </p:txBody>
      </p:sp>
      <p:sp>
        <p:nvSpPr>
          <p:cNvPr id="3" name="Textplatzhalter 2">
            <a:extLst>
              <a:ext uri="{FF2B5EF4-FFF2-40B4-BE49-F238E27FC236}">
                <a16:creationId xmlns:a16="http://schemas.microsoft.com/office/drawing/2014/main" id="{34296306-3CA3-E090-2A54-0186B82D227A}"/>
              </a:ext>
            </a:extLst>
          </p:cNvPr>
          <p:cNvSpPr>
            <a:spLocks noGrp="1"/>
          </p:cNvSpPr>
          <p:nvPr>
            <p:ph type="body" sz="quarter" idx="13"/>
          </p:nvPr>
        </p:nvSpPr>
        <p:spPr/>
        <p:txBody>
          <a:bodyPr/>
          <a:lstStyle/>
          <a:p>
            <a:r>
              <a:rPr lang="de-DE" dirty="0"/>
              <a:t>WÜRFELBILDER</a:t>
            </a:r>
          </a:p>
        </p:txBody>
      </p:sp>
      <p:sp>
        <p:nvSpPr>
          <p:cNvPr id="5" name="Datumsplatzhalter 4">
            <a:extLst>
              <a:ext uri="{FF2B5EF4-FFF2-40B4-BE49-F238E27FC236}">
                <a16:creationId xmlns:a16="http://schemas.microsoft.com/office/drawing/2014/main" id="{C20CB409-1D03-DDCD-681A-955229A9B0B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897C073-C958-87A6-C02F-57DBF17F9F7F}"/>
              </a:ext>
            </a:extLst>
          </p:cNvPr>
          <p:cNvSpPr>
            <a:spLocks noGrp="1"/>
          </p:cNvSpPr>
          <p:nvPr>
            <p:ph type="sldNum" sz="quarter" idx="12"/>
          </p:nvPr>
        </p:nvSpPr>
        <p:spPr/>
        <p:txBody>
          <a:bodyPr/>
          <a:lstStyle/>
          <a:p>
            <a:fld id="{C3752B7C-18A9-864D-BBCB-54A9F41B5594}" type="slidenum">
              <a:rPr lang="de-DE" smtClean="0"/>
              <a:pPr/>
              <a:t>41</a:t>
            </a:fld>
            <a:endParaRPr lang="de-DE" dirty="0"/>
          </a:p>
        </p:txBody>
      </p:sp>
      <p:sp>
        <p:nvSpPr>
          <p:cNvPr id="12" name="Titel 1">
            <a:extLst>
              <a:ext uri="{FF2B5EF4-FFF2-40B4-BE49-F238E27FC236}">
                <a16:creationId xmlns:a16="http://schemas.microsoft.com/office/drawing/2014/main" id="{96CC64A5-82C0-48AB-5C36-8F8F169C2E88}"/>
              </a:ext>
            </a:extLst>
          </p:cNvPr>
          <p:cNvSpPr>
            <a:spLocks noGrp="1"/>
          </p:cNvSpPr>
          <p:nvPr>
            <p:ph type="title"/>
          </p:nvPr>
        </p:nvSpPr>
        <p:spPr>
          <a:xfrm>
            <a:off x="1096423" y="382774"/>
            <a:ext cx="7930806" cy="603704"/>
          </a:xfrm>
        </p:spPr>
        <p:txBody>
          <a:bodyPr>
            <a:normAutofit/>
          </a:bodyPr>
          <a:lstStyle/>
          <a:p>
            <a:r>
              <a:rPr lang="de-DE" dirty="0"/>
              <a:t>Darstellungen vernetzen</a:t>
            </a:r>
          </a:p>
        </p:txBody>
      </p:sp>
      <p:pic>
        <p:nvPicPr>
          <p:cNvPr id="66" name="Grafik 65">
            <a:extLst>
              <a:ext uri="{FF2B5EF4-FFF2-40B4-BE49-F238E27FC236}">
                <a16:creationId xmlns:a16="http://schemas.microsoft.com/office/drawing/2014/main" id="{1BBDE290-373D-3255-F8FC-0BDB92F5C5B0}"/>
              </a:ext>
            </a:extLst>
          </p:cNvPr>
          <p:cNvPicPr>
            <a:picLocks noChangeAspect="1"/>
          </p:cNvPicPr>
          <p:nvPr/>
        </p:nvPicPr>
        <p:blipFill rotWithShape="1">
          <a:blip r:embed="rId3"/>
          <a:srcRect l="4257" t="31471" r="1625" b="6888"/>
          <a:stretch/>
        </p:blipFill>
        <p:spPr>
          <a:xfrm>
            <a:off x="1096423" y="2313532"/>
            <a:ext cx="5295600" cy="1853461"/>
          </a:xfrm>
          <a:prstGeom prst="rect">
            <a:avLst/>
          </a:prstGeom>
          <a:effectLst>
            <a:outerShdw blurRad="63500" sx="102000" sy="102000" algn="ctr" rotWithShape="0">
              <a:prstClr val="black">
                <a:alpha val="40000"/>
              </a:prstClr>
            </a:outerShdw>
          </a:effectLst>
        </p:spPr>
      </p:pic>
      <p:pic>
        <p:nvPicPr>
          <p:cNvPr id="59" name="Grafik 58">
            <a:extLst>
              <a:ext uri="{FF2B5EF4-FFF2-40B4-BE49-F238E27FC236}">
                <a16:creationId xmlns:a16="http://schemas.microsoft.com/office/drawing/2014/main" id="{300A6F3E-88A6-8C9B-E3D6-3189ED286C72}"/>
              </a:ext>
            </a:extLst>
          </p:cNvPr>
          <p:cNvPicPr>
            <a:picLocks noChangeAspect="1"/>
          </p:cNvPicPr>
          <p:nvPr/>
        </p:nvPicPr>
        <p:blipFill>
          <a:blip r:embed="rId4"/>
          <a:stretch>
            <a:fillRect/>
          </a:stretch>
        </p:blipFill>
        <p:spPr>
          <a:xfrm>
            <a:off x="2830285" y="3721399"/>
            <a:ext cx="5293912" cy="1883335"/>
          </a:xfrm>
          <a:prstGeom prst="rect">
            <a:avLst/>
          </a:prstGeom>
          <a:effectLst>
            <a:outerShdw blurRad="63500" sx="102000" sy="102000" algn="ctr" rotWithShape="0">
              <a:prstClr val="black">
                <a:alpha val="40000"/>
              </a:prstClr>
            </a:outerShdw>
          </a:effectLst>
        </p:spPr>
      </p:pic>
      <p:sp>
        <p:nvSpPr>
          <p:cNvPr id="11" name="Textfeld 7">
            <a:extLst>
              <a:ext uri="{FF2B5EF4-FFF2-40B4-BE49-F238E27FC236}">
                <a16:creationId xmlns:a16="http://schemas.microsoft.com/office/drawing/2014/main" id="{C3AFA8FC-288F-F84A-ED81-9C554B93BC59}"/>
              </a:ext>
            </a:extLst>
          </p:cNvPr>
          <p:cNvSpPr txBox="1">
            <a:spLocks noChangeArrowheads="1"/>
          </p:cNvSpPr>
          <p:nvPr/>
        </p:nvSpPr>
        <p:spPr bwMode="auto">
          <a:xfrm>
            <a:off x="5042522" y="5990190"/>
            <a:ext cx="37028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ts val="400"/>
              </a:spcBef>
              <a:buNone/>
            </a:pPr>
            <a:r>
              <a:rPr lang="de-DE" sz="1200" dirty="0"/>
              <a:t>(Selter et al., 2014)</a:t>
            </a:r>
            <a:endParaRPr lang="de-DE" sz="1600" dirty="0">
              <a:solidFill>
                <a:srgbClr val="FF0000"/>
              </a:solidFill>
            </a:endParaRPr>
          </a:p>
        </p:txBody>
      </p:sp>
    </p:spTree>
    <p:extLst>
      <p:ext uri="{BB962C8B-B14F-4D97-AF65-F5344CB8AC3E}">
        <p14:creationId xmlns:p14="http://schemas.microsoft.com/office/powerpoint/2010/main" val="51753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4296306-3CA3-E090-2A54-0186B82D227A}"/>
              </a:ext>
            </a:extLst>
          </p:cNvPr>
          <p:cNvSpPr>
            <a:spLocks noGrp="1"/>
          </p:cNvSpPr>
          <p:nvPr>
            <p:ph type="body" sz="quarter" idx="13"/>
          </p:nvPr>
        </p:nvSpPr>
        <p:spPr/>
        <p:txBody>
          <a:bodyPr/>
          <a:lstStyle/>
          <a:p>
            <a:r>
              <a:rPr lang="de-DE" dirty="0"/>
              <a:t>MALQUARTETT</a:t>
            </a:r>
          </a:p>
        </p:txBody>
      </p:sp>
      <p:sp>
        <p:nvSpPr>
          <p:cNvPr id="5" name="Datumsplatzhalter 4">
            <a:extLst>
              <a:ext uri="{FF2B5EF4-FFF2-40B4-BE49-F238E27FC236}">
                <a16:creationId xmlns:a16="http://schemas.microsoft.com/office/drawing/2014/main" id="{C20CB409-1D03-DDCD-681A-955229A9B0B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897C073-C958-87A6-C02F-57DBF17F9F7F}"/>
              </a:ext>
            </a:extLst>
          </p:cNvPr>
          <p:cNvSpPr>
            <a:spLocks noGrp="1"/>
          </p:cNvSpPr>
          <p:nvPr>
            <p:ph type="sldNum" sz="quarter" idx="12"/>
          </p:nvPr>
        </p:nvSpPr>
        <p:spPr/>
        <p:txBody>
          <a:bodyPr/>
          <a:lstStyle/>
          <a:p>
            <a:fld id="{C3752B7C-18A9-864D-BBCB-54A9F41B5594}" type="slidenum">
              <a:rPr lang="de-DE" smtClean="0"/>
              <a:pPr/>
              <a:t>42</a:t>
            </a:fld>
            <a:endParaRPr lang="de-DE" dirty="0"/>
          </a:p>
        </p:txBody>
      </p:sp>
      <p:sp>
        <p:nvSpPr>
          <p:cNvPr id="12" name="Titel 1">
            <a:extLst>
              <a:ext uri="{FF2B5EF4-FFF2-40B4-BE49-F238E27FC236}">
                <a16:creationId xmlns:a16="http://schemas.microsoft.com/office/drawing/2014/main" id="{96CC64A5-82C0-48AB-5C36-8F8F169C2E88}"/>
              </a:ext>
            </a:extLst>
          </p:cNvPr>
          <p:cNvSpPr>
            <a:spLocks noGrp="1"/>
          </p:cNvSpPr>
          <p:nvPr>
            <p:ph type="title"/>
          </p:nvPr>
        </p:nvSpPr>
        <p:spPr>
          <a:xfrm>
            <a:off x="1096423" y="382774"/>
            <a:ext cx="7930806" cy="603704"/>
          </a:xfrm>
        </p:spPr>
        <p:txBody>
          <a:bodyPr>
            <a:normAutofit/>
          </a:bodyPr>
          <a:lstStyle/>
          <a:p>
            <a:r>
              <a:rPr lang="de-DE" dirty="0"/>
              <a:t>Darstellungen vernetzen</a:t>
            </a:r>
          </a:p>
        </p:txBody>
      </p:sp>
      <p:grpSp>
        <p:nvGrpSpPr>
          <p:cNvPr id="7" name="Gruppieren 6">
            <a:extLst>
              <a:ext uri="{FF2B5EF4-FFF2-40B4-BE49-F238E27FC236}">
                <a16:creationId xmlns:a16="http://schemas.microsoft.com/office/drawing/2014/main" id="{18F84666-DFED-7B45-9730-553B6F06B4BF}"/>
              </a:ext>
            </a:extLst>
          </p:cNvPr>
          <p:cNvGrpSpPr>
            <a:grpSpLocks noChangeAspect="1"/>
          </p:cNvGrpSpPr>
          <p:nvPr/>
        </p:nvGrpSpPr>
        <p:grpSpPr>
          <a:xfrm>
            <a:off x="3128969" y="4613996"/>
            <a:ext cx="1296000" cy="923561"/>
            <a:chOff x="3028274" y="4337343"/>
            <a:chExt cx="1507952" cy="1074601"/>
          </a:xfrm>
        </p:grpSpPr>
        <p:pic>
          <p:nvPicPr>
            <p:cNvPr id="48" name="Picture 2" descr="page2image200895808">
              <a:extLst>
                <a:ext uri="{FF2B5EF4-FFF2-40B4-BE49-F238E27FC236}">
                  <a16:creationId xmlns:a16="http://schemas.microsoft.com/office/drawing/2014/main" id="{CAAD29F5-641A-0AD0-E5AD-31CE654C8A2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4313" t="6298" r="4340" b="6985"/>
            <a:stretch/>
          </p:blipFill>
          <p:spPr bwMode="auto">
            <a:xfrm>
              <a:off x="3028274" y="4337343"/>
              <a:ext cx="1507952" cy="1074601"/>
            </a:xfrm>
            <a:prstGeom prst="rect">
              <a:avLst/>
            </a:prstGeom>
            <a:noFill/>
            <a:extLst>
              <a:ext uri="{909E8E84-426E-40DD-AFC4-6F175D3DCCD1}">
                <a14:hiddenFill xmlns:a14="http://schemas.microsoft.com/office/drawing/2010/main">
                  <a:solidFill>
                    <a:srgbClr val="FFFFFF"/>
                  </a:solidFill>
                </a14:hiddenFill>
              </a:ext>
            </a:extLst>
          </p:spPr>
        </p:pic>
        <p:pic>
          <p:nvPicPr>
            <p:cNvPr id="20481" name="Picture 1" descr="page1image211204640">
              <a:extLst>
                <a:ext uri="{FF2B5EF4-FFF2-40B4-BE49-F238E27FC236}">
                  <a16:creationId xmlns:a16="http://schemas.microsoft.com/office/drawing/2014/main" id="{6C665B14-67E1-2C41-601D-B1E729D494BB}"/>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68732" y="4655138"/>
              <a:ext cx="1003287" cy="439757"/>
            </a:xfrm>
            <a:prstGeom prst="rect">
              <a:avLst/>
            </a:prstGeom>
            <a:noFill/>
            <a:extLst>
              <a:ext uri="{909E8E84-426E-40DD-AFC4-6F175D3DCCD1}">
                <a14:hiddenFill xmlns:a14="http://schemas.microsoft.com/office/drawing/2010/main">
                  <a:solidFill>
                    <a:srgbClr val="FFFFFF"/>
                  </a:solidFill>
                </a14:hiddenFill>
              </a:ext>
            </a:extLst>
          </p:spPr>
        </p:pic>
      </p:grpSp>
      <p:pic>
        <p:nvPicPr>
          <p:cNvPr id="50" name="Picture 2" descr="page2image200895808">
            <a:extLst>
              <a:ext uri="{FF2B5EF4-FFF2-40B4-BE49-F238E27FC236}">
                <a16:creationId xmlns:a16="http://schemas.microsoft.com/office/drawing/2014/main" id="{44C888A3-E93F-E851-9010-535C40E69BF7}"/>
              </a:ext>
            </a:extLst>
          </p:cNvPr>
          <p:cNvPicPr>
            <a:picLocks noChangeAspect="1" noChangeArrowheads="1"/>
          </p:cNvPicPr>
          <p:nvPr/>
        </p:nvPicPr>
        <p:blipFill rotWithShape="1">
          <a:blip r:embed="rId3">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4313" t="6298" r="4340" b="6985"/>
          <a:stretch/>
        </p:blipFill>
        <p:spPr bwMode="auto">
          <a:xfrm>
            <a:off x="1525563" y="4610420"/>
            <a:ext cx="1296000" cy="92356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page2image200895808">
            <a:extLst>
              <a:ext uri="{FF2B5EF4-FFF2-40B4-BE49-F238E27FC236}">
                <a16:creationId xmlns:a16="http://schemas.microsoft.com/office/drawing/2014/main" id="{2AF0FD30-266E-AAED-C0BF-95F7E72142A9}"/>
              </a:ext>
            </a:extLst>
          </p:cNvPr>
          <p:cNvPicPr>
            <a:picLocks noChangeAspect="1" noChangeArrowheads="1"/>
          </p:cNvPicPr>
          <p:nvPr/>
        </p:nvPicPr>
        <p:blipFill rotWithShape="1">
          <a:blip r:embed="rId3">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4313" t="6298" r="4340" b="6985"/>
          <a:stretch/>
        </p:blipFill>
        <p:spPr bwMode="auto">
          <a:xfrm>
            <a:off x="4720333" y="4602580"/>
            <a:ext cx="1296000" cy="92356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page2image200895808">
            <a:extLst>
              <a:ext uri="{FF2B5EF4-FFF2-40B4-BE49-F238E27FC236}">
                <a16:creationId xmlns:a16="http://schemas.microsoft.com/office/drawing/2014/main" id="{2151D483-DDDA-80CE-91D2-402225477437}"/>
              </a:ext>
            </a:extLst>
          </p:cNvPr>
          <p:cNvPicPr>
            <a:picLocks noChangeAspect="1" noChangeArrowheads="1"/>
          </p:cNvPicPr>
          <p:nvPr/>
        </p:nvPicPr>
        <p:blipFill rotWithShape="1">
          <a:blip r:embed="rId3">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4313" t="6298" r="4340" b="6985"/>
          <a:stretch/>
        </p:blipFill>
        <p:spPr bwMode="auto">
          <a:xfrm>
            <a:off x="6279344" y="4618151"/>
            <a:ext cx="1296000" cy="923561"/>
          </a:xfrm>
          <a:prstGeom prst="rect">
            <a:avLst/>
          </a:prstGeom>
          <a:noFill/>
          <a:extLst>
            <a:ext uri="{909E8E84-426E-40DD-AFC4-6F175D3DCCD1}">
              <a14:hiddenFill xmlns:a14="http://schemas.microsoft.com/office/drawing/2010/main">
                <a:solidFill>
                  <a:srgbClr val="FFFFFF"/>
                </a:solidFill>
              </a14:hiddenFill>
            </a:ext>
          </a:extLst>
        </p:spPr>
      </p:pic>
      <p:sp>
        <p:nvSpPr>
          <p:cNvPr id="58" name="Textfeld 57">
            <a:extLst>
              <a:ext uri="{FF2B5EF4-FFF2-40B4-BE49-F238E27FC236}">
                <a16:creationId xmlns:a16="http://schemas.microsoft.com/office/drawing/2014/main" id="{24AE3893-ED0D-3B30-2A10-E65CFB71CA21}"/>
              </a:ext>
            </a:extLst>
          </p:cNvPr>
          <p:cNvSpPr txBox="1"/>
          <p:nvPr/>
        </p:nvSpPr>
        <p:spPr>
          <a:xfrm>
            <a:off x="1826117" y="4740822"/>
            <a:ext cx="676301" cy="584775"/>
          </a:xfrm>
          <a:prstGeom prst="rect">
            <a:avLst/>
          </a:prstGeom>
          <a:noFill/>
        </p:spPr>
        <p:txBody>
          <a:bodyPr wrap="square">
            <a:spAutoFit/>
          </a:bodyPr>
          <a:lstStyle/>
          <a:p>
            <a:pPr algn="ctr"/>
            <a:r>
              <a:rPr lang="de-DE" sz="1600" dirty="0">
                <a:solidFill>
                  <a:schemeClr val="bg1">
                    <a:lumMod val="50000"/>
                  </a:schemeClr>
                </a:solidFill>
                <a:effectLst/>
                <a:latin typeface="Calibri" panose="020F0502020204030204" pitchFamily="34" charset="0"/>
              </a:rPr>
              <a:t>1+2 </a:t>
            </a:r>
          </a:p>
          <a:p>
            <a:pPr algn="ctr"/>
            <a:r>
              <a:rPr lang="de-DE" sz="1600" dirty="0">
                <a:solidFill>
                  <a:schemeClr val="bg1">
                    <a:lumMod val="50000"/>
                  </a:schemeClr>
                </a:solidFill>
                <a:effectLst/>
                <a:latin typeface="Calibri" panose="020F0502020204030204" pitchFamily="34" charset="0"/>
              </a:rPr>
              <a:t>7,8,9 </a:t>
            </a:r>
            <a:endParaRPr lang="de-DE" sz="1600" dirty="0">
              <a:solidFill>
                <a:schemeClr val="bg1">
                  <a:lumMod val="50000"/>
                </a:schemeClr>
              </a:solidFill>
              <a:effectLst/>
            </a:endParaRPr>
          </a:p>
        </p:txBody>
      </p:sp>
      <p:pic>
        <p:nvPicPr>
          <p:cNvPr id="20483" name="Picture 3" descr="page4image212296432">
            <a:extLst>
              <a:ext uri="{FF2B5EF4-FFF2-40B4-BE49-F238E27FC236}">
                <a16:creationId xmlns:a16="http://schemas.microsoft.com/office/drawing/2014/main" id="{33AF858B-4437-8502-5085-7B217B788F60}"/>
              </a:ext>
            </a:extLst>
          </p:cNvPr>
          <p:cNvPicPr>
            <a:picLocks noChangeAspect="1" noChangeArrowheads="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48235" y="4749213"/>
            <a:ext cx="408704" cy="565136"/>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page4image212648064">
            <a:extLst>
              <a:ext uri="{FF2B5EF4-FFF2-40B4-BE49-F238E27FC236}">
                <a16:creationId xmlns:a16="http://schemas.microsoft.com/office/drawing/2014/main" id="{A9D6EAB0-0BB6-2948-1807-912E774E6869}"/>
              </a:ext>
            </a:extLst>
          </p:cNvPr>
          <p:cNvPicPr>
            <a:picLocks noGrp="1" noChangeAspect="1" noChangeArrowheads="1"/>
          </p:cNvPicPr>
          <p:nvPr>
            <p:ph idx="1"/>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73549" y="4914742"/>
            <a:ext cx="554852" cy="234078"/>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descr="page5image215184480">
            <a:extLst>
              <a:ext uri="{FF2B5EF4-FFF2-40B4-BE49-F238E27FC236}">
                <a16:creationId xmlns:a16="http://schemas.microsoft.com/office/drawing/2014/main" id="{D1FA9CEC-FCC9-2DD6-927C-3D747183E5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96747" y="4860740"/>
            <a:ext cx="427654" cy="444209"/>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uppieren 48">
            <a:extLst>
              <a:ext uri="{FF2B5EF4-FFF2-40B4-BE49-F238E27FC236}">
                <a16:creationId xmlns:a16="http://schemas.microsoft.com/office/drawing/2014/main" id="{BF509051-7842-0E68-0978-6DC9D2A76D95}"/>
              </a:ext>
            </a:extLst>
          </p:cNvPr>
          <p:cNvGrpSpPr/>
          <p:nvPr/>
        </p:nvGrpSpPr>
        <p:grpSpPr>
          <a:xfrm>
            <a:off x="1388183" y="2041659"/>
            <a:ext cx="6404253" cy="2565606"/>
            <a:chOff x="1388183" y="1895113"/>
            <a:chExt cx="6404253" cy="2565606"/>
          </a:xfrm>
        </p:grpSpPr>
        <p:sp>
          <p:nvSpPr>
            <p:cNvPr id="37" name="Text Box 16">
              <a:extLst>
                <a:ext uri="{FF2B5EF4-FFF2-40B4-BE49-F238E27FC236}">
                  <a16:creationId xmlns:a16="http://schemas.microsoft.com/office/drawing/2014/main" id="{D706EA59-5032-3E8B-47A9-6C1C0396DC8F}"/>
                </a:ext>
              </a:extLst>
            </p:cNvPr>
            <p:cNvSpPr txBox="1">
              <a:spLocks noChangeAspect="1" noChangeArrowheads="1"/>
            </p:cNvSpPr>
            <p:nvPr/>
          </p:nvSpPr>
          <p:spPr bwMode="auto">
            <a:xfrm>
              <a:off x="1573116" y="4182944"/>
              <a:ext cx="13315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r>
                <a:rPr lang="de-DE" altLang="de-DE" sz="1200" b="1" dirty="0"/>
                <a:t>Rechenaufgabe</a:t>
              </a:r>
            </a:p>
          </p:txBody>
        </p:sp>
        <p:sp>
          <p:nvSpPr>
            <p:cNvPr id="43" name="Text Box 16">
              <a:extLst>
                <a:ext uri="{FF2B5EF4-FFF2-40B4-BE49-F238E27FC236}">
                  <a16:creationId xmlns:a16="http://schemas.microsoft.com/office/drawing/2014/main" id="{4596D25E-95F8-F8D0-71BF-FFBFBA220003}"/>
                </a:ext>
              </a:extLst>
            </p:cNvPr>
            <p:cNvSpPr txBox="1">
              <a:spLocks noChangeAspect="1" noChangeArrowheads="1"/>
            </p:cNvSpPr>
            <p:nvPr/>
          </p:nvSpPr>
          <p:spPr bwMode="auto">
            <a:xfrm>
              <a:off x="2983412" y="4179035"/>
              <a:ext cx="16128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50000"/>
                </a:spcBef>
                <a:buNone/>
              </a:pPr>
              <a:r>
                <a:rPr lang="de-DE" altLang="de-DE" sz="1200" b="1" dirty="0"/>
                <a:t>Rechengeschichte</a:t>
              </a:r>
            </a:p>
          </p:txBody>
        </p:sp>
        <p:sp>
          <p:nvSpPr>
            <p:cNvPr id="44" name="Text Box 16">
              <a:extLst>
                <a:ext uri="{FF2B5EF4-FFF2-40B4-BE49-F238E27FC236}">
                  <a16:creationId xmlns:a16="http://schemas.microsoft.com/office/drawing/2014/main" id="{6599AA7F-23FD-838A-2559-F7823AFC0D1C}"/>
                </a:ext>
              </a:extLst>
            </p:cNvPr>
            <p:cNvSpPr txBox="1">
              <a:spLocks noChangeAspect="1" noChangeArrowheads="1"/>
            </p:cNvSpPr>
            <p:nvPr/>
          </p:nvSpPr>
          <p:spPr bwMode="auto">
            <a:xfrm>
              <a:off x="5044259" y="4182448"/>
              <a:ext cx="6679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r>
                <a:rPr lang="de-DE" altLang="de-DE" sz="1200" b="1" dirty="0"/>
                <a:t>Bilder</a:t>
              </a:r>
            </a:p>
          </p:txBody>
        </p:sp>
        <p:sp>
          <p:nvSpPr>
            <p:cNvPr id="45" name="Text Box 16">
              <a:extLst>
                <a:ext uri="{FF2B5EF4-FFF2-40B4-BE49-F238E27FC236}">
                  <a16:creationId xmlns:a16="http://schemas.microsoft.com/office/drawing/2014/main" id="{0ADC403D-F859-EF87-D7CB-ABD414D146D3}"/>
                </a:ext>
              </a:extLst>
            </p:cNvPr>
            <p:cNvSpPr txBox="1">
              <a:spLocks noChangeAspect="1" noChangeArrowheads="1"/>
            </p:cNvSpPr>
            <p:nvPr/>
          </p:nvSpPr>
          <p:spPr bwMode="auto">
            <a:xfrm>
              <a:off x="6261581" y="4183720"/>
              <a:ext cx="13315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r>
                <a:rPr lang="de-DE" altLang="de-DE" sz="1200" b="1" dirty="0"/>
                <a:t>eigene Ideen</a:t>
              </a:r>
            </a:p>
          </p:txBody>
        </p:sp>
        <p:pic>
          <p:nvPicPr>
            <p:cNvPr id="62" name="Grafik 61">
              <a:extLst>
                <a:ext uri="{FF2B5EF4-FFF2-40B4-BE49-F238E27FC236}">
                  <a16:creationId xmlns:a16="http://schemas.microsoft.com/office/drawing/2014/main" id="{D8BFCBC9-D8E8-D6AA-99D3-66488CED048C}"/>
                </a:ext>
              </a:extLst>
            </p:cNvPr>
            <p:cNvPicPr>
              <a:picLocks noChangeAspect="1"/>
            </p:cNvPicPr>
            <p:nvPr/>
          </p:nvPicPr>
          <p:blipFill rotWithShape="1">
            <a:blip r:embed="rId11"/>
            <a:srcRect b="49659"/>
            <a:stretch/>
          </p:blipFill>
          <p:spPr>
            <a:xfrm>
              <a:off x="1388183" y="1895113"/>
              <a:ext cx="3240000" cy="2309375"/>
            </a:xfrm>
            <a:prstGeom prst="rect">
              <a:avLst/>
            </a:prstGeom>
          </p:spPr>
        </p:pic>
        <p:pic>
          <p:nvPicPr>
            <p:cNvPr id="63" name="Grafik 62">
              <a:extLst>
                <a:ext uri="{FF2B5EF4-FFF2-40B4-BE49-F238E27FC236}">
                  <a16:creationId xmlns:a16="http://schemas.microsoft.com/office/drawing/2014/main" id="{581EEE91-3E09-23C1-0A55-A67AB882F6B3}"/>
                </a:ext>
              </a:extLst>
            </p:cNvPr>
            <p:cNvPicPr>
              <a:picLocks noChangeAspect="1"/>
            </p:cNvPicPr>
            <p:nvPr/>
          </p:nvPicPr>
          <p:blipFill rotWithShape="1">
            <a:blip r:embed="rId11"/>
            <a:srcRect t="50464"/>
            <a:stretch/>
          </p:blipFill>
          <p:spPr>
            <a:xfrm>
              <a:off x="4552436" y="1941273"/>
              <a:ext cx="3240000" cy="2272476"/>
            </a:xfrm>
            <a:prstGeom prst="rect">
              <a:avLst/>
            </a:prstGeom>
          </p:spPr>
        </p:pic>
      </p:grpSp>
      <p:sp>
        <p:nvSpPr>
          <p:cNvPr id="2" name="Textfeld 1">
            <a:extLst>
              <a:ext uri="{FF2B5EF4-FFF2-40B4-BE49-F238E27FC236}">
                <a16:creationId xmlns:a16="http://schemas.microsoft.com/office/drawing/2014/main" id="{C4348EBD-3D24-062D-5E76-FEE37908EBF1}"/>
              </a:ext>
            </a:extLst>
          </p:cNvPr>
          <p:cNvSpPr txBox="1"/>
          <p:nvPr/>
        </p:nvSpPr>
        <p:spPr>
          <a:xfrm>
            <a:off x="6457950" y="5839033"/>
            <a:ext cx="2503471" cy="276999"/>
          </a:xfrm>
          <a:prstGeom prst="rect">
            <a:avLst/>
          </a:prstGeom>
          <a:noFill/>
        </p:spPr>
        <p:txBody>
          <a:bodyPr wrap="square" rtlCol="0">
            <a:spAutoFit/>
          </a:bodyPr>
          <a:lstStyle/>
          <a:p>
            <a:pPr algn="r"/>
            <a:r>
              <a:rPr lang="de-DE" sz="1200" b="0" i="0" u="none" strike="noStrike" kern="1200" dirty="0">
                <a:solidFill>
                  <a:schemeClr val="tx1"/>
                </a:solidFill>
                <a:effectLst/>
                <a:latin typeface="Arial" panose="020B0604020202020204" pitchFamily="34" charset="0"/>
                <a:cs typeface="Arial" panose="020B0604020202020204" pitchFamily="34" charset="0"/>
              </a:rPr>
              <a:t>(https://pikas.dzlm.de/node/1561)</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0673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4296306-3CA3-E090-2A54-0186B82D227A}"/>
              </a:ext>
            </a:extLst>
          </p:cNvPr>
          <p:cNvSpPr>
            <a:spLocks noGrp="1"/>
          </p:cNvSpPr>
          <p:nvPr>
            <p:ph type="body" sz="quarter" idx="13"/>
          </p:nvPr>
        </p:nvSpPr>
        <p:spPr/>
        <p:txBody>
          <a:bodyPr/>
          <a:lstStyle/>
          <a:p>
            <a:r>
              <a:rPr lang="de-DE" dirty="0"/>
              <a:t>MALQUARTETT</a:t>
            </a:r>
          </a:p>
        </p:txBody>
      </p:sp>
      <p:sp>
        <p:nvSpPr>
          <p:cNvPr id="5" name="Datumsplatzhalter 4">
            <a:extLst>
              <a:ext uri="{FF2B5EF4-FFF2-40B4-BE49-F238E27FC236}">
                <a16:creationId xmlns:a16="http://schemas.microsoft.com/office/drawing/2014/main" id="{C20CB409-1D03-DDCD-681A-955229A9B0B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897C073-C958-87A6-C02F-57DBF17F9F7F}"/>
              </a:ext>
            </a:extLst>
          </p:cNvPr>
          <p:cNvSpPr>
            <a:spLocks noGrp="1"/>
          </p:cNvSpPr>
          <p:nvPr>
            <p:ph type="sldNum" sz="quarter" idx="12"/>
          </p:nvPr>
        </p:nvSpPr>
        <p:spPr/>
        <p:txBody>
          <a:bodyPr/>
          <a:lstStyle/>
          <a:p>
            <a:fld id="{C3752B7C-18A9-864D-BBCB-54A9F41B5594}" type="slidenum">
              <a:rPr lang="de-DE" smtClean="0"/>
              <a:pPr/>
              <a:t>43</a:t>
            </a:fld>
            <a:endParaRPr lang="de-DE" dirty="0"/>
          </a:p>
        </p:txBody>
      </p:sp>
      <p:sp>
        <p:nvSpPr>
          <p:cNvPr id="12" name="Titel 1">
            <a:extLst>
              <a:ext uri="{FF2B5EF4-FFF2-40B4-BE49-F238E27FC236}">
                <a16:creationId xmlns:a16="http://schemas.microsoft.com/office/drawing/2014/main" id="{96CC64A5-82C0-48AB-5C36-8F8F169C2E88}"/>
              </a:ext>
            </a:extLst>
          </p:cNvPr>
          <p:cNvSpPr>
            <a:spLocks noGrp="1"/>
          </p:cNvSpPr>
          <p:nvPr>
            <p:ph type="title"/>
          </p:nvPr>
        </p:nvSpPr>
        <p:spPr>
          <a:xfrm>
            <a:off x="1096423" y="382774"/>
            <a:ext cx="7930806" cy="603704"/>
          </a:xfrm>
        </p:spPr>
        <p:txBody>
          <a:bodyPr>
            <a:normAutofit/>
          </a:bodyPr>
          <a:lstStyle/>
          <a:p>
            <a:r>
              <a:rPr lang="de-DE" dirty="0"/>
              <a:t>Darstellungen vernetzen</a:t>
            </a:r>
          </a:p>
        </p:txBody>
      </p:sp>
      <p:pic>
        <p:nvPicPr>
          <p:cNvPr id="13" name="Picture 12" descr="IMG_2936">
            <a:extLst>
              <a:ext uri="{FF2B5EF4-FFF2-40B4-BE49-F238E27FC236}">
                <a16:creationId xmlns:a16="http://schemas.microsoft.com/office/drawing/2014/main" id="{4949E6C6-7606-D621-7DF0-E341C63BFC51}"/>
              </a:ext>
            </a:extLst>
          </p:cNvPr>
          <p:cNvPicPr>
            <a:picLocks noGrp="1" noChangeAspect="1" noChangeArrowheads="1"/>
          </p:cNvPicPr>
          <p:nvPr>
            <p:ph idx="1"/>
          </p:nvPr>
        </p:nvPicPr>
        <p:blipFill rotWithShape="1">
          <a:blip r:embed="rId3">
            <a:lum bright="18000"/>
            <a:extLst>
              <a:ext uri="{28A0092B-C50C-407E-A947-70E740481C1C}">
                <a14:useLocalDpi xmlns:a14="http://schemas.microsoft.com/office/drawing/2010/main" val="0"/>
              </a:ext>
            </a:extLst>
          </a:blip>
          <a:srcRect l="50589" t="4812" r="3585" b="51852"/>
          <a:stretch/>
        </p:blipFill>
        <p:spPr bwMode="auto">
          <a:xfrm>
            <a:off x="4715840" y="1893569"/>
            <a:ext cx="1279003" cy="1818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k 15">
            <a:extLst>
              <a:ext uri="{FF2B5EF4-FFF2-40B4-BE49-F238E27FC236}">
                <a16:creationId xmlns:a16="http://schemas.microsoft.com/office/drawing/2014/main" id="{283B2AC6-D1A8-763F-244E-7BE07E255966}"/>
              </a:ext>
            </a:extLst>
          </p:cNvPr>
          <p:cNvPicPr>
            <a:picLocks noChangeAspect="1"/>
          </p:cNvPicPr>
          <p:nvPr/>
        </p:nvPicPr>
        <p:blipFill>
          <a:blip r:embed="rId4"/>
          <a:stretch>
            <a:fillRect/>
          </a:stretch>
        </p:blipFill>
        <p:spPr>
          <a:xfrm>
            <a:off x="1116776" y="1794026"/>
            <a:ext cx="2056777" cy="2912165"/>
          </a:xfrm>
          <a:prstGeom prst="rect">
            <a:avLst/>
          </a:prstGeom>
        </p:spPr>
      </p:pic>
      <p:sp>
        <p:nvSpPr>
          <p:cNvPr id="14" name="Abgerundete rechteckige Legende 13"/>
          <p:cNvSpPr/>
          <p:nvPr/>
        </p:nvSpPr>
        <p:spPr>
          <a:xfrm>
            <a:off x="3409021" y="3955804"/>
            <a:ext cx="2633610" cy="1112138"/>
          </a:xfrm>
          <a:prstGeom prst="wedgeRoundRectCallout">
            <a:avLst>
              <a:gd name="adj1" fmla="val 40035"/>
              <a:gd name="adj2" fmla="val 97626"/>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tLang="de-DE" dirty="0">
                <a:solidFill>
                  <a:schemeClr val="tx1"/>
                </a:solidFill>
                <a:latin typeface="Arial" panose="020B0604020202020204" pitchFamily="34" charset="0"/>
                <a:cs typeface="Arial" panose="020B0604020202020204" pitchFamily="34" charset="0"/>
              </a:rPr>
              <a:t>Suche dir drei andere Kinder und spielt Malquartett.</a:t>
            </a:r>
          </a:p>
        </p:txBody>
      </p:sp>
      <p:sp>
        <p:nvSpPr>
          <p:cNvPr id="17" name="Abgerundete rechteckige Legende 16"/>
          <p:cNvSpPr/>
          <p:nvPr/>
        </p:nvSpPr>
        <p:spPr>
          <a:xfrm>
            <a:off x="6196704" y="4511873"/>
            <a:ext cx="2766129" cy="1169684"/>
          </a:xfrm>
          <a:prstGeom prst="wedgeRoundRectCallout">
            <a:avLst>
              <a:gd name="adj1" fmla="val 46536"/>
              <a:gd name="adj2" fmla="val 101602"/>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Hast du die Rechengeschichte, </a:t>
            </a:r>
          </a:p>
          <a:p>
            <a:pPr algn="ctr"/>
            <a:r>
              <a:rPr lang="de-DE" dirty="0">
                <a:solidFill>
                  <a:schemeClr val="tx1"/>
                </a:solidFill>
                <a:latin typeface="Arial" panose="020B0604020202020204" pitchFamily="34" charset="0"/>
                <a:cs typeface="Arial" panose="020B0604020202020204" pitchFamily="34" charset="0"/>
              </a:rPr>
              <a:t>die zu der Aufgabe 3</a:t>
            </a:r>
            <a:r>
              <a:rPr lang="de-DE" dirty="0"/>
              <a:t> </a:t>
            </a:r>
            <a:r>
              <a:rPr lang="de-DE" dirty="0">
                <a:solidFill>
                  <a:schemeClr val="tx1"/>
                </a:solidFill>
              </a:rPr>
              <a:t>∙ </a:t>
            </a:r>
            <a:r>
              <a:rPr lang="de-DE" dirty="0">
                <a:solidFill>
                  <a:schemeClr val="tx1"/>
                </a:solidFill>
                <a:latin typeface="Arial" panose="020B0604020202020204" pitchFamily="34" charset="0"/>
                <a:cs typeface="Arial" panose="020B0604020202020204" pitchFamily="34" charset="0"/>
              </a:rPr>
              <a:t>4 passt?</a:t>
            </a:r>
            <a:endParaRPr lang="de-DE" dirty="0">
              <a:solidFill>
                <a:schemeClr val="tx1"/>
              </a:solidFill>
            </a:endParaRPr>
          </a:p>
        </p:txBody>
      </p:sp>
      <p:pic>
        <p:nvPicPr>
          <p:cNvPr id="20" name="Picture 12" descr="IMG_2936">
            <a:extLst>
              <a:ext uri="{FF2B5EF4-FFF2-40B4-BE49-F238E27FC236}">
                <a16:creationId xmlns:a16="http://schemas.microsoft.com/office/drawing/2014/main" id="{4949E6C6-7606-D621-7DF0-E341C63BFC51}"/>
              </a:ext>
            </a:extLst>
          </p:cNvPr>
          <p:cNvPicPr>
            <a:picLocks noChangeAspect="1" noChangeArrowheads="1"/>
          </p:cNvPicPr>
          <p:nvPr/>
        </p:nvPicPr>
        <p:blipFill rotWithShape="1">
          <a:blip r:embed="rId3">
            <a:lum bright="18000"/>
            <a:extLst>
              <a:ext uri="{28A0092B-C50C-407E-A947-70E740481C1C}">
                <a14:useLocalDpi xmlns:a14="http://schemas.microsoft.com/office/drawing/2010/main" val="0"/>
              </a:ext>
            </a:extLst>
          </a:blip>
          <a:srcRect l="4131" t="49399" r="50685" b="6018"/>
          <a:stretch/>
        </p:blipFill>
        <p:spPr bwMode="auto">
          <a:xfrm>
            <a:off x="6099554" y="1896329"/>
            <a:ext cx="1261102" cy="187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descr="IMG_2936">
            <a:extLst>
              <a:ext uri="{FF2B5EF4-FFF2-40B4-BE49-F238E27FC236}">
                <a16:creationId xmlns:a16="http://schemas.microsoft.com/office/drawing/2014/main" id="{4949E6C6-7606-D621-7DF0-E341C63BFC51}"/>
              </a:ext>
            </a:extLst>
          </p:cNvPr>
          <p:cNvPicPr>
            <a:picLocks noChangeAspect="1" noChangeArrowheads="1"/>
          </p:cNvPicPr>
          <p:nvPr/>
        </p:nvPicPr>
        <p:blipFill rotWithShape="1">
          <a:blip r:embed="rId3">
            <a:lum bright="18000"/>
            <a:extLst>
              <a:ext uri="{28A0092B-C50C-407E-A947-70E740481C1C}">
                <a14:useLocalDpi xmlns:a14="http://schemas.microsoft.com/office/drawing/2010/main" val="0"/>
              </a:ext>
            </a:extLst>
          </a:blip>
          <a:srcRect l="5929" t="6190" r="50113" b="51852"/>
          <a:stretch/>
        </p:blipFill>
        <p:spPr bwMode="auto">
          <a:xfrm>
            <a:off x="3394387" y="1951380"/>
            <a:ext cx="1226916" cy="1760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2" descr="IMG_2936">
            <a:extLst>
              <a:ext uri="{FF2B5EF4-FFF2-40B4-BE49-F238E27FC236}">
                <a16:creationId xmlns:a16="http://schemas.microsoft.com/office/drawing/2014/main" id="{4949E6C6-7606-D621-7DF0-E341C63BFC51}"/>
              </a:ext>
            </a:extLst>
          </p:cNvPr>
          <p:cNvPicPr>
            <a:picLocks noChangeAspect="1" noChangeArrowheads="1"/>
          </p:cNvPicPr>
          <p:nvPr/>
        </p:nvPicPr>
        <p:blipFill rotWithShape="1">
          <a:blip r:embed="rId3">
            <a:lum bright="18000"/>
            <a:extLst>
              <a:ext uri="{28A0092B-C50C-407E-A947-70E740481C1C}">
                <a14:useLocalDpi xmlns:a14="http://schemas.microsoft.com/office/drawing/2010/main" val="0"/>
              </a:ext>
            </a:extLst>
          </a:blip>
          <a:srcRect l="49553" t="48148" r="3792" b="6023"/>
          <a:stretch/>
        </p:blipFill>
        <p:spPr bwMode="auto">
          <a:xfrm>
            <a:off x="7454698" y="1862901"/>
            <a:ext cx="1302153" cy="192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1CDEC6C0-9F20-8280-2F94-72E67F4DC193}"/>
              </a:ext>
            </a:extLst>
          </p:cNvPr>
          <p:cNvSpPr txBox="1"/>
          <p:nvPr/>
        </p:nvSpPr>
        <p:spPr>
          <a:xfrm>
            <a:off x="6457950" y="3785827"/>
            <a:ext cx="2298901" cy="276999"/>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(eigene Abbildungen PIKAS)</a:t>
            </a:r>
          </a:p>
        </p:txBody>
      </p:sp>
    </p:spTree>
    <p:extLst>
      <p:ext uri="{BB962C8B-B14F-4D97-AF65-F5344CB8AC3E}">
        <p14:creationId xmlns:p14="http://schemas.microsoft.com/office/powerpoint/2010/main" val="134338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3BDFE037-94E2-DAB4-3226-5FD80DB1A8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9766" y="2007319"/>
            <a:ext cx="4847334" cy="3373630"/>
          </a:xfrm>
          <a:prstGeom prst="rect">
            <a:avLst/>
          </a:prstGeom>
          <a:effectLst>
            <a:outerShdw blurRad="63500" sx="102000" sy="102000" algn="ctr" rotWithShape="0">
              <a:prstClr val="black">
                <a:alpha val="40000"/>
              </a:prstClr>
            </a:outerShdw>
          </a:effectLst>
        </p:spPr>
      </p:pic>
      <p:sp>
        <p:nvSpPr>
          <p:cNvPr id="3" name="Textplatzhalter 2">
            <a:extLst>
              <a:ext uri="{FF2B5EF4-FFF2-40B4-BE49-F238E27FC236}">
                <a16:creationId xmlns:a16="http://schemas.microsoft.com/office/drawing/2014/main" id="{34296306-3CA3-E090-2A54-0186B82D227A}"/>
              </a:ext>
            </a:extLst>
          </p:cNvPr>
          <p:cNvSpPr>
            <a:spLocks noGrp="1"/>
          </p:cNvSpPr>
          <p:nvPr>
            <p:ph type="body" sz="quarter" idx="13"/>
          </p:nvPr>
        </p:nvSpPr>
        <p:spPr/>
        <p:txBody>
          <a:bodyPr/>
          <a:lstStyle/>
          <a:p>
            <a:r>
              <a:rPr lang="de-DE" dirty="0"/>
              <a:t>MALAUFGABE DES TAGES</a:t>
            </a:r>
          </a:p>
        </p:txBody>
      </p:sp>
      <p:sp>
        <p:nvSpPr>
          <p:cNvPr id="5" name="Datumsplatzhalter 4">
            <a:extLst>
              <a:ext uri="{FF2B5EF4-FFF2-40B4-BE49-F238E27FC236}">
                <a16:creationId xmlns:a16="http://schemas.microsoft.com/office/drawing/2014/main" id="{C20CB409-1D03-DDCD-681A-955229A9B0B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897C073-C958-87A6-C02F-57DBF17F9F7F}"/>
              </a:ext>
            </a:extLst>
          </p:cNvPr>
          <p:cNvSpPr>
            <a:spLocks noGrp="1"/>
          </p:cNvSpPr>
          <p:nvPr>
            <p:ph type="sldNum" sz="quarter" idx="12"/>
          </p:nvPr>
        </p:nvSpPr>
        <p:spPr/>
        <p:txBody>
          <a:bodyPr/>
          <a:lstStyle/>
          <a:p>
            <a:fld id="{C3752B7C-18A9-864D-BBCB-54A9F41B5594}" type="slidenum">
              <a:rPr lang="de-DE" smtClean="0"/>
              <a:pPr/>
              <a:t>44</a:t>
            </a:fld>
            <a:endParaRPr lang="de-DE" dirty="0"/>
          </a:p>
        </p:txBody>
      </p:sp>
      <p:pic>
        <p:nvPicPr>
          <p:cNvPr id="11266" name="Picture 2">
            <a:extLst>
              <a:ext uri="{FF2B5EF4-FFF2-40B4-BE49-F238E27FC236}">
                <a16:creationId xmlns:a16="http://schemas.microsoft.com/office/drawing/2014/main" id="{59C402A8-66EF-3C26-52AA-49A7197BFC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9766" y="2007319"/>
            <a:ext cx="4847334" cy="363550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itel 1">
            <a:extLst>
              <a:ext uri="{FF2B5EF4-FFF2-40B4-BE49-F238E27FC236}">
                <a16:creationId xmlns:a16="http://schemas.microsoft.com/office/drawing/2014/main" id="{E02702A0-566A-EC5E-9171-77C2CC8763E9}"/>
              </a:ext>
            </a:extLst>
          </p:cNvPr>
          <p:cNvSpPr>
            <a:spLocks noGrp="1"/>
          </p:cNvSpPr>
          <p:nvPr>
            <p:ph type="title"/>
          </p:nvPr>
        </p:nvSpPr>
        <p:spPr>
          <a:xfrm>
            <a:off x="1096423" y="382774"/>
            <a:ext cx="7930806" cy="603704"/>
          </a:xfrm>
        </p:spPr>
        <p:txBody>
          <a:bodyPr>
            <a:normAutofit/>
          </a:bodyPr>
          <a:lstStyle/>
          <a:p>
            <a:r>
              <a:rPr lang="de-DE" dirty="0"/>
              <a:t>Darstellungen vernetzen</a:t>
            </a:r>
          </a:p>
        </p:txBody>
      </p:sp>
      <p:sp>
        <p:nvSpPr>
          <p:cNvPr id="10" name="Abgerundete rechteckige Legende 9"/>
          <p:cNvSpPr/>
          <p:nvPr/>
        </p:nvSpPr>
        <p:spPr>
          <a:xfrm>
            <a:off x="6152319" y="4739069"/>
            <a:ext cx="2633610" cy="1112138"/>
          </a:xfrm>
          <a:prstGeom prst="wedgeRoundRectCallout">
            <a:avLst>
              <a:gd name="adj1" fmla="val 53537"/>
              <a:gd name="adj2" fmla="val 75929"/>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tLang="de-DE" dirty="0">
                <a:solidFill>
                  <a:schemeClr val="tx1"/>
                </a:solidFill>
                <a:latin typeface="Arial" panose="020B0604020202020204" pitchFamily="34" charset="0"/>
                <a:cs typeface="Arial" panose="020B0604020202020204" pitchFamily="34" charset="0"/>
              </a:rPr>
              <a:t>Vergleiche dein fertiges Blatt mit einem anderen Kind.</a:t>
            </a:r>
          </a:p>
        </p:txBody>
      </p:sp>
      <p:sp>
        <p:nvSpPr>
          <p:cNvPr id="11" name="Abgerundete rechteckige Legende 10"/>
          <p:cNvSpPr/>
          <p:nvPr/>
        </p:nvSpPr>
        <p:spPr>
          <a:xfrm>
            <a:off x="6185708" y="1880319"/>
            <a:ext cx="2633610" cy="755052"/>
          </a:xfrm>
          <a:prstGeom prst="wedgeRoundRectCallout">
            <a:avLst>
              <a:gd name="adj1" fmla="val 51126"/>
              <a:gd name="adj2" fmla="val 99308"/>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Unsere Malaufgabe des Tages lautet 3 ∙ 4.</a:t>
            </a:r>
            <a:endParaRPr lang="de-DE" altLang="de-DE" dirty="0">
              <a:solidFill>
                <a:schemeClr val="tx1"/>
              </a:solidFill>
              <a:latin typeface="Arial" panose="020B0604020202020204" pitchFamily="34" charset="0"/>
              <a:cs typeface="Arial" panose="020B0604020202020204" pitchFamily="34" charset="0"/>
            </a:endParaRPr>
          </a:p>
        </p:txBody>
      </p:sp>
      <p:sp>
        <p:nvSpPr>
          <p:cNvPr id="12" name="Abgerundete rechteckige Legende 11"/>
          <p:cNvSpPr/>
          <p:nvPr/>
        </p:nvSpPr>
        <p:spPr>
          <a:xfrm>
            <a:off x="6529440" y="3194221"/>
            <a:ext cx="2203449" cy="999826"/>
          </a:xfrm>
          <a:prstGeom prst="wedgeRoundRectCallout">
            <a:avLst>
              <a:gd name="adj1" fmla="val 40035"/>
              <a:gd name="adj2" fmla="val 97626"/>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spcBef>
                <a:spcPts val="400"/>
              </a:spcBef>
            </a:pPr>
            <a:r>
              <a:rPr lang="de-DE" dirty="0">
                <a:solidFill>
                  <a:schemeClr val="tx1"/>
                </a:solidFill>
                <a:latin typeface="Arial" panose="020B0604020202020204" pitchFamily="34" charset="0"/>
                <a:cs typeface="Arial" panose="020B0604020202020204" pitchFamily="34" charset="0"/>
              </a:rPr>
              <a:t>Die Malaufgabe des Tages hat das Ergebnis 12. </a:t>
            </a:r>
          </a:p>
        </p:txBody>
      </p:sp>
      <p:sp>
        <p:nvSpPr>
          <p:cNvPr id="2" name="Textfeld 1">
            <a:extLst>
              <a:ext uri="{FF2B5EF4-FFF2-40B4-BE49-F238E27FC236}">
                <a16:creationId xmlns:a16="http://schemas.microsoft.com/office/drawing/2014/main" id="{0EC1DB91-8C82-8F9E-B21E-9CBEB79828DA}"/>
              </a:ext>
            </a:extLst>
          </p:cNvPr>
          <p:cNvSpPr txBox="1"/>
          <p:nvPr/>
        </p:nvSpPr>
        <p:spPr>
          <a:xfrm>
            <a:off x="3446100" y="5757817"/>
            <a:ext cx="2633610" cy="276999"/>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(https://</a:t>
            </a:r>
            <a:r>
              <a:rPr lang="de-DE" sz="1200" dirty="0" err="1">
                <a:latin typeface="Arial" panose="020B0604020202020204" pitchFamily="34" charset="0"/>
                <a:cs typeface="Arial" panose="020B0604020202020204" pitchFamily="34" charset="0"/>
              </a:rPr>
              <a:t>pikas.dzlm.de</a:t>
            </a:r>
            <a:r>
              <a:rPr lang="de-DE" sz="1200" dirty="0">
                <a:latin typeface="Arial" panose="020B0604020202020204" pitchFamily="34" charset="0"/>
                <a:cs typeface="Arial" panose="020B0604020202020204" pitchFamily="34" charset="0"/>
              </a:rPr>
              <a:t>/</a:t>
            </a:r>
            <a:r>
              <a:rPr lang="de-DE" sz="1200" dirty="0" err="1">
                <a:latin typeface="Arial" panose="020B0604020202020204" pitchFamily="34" charset="0"/>
                <a:cs typeface="Arial" panose="020B0604020202020204" pitchFamily="34" charset="0"/>
              </a:rPr>
              <a:t>node</a:t>
            </a:r>
            <a:r>
              <a:rPr lang="de-DE" sz="1200" dirty="0">
                <a:latin typeface="Arial" panose="020B0604020202020204" pitchFamily="34" charset="0"/>
                <a:cs typeface="Arial" panose="020B0604020202020204" pitchFamily="34" charset="0"/>
              </a:rPr>
              <a:t>/1561)</a:t>
            </a:r>
          </a:p>
        </p:txBody>
      </p:sp>
    </p:spTree>
    <p:extLst>
      <p:ext uri="{BB962C8B-B14F-4D97-AF65-F5344CB8AC3E}">
        <p14:creationId xmlns:p14="http://schemas.microsoft.com/office/powerpoint/2010/main" val="233467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6"/>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514E25-32E4-E7F0-D99F-686DD280E67D}"/>
              </a:ext>
            </a:extLst>
          </p:cNvPr>
          <p:cNvSpPr>
            <a:spLocks noGrp="1"/>
          </p:cNvSpPr>
          <p:nvPr>
            <p:ph type="title"/>
          </p:nvPr>
        </p:nvSpPr>
        <p:spPr>
          <a:xfrm>
            <a:off x="1096423" y="382774"/>
            <a:ext cx="7722724" cy="603704"/>
          </a:xfrm>
        </p:spPr>
        <p:txBody>
          <a:bodyPr>
            <a:normAutofit/>
          </a:bodyPr>
          <a:lstStyle/>
          <a:p>
            <a:r>
              <a:rPr lang="de-DE" dirty="0"/>
              <a:t>Darstellungen vernetzen</a:t>
            </a:r>
          </a:p>
        </p:txBody>
      </p:sp>
      <p:sp>
        <p:nvSpPr>
          <p:cNvPr id="5" name="Datumsplatzhalter 4">
            <a:extLst>
              <a:ext uri="{FF2B5EF4-FFF2-40B4-BE49-F238E27FC236}">
                <a16:creationId xmlns:a16="http://schemas.microsoft.com/office/drawing/2014/main" id="{C5E3DE79-59BB-A7E5-716D-C3DE177108B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4CF4EBD-EE7E-8A6A-AEC6-5EC2F382E58D}"/>
              </a:ext>
            </a:extLst>
          </p:cNvPr>
          <p:cNvSpPr>
            <a:spLocks noGrp="1"/>
          </p:cNvSpPr>
          <p:nvPr>
            <p:ph type="sldNum" sz="quarter" idx="12"/>
          </p:nvPr>
        </p:nvSpPr>
        <p:spPr/>
        <p:txBody>
          <a:bodyPr/>
          <a:lstStyle/>
          <a:p>
            <a:fld id="{C3752B7C-18A9-864D-BBCB-54A9F41B5594}" type="slidenum">
              <a:rPr lang="de-DE" smtClean="0"/>
              <a:pPr/>
              <a:t>45</a:t>
            </a:fld>
            <a:endParaRPr lang="de-DE" dirty="0"/>
          </a:p>
        </p:txBody>
      </p:sp>
      <p:graphicFrame>
        <p:nvGraphicFramePr>
          <p:cNvPr id="11" name="Tabelle 11">
            <a:extLst>
              <a:ext uri="{FF2B5EF4-FFF2-40B4-BE49-F238E27FC236}">
                <a16:creationId xmlns:a16="http://schemas.microsoft.com/office/drawing/2014/main" id="{24CEC341-AEBD-B030-415A-DBD3E545FFD6}"/>
              </a:ext>
            </a:extLst>
          </p:cNvPr>
          <p:cNvGraphicFramePr>
            <a:graphicFrameLocks noGrp="1"/>
          </p:cNvGraphicFramePr>
          <p:nvPr>
            <p:ph idx="1"/>
            <p:extLst>
              <p:ext uri="{D42A27DB-BD31-4B8C-83A1-F6EECF244321}">
                <p14:modId xmlns:p14="http://schemas.microsoft.com/office/powerpoint/2010/main" val="317566069"/>
              </p:ext>
            </p:extLst>
          </p:nvPr>
        </p:nvGraphicFramePr>
        <p:xfrm>
          <a:off x="381001" y="1749425"/>
          <a:ext cx="8438146" cy="4424680"/>
        </p:xfrm>
        <a:graphic>
          <a:graphicData uri="http://schemas.openxmlformats.org/drawingml/2006/table">
            <a:tbl>
              <a:tblPr firstRow="1" bandRow="1">
                <a:tableStyleId>{2D5ABB26-0587-4C30-8999-92F81FD0307C}</a:tableStyleId>
              </a:tblPr>
              <a:tblGrid>
                <a:gridCol w="2070099">
                  <a:extLst>
                    <a:ext uri="{9D8B030D-6E8A-4147-A177-3AD203B41FA5}">
                      <a16:colId xmlns:a16="http://schemas.microsoft.com/office/drawing/2014/main" val="667280747"/>
                    </a:ext>
                  </a:extLst>
                </a:gridCol>
                <a:gridCol w="3162300">
                  <a:extLst>
                    <a:ext uri="{9D8B030D-6E8A-4147-A177-3AD203B41FA5}">
                      <a16:colId xmlns:a16="http://schemas.microsoft.com/office/drawing/2014/main" val="3435917655"/>
                    </a:ext>
                  </a:extLst>
                </a:gridCol>
                <a:gridCol w="3205747">
                  <a:extLst>
                    <a:ext uri="{9D8B030D-6E8A-4147-A177-3AD203B41FA5}">
                      <a16:colId xmlns:a16="http://schemas.microsoft.com/office/drawing/2014/main" val="3467247795"/>
                    </a:ext>
                  </a:extLst>
                </a:gridCol>
              </a:tblGrid>
              <a:tr h="370840">
                <a:tc gridSpan="3">
                  <a:txBody>
                    <a:bodyPr/>
                    <a:lstStyle/>
                    <a:p>
                      <a:r>
                        <a:rPr lang="de-DE" b="1" dirty="0">
                          <a:latin typeface="Arial" panose="020B0604020202020204" pitchFamily="34" charset="0"/>
                          <a:cs typeface="Arial" panose="020B0604020202020204" pitchFamily="34" charset="0"/>
                        </a:rPr>
                        <a:t>Beispiele von Lernenden zur Aufgabe 5 </a:t>
                      </a:r>
                      <a:r>
                        <a:rPr lang="de-DE" dirty="0"/>
                        <a:t>∙ </a:t>
                      </a:r>
                      <a:r>
                        <a:rPr lang="de-DE" b="1" dirty="0">
                          <a:latin typeface="Arial" panose="020B0604020202020204" pitchFamily="34" charset="0"/>
                          <a:cs typeface="Arial" panose="020B0604020202020204" pitchFamily="34" charset="0"/>
                        </a:rPr>
                        <a:t>6 …</a:t>
                      </a:r>
                    </a:p>
                  </a:txBody>
                  <a:tcPr>
                    <a:lnB w="12700" cap="flat" cmpd="sng" algn="ctr">
                      <a:solidFill>
                        <a:srgbClr val="327D87"/>
                      </a:solidFill>
                      <a:prstDash val="solid"/>
                      <a:round/>
                      <a:headEnd type="none" w="med" len="med"/>
                      <a:tailEnd type="none" w="med" len="med"/>
                    </a:lnB>
                  </a:tcPr>
                </a:tc>
                <a:tc hMerge="1">
                  <a:txBody>
                    <a:bodyPr/>
                    <a:lstStyle/>
                    <a:p>
                      <a:r>
                        <a:rPr lang="de-DE" dirty="0"/>
                        <a:t>In folgenden </a:t>
                      </a:r>
                      <a:r>
                        <a:rPr lang="de-DE" dirty="0" err="1"/>
                        <a:t>Schüler:innen</a:t>
                      </a:r>
                      <a:endParaRPr lang="de-DE" dirty="0"/>
                    </a:p>
                  </a:txBody>
                  <a:tcPr>
                    <a:lnB w="12700" cap="flat" cmpd="sng" algn="ctr">
                      <a:solidFill>
                        <a:srgbClr val="327D87"/>
                      </a:solidFill>
                      <a:prstDash val="solid"/>
                      <a:round/>
                      <a:headEnd type="none" w="med" len="med"/>
                      <a:tailEnd type="none" w="med" len="med"/>
                    </a:lnB>
                  </a:tcPr>
                </a:tc>
                <a:tc hMerge="1">
                  <a:txBody>
                    <a:bodyPr/>
                    <a:lstStyle/>
                    <a:p>
                      <a:endParaRPr lang="de-DE" dirty="0"/>
                    </a:p>
                  </a:txBody>
                  <a:tcPr>
                    <a:lnB w="12700" cap="flat" cmpd="sng" algn="ctr">
                      <a:solidFill>
                        <a:srgbClr val="327D87"/>
                      </a:solidFill>
                      <a:prstDash val="solid"/>
                      <a:round/>
                      <a:headEnd type="none" w="med" len="med"/>
                      <a:tailEnd type="none" w="med" len="med"/>
                    </a:lnB>
                  </a:tcPr>
                </a:tc>
                <a:extLst>
                  <a:ext uri="{0D108BD9-81ED-4DB2-BD59-A6C34878D82A}">
                    <a16:rowId xmlns:a16="http://schemas.microsoft.com/office/drawing/2014/main" val="4291273143"/>
                  </a:ext>
                </a:extLst>
              </a:tr>
              <a:tr h="370840">
                <a:tc>
                  <a:txBody>
                    <a:bodyPr/>
                    <a:lstStyle/>
                    <a:p>
                      <a:r>
                        <a:rPr lang="de-DE" dirty="0">
                          <a:latin typeface="Arial" panose="020B0604020202020204" pitchFamily="34" charset="0"/>
                          <a:cs typeface="Arial" panose="020B0604020202020204" pitchFamily="34" charset="0"/>
                        </a:rPr>
                        <a:t>als Würfelbild dargestellt</a:t>
                      </a:r>
                    </a:p>
                  </a:txBody>
                  <a:tcPr>
                    <a:lnT w="12700" cap="flat" cmpd="sng" algn="ctr">
                      <a:solidFill>
                        <a:srgbClr val="327D87"/>
                      </a:solidFill>
                      <a:prstDash val="solid"/>
                      <a:round/>
                      <a:headEnd type="none" w="med" len="med"/>
                      <a:tailEnd type="none" w="med" len="med"/>
                    </a:lnT>
                    <a:lnB w="12700" cap="flat" cmpd="sng" algn="ctr">
                      <a:solidFill>
                        <a:srgbClr val="327D87"/>
                      </a:solidFill>
                      <a:prstDash val="solid"/>
                      <a:round/>
                      <a:headEnd type="none" w="med" len="med"/>
                      <a:tailEnd type="none" w="med" len="med"/>
                    </a:lnB>
                  </a:tcPr>
                </a:tc>
                <a:tc>
                  <a:txBody>
                    <a:bodyPr/>
                    <a:lstStyle/>
                    <a:p>
                      <a:endParaRPr lang="de-DE" dirty="0">
                        <a:latin typeface="Arial" panose="020B0604020202020204" pitchFamily="34" charset="0"/>
                        <a:cs typeface="Arial" panose="020B0604020202020204" pitchFamily="34" charset="0"/>
                      </a:endParaRPr>
                    </a:p>
                  </a:txBody>
                  <a:tcPr>
                    <a:lnT w="12700" cap="flat" cmpd="sng" algn="ctr">
                      <a:solidFill>
                        <a:srgbClr val="327D87"/>
                      </a:solidFill>
                      <a:prstDash val="solid"/>
                      <a:round/>
                      <a:headEnd type="none" w="med" len="med"/>
                      <a:tailEnd type="none" w="med" len="med"/>
                    </a:lnT>
                    <a:lnB w="12700" cap="flat" cmpd="sng" algn="ctr">
                      <a:solidFill>
                        <a:srgbClr val="327D87"/>
                      </a:solidFill>
                      <a:prstDash val="solid"/>
                      <a:round/>
                      <a:headEnd type="none" w="med" len="med"/>
                      <a:tailEnd type="none" w="med" len="med"/>
                    </a:lnB>
                  </a:tcPr>
                </a:tc>
                <a:tc>
                  <a:txBody>
                    <a:bodyPr/>
                    <a:lstStyle/>
                    <a:p>
                      <a:r>
                        <a:rPr lang="de-DE" sz="1400" dirty="0">
                          <a:latin typeface="Arial" panose="020B0604020202020204" pitchFamily="34" charset="0"/>
                          <a:cs typeface="Arial" panose="020B0604020202020204" pitchFamily="34" charset="0"/>
                        </a:rPr>
                        <a:t>Darstellung beider Augenzahlen als einzelne Faktoren, „Verbindung“ dieser durch Malpunkt</a:t>
                      </a:r>
                    </a:p>
                  </a:txBody>
                  <a:tcPr>
                    <a:lnT w="12700" cap="flat" cmpd="sng" algn="ctr">
                      <a:solidFill>
                        <a:srgbClr val="327D87"/>
                      </a:solidFill>
                      <a:prstDash val="solid"/>
                      <a:round/>
                      <a:headEnd type="none" w="med" len="med"/>
                      <a:tailEnd type="none" w="med" len="med"/>
                    </a:lnT>
                    <a:lnB w="12700" cap="flat" cmpd="sng" algn="ctr">
                      <a:solidFill>
                        <a:srgbClr val="327D87"/>
                      </a:solidFill>
                      <a:prstDash val="solid"/>
                      <a:round/>
                      <a:headEnd type="none" w="med" len="med"/>
                      <a:tailEnd type="none" w="med" len="med"/>
                    </a:lnB>
                  </a:tcPr>
                </a:tc>
                <a:extLst>
                  <a:ext uri="{0D108BD9-81ED-4DB2-BD59-A6C34878D82A}">
                    <a16:rowId xmlns:a16="http://schemas.microsoft.com/office/drawing/2014/main" val="31654407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Arial" panose="020B0604020202020204" pitchFamily="34" charset="0"/>
                          <a:cs typeface="Arial" panose="020B0604020202020204" pitchFamily="34" charset="0"/>
                        </a:rPr>
                        <a:t>als Punktebild gezeichnet</a:t>
                      </a:r>
                    </a:p>
                  </a:txBody>
                  <a:tcPr>
                    <a:lnT w="12700" cap="flat" cmpd="sng" algn="ctr">
                      <a:solidFill>
                        <a:srgbClr val="327D87"/>
                      </a:solidFill>
                      <a:prstDash val="solid"/>
                      <a:round/>
                      <a:headEnd type="none" w="med" len="med"/>
                      <a:tailEnd type="none" w="med" len="med"/>
                    </a:lnT>
                    <a:lnB w="12700" cap="flat" cmpd="sng" algn="ctr">
                      <a:solidFill>
                        <a:srgbClr val="327D87"/>
                      </a:solidFill>
                      <a:prstDash val="solid"/>
                      <a:round/>
                      <a:headEnd type="none" w="med" len="med"/>
                      <a:tailEnd type="none" w="med" len="med"/>
                    </a:lnB>
                  </a:tcPr>
                </a:tc>
                <a:tc>
                  <a:txBody>
                    <a:bodyPr/>
                    <a:lstStyle/>
                    <a:p>
                      <a:endParaRPr lang="de-DE" dirty="0">
                        <a:latin typeface="Arial" panose="020B0604020202020204" pitchFamily="34" charset="0"/>
                        <a:cs typeface="Arial" panose="020B0604020202020204" pitchFamily="34" charset="0"/>
                      </a:endParaRPr>
                    </a:p>
                  </a:txBody>
                  <a:tcPr>
                    <a:lnT w="12700" cap="flat" cmpd="sng" algn="ctr">
                      <a:solidFill>
                        <a:srgbClr val="327D87"/>
                      </a:solidFill>
                      <a:prstDash val="solid"/>
                      <a:round/>
                      <a:headEnd type="none" w="med" len="med"/>
                      <a:tailEnd type="none" w="med" len="med"/>
                    </a:lnT>
                    <a:lnB w="12700" cap="flat" cmpd="sng" algn="ctr">
                      <a:solidFill>
                        <a:srgbClr val="327D87"/>
                      </a:solidFill>
                      <a:prstDash val="solid"/>
                      <a:round/>
                      <a:headEnd type="none" w="med" len="med"/>
                      <a:tailEnd type="none" w="med" len="med"/>
                    </a:lnB>
                  </a:tcPr>
                </a:tc>
                <a:tc>
                  <a:txBody>
                    <a:bodyPr/>
                    <a:lstStyle/>
                    <a:p>
                      <a:r>
                        <a:rPr lang="de-DE" sz="1400" dirty="0">
                          <a:latin typeface="Arial" panose="020B0604020202020204" pitchFamily="34" charset="0"/>
                          <a:cs typeface="Arial" panose="020B0604020202020204" pitchFamily="34" charset="0"/>
                        </a:rPr>
                        <a:t>Übertragung der „Rechteck-Struktur“ auch auf unvollständig flächige Darstellung</a:t>
                      </a:r>
                    </a:p>
                  </a:txBody>
                  <a:tcPr>
                    <a:lnT w="12700" cap="flat" cmpd="sng" algn="ctr">
                      <a:solidFill>
                        <a:srgbClr val="327D87"/>
                      </a:solidFill>
                      <a:prstDash val="solid"/>
                      <a:round/>
                      <a:headEnd type="none" w="med" len="med"/>
                      <a:tailEnd type="none" w="med" len="med"/>
                    </a:lnT>
                    <a:lnB w="12700" cap="flat" cmpd="sng" algn="ctr">
                      <a:solidFill>
                        <a:srgbClr val="327D87"/>
                      </a:solidFill>
                      <a:prstDash val="solid"/>
                      <a:round/>
                      <a:headEnd type="none" w="med" len="med"/>
                      <a:tailEnd type="none" w="med" len="med"/>
                    </a:lnB>
                  </a:tcPr>
                </a:tc>
                <a:extLst>
                  <a:ext uri="{0D108BD9-81ED-4DB2-BD59-A6C34878D82A}">
                    <a16:rowId xmlns:a16="http://schemas.microsoft.com/office/drawing/2014/main" val="2600286351"/>
                  </a:ext>
                </a:extLst>
              </a:tr>
              <a:tr h="370840">
                <a:tc>
                  <a:txBody>
                    <a:bodyPr/>
                    <a:lstStyle/>
                    <a:p>
                      <a:r>
                        <a:rPr lang="de-DE" dirty="0">
                          <a:latin typeface="Arial" panose="020B0604020202020204" pitchFamily="34" charset="0"/>
                          <a:cs typeface="Arial" panose="020B0604020202020204" pitchFamily="34" charset="0"/>
                        </a:rPr>
                        <a:t>am Zahlenstrahl eingezeichnet</a:t>
                      </a:r>
                    </a:p>
                  </a:txBody>
                  <a:tcPr>
                    <a:lnT w="12700" cap="flat" cmpd="sng" algn="ctr">
                      <a:solidFill>
                        <a:srgbClr val="327D87"/>
                      </a:solidFill>
                      <a:prstDash val="solid"/>
                      <a:round/>
                      <a:headEnd type="none" w="med" len="med"/>
                      <a:tailEnd type="none" w="med" len="med"/>
                    </a:lnT>
                    <a:lnB w="12700" cap="flat" cmpd="sng" algn="ctr">
                      <a:solidFill>
                        <a:srgbClr val="327D87"/>
                      </a:solidFill>
                      <a:prstDash val="solid"/>
                      <a:round/>
                      <a:headEnd type="none" w="med" len="med"/>
                      <a:tailEnd type="none" w="med" len="med"/>
                    </a:lnB>
                  </a:tcPr>
                </a:tc>
                <a:tc>
                  <a:txBody>
                    <a:bodyPr/>
                    <a:lstStyle/>
                    <a:p>
                      <a:endParaRPr lang="de-DE">
                        <a:latin typeface="Arial" panose="020B0604020202020204" pitchFamily="34" charset="0"/>
                        <a:cs typeface="Arial" panose="020B0604020202020204" pitchFamily="34" charset="0"/>
                      </a:endParaRPr>
                    </a:p>
                  </a:txBody>
                  <a:tcPr>
                    <a:lnT w="12700" cap="flat" cmpd="sng" algn="ctr">
                      <a:solidFill>
                        <a:srgbClr val="327D87"/>
                      </a:solidFill>
                      <a:prstDash val="solid"/>
                      <a:round/>
                      <a:headEnd type="none" w="med" len="med"/>
                      <a:tailEnd type="none" w="med" len="med"/>
                    </a:lnT>
                    <a:lnB w="12700" cap="flat" cmpd="sng" algn="ctr">
                      <a:solidFill>
                        <a:srgbClr val="327D87"/>
                      </a:solidFill>
                      <a:prstDash val="solid"/>
                      <a:round/>
                      <a:headEnd type="none" w="med" len="med"/>
                      <a:tailEnd type="none" w="med" len="med"/>
                    </a:lnB>
                  </a:tcPr>
                </a:tc>
                <a:tc>
                  <a:txBody>
                    <a:bodyPr/>
                    <a:lstStyle/>
                    <a:p>
                      <a:r>
                        <a:rPr lang="de-DE" sz="1400" dirty="0">
                          <a:latin typeface="Arial" panose="020B0604020202020204" pitchFamily="34" charset="0"/>
                          <a:cs typeface="Arial" panose="020B0604020202020204" pitchFamily="34" charset="0"/>
                        </a:rPr>
                        <a:t>Keine Unterscheidung von Multiplikator und Multiplikand in der linearen Darstellung</a:t>
                      </a:r>
                    </a:p>
                  </a:txBody>
                  <a:tcPr>
                    <a:lnT w="12700" cap="flat" cmpd="sng" algn="ctr">
                      <a:solidFill>
                        <a:srgbClr val="327D87"/>
                      </a:solidFill>
                      <a:prstDash val="solid"/>
                      <a:round/>
                      <a:headEnd type="none" w="med" len="med"/>
                      <a:tailEnd type="none" w="med" len="med"/>
                    </a:lnT>
                    <a:lnB w="12700" cap="flat" cmpd="sng" algn="ctr">
                      <a:solidFill>
                        <a:srgbClr val="327D87"/>
                      </a:solidFill>
                      <a:prstDash val="solid"/>
                      <a:round/>
                      <a:headEnd type="none" w="med" len="med"/>
                      <a:tailEnd type="none" w="med" len="med"/>
                    </a:lnB>
                  </a:tcPr>
                </a:tc>
                <a:extLst>
                  <a:ext uri="{0D108BD9-81ED-4DB2-BD59-A6C34878D82A}">
                    <a16:rowId xmlns:a16="http://schemas.microsoft.com/office/drawing/2014/main" val="4053749111"/>
                  </a:ext>
                </a:extLst>
              </a:tr>
              <a:tr h="370840">
                <a:tc>
                  <a:txBody>
                    <a:bodyPr/>
                    <a:lstStyle/>
                    <a:p>
                      <a:r>
                        <a:rPr lang="de-DE" dirty="0">
                          <a:latin typeface="Arial" panose="020B0604020202020204" pitchFamily="34" charset="0"/>
                          <a:cs typeface="Arial" panose="020B0604020202020204" pitchFamily="34" charset="0"/>
                        </a:rPr>
                        <a:t>ohne Zahlen und Rechenzeichen </a:t>
                      </a:r>
                    </a:p>
                    <a:p>
                      <a:r>
                        <a:rPr lang="de-DE" dirty="0">
                          <a:latin typeface="Arial" panose="020B0604020202020204" pitchFamily="34" charset="0"/>
                          <a:cs typeface="Arial" panose="020B0604020202020204" pitchFamily="34" charset="0"/>
                        </a:rPr>
                        <a:t>notiert</a:t>
                      </a:r>
                    </a:p>
                  </a:txBody>
                  <a:tcPr>
                    <a:lnT w="12700" cap="flat" cmpd="sng" algn="ctr">
                      <a:solidFill>
                        <a:srgbClr val="327D87"/>
                      </a:solidFill>
                      <a:prstDash val="solid"/>
                      <a:round/>
                      <a:headEnd type="none" w="med" len="med"/>
                      <a:tailEnd type="none" w="med" len="med"/>
                    </a:lnT>
                    <a:lnB w="12700" cap="flat" cmpd="sng" algn="ctr">
                      <a:solidFill>
                        <a:srgbClr val="327D87"/>
                      </a:solidFill>
                      <a:prstDash val="solid"/>
                      <a:round/>
                      <a:headEnd type="none" w="med" len="med"/>
                      <a:tailEnd type="none" w="med" len="med"/>
                    </a:lnB>
                  </a:tcPr>
                </a:tc>
                <a:tc>
                  <a:txBody>
                    <a:bodyPr/>
                    <a:lstStyle/>
                    <a:p>
                      <a:endParaRPr lang="de-DE" dirty="0">
                        <a:latin typeface="Arial" panose="020B0604020202020204" pitchFamily="34" charset="0"/>
                        <a:cs typeface="Arial" panose="020B0604020202020204" pitchFamily="34" charset="0"/>
                      </a:endParaRPr>
                    </a:p>
                  </a:txBody>
                  <a:tcPr>
                    <a:lnT w="12700" cap="flat" cmpd="sng" algn="ctr">
                      <a:solidFill>
                        <a:srgbClr val="327D87"/>
                      </a:solidFill>
                      <a:prstDash val="solid"/>
                      <a:round/>
                      <a:headEnd type="none" w="med" len="med"/>
                      <a:tailEnd type="none" w="med" len="med"/>
                    </a:lnT>
                    <a:lnB w="12700" cap="flat" cmpd="sng" algn="ctr">
                      <a:solidFill>
                        <a:srgbClr val="327D87"/>
                      </a:solidFill>
                      <a:prstDash val="solid"/>
                      <a:round/>
                      <a:headEnd type="none" w="med" len="med"/>
                      <a:tailEnd type="none" w="med" len="med"/>
                    </a:lnB>
                  </a:tcPr>
                </a:tc>
                <a:tc>
                  <a:txBody>
                    <a:bodyPr/>
                    <a:lstStyle/>
                    <a:p>
                      <a:r>
                        <a:rPr lang="de-DE" sz="1400" dirty="0">
                          <a:latin typeface="Arial" panose="020B0604020202020204" pitchFamily="34" charset="0"/>
                          <a:cs typeface="Arial" panose="020B0604020202020204" pitchFamily="34" charset="0"/>
                        </a:rPr>
                        <a:t>Darstellung orientiert an symbolischer Notation</a:t>
                      </a:r>
                    </a:p>
                  </a:txBody>
                  <a:tcPr>
                    <a:lnT w="12700" cap="flat" cmpd="sng" algn="ctr">
                      <a:solidFill>
                        <a:srgbClr val="327D87"/>
                      </a:solidFill>
                      <a:prstDash val="solid"/>
                      <a:round/>
                      <a:headEnd type="none" w="med" len="med"/>
                      <a:tailEnd type="none" w="med" len="med"/>
                    </a:lnT>
                    <a:lnB w="12700" cap="flat" cmpd="sng" algn="ctr">
                      <a:solidFill>
                        <a:srgbClr val="327D87"/>
                      </a:solidFill>
                      <a:prstDash val="solid"/>
                      <a:round/>
                      <a:headEnd type="none" w="med" len="med"/>
                      <a:tailEnd type="none" w="med" len="med"/>
                    </a:lnB>
                  </a:tcPr>
                </a:tc>
                <a:extLst>
                  <a:ext uri="{0D108BD9-81ED-4DB2-BD59-A6C34878D82A}">
                    <a16:rowId xmlns:a16="http://schemas.microsoft.com/office/drawing/2014/main" val="1056632714"/>
                  </a:ext>
                </a:extLst>
              </a:tr>
              <a:tr h="370840">
                <a:tc>
                  <a:txBody>
                    <a:bodyPr/>
                    <a:lstStyle/>
                    <a:p>
                      <a:r>
                        <a:rPr lang="de-DE" dirty="0">
                          <a:latin typeface="Arial" panose="020B0604020202020204" pitchFamily="34" charset="0"/>
                          <a:cs typeface="Arial" panose="020B0604020202020204" pitchFamily="34" charset="0"/>
                        </a:rPr>
                        <a:t>in eine Rechengeschichte eingebunden</a:t>
                      </a:r>
                    </a:p>
                  </a:txBody>
                  <a:tcPr>
                    <a:lnT w="12700" cap="flat" cmpd="sng" algn="ctr">
                      <a:solidFill>
                        <a:srgbClr val="327D87"/>
                      </a:solidFill>
                      <a:prstDash val="solid"/>
                      <a:round/>
                      <a:headEnd type="none" w="med" len="med"/>
                      <a:tailEnd type="none" w="med" len="med"/>
                    </a:lnT>
                  </a:tcPr>
                </a:tc>
                <a:tc>
                  <a:txBody>
                    <a:bodyPr/>
                    <a:lstStyle/>
                    <a:p>
                      <a:endParaRPr lang="de-DE" dirty="0">
                        <a:latin typeface="Arial" panose="020B0604020202020204" pitchFamily="34" charset="0"/>
                        <a:cs typeface="Arial" panose="020B0604020202020204" pitchFamily="34" charset="0"/>
                      </a:endParaRPr>
                    </a:p>
                  </a:txBody>
                  <a:tcPr>
                    <a:lnT w="12700" cap="flat" cmpd="sng" algn="ctr">
                      <a:solidFill>
                        <a:srgbClr val="327D87"/>
                      </a:solidFill>
                      <a:prstDash val="solid"/>
                      <a:round/>
                      <a:headEnd type="none" w="med" len="med"/>
                      <a:tailEnd type="none" w="med" len="med"/>
                    </a:lnT>
                  </a:tcPr>
                </a:tc>
                <a:tc>
                  <a:txBody>
                    <a:bodyPr/>
                    <a:lstStyle/>
                    <a:p>
                      <a:r>
                        <a:rPr lang="de-DE" sz="1400" dirty="0">
                          <a:latin typeface="Arial" panose="020B0604020202020204" pitchFamily="34" charset="0"/>
                          <a:cs typeface="Arial" panose="020B0604020202020204" pitchFamily="34" charset="0"/>
                        </a:rPr>
                        <a:t>Schwierigkeiten bei der Übersetzung einer multiplikativen Situation (Bild, Rechengeschichte) in einen Term und umgekehrt </a:t>
                      </a:r>
                    </a:p>
                  </a:txBody>
                  <a:tcPr>
                    <a:lnT w="12700" cap="flat" cmpd="sng" algn="ctr">
                      <a:solidFill>
                        <a:srgbClr val="327D87"/>
                      </a:solidFill>
                      <a:prstDash val="solid"/>
                      <a:round/>
                      <a:headEnd type="none" w="med" len="med"/>
                      <a:tailEnd type="none" w="med" len="med"/>
                    </a:lnT>
                  </a:tcPr>
                </a:tc>
                <a:extLst>
                  <a:ext uri="{0D108BD9-81ED-4DB2-BD59-A6C34878D82A}">
                    <a16:rowId xmlns:a16="http://schemas.microsoft.com/office/drawing/2014/main" val="1904686110"/>
                  </a:ext>
                </a:extLst>
              </a:tr>
            </a:tbl>
          </a:graphicData>
        </a:graphic>
      </p:graphicFrame>
      <p:pic>
        <p:nvPicPr>
          <p:cNvPr id="8" name="Inhaltsplatzhalter 4">
            <a:extLst>
              <a:ext uri="{FF2B5EF4-FFF2-40B4-BE49-F238E27FC236}">
                <a16:creationId xmlns:a16="http://schemas.microsoft.com/office/drawing/2014/main" id="{73B6554D-A5E9-A1E8-14D2-DBA6AAC66BF4}"/>
              </a:ext>
            </a:extLst>
          </p:cNvPr>
          <p:cNvPicPr>
            <a:picLocks noChangeAspect="1"/>
          </p:cNvPicPr>
          <p:nvPr/>
        </p:nvPicPr>
        <p:blipFill rotWithShape="1">
          <a:blip r:embed="rId3"/>
          <a:srcRect l="25449" t="59519" r="42598" b="26305"/>
          <a:stretch/>
        </p:blipFill>
        <p:spPr bwMode="auto">
          <a:xfrm>
            <a:off x="2819400" y="4435641"/>
            <a:ext cx="2286000" cy="697822"/>
          </a:xfrm>
          <a:prstGeom prst="rect">
            <a:avLst/>
          </a:prstGeom>
          <a:noFill/>
          <a:ln w="9525">
            <a:noFill/>
            <a:miter lim="800000"/>
            <a:headEnd/>
            <a:tailEnd/>
          </a:ln>
        </p:spPr>
      </p:pic>
      <p:pic>
        <p:nvPicPr>
          <p:cNvPr id="9" name="Inhaltsplatzhalter 3">
            <a:extLst>
              <a:ext uri="{FF2B5EF4-FFF2-40B4-BE49-F238E27FC236}">
                <a16:creationId xmlns:a16="http://schemas.microsoft.com/office/drawing/2014/main" id="{999C1506-9932-EC95-0FF4-F23DAD56ADC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532" t="17970" r="1504" b="8582"/>
          <a:stretch/>
        </p:blipFill>
        <p:spPr>
          <a:xfrm>
            <a:off x="2933700" y="5337933"/>
            <a:ext cx="2057400" cy="761871"/>
          </a:xfrm>
          <a:prstGeom prst="rect">
            <a:avLst/>
          </a:prstGeom>
          <a:ln>
            <a:noFill/>
          </a:ln>
          <a:effectLst/>
        </p:spPr>
      </p:pic>
      <p:pic>
        <p:nvPicPr>
          <p:cNvPr id="4" name="Grafik 3">
            <a:extLst>
              <a:ext uri="{FF2B5EF4-FFF2-40B4-BE49-F238E27FC236}">
                <a16:creationId xmlns:a16="http://schemas.microsoft.com/office/drawing/2014/main" id="{4B43F4B0-4C36-DB75-A637-CBF18FA8646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3114949" y="2183122"/>
            <a:ext cx="1497158" cy="615067"/>
          </a:xfrm>
          <a:prstGeom prst="rect">
            <a:avLst/>
          </a:prstGeom>
        </p:spPr>
      </p:pic>
      <p:pic>
        <p:nvPicPr>
          <p:cNvPr id="10" name="Grafik 9">
            <a:extLst>
              <a:ext uri="{FF2B5EF4-FFF2-40B4-BE49-F238E27FC236}">
                <a16:creationId xmlns:a16="http://schemas.microsoft.com/office/drawing/2014/main" id="{43BF20B3-5B7C-614D-858B-7DC02EC0F69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2336110" y="3644607"/>
            <a:ext cx="3185949" cy="624183"/>
          </a:xfrm>
          <a:prstGeom prst="rect">
            <a:avLst/>
          </a:prstGeom>
        </p:spPr>
      </p:pic>
      <p:pic>
        <p:nvPicPr>
          <p:cNvPr id="15" name="Grafik 14">
            <a:extLst>
              <a:ext uri="{FF2B5EF4-FFF2-40B4-BE49-F238E27FC236}">
                <a16:creationId xmlns:a16="http://schemas.microsoft.com/office/drawing/2014/main" id="{EEE985E6-EEAB-0218-4682-EA0CBCD90BAB}"/>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Lst>
          </a:blip>
          <a:stretch>
            <a:fillRect/>
          </a:stretch>
        </p:blipFill>
        <p:spPr>
          <a:xfrm>
            <a:off x="3416969" y="2895625"/>
            <a:ext cx="749969" cy="637877"/>
          </a:xfrm>
          <a:prstGeom prst="rect">
            <a:avLst/>
          </a:prstGeom>
        </p:spPr>
      </p:pic>
      <p:sp>
        <p:nvSpPr>
          <p:cNvPr id="16" name="Textplatzhalter 6">
            <a:extLst>
              <a:ext uri="{FF2B5EF4-FFF2-40B4-BE49-F238E27FC236}">
                <a16:creationId xmlns:a16="http://schemas.microsoft.com/office/drawing/2014/main" id="{1631709C-A1EC-7BF8-1DB7-B9D64843AB77}"/>
              </a:ext>
            </a:extLst>
          </p:cNvPr>
          <p:cNvSpPr txBox="1">
            <a:spLocks/>
          </p:cNvSpPr>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SCHWIERIGKEITEN BEIM DARSTELLUNGWECHSEL</a:t>
            </a:r>
          </a:p>
        </p:txBody>
      </p:sp>
    </p:spTree>
    <p:extLst>
      <p:ext uri="{BB962C8B-B14F-4D97-AF65-F5344CB8AC3E}">
        <p14:creationId xmlns:p14="http://schemas.microsoft.com/office/powerpoint/2010/main" val="25070199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Darstellungen vernetzen</a:t>
            </a:r>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46</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Lernende vernetzen Darstellungen von Operationen (Handlung, Bild, Sprache, Mathesprache) </a:t>
            </a:r>
          </a:p>
          <a:p>
            <a:pPr algn="ctr">
              <a:lnSpc>
                <a:spcPct val="200000"/>
              </a:lnSpc>
            </a:pPr>
            <a:r>
              <a:rPr lang="de-DE"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kontinuierlich miteinander, indem sie diese einander zuordnen und darüber sprechen.</a:t>
            </a:r>
          </a:p>
        </p:txBody>
      </p:sp>
      <p:pic>
        <p:nvPicPr>
          <p:cNvPr id="1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5177" y="4843549"/>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6143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4CB0A-726A-9D12-D4FB-64BCE0EA6C07}"/>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8E9A7FA3-F764-9B13-F3AA-7D56B8B59947}"/>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E9734296-3E8E-60C3-D157-8A8D8BF28E67}"/>
              </a:ext>
            </a:extLst>
          </p:cNvPr>
          <p:cNvSpPr>
            <a:spLocks noGrp="1"/>
          </p:cNvSpPr>
          <p:nvPr>
            <p:ph type="sldNum" sz="quarter" idx="12"/>
          </p:nvPr>
        </p:nvSpPr>
        <p:spPr/>
        <p:txBody>
          <a:bodyPr/>
          <a:lstStyle/>
          <a:p>
            <a:fld id="{C3752B7C-18A9-864D-BBCB-54A9F41B5594}" type="slidenum">
              <a:rPr lang="de-DE" smtClean="0"/>
              <a:pPr/>
              <a:t>47</a:t>
            </a:fld>
            <a:endParaRPr lang="de-DE" dirty="0"/>
          </a:p>
        </p:txBody>
      </p:sp>
      <p:sp>
        <p:nvSpPr>
          <p:cNvPr id="5" name="Textplatzhalter 4">
            <a:extLst>
              <a:ext uri="{FF2B5EF4-FFF2-40B4-BE49-F238E27FC236}">
                <a16:creationId xmlns:a16="http://schemas.microsoft.com/office/drawing/2014/main" id="{84451178-9EC1-A92E-8231-F5847DD699F2}"/>
              </a:ext>
            </a:extLst>
          </p:cNvPr>
          <p:cNvSpPr>
            <a:spLocks noGrp="1"/>
          </p:cNvSpPr>
          <p:nvPr>
            <p:ph type="body" sz="quarter" idx="13"/>
          </p:nvPr>
        </p:nvSpPr>
        <p:spPr>
          <a:xfrm>
            <a:off x="1038224" y="1194030"/>
            <a:ext cx="7067551" cy="445628"/>
          </a:xfrm>
        </p:spPr>
        <p:txBody>
          <a:bodyPr/>
          <a:lstStyle/>
          <a:p>
            <a:r>
              <a:rPr lang="de-DE" dirty="0"/>
              <a:t>ANMERKUNGEN ZUR AKTIVITÄT AUF FOLIE 48</a:t>
            </a:r>
          </a:p>
        </p:txBody>
      </p:sp>
      <p:sp>
        <p:nvSpPr>
          <p:cNvPr id="8" name="Inhaltsplatzhalter 7">
            <a:extLst>
              <a:ext uri="{FF2B5EF4-FFF2-40B4-BE49-F238E27FC236}">
                <a16:creationId xmlns:a16="http://schemas.microsoft.com/office/drawing/2014/main" id="{F819D6F1-96F0-B404-CD4B-17C3C1D86B6A}"/>
              </a:ext>
            </a:extLst>
          </p:cNvPr>
          <p:cNvSpPr>
            <a:spLocks noGrp="1"/>
          </p:cNvSpPr>
          <p:nvPr>
            <p:ph idx="1"/>
          </p:nvPr>
        </p:nvSpPr>
        <p:spPr>
          <a:xfrm>
            <a:off x="1038224" y="1639658"/>
            <a:ext cx="7776591" cy="4527819"/>
          </a:xfrm>
        </p:spPr>
        <p:txBody>
          <a:bodyPr/>
          <a:lstStyle/>
          <a:p>
            <a:pPr>
              <a:spcBef>
                <a:spcPts val="400"/>
              </a:spcBef>
            </a:pPr>
            <a:r>
              <a:rPr lang="de-DE" sz="1500" b="1" dirty="0"/>
              <a:t>Ziele: </a:t>
            </a:r>
            <a:r>
              <a:rPr lang="de-DE" sz="1500" dirty="0">
                <a:latin typeface="Arial" panose="020B0604020202020204" pitchFamily="34" charset="0"/>
                <a:cs typeface="Arial" panose="020B0604020202020204" pitchFamily="34" charset="0"/>
              </a:rPr>
              <a:t>Generell sollten die Lehrkräfte dafür sensibilisiert werden, dass Kinder bei Diagnose</a:t>
            </a:r>
            <a:r>
              <a:rPr lang="de-DE" sz="1500" baseline="0" dirty="0">
                <a:latin typeface="Arial" panose="020B0604020202020204" pitchFamily="34" charset="0"/>
                <a:cs typeface="Arial" panose="020B0604020202020204" pitchFamily="34" charset="0"/>
              </a:rPr>
              <a:t>aufgaben immer auch die Möglichkeit bekommen sollten (sofern es die Situation in der Klasse zulässt) das Geschriebene zu erklären. </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500"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500" b="1" dirty="0"/>
              <a:t>Hintergrund:</a:t>
            </a:r>
          </a:p>
          <a:p>
            <a:pPr marL="0" marR="0" indent="0" algn="l" defTabSz="914400" rtl="0" eaLnBrk="1" fontAlgn="auto" latinLnBrk="0" hangingPunct="1">
              <a:spcBef>
                <a:spcPts val="0"/>
              </a:spcBef>
              <a:spcAft>
                <a:spcPts val="0"/>
              </a:spcAft>
              <a:buClrTx/>
              <a:buSzTx/>
              <a:buFontTx/>
              <a:buNone/>
              <a:tabLst/>
              <a:defRPr/>
            </a:pPr>
            <a:r>
              <a:rPr lang="de-DE" sz="1500" baseline="0" dirty="0">
                <a:latin typeface="Arial" panose="020B0604020202020204" pitchFamily="34" charset="0"/>
                <a:cs typeface="Arial" panose="020B0604020202020204" pitchFamily="34" charset="0"/>
              </a:rPr>
              <a:t>Gezielte Fragestellungen durch die Lehrperson oder andere Kinder bewirken nicht nur ein Nachdenken über die Operation selbst, sondern lösen oftmals Konflikte/Irritationen aus, die es zu lösen gilt, oder regen zu (gedanklichen) Darstellungswechseln an, die zu einem Verständnis beitragen können.</a:t>
            </a:r>
          </a:p>
          <a:p>
            <a:pPr marL="0" marR="0" indent="0" algn="l" defTabSz="914400" rtl="0" eaLnBrk="1" fontAlgn="auto" latinLnBrk="0" hangingPunct="1">
              <a:spcBef>
                <a:spcPts val="0"/>
              </a:spcBef>
              <a:spcAft>
                <a:spcPts val="0"/>
              </a:spcAft>
              <a:buClrTx/>
              <a:buSzTx/>
              <a:buFontTx/>
              <a:buNone/>
              <a:tabLst/>
              <a:defRPr/>
            </a:pPr>
            <a:r>
              <a:rPr lang="de-DE" sz="1500" baseline="0" dirty="0">
                <a:latin typeface="Arial" panose="020B0604020202020204" pitchFamily="34" charset="0"/>
                <a:cs typeface="Arial" panose="020B0604020202020204" pitchFamily="34" charset="0"/>
              </a:rPr>
              <a:t>Bei allen Beispielen geht es darum, durch geeignete Darstellungswechsel ein Verständnis zur Multiplikation aufzubauen.</a:t>
            </a:r>
          </a:p>
          <a:p>
            <a:pPr marL="0" marR="0" indent="0" algn="l" defTabSz="914400" rtl="0" eaLnBrk="1" fontAlgn="auto" latinLnBrk="0" hangingPunct="1">
              <a:spcBef>
                <a:spcPts val="0"/>
              </a:spcBef>
              <a:spcAft>
                <a:spcPts val="0"/>
              </a:spcAft>
              <a:buClrTx/>
              <a:buSzTx/>
              <a:buFontTx/>
              <a:buNone/>
              <a:tabLst/>
              <a:defRPr/>
            </a:pPr>
            <a:r>
              <a:rPr lang="de-DE" sz="1500" dirty="0"/>
              <a:t>In den Notizen der Aktivitätenfolie finden Sie Hinweise zu den einzelnen </a:t>
            </a:r>
            <a:r>
              <a:rPr lang="de-DE" sz="1500" dirty="0" err="1"/>
              <a:t>Lernendenbeispielen</a:t>
            </a:r>
            <a:r>
              <a:rPr lang="de-DE" sz="1500" dirty="0"/>
              <a:t>. </a:t>
            </a:r>
            <a:endParaRPr lang="de-DE" sz="1500"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400" dirty="0">
              <a:latin typeface="Arial" panose="020B0604020202020204" pitchFamily="34" charset="0"/>
              <a:cs typeface="Arial" panose="020B0604020202020204" pitchFamily="34" charset="0"/>
            </a:endParaRPr>
          </a:p>
          <a:p>
            <a:pPr>
              <a:spcBef>
                <a:spcPts val="400"/>
              </a:spcBef>
            </a:pPr>
            <a:endParaRPr lang="de-DE" sz="1400" dirty="0"/>
          </a:p>
        </p:txBody>
      </p:sp>
    </p:spTree>
    <p:extLst>
      <p:ext uri="{BB962C8B-B14F-4D97-AF65-F5344CB8AC3E}">
        <p14:creationId xmlns:p14="http://schemas.microsoft.com/office/powerpoint/2010/main" val="37467758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2">
            <a:extLst>
              <a:ext uri="{FF2B5EF4-FFF2-40B4-BE49-F238E27FC236}">
                <a16:creationId xmlns:a16="http://schemas.microsoft.com/office/drawing/2014/main" id="{8B508B47-B762-2D4B-8071-C04F87C67935}"/>
              </a:ext>
            </a:extLst>
          </p:cNvPr>
          <p:cNvSpPr>
            <a:spLocks noGrp="1"/>
          </p:cNvSpPr>
          <p:nvPr>
            <p:ph type="body" sz="quarter" idx="13"/>
          </p:nvPr>
        </p:nvSpPr>
        <p:spPr>
          <a:xfrm>
            <a:off x="1096422" y="4134423"/>
            <a:ext cx="7590377" cy="2033015"/>
          </a:xfrm>
          <a:prstGeom prst="rect">
            <a:avLst/>
          </a:prstGeom>
        </p:spPr>
        <p:txBody>
          <a:bodyPr/>
          <a:lstStyle/>
          <a:p>
            <a:pPr marL="342900" lvl="0" indent="-342900">
              <a:buFont typeface="Arial" panose="020B0604020202020204" pitchFamily="34" charset="0"/>
              <a:buChar char="•"/>
            </a:pPr>
            <a:r>
              <a:rPr lang="de-DE" dirty="0">
                <a:solidFill>
                  <a:prstClr val="black"/>
                </a:solidFill>
              </a:rPr>
              <a:t>Wie würden Sie den Schwierigkeiten der Lernenden konkret begegnen? </a:t>
            </a:r>
          </a:p>
          <a:p>
            <a:pPr marL="342900" lvl="0" indent="-342900">
              <a:buFont typeface="Arial" panose="020B0604020202020204" pitchFamily="34" charset="0"/>
              <a:buChar char="•"/>
            </a:pPr>
            <a:r>
              <a:rPr lang="de-DE" dirty="0">
                <a:solidFill>
                  <a:prstClr val="black"/>
                </a:solidFill>
              </a:rPr>
              <a:t>Wo würden Sie mit der Förderung ansetzen? </a:t>
            </a:r>
          </a:p>
          <a:p>
            <a:pPr marL="342900" lvl="0" indent="-342900">
              <a:buFont typeface="Arial" panose="020B0604020202020204" pitchFamily="34" charset="0"/>
              <a:buChar char="•"/>
            </a:pPr>
            <a:r>
              <a:rPr lang="de-DE" dirty="0">
                <a:solidFill>
                  <a:prstClr val="black"/>
                </a:solidFill>
              </a:rPr>
              <a:t>Welche (der gerade gezeigten) Aufgaben eignen sich zur Förderung? </a:t>
            </a:r>
          </a:p>
          <a:p>
            <a:pPr marL="0" indent="0">
              <a:buNone/>
            </a:pPr>
            <a:endParaRPr lang="de-DE" dirty="0"/>
          </a:p>
        </p:txBody>
      </p:sp>
      <p:sp>
        <p:nvSpPr>
          <p:cNvPr id="12" name="Textplatzhalter 3">
            <a:extLst>
              <a:ext uri="{FF2B5EF4-FFF2-40B4-BE49-F238E27FC236}">
                <a16:creationId xmlns:a16="http://schemas.microsoft.com/office/drawing/2014/main" id="{311F54C8-4048-0A4C-8CE0-952B32379ABB}"/>
              </a:ext>
            </a:extLst>
          </p:cNvPr>
          <p:cNvSpPr>
            <a:spLocks noGrp="1"/>
          </p:cNvSpPr>
          <p:nvPr>
            <p:ph type="body" sz="quarter" idx="14"/>
          </p:nvPr>
        </p:nvSpPr>
        <p:spPr>
          <a:xfrm>
            <a:off x="1763316" y="1660386"/>
            <a:ext cx="4104084" cy="2225815"/>
          </a:xfrm>
          <a:prstGeom prst="rect">
            <a:avLst/>
          </a:prstGeom>
        </p:spPr>
        <p:txBody>
          <a:bodyPr>
            <a:normAutofit fontScale="92500"/>
          </a:bodyPr>
          <a:lstStyle/>
          <a:p>
            <a:r>
              <a:rPr lang="de-DE" dirty="0"/>
              <a:t>Suchen Sie sich 2-3 der Beispiele aus und überlegen Sie konkret, was Sie als nächstes mit diesem Kind im Unterricht tun würden.</a:t>
            </a:r>
          </a:p>
          <a:p>
            <a:pPr marL="342900" indent="-342900">
              <a:buFont typeface="Arial" panose="020B0604020202020204" pitchFamily="34" charset="0"/>
              <a:buChar char="•"/>
            </a:pPr>
            <a:endParaRPr lang="de-DE" dirty="0"/>
          </a:p>
        </p:txBody>
      </p:sp>
      <p:sp>
        <p:nvSpPr>
          <p:cNvPr id="5" name="Datumsplatzhalter 4">
            <a:extLst>
              <a:ext uri="{FF2B5EF4-FFF2-40B4-BE49-F238E27FC236}">
                <a16:creationId xmlns:a16="http://schemas.microsoft.com/office/drawing/2014/main" id="{894D9D95-A1C9-B146-BA5A-54983A93F115}"/>
              </a:ext>
            </a:extLst>
          </p:cNvPr>
          <p:cNvSpPr>
            <a:spLocks noGrp="1"/>
          </p:cNvSpPr>
          <p:nvPr>
            <p:ph type="dt" sz="half" idx="10"/>
          </p:nvPr>
        </p:nvSpPr>
        <p:spPr>
          <a:prstGeom prst="rect">
            <a:avLst/>
          </a:prstGeom>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510D12B-1E38-4B47-9154-0F128D837AB7}"/>
              </a:ext>
            </a:extLst>
          </p:cNvPr>
          <p:cNvSpPr>
            <a:spLocks noGrp="1"/>
          </p:cNvSpPr>
          <p:nvPr>
            <p:ph type="sldNum" sz="quarter" idx="12"/>
          </p:nvPr>
        </p:nvSpPr>
        <p:spPr>
          <a:prstGeom prst="rect">
            <a:avLst/>
          </a:prstGeom>
        </p:spPr>
        <p:txBody>
          <a:bodyPr/>
          <a:lstStyle/>
          <a:p>
            <a:fld id="{C3752B7C-18A9-864D-BBCB-54A9F41B5594}" type="slidenum">
              <a:rPr lang="de-DE" smtClean="0"/>
              <a:pPr/>
              <a:t>48</a:t>
            </a:fld>
            <a:endParaRPr lang="de-DE" dirty="0"/>
          </a:p>
        </p:txBody>
      </p:sp>
      <p:sp>
        <p:nvSpPr>
          <p:cNvPr id="9" name="Titel 1">
            <a:extLst>
              <a:ext uri="{FF2B5EF4-FFF2-40B4-BE49-F238E27FC236}">
                <a16:creationId xmlns:a16="http://schemas.microsoft.com/office/drawing/2014/main" id="{11E060FC-D5C9-3662-66BF-85C5ABCB6384}"/>
              </a:ext>
            </a:extLst>
          </p:cNvPr>
          <p:cNvSpPr>
            <a:spLocks noGrp="1"/>
          </p:cNvSpPr>
          <p:nvPr>
            <p:ph type="title"/>
          </p:nvPr>
        </p:nvSpPr>
        <p:spPr>
          <a:xfrm>
            <a:off x="1096423" y="382774"/>
            <a:ext cx="7009509" cy="603704"/>
          </a:xfrm>
        </p:spPr>
        <p:txBody>
          <a:bodyPr/>
          <a:lstStyle/>
          <a:p>
            <a:r>
              <a:rPr lang="de-DE" dirty="0"/>
              <a:t>Darstellungen vernetzen</a:t>
            </a:r>
          </a:p>
        </p:txBody>
      </p:sp>
      <p:grpSp>
        <p:nvGrpSpPr>
          <p:cNvPr id="4" name="Gruppieren 3"/>
          <p:cNvGrpSpPr/>
          <p:nvPr/>
        </p:nvGrpSpPr>
        <p:grpSpPr>
          <a:xfrm>
            <a:off x="5583141" y="1544050"/>
            <a:ext cx="3417621" cy="2196877"/>
            <a:chOff x="5097729" y="4083623"/>
            <a:chExt cx="3417621" cy="2196877"/>
          </a:xfrm>
        </p:grpSpPr>
        <p:pic>
          <p:nvPicPr>
            <p:cNvPr id="8" name="Inhaltsplatzhalter 4">
              <a:extLst>
                <a:ext uri="{FF2B5EF4-FFF2-40B4-BE49-F238E27FC236}">
                  <a16:creationId xmlns:a16="http://schemas.microsoft.com/office/drawing/2014/main" id="{D379B5F9-9C6F-7B60-421C-D31EC6EE2D50}"/>
                </a:ext>
              </a:extLst>
            </p:cNvPr>
            <p:cNvPicPr>
              <a:picLocks noChangeAspect="1"/>
            </p:cNvPicPr>
            <p:nvPr/>
          </p:nvPicPr>
          <p:blipFill rotWithShape="1">
            <a:blip r:embed="rId3"/>
            <a:srcRect l="25449" t="59519" r="42598" b="26305"/>
            <a:stretch/>
          </p:blipFill>
          <p:spPr bwMode="auto">
            <a:xfrm>
              <a:off x="5329401" y="4943581"/>
              <a:ext cx="2149698" cy="656215"/>
            </a:xfrm>
            <a:prstGeom prst="rect">
              <a:avLst/>
            </a:prstGeom>
            <a:noFill/>
            <a:ln w="9525">
              <a:noFill/>
              <a:miter lim="800000"/>
              <a:headEnd/>
              <a:tailEnd/>
            </a:ln>
          </p:spPr>
        </p:pic>
        <p:pic>
          <p:nvPicPr>
            <p:cNvPr id="10" name="Inhaltsplatzhalter 3">
              <a:extLst>
                <a:ext uri="{FF2B5EF4-FFF2-40B4-BE49-F238E27FC236}">
                  <a16:creationId xmlns:a16="http://schemas.microsoft.com/office/drawing/2014/main" id="{FC66DA8D-E196-D331-A11A-C1BB35E4088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532" t="17970" r="1504" b="8582"/>
            <a:stretch/>
          </p:blipFill>
          <p:spPr>
            <a:xfrm>
              <a:off x="5329401" y="4134423"/>
              <a:ext cx="1921097" cy="711397"/>
            </a:xfrm>
            <a:prstGeom prst="rect">
              <a:avLst/>
            </a:prstGeom>
            <a:ln>
              <a:noFill/>
            </a:ln>
            <a:effectLst/>
          </p:spPr>
        </p:pic>
        <p:pic>
          <p:nvPicPr>
            <p:cNvPr id="13" name="Grafik 12">
              <a:extLst>
                <a:ext uri="{FF2B5EF4-FFF2-40B4-BE49-F238E27FC236}">
                  <a16:creationId xmlns:a16="http://schemas.microsoft.com/office/drawing/2014/main" id="{870E3F43-1773-0167-F45E-40FECA1FFB5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7337467" y="4248170"/>
              <a:ext cx="1177883" cy="483901"/>
            </a:xfrm>
            <a:prstGeom prst="rect">
              <a:avLst/>
            </a:prstGeom>
          </p:spPr>
        </p:pic>
        <p:pic>
          <p:nvPicPr>
            <p:cNvPr id="14" name="Grafik 13">
              <a:extLst>
                <a:ext uri="{FF2B5EF4-FFF2-40B4-BE49-F238E27FC236}">
                  <a16:creationId xmlns:a16="http://schemas.microsoft.com/office/drawing/2014/main" id="{1ADA1350-713C-9740-23FF-9B5B910A7742}"/>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5329401" y="5656317"/>
              <a:ext cx="3185949" cy="624183"/>
            </a:xfrm>
            <a:prstGeom prst="rect">
              <a:avLst/>
            </a:prstGeom>
          </p:spPr>
        </p:pic>
        <p:pic>
          <p:nvPicPr>
            <p:cNvPr id="15" name="Grafik 14">
              <a:extLst>
                <a:ext uri="{FF2B5EF4-FFF2-40B4-BE49-F238E27FC236}">
                  <a16:creationId xmlns:a16="http://schemas.microsoft.com/office/drawing/2014/main" id="{F55B5536-6C9B-5DF7-7490-73A829426ABF}"/>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Lst>
            </a:blip>
            <a:stretch>
              <a:fillRect/>
            </a:stretch>
          </p:blipFill>
          <p:spPr>
            <a:xfrm>
              <a:off x="7710771" y="4912911"/>
              <a:ext cx="749969" cy="637877"/>
            </a:xfrm>
            <a:prstGeom prst="rect">
              <a:avLst/>
            </a:prstGeom>
          </p:spPr>
        </p:pic>
        <p:sp>
          <p:nvSpPr>
            <p:cNvPr id="2" name="Ellipse 1"/>
            <p:cNvSpPr/>
            <p:nvPr/>
          </p:nvSpPr>
          <p:spPr>
            <a:xfrm>
              <a:off x="5097729" y="4083623"/>
              <a:ext cx="234950" cy="23495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1</a:t>
              </a:r>
            </a:p>
          </p:txBody>
        </p:sp>
        <p:sp>
          <p:nvSpPr>
            <p:cNvPr id="16" name="Ellipse 15"/>
            <p:cNvSpPr/>
            <p:nvPr/>
          </p:nvSpPr>
          <p:spPr>
            <a:xfrm>
              <a:off x="7250498" y="4083623"/>
              <a:ext cx="234950" cy="23495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2</a:t>
              </a:r>
            </a:p>
          </p:txBody>
        </p:sp>
        <p:sp>
          <p:nvSpPr>
            <p:cNvPr id="17" name="Ellipse 16"/>
            <p:cNvSpPr/>
            <p:nvPr/>
          </p:nvSpPr>
          <p:spPr>
            <a:xfrm>
              <a:off x="5104198" y="4912911"/>
              <a:ext cx="234950" cy="23495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3</a:t>
              </a:r>
            </a:p>
          </p:txBody>
        </p:sp>
        <p:sp>
          <p:nvSpPr>
            <p:cNvPr id="18" name="Ellipse 17"/>
            <p:cNvSpPr/>
            <p:nvPr/>
          </p:nvSpPr>
          <p:spPr>
            <a:xfrm>
              <a:off x="7485448" y="4868461"/>
              <a:ext cx="234950" cy="23495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4</a:t>
              </a:r>
            </a:p>
          </p:txBody>
        </p:sp>
        <p:sp>
          <p:nvSpPr>
            <p:cNvPr id="19" name="Ellipse 18"/>
            <p:cNvSpPr/>
            <p:nvPr/>
          </p:nvSpPr>
          <p:spPr>
            <a:xfrm>
              <a:off x="5104198" y="5599796"/>
              <a:ext cx="234950" cy="23495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5</a:t>
              </a:r>
            </a:p>
          </p:txBody>
        </p:sp>
      </p:grpSp>
      <p:sp>
        <p:nvSpPr>
          <p:cNvPr id="3" name="Textfeld 2">
            <a:extLst>
              <a:ext uri="{FF2B5EF4-FFF2-40B4-BE49-F238E27FC236}">
                <a16:creationId xmlns:a16="http://schemas.microsoft.com/office/drawing/2014/main" id="{444595B9-7684-00C1-6CC7-BF46E257EE06}"/>
              </a:ext>
            </a:extLst>
          </p:cNvPr>
          <p:cNvSpPr txBox="1"/>
          <p:nvPr/>
        </p:nvSpPr>
        <p:spPr>
          <a:xfrm>
            <a:off x="7456832" y="3755396"/>
            <a:ext cx="1620078" cy="230832"/>
          </a:xfrm>
          <a:prstGeom prst="rect">
            <a:avLst/>
          </a:prstGeom>
          <a:noFill/>
        </p:spPr>
        <p:txBody>
          <a:bodyPr wrap="square" rtlCol="0">
            <a:spAutoFit/>
          </a:bodyPr>
          <a:lstStyle/>
          <a:p>
            <a:pPr algn="r"/>
            <a:r>
              <a:rPr lang="de-DE" sz="900" dirty="0">
                <a:latin typeface="Arial" panose="020B0604020202020204" pitchFamily="34" charset="0"/>
                <a:cs typeface="Arial" panose="020B0604020202020204" pitchFamily="34" charset="0"/>
              </a:rPr>
              <a:t>(eigene Abbildungen)</a:t>
            </a:r>
          </a:p>
        </p:txBody>
      </p:sp>
    </p:spTree>
    <p:extLst>
      <p:ext uri="{BB962C8B-B14F-4D97-AF65-F5344CB8AC3E}">
        <p14:creationId xmlns:p14="http://schemas.microsoft.com/office/powerpoint/2010/main" val="29421847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4" y="1139846"/>
            <a:ext cx="7630888" cy="4912611"/>
          </a:xfrm>
        </p:spPr>
        <p:txBody>
          <a:bodyPr/>
          <a:lstStyle/>
          <a:p>
            <a:r>
              <a:rPr lang="de-DE" sz="2000" dirty="0"/>
              <a:t>Reflexion des Erprobungsauftrags</a:t>
            </a:r>
          </a:p>
          <a:p>
            <a:r>
              <a:rPr lang="de-DE" sz="2000" dirty="0"/>
              <a:t>Bedeutung und Kompetenzerwartungen</a:t>
            </a:r>
          </a:p>
          <a:p>
            <a:r>
              <a:rPr lang="de-DE" sz="2000" dirty="0"/>
              <a:t>Grundvorstellungen besitzen</a:t>
            </a:r>
          </a:p>
          <a:p>
            <a:r>
              <a:rPr lang="de-DE" sz="2000" dirty="0"/>
              <a:t>Darstellungen vernetzen</a:t>
            </a:r>
          </a:p>
          <a:p>
            <a:r>
              <a:rPr lang="de-DE" sz="2000" b="1" dirty="0"/>
              <a:t>Aufgabenbeziehungen nutzen </a:t>
            </a:r>
          </a:p>
          <a:p>
            <a:r>
              <a:rPr lang="de-DE" sz="2000" dirty="0"/>
              <a:t>Reflexion und Erprobungsauftrag</a:t>
            </a:r>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49</a:t>
            </a:fld>
            <a:endParaRPr lang="de-DE" dirty="0"/>
          </a:p>
        </p:txBody>
      </p:sp>
    </p:spTree>
    <p:extLst>
      <p:ext uri="{BB962C8B-B14F-4D97-AF65-F5344CB8AC3E}">
        <p14:creationId xmlns:p14="http://schemas.microsoft.com/office/powerpoint/2010/main" val="3081900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5</a:t>
            </a:fld>
            <a:endParaRPr lang="de-DE" dirty="0"/>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dirty="0"/>
              <a:t>GRUNDIDEE DES MODULS 2</a:t>
            </a:r>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p:txBody>
          <a:bodyPr/>
          <a:lstStyle/>
          <a:p>
            <a:r>
              <a:rPr lang="de-DE" sz="1500" dirty="0"/>
              <a:t>Ein tragfähiges Verständnis von Rechenoperationen ist eine wichtige Voraussetzung, um Schwierigkeiten in Mathematik vorzubeugen. Doch was macht ein tragfähiges Operationsverständnis genau aus? Welche Schwierigkeiten und typischen Fehlvorstellungen lassen sich bei Lernenden ohne tragfähige Vorstellungen häufig beobachten? Welche Aufgabenstellungen und Darstellungen eignen sich grundsätzlich im Unterricht, um ein tragfähiges Operationsverständnis aufzubauen? </a:t>
            </a:r>
          </a:p>
          <a:p>
            <a:r>
              <a:rPr lang="de-DE" sz="1500" dirty="0"/>
              <a:t>Am Beispiel der Multiplikation werden in diesem Modul die wichtigsten Verstehensgrundlagen vorgestellt, Fallbeispiele analysiert sowie konkrete Praxisbeispiele aufgezeigt und diskutiert.</a:t>
            </a:r>
          </a:p>
          <a:p>
            <a:endParaRPr lang="de-DE" sz="1600" dirty="0"/>
          </a:p>
          <a:p>
            <a:endParaRPr lang="de-DE" sz="1600" dirty="0"/>
          </a:p>
        </p:txBody>
      </p:sp>
    </p:spTree>
    <p:extLst>
      <p:ext uri="{BB962C8B-B14F-4D97-AF65-F5344CB8AC3E}">
        <p14:creationId xmlns:p14="http://schemas.microsoft.com/office/powerpoint/2010/main" val="6393699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50</a:t>
            </a:fld>
            <a:endParaRPr lang="de-DE" dirty="0"/>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dirty="0"/>
              <a:t>HINWEISE ZU DEN FOLIEN 52-62</a:t>
            </a:r>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423" y="1639658"/>
            <a:ext cx="7641177" cy="4527819"/>
          </a:xfrm>
        </p:spPr>
        <p:txBody>
          <a:bodyPr/>
          <a:lstStyle/>
          <a:p>
            <a:pPr algn="just">
              <a:lnSpc>
                <a:spcPct val="110000"/>
              </a:lnSpc>
              <a:spcBef>
                <a:spcPts val="600"/>
              </a:spcBef>
            </a:pPr>
            <a:r>
              <a:rPr lang="de-DE" sz="1500" b="1" dirty="0"/>
              <a:t>Kernbotschaft (Folie 65):</a:t>
            </a:r>
          </a:p>
          <a:p>
            <a:pPr marL="285750" indent="-285750" algn="just">
              <a:lnSpc>
                <a:spcPct val="110000"/>
              </a:lnSpc>
              <a:spcBef>
                <a:spcPts val="600"/>
              </a:spcBef>
              <a:buFont typeface="Arial" panose="020B0604020202020204" pitchFamily="34" charset="0"/>
              <a:buChar char="•"/>
            </a:pPr>
            <a:r>
              <a:rPr lang="de-DE" sz="1500" b="1" dirty="0">
                <a:effectLst/>
                <a:ea typeface="Times New Roman" panose="02020603050405020304" pitchFamily="18" charset="0"/>
              </a:rPr>
              <a:t>Ler</a:t>
            </a:r>
            <a:r>
              <a:rPr lang="de-DE" sz="1500" b="1" dirty="0">
                <a:latin typeface="Arial" panose="020B0604020202020204" pitchFamily="34" charset="0"/>
                <a:cs typeface="Arial" panose="020B0604020202020204" pitchFamily="34" charset="0"/>
              </a:rPr>
              <a:t>nende brauchen Gelegenheiten, Beziehungen zwischen Rechenoperationen und Aufgaben zu erkennen und zu nutzen.</a:t>
            </a:r>
            <a:r>
              <a:rPr lang="de-DE" sz="1500" b="1" dirty="0"/>
              <a:t> </a:t>
            </a:r>
          </a:p>
          <a:p>
            <a:pPr>
              <a:lnSpc>
                <a:spcPct val="120000"/>
              </a:lnSpc>
              <a:spcBef>
                <a:spcPts val="600"/>
              </a:spcBef>
            </a:pPr>
            <a:endParaRPr lang="de-DE" sz="1500" dirty="0"/>
          </a:p>
          <a:p>
            <a:pPr>
              <a:lnSpc>
                <a:spcPct val="120000"/>
              </a:lnSpc>
              <a:spcBef>
                <a:spcPts val="600"/>
              </a:spcBef>
            </a:pPr>
            <a:r>
              <a:rPr lang="de-DE" sz="1500" dirty="0"/>
              <a:t>Folie 53: Aktivität (Hinweise s. Folie 52)</a:t>
            </a:r>
          </a:p>
          <a:p>
            <a:pPr>
              <a:lnSpc>
                <a:spcPct val="120000"/>
              </a:lnSpc>
              <a:spcBef>
                <a:spcPts val="600"/>
              </a:spcBef>
            </a:pPr>
            <a:r>
              <a:rPr lang="de-DE" sz="1500" dirty="0"/>
              <a:t>Folien 54-61: In diesem Abschnitt werden die Beziehungen zwischen Rechenoperationen dargestellt. Danach werden unter Bezug zu exemplarischen Darstellungen und den Rechengesetzen die Beziehungen zwischen Aufgaben in den Blick genommen. Dabei erhalten Teilnehmende Beispiele für den Unterricht.</a:t>
            </a:r>
          </a:p>
          <a:p>
            <a:pPr>
              <a:lnSpc>
                <a:spcPct val="120000"/>
              </a:lnSpc>
              <a:spcBef>
                <a:spcPts val="600"/>
              </a:spcBef>
            </a:pPr>
            <a:r>
              <a:rPr lang="de-DE" sz="1500" dirty="0"/>
              <a:t>Folie 63: Aktivität (Hinweise s. Folie 62)</a:t>
            </a:r>
          </a:p>
        </p:txBody>
      </p:sp>
    </p:spTree>
    <p:extLst>
      <p:ext uri="{BB962C8B-B14F-4D97-AF65-F5344CB8AC3E}">
        <p14:creationId xmlns:p14="http://schemas.microsoft.com/office/powerpoint/2010/main" val="41948176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CA5000-2FAC-C815-0550-75D4374C1E86}"/>
              </a:ext>
            </a:extLst>
          </p:cNvPr>
          <p:cNvSpPr>
            <a:spLocks noGrp="1"/>
          </p:cNvSpPr>
          <p:nvPr>
            <p:ph type="title"/>
          </p:nvPr>
        </p:nvSpPr>
        <p:spPr/>
        <p:txBody>
          <a:bodyPr/>
          <a:lstStyle/>
          <a:p>
            <a:r>
              <a:rPr lang="de-DE" dirty="0"/>
              <a:t>Aufgabenbeziehungen nutzen</a:t>
            </a:r>
          </a:p>
        </p:txBody>
      </p:sp>
      <p:sp>
        <p:nvSpPr>
          <p:cNvPr id="5" name="Datumsplatzhalter 4">
            <a:extLst>
              <a:ext uri="{FF2B5EF4-FFF2-40B4-BE49-F238E27FC236}">
                <a16:creationId xmlns:a16="http://schemas.microsoft.com/office/drawing/2014/main" id="{80369A70-C6B8-CB81-ECCC-1D67D8DE196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3ADFBE4-A7A4-02F1-EE48-674EFD66C976}"/>
              </a:ext>
            </a:extLst>
          </p:cNvPr>
          <p:cNvSpPr>
            <a:spLocks noGrp="1"/>
          </p:cNvSpPr>
          <p:nvPr>
            <p:ph type="sldNum" sz="quarter" idx="12"/>
          </p:nvPr>
        </p:nvSpPr>
        <p:spPr/>
        <p:txBody>
          <a:bodyPr/>
          <a:lstStyle/>
          <a:p>
            <a:fld id="{C3752B7C-18A9-864D-BBCB-54A9F41B5594}" type="slidenum">
              <a:rPr lang="de-DE" smtClean="0"/>
              <a:pPr/>
              <a:t>51</a:t>
            </a:fld>
            <a:endParaRPr lang="de-DE" dirty="0"/>
          </a:p>
        </p:txBody>
      </p:sp>
      <p:grpSp>
        <p:nvGrpSpPr>
          <p:cNvPr id="20" name="Gruppieren 19">
            <a:extLst>
              <a:ext uri="{FF2B5EF4-FFF2-40B4-BE49-F238E27FC236}">
                <a16:creationId xmlns:a16="http://schemas.microsoft.com/office/drawing/2014/main" id="{73D89D54-E9E1-4BB9-D26F-77E7A92F47DB}"/>
              </a:ext>
            </a:extLst>
          </p:cNvPr>
          <p:cNvGrpSpPr>
            <a:grpSpLocks noChangeAspect="1"/>
          </p:cNvGrpSpPr>
          <p:nvPr/>
        </p:nvGrpSpPr>
        <p:grpSpPr>
          <a:xfrm>
            <a:off x="2367632" y="2017571"/>
            <a:ext cx="4366088" cy="3276000"/>
            <a:chOff x="5681807" y="3971726"/>
            <a:chExt cx="2421272" cy="1816748"/>
          </a:xfrm>
        </p:grpSpPr>
        <p:sp>
          <p:nvSpPr>
            <p:cNvPr id="8" name="Dreieck 7">
              <a:extLst>
                <a:ext uri="{FF2B5EF4-FFF2-40B4-BE49-F238E27FC236}">
                  <a16:creationId xmlns:a16="http://schemas.microsoft.com/office/drawing/2014/main" id="{8DD7DDC8-588D-8F7E-2E2B-F65678BC385F}"/>
                </a:ext>
              </a:extLst>
            </p:cNvPr>
            <p:cNvSpPr/>
            <p:nvPr/>
          </p:nvSpPr>
          <p:spPr>
            <a:xfrm rot="10800000">
              <a:off x="6301090" y="4482017"/>
              <a:ext cx="1185560" cy="969901"/>
            </a:xfrm>
            <a:prstGeom prst="triangle">
              <a:avLst/>
            </a:prstGeom>
            <a:noFill/>
            <a:ln w="698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E558C7FB-2C77-806F-79AD-1FB777FB2D24}"/>
                </a:ext>
              </a:extLst>
            </p:cNvPr>
            <p:cNvGrpSpPr/>
            <p:nvPr/>
          </p:nvGrpSpPr>
          <p:grpSpPr>
            <a:xfrm>
              <a:off x="6384219" y="4816474"/>
              <a:ext cx="1019300" cy="972000"/>
              <a:chOff x="6384219" y="4858998"/>
              <a:chExt cx="1019300" cy="972000"/>
            </a:xfrm>
          </p:grpSpPr>
          <p:sp>
            <p:nvSpPr>
              <p:cNvPr id="11" name="Oval 10">
                <a:extLst>
                  <a:ext uri="{FF2B5EF4-FFF2-40B4-BE49-F238E27FC236}">
                    <a16:creationId xmlns:a16="http://schemas.microsoft.com/office/drawing/2014/main" id="{2509911E-7400-6019-C566-B3D18B5B4788}"/>
                  </a:ext>
                </a:extLst>
              </p:cNvPr>
              <p:cNvSpPr/>
              <p:nvPr/>
            </p:nvSpPr>
            <p:spPr>
              <a:xfrm>
                <a:off x="6407869" y="4858998"/>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6382CA6C-6751-3F49-B5C8-1F4D8EEBFA3E}"/>
                  </a:ext>
                </a:extLst>
              </p:cNvPr>
              <p:cNvSpPr txBox="1"/>
              <p:nvPr/>
            </p:nvSpPr>
            <p:spPr>
              <a:xfrm>
                <a:off x="6384219" y="5088976"/>
                <a:ext cx="1019300" cy="512044"/>
              </a:xfrm>
              <a:prstGeom prst="rect">
                <a:avLst/>
              </a:prstGeom>
              <a:noFill/>
            </p:spPr>
            <p:txBody>
              <a:bodyPr wrap="square" rtlCol="0">
                <a:spAutoFit/>
              </a:bodyPr>
              <a:lstStyle/>
              <a:p>
                <a:pPr algn="ctr"/>
                <a:r>
                  <a:rPr lang="de-DE" b="1" dirty="0">
                    <a:solidFill>
                      <a:schemeClr val="bg1"/>
                    </a:solidFill>
                    <a:latin typeface="Arial" panose="020B0604020202020204" pitchFamily="34" charset="0"/>
                    <a:cs typeface="Arial" panose="020B0604020202020204" pitchFamily="34" charset="0"/>
                  </a:rPr>
                  <a:t>Aufgaben-beziehungen</a:t>
                </a:r>
              </a:p>
              <a:p>
                <a:pPr algn="ctr"/>
                <a:r>
                  <a:rPr lang="de-DE" b="1" dirty="0">
                    <a:solidFill>
                      <a:schemeClr val="bg1"/>
                    </a:solidFill>
                    <a:latin typeface="Arial" panose="020B0604020202020204" pitchFamily="34" charset="0"/>
                    <a:cs typeface="Arial" panose="020B0604020202020204" pitchFamily="34" charset="0"/>
                  </a:rPr>
                  <a:t>nutzen</a:t>
                </a:r>
              </a:p>
            </p:txBody>
          </p:sp>
        </p:grpSp>
        <p:grpSp>
          <p:nvGrpSpPr>
            <p:cNvPr id="18" name="Gruppieren 17">
              <a:extLst>
                <a:ext uri="{FF2B5EF4-FFF2-40B4-BE49-F238E27FC236}">
                  <a16:creationId xmlns:a16="http://schemas.microsoft.com/office/drawing/2014/main" id="{2A23B908-8062-B129-5421-9083C51D7ADD}"/>
                </a:ext>
              </a:extLst>
            </p:cNvPr>
            <p:cNvGrpSpPr/>
            <p:nvPr/>
          </p:nvGrpSpPr>
          <p:grpSpPr>
            <a:xfrm>
              <a:off x="7083779" y="3971726"/>
              <a:ext cx="1019300" cy="972000"/>
              <a:chOff x="7134757" y="4079545"/>
              <a:chExt cx="1019300" cy="972000"/>
            </a:xfrm>
          </p:grpSpPr>
          <p:sp>
            <p:nvSpPr>
              <p:cNvPr id="9" name="Oval 8">
                <a:extLst>
                  <a:ext uri="{FF2B5EF4-FFF2-40B4-BE49-F238E27FC236}">
                    <a16:creationId xmlns:a16="http://schemas.microsoft.com/office/drawing/2014/main" id="{51AEE25F-83E6-C497-94CA-1C13CA8A8F76}"/>
                  </a:ext>
                </a:extLst>
              </p:cNvPr>
              <p:cNvSpPr/>
              <p:nvPr/>
            </p:nvSpPr>
            <p:spPr>
              <a:xfrm>
                <a:off x="7158408" y="4079545"/>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5BA837F6-AB23-89D6-DDB0-5E62F920284B}"/>
                  </a:ext>
                </a:extLst>
              </p:cNvPr>
              <p:cNvSpPr txBox="1"/>
              <p:nvPr/>
            </p:nvSpPr>
            <p:spPr>
              <a:xfrm>
                <a:off x="7134757" y="4386329"/>
                <a:ext cx="1019300" cy="358431"/>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Darstellungen vernetzen</a:t>
                </a:r>
              </a:p>
            </p:txBody>
          </p:sp>
        </p:grpSp>
        <p:grpSp>
          <p:nvGrpSpPr>
            <p:cNvPr id="17" name="Gruppieren 16">
              <a:extLst>
                <a:ext uri="{FF2B5EF4-FFF2-40B4-BE49-F238E27FC236}">
                  <a16:creationId xmlns:a16="http://schemas.microsoft.com/office/drawing/2014/main" id="{5F1524A7-2D47-3123-5700-C6915BBCDEAA}"/>
                </a:ext>
              </a:extLst>
            </p:cNvPr>
            <p:cNvGrpSpPr/>
            <p:nvPr/>
          </p:nvGrpSpPr>
          <p:grpSpPr>
            <a:xfrm>
              <a:off x="5681807" y="3987586"/>
              <a:ext cx="1019300" cy="972000"/>
              <a:chOff x="5633682" y="4096616"/>
              <a:chExt cx="1019300" cy="972000"/>
            </a:xfrm>
          </p:grpSpPr>
          <p:sp>
            <p:nvSpPr>
              <p:cNvPr id="10" name="Oval 9">
                <a:extLst>
                  <a:ext uri="{FF2B5EF4-FFF2-40B4-BE49-F238E27FC236}">
                    <a16:creationId xmlns:a16="http://schemas.microsoft.com/office/drawing/2014/main" id="{D7D04692-6E60-40D0-201C-0378F0FB358C}"/>
                  </a:ext>
                </a:extLst>
              </p:cNvPr>
              <p:cNvSpPr/>
              <p:nvPr/>
            </p:nvSpPr>
            <p:spPr>
              <a:xfrm>
                <a:off x="5657331" y="4096616"/>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DEE3C5F9-A02C-6378-5B42-EB691EF6A139}"/>
                  </a:ext>
                </a:extLst>
              </p:cNvPr>
              <p:cNvSpPr txBox="1"/>
              <p:nvPr/>
            </p:nvSpPr>
            <p:spPr>
              <a:xfrm>
                <a:off x="5633682" y="4331610"/>
                <a:ext cx="1019300" cy="512044"/>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Grund-vorstellungen besitzen</a:t>
                </a:r>
              </a:p>
            </p:txBody>
          </p:sp>
        </p:grpSp>
      </p:grpSp>
    </p:spTree>
    <p:extLst>
      <p:ext uri="{BB962C8B-B14F-4D97-AF65-F5344CB8AC3E}">
        <p14:creationId xmlns:p14="http://schemas.microsoft.com/office/powerpoint/2010/main" val="1674083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52</a:t>
            </a:fld>
            <a:endParaRPr lang="de-DE" dirty="0"/>
          </a:p>
        </p:txBody>
      </p:sp>
      <p:sp>
        <p:nvSpPr>
          <p:cNvPr id="7" name="Textplatzhalter 9">
            <a:extLst>
              <a:ext uri="{FF2B5EF4-FFF2-40B4-BE49-F238E27FC236}">
                <a16:creationId xmlns:a16="http://schemas.microsoft.com/office/drawing/2014/main" id="{7FB7004F-52D7-CA04-F790-0C08EAA43358}"/>
              </a:ext>
            </a:extLst>
          </p:cNvPr>
          <p:cNvSpPr>
            <a:spLocks noGrp="1"/>
          </p:cNvSpPr>
          <p:nvPr>
            <p:ph type="body" sz="quarter" idx="13"/>
          </p:nvPr>
        </p:nvSpPr>
        <p:spPr>
          <a:xfrm>
            <a:off x="1019908" y="1194030"/>
            <a:ext cx="7085868" cy="445628"/>
          </a:xfrm>
        </p:spPr>
        <p:txBody>
          <a:bodyPr/>
          <a:lstStyle/>
          <a:p>
            <a:r>
              <a:rPr lang="de-DE" dirty="0"/>
              <a:t>ANMERKUNGEN ZUR AKTIVITÄT AUF FOLIE 53</a:t>
            </a:r>
          </a:p>
        </p:txBody>
      </p:sp>
      <p:sp>
        <p:nvSpPr>
          <p:cNvPr id="6" name="Inhaltsplatzhalter 5"/>
          <p:cNvSpPr>
            <a:spLocks noGrp="1"/>
          </p:cNvSpPr>
          <p:nvPr>
            <p:ph idx="1"/>
          </p:nvPr>
        </p:nvSpPr>
        <p:spPr>
          <a:xfrm>
            <a:off x="1019908" y="1569318"/>
            <a:ext cx="7255991" cy="4527819"/>
          </a:xfrm>
        </p:spPr>
        <p:txBody>
          <a:bodyPr/>
          <a:lstStyle/>
          <a:p>
            <a:pPr>
              <a:spcBef>
                <a:spcPts val="0"/>
              </a:spcBef>
            </a:pPr>
            <a:r>
              <a:rPr lang="de-DE" sz="1350" b="1" dirty="0"/>
              <a:t>Ziel: </a:t>
            </a:r>
            <a:r>
              <a:rPr lang="de-DE" sz="1350" kern="1200" dirty="0">
                <a:solidFill>
                  <a:schemeClr val="tx1"/>
                </a:solidFill>
                <a:effectLst/>
              </a:rPr>
              <a:t>Diese Aktivität soll verdeutlichen, warum das Erkennen und Nutzen von Aufgabenbeziehungen so zentral und wichtig ist. Das sollen die Teilnehmenden an dieser Aufgabe, die natürlich nicht für Kinder der Schuleingangsphase gedacht ist, selbst erfahren.</a:t>
            </a:r>
            <a:endParaRPr lang="de-DE" sz="1350" dirty="0"/>
          </a:p>
          <a:p>
            <a:pPr>
              <a:spcBef>
                <a:spcPts val="0"/>
              </a:spcBef>
            </a:pPr>
            <a:endParaRPr lang="de-DE" sz="1350" b="1" dirty="0"/>
          </a:p>
          <a:p>
            <a:pPr>
              <a:lnSpc>
                <a:spcPct val="114000"/>
              </a:lnSpc>
              <a:spcBef>
                <a:spcPts val="600"/>
              </a:spcBef>
              <a:defRPr/>
            </a:pPr>
            <a:r>
              <a:rPr lang="de-DE" sz="1350" b="1" dirty="0"/>
              <a:t>Hintergrund: </a:t>
            </a:r>
          </a:p>
          <a:p>
            <a:pPr>
              <a:spcBef>
                <a:spcPts val="0"/>
              </a:spcBef>
            </a:pPr>
            <a:r>
              <a:rPr lang="de-DE" sz="1350" dirty="0"/>
              <a:t>V</a:t>
            </a:r>
            <a:r>
              <a:rPr lang="de-DE" sz="1350" kern="1200" dirty="0">
                <a:solidFill>
                  <a:schemeClr val="tx1"/>
                </a:solidFill>
                <a:effectLst/>
              </a:rPr>
              <a:t>ermutlich werden die Teilnehmenden diese Aufgabe nicht automatisiert gelöst, sondern zerlegt haben. Sie werden dies mitunter auf unterschiedliche Weisen getan haben. Manche werden 11 </a:t>
            </a:r>
            <a:r>
              <a:rPr lang="de-DE" sz="1350" dirty="0"/>
              <a:t>∙ </a:t>
            </a:r>
            <a:r>
              <a:rPr lang="de-DE" sz="1350" kern="1200" dirty="0">
                <a:solidFill>
                  <a:schemeClr val="tx1"/>
                </a:solidFill>
                <a:effectLst/>
              </a:rPr>
              <a:t>2 zu</a:t>
            </a:r>
            <a:r>
              <a:rPr lang="de-DE" sz="1350" kern="1200" baseline="0" dirty="0">
                <a:solidFill>
                  <a:schemeClr val="tx1"/>
                </a:solidFill>
                <a:effectLst/>
              </a:rPr>
              <a:t> </a:t>
            </a:r>
            <a:r>
              <a:rPr lang="de-DE" sz="1350" kern="1200" dirty="0">
                <a:solidFill>
                  <a:schemeClr val="tx1"/>
                </a:solidFill>
                <a:effectLst/>
              </a:rPr>
              <a:t>11 </a:t>
            </a:r>
            <a:r>
              <a:rPr lang="de-DE" sz="1350" dirty="0"/>
              <a:t>∙</a:t>
            </a:r>
            <a:r>
              <a:rPr lang="de-DE" sz="1350" kern="1200" dirty="0">
                <a:solidFill>
                  <a:schemeClr val="tx1"/>
                </a:solidFill>
                <a:effectLst/>
              </a:rPr>
              <a:t> 10 oder auch 1 </a:t>
            </a:r>
            <a:r>
              <a:rPr lang="de-DE" sz="1350" dirty="0"/>
              <a:t>∙</a:t>
            </a:r>
            <a:r>
              <a:rPr lang="de-DE" sz="1350" kern="1200" dirty="0">
                <a:solidFill>
                  <a:schemeClr val="tx1"/>
                </a:solidFill>
                <a:effectLst/>
              </a:rPr>
              <a:t> 12 zu 10 </a:t>
            </a:r>
            <a:r>
              <a:rPr lang="de-DE" sz="1350" dirty="0"/>
              <a:t>∙</a:t>
            </a:r>
            <a:r>
              <a:rPr lang="de-DE" sz="1350" kern="1200" dirty="0">
                <a:solidFill>
                  <a:schemeClr val="tx1"/>
                </a:solidFill>
                <a:effectLst/>
              </a:rPr>
              <a:t> 12 addiert haben</a:t>
            </a:r>
            <a:r>
              <a:rPr lang="de-DE" sz="1350" dirty="0"/>
              <a:t>.</a:t>
            </a:r>
            <a:r>
              <a:rPr lang="de-DE" sz="1350" kern="1200" dirty="0">
                <a:solidFill>
                  <a:schemeClr val="tx1"/>
                </a:solidFill>
                <a:effectLst/>
              </a:rPr>
              <a:t> Analog sollten Kinder beim Einmaleins vorgehen und schwierig erscheinende Aufgaben von leichteren ableiten (</a:t>
            </a:r>
            <a:r>
              <a:rPr lang="de-DE" sz="1350" kern="1200" dirty="0">
                <a:solidFill>
                  <a:schemeClr val="tx1"/>
                </a:solidFill>
                <a:effectLst/>
                <a:sym typeface="Wingdings" pitchFamily="2" charset="2"/>
              </a:rPr>
              <a:t>s. nächste Aktivität).</a:t>
            </a:r>
          </a:p>
          <a:p>
            <a:pPr>
              <a:lnSpc>
                <a:spcPct val="114000"/>
              </a:lnSpc>
              <a:spcBef>
                <a:spcPts val="600"/>
              </a:spcBef>
              <a:defRPr/>
            </a:pPr>
            <a:r>
              <a:rPr lang="de-DE" sz="1350" dirty="0">
                <a:sym typeface="Wingdings" pitchFamily="2" charset="2"/>
              </a:rPr>
              <a:t>Aufgabenbeziehungen zu nutzen ist wichtig, …</a:t>
            </a:r>
          </a:p>
          <a:p>
            <a:pPr marL="400050" lvl="1" indent="-171450">
              <a:lnSpc>
                <a:spcPct val="114000"/>
              </a:lnSpc>
              <a:spcBef>
                <a:spcPts val="600"/>
              </a:spcBef>
              <a:buClr>
                <a:srgbClr val="327A86"/>
              </a:buClr>
              <a:buFont typeface="Arial" panose="020B0604020202020204" pitchFamily="34" charset="0"/>
              <a:buChar char="•"/>
              <a:defRPr/>
            </a:pPr>
            <a:r>
              <a:rPr lang="de-DE" sz="1300" dirty="0"/>
              <a:t>denn </a:t>
            </a:r>
            <a:r>
              <a:rPr lang="de-DE" sz="1300" dirty="0" err="1"/>
              <a:t>verstehensbasierte</a:t>
            </a:r>
            <a:r>
              <a:rPr lang="de-DE" sz="1300" dirty="0"/>
              <a:t> Automatisierung gelingt (besser), wenn Beziehungen hergestellt werden (</a:t>
            </a:r>
            <a:r>
              <a:rPr lang="de-DE" sz="1300" dirty="0" err="1"/>
              <a:t>Gaidoschik</a:t>
            </a:r>
            <a:r>
              <a:rPr lang="de-DE" sz="1300" dirty="0"/>
              <a:t>, 2014).</a:t>
            </a:r>
          </a:p>
          <a:p>
            <a:pPr marL="400050" lvl="1" indent="-171450">
              <a:lnSpc>
                <a:spcPct val="114000"/>
              </a:lnSpc>
              <a:spcBef>
                <a:spcPts val="600"/>
              </a:spcBef>
              <a:buClr>
                <a:srgbClr val="327A86"/>
              </a:buClr>
              <a:buFont typeface="Arial" panose="020B0604020202020204" pitchFamily="34" charset="0"/>
              <a:buChar char="•"/>
              <a:defRPr/>
            </a:pPr>
            <a:r>
              <a:rPr lang="de-DE" sz="1300" dirty="0"/>
              <a:t>um ‚schwierige‘ Aufgaben aus ‚leichten‘ Aufgaben ableiten zu können.</a:t>
            </a:r>
          </a:p>
          <a:p>
            <a:pPr marL="400050" lvl="1" indent="-171450">
              <a:lnSpc>
                <a:spcPct val="114000"/>
              </a:lnSpc>
              <a:spcBef>
                <a:spcPts val="600"/>
              </a:spcBef>
              <a:buClr>
                <a:srgbClr val="327A86"/>
              </a:buClr>
              <a:buFont typeface="Arial" panose="020B0604020202020204" pitchFamily="34" charset="0"/>
              <a:buChar char="•"/>
              <a:defRPr/>
            </a:pPr>
            <a:r>
              <a:rPr lang="de-DE" sz="1300" dirty="0"/>
              <a:t>für die Entwicklung flexibler Rechenkompetenzen.</a:t>
            </a:r>
          </a:p>
          <a:p>
            <a:pPr>
              <a:spcBef>
                <a:spcPts val="0"/>
              </a:spcBef>
            </a:pPr>
            <a:endParaRPr lang="de-DE" sz="1350" dirty="0"/>
          </a:p>
        </p:txBody>
      </p:sp>
    </p:spTree>
    <p:extLst>
      <p:ext uri="{BB962C8B-B14F-4D97-AF65-F5344CB8AC3E}">
        <p14:creationId xmlns:p14="http://schemas.microsoft.com/office/powerpoint/2010/main" val="4252415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33DDE178-96CB-C14F-A48B-0AC2DB328982}"/>
              </a:ext>
            </a:extLst>
          </p:cNvPr>
          <p:cNvSpPr>
            <a:spLocks noGrp="1"/>
          </p:cNvSpPr>
          <p:nvPr>
            <p:ph type="body" sz="quarter" idx="14"/>
          </p:nvPr>
        </p:nvSpPr>
        <p:spPr/>
        <p:txBody>
          <a:bodyPr>
            <a:normAutofit/>
          </a:bodyPr>
          <a:lstStyle/>
          <a:p>
            <a:pPr>
              <a:lnSpc>
                <a:spcPct val="114000"/>
              </a:lnSpc>
              <a:defRPr/>
            </a:pPr>
            <a:r>
              <a:rPr lang="de-DE" altLang="de-DE" sz="2000" dirty="0">
                <a:solidFill>
                  <a:srgbClr val="000000"/>
                </a:solidFill>
              </a:rPr>
              <a:t>Rechnen Sie: 11 </a:t>
            </a:r>
            <a:r>
              <a:rPr lang="de-DE" sz="2000" dirty="0"/>
              <a:t>∙</a:t>
            </a:r>
            <a:r>
              <a:rPr lang="de-DE" altLang="de-DE" sz="2000" dirty="0">
                <a:solidFill>
                  <a:srgbClr val="000000"/>
                </a:solidFill>
              </a:rPr>
              <a:t> 12</a:t>
            </a:r>
          </a:p>
          <a:p>
            <a:pPr>
              <a:lnSpc>
                <a:spcPct val="114000"/>
              </a:lnSpc>
              <a:defRPr/>
            </a:pPr>
            <a:r>
              <a:rPr lang="de-DE" altLang="de-DE" sz="2000" dirty="0">
                <a:solidFill>
                  <a:srgbClr val="000000"/>
                </a:solidFill>
              </a:rPr>
              <a:t>Welche „leichte“ Aufgabe haben Sie genutzt, </a:t>
            </a:r>
            <a:br>
              <a:rPr lang="de-DE" altLang="de-DE" sz="2000" dirty="0">
                <a:solidFill>
                  <a:srgbClr val="000000"/>
                </a:solidFill>
              </a:rPr>
            </a:br>
            <a:r>
              <a:rPr lang="de-DE" altLang="de-DE" sz="2000" dirty="0">
                <a:solidFill>
                  <a:srgbClr val="000000"/>
                </a:solidFill>
              </a:rPr>
              <a:t>um das Ergebnis zu bestimmen?</a:t>
            </a:r>
          </a:p>
          <a:p>
            <a:pPr>
              <a:lnSpc>
                <a:spcPct val="114000"/>
              </a:lnSpc>
              <a:defRPr/>
            </a:pPr>
            <a:r>
              <a:rPr lang="de-DE" altLang="de-DE" sz="2000" dirty="0">
                <a:solidFill>
                  <a:srgbClr val="000000"/>
                </a:solidFill>
              </a:rPr>
              <a:t>Gibt es noch weitere „leichte“ Aufgaben?</a:t>
            </a:r>
            <a:endParaRPr lang="de-DE" sz="1800" dirty="0"/>
          </a:p>
        </p:txBody>
      </p:sp>
      <p:sp>
        <p:nvSpPr>
          <p:cNvPr id="5" name="Datumsplatzhalter 4">
            <a:extLst>
              <a:ext uri="{FF2B5EF4-FFF2-40B4-BE49-F238E27FC236}">
                <a16:creationId xmlns:a16="http://schemas.microsoft.com/office/drawing/2014/main" id="{B328DBFA-DF28-404E-A16F-4BFE5425A44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F0DFD6B-DA24-0845-B8C9-88237C47B125}"/>
              </a:ext>
            </a:extLst>
          </p:cNvPr>
          <p:cNvSpPr>
            <a:spLocks noGrp="1"/>
          </p:cNvSpPr>
          <p:nvPr>
            <p:ph type="sldNum" sz="quarter" idx="12"/>
          </p:nvPr>
        </p:nvSpPr>
        <p:spPr/>
        <p:txBody>
          <a:bodyPr/>
          <a:lstStyle/>
          <a:p>
            <a:fld id="{C3752B7C-18A9-864D-BBCB-54A9F41B5594}" type="slidenum">
              <a:rPr lang="de-DE" smtClean="0"/>
              <a:pPr/>
              <a:t>53</a:t>
            </a:fld>
            <a:endParaRPr lang="de-DE" dirty="0"/>
          </a:p>
        </p:txBody>
      </p:sp>
      <p:sp>
        <p:nvSpPr>
          <p:cNvPr id="7" name="Wolkenförmige Legende 6">
            <a:extLst>
              <a:ext uri="{FF2B5EF4-FFF2-40B4-BE49-F238E27FC236}">
                <a16:creationId xmlns:a16="http://schemas.microsoft.com/office/drawing/2014/main" id="{13917A71-69F8-1D4E-83C4-B727DE8980C1}"/>
              </a:ext>
            </a:extLst>
          </p:cNvPr>
          <p:cNvSpPr/>
          <p:nvPr/>
        </p:nvSpPr>
        <p:spPr>
          <a:xfrm>
            <a:off x="1280896" y="4449443"/>
            <a:ext cx="1778000" cy="1117600"/>
          </a:xfrm>
          <a:prstGeom prst="cloudCallout">
            <a:avLst>
              <a:gd name="adj1" fmla="val -55648"/>
              <a:gd name="adj2" fmla="val 72809"/>
            </a:avLst>
          </a:prstGeom>
          <a:solidFill>
            <a:schemeClr val="bg1"/>
          </a:solidFill>
          <a:ln>
            <a:solidFill>
              <a:srgbClr val="A4A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11</a:t>
            </a:r>
            <a:r>
              <a:rPr lang="de-DE" dirty="0">
                <a:latin typeface="Arial" panose="020B0604020202020204" pitchFamily="34" charset="0"/>
                <a:cs typeface="Arial" panose="020B0604020202020204" pitchFamily="34" charset="0"/>
              </a:rPr>
              <a:t> </a:t>
            </a:r>
            <a:r>
              <a:rPr lang="de-DE" dirty="0">
                <a:solidFill>
                  <a:schemeClr val="tx1"/>
                </a:solidFill>
                <a:latin typeface="Arial" panose="020B0604020202020204" pitchFamily="34" charset="0"/>
                <a:cs typeface="Arial" panose="020B0604020202020204" pitchFamily="34" charset="0"/>
              </a:rPr>
              <a:t>∙ 10 </a:t>
            </a:r>
          </a:p>
          <a:p>
            <a:pPr algn="ctr"/>
            <a:r>
              <a:rPr lang="de-DE" dirty="0">
                <a:solidFill>
                  <a:schemeClr val="tx1"/>
                </a:solidFill>
                <a:latin typeface="Arial" panose="020B0604020202020204" pitchFamily="34" charset="0"/>
                <a:cs typeface="Arial" panose="020B0604020202020204" pitchFamily="34" charset="0"/>
              </a:rPr>
              <a:t>+ 11 ∙ 2</a:t>
            </a:r>
          </a:p>
        </p:txBody>
      </p:sp>
      <p:sp>
        <p:nvSpPr>
          <p:cNvPr id="8" name="Wolkenförmige Legende 7">
            <a:extLst>
              <a:ext uri="{FF2B5EF4-FFF2-40B4-BE49-F238E27FC236}">
                <a16:creationId xmlns:a16="http://schemas.microsoft.com/office/drawing/2014/main" id="{0DEDF5F7-ED2F-F445-9836-29DE154223E0}"/>
              </a:ext>
            </a:extLst>
          </p:cNvPr>
          <p:cNvSpPr/>
          <p:nvPr/>
        </p:nvSpPr>
        <p:spPr>
          <a:xfrm>
            <a:off x="3796361" y="4897438"/>
            <a:ext cx="1778000" cy="1117600"/>
          </a:xfrm>
          <a:prstGeom prst="cloudCallout">
            <a:avLst>
              <a:gd name="adj1" fmla="val 62638"/>
              <a:gd name="adj2" fmla="val 42809"/>
            </a:avLst>
          </a:prstGeom>
          <a:solidFill>
            <a:schemeClr val="bg1"/>
          </a:solidFill>
          <a:ln>
            <a:solidFill>
              <a:srgbClr val="A4A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10 ∙ 12 </a:t>
            </a:r>
          </a:p>
          <a:p>
            <a:pPr algn="ctr"/>
            <a:r>
              <a:rPr lang="de-DE" dirty="0">
                <a:solidFill>
                  <a:schemeClr val="tx1"/>
                </a:solidFill>
                <a:latin typeface="Arial" panose="020B0604020202020204" pitchFamily="34" charset="0"/>
                <a:cs typeface="Arial" panose="020B0604020202020204" pitchFamily="34" charset="0"/>
              </a:rPr>
              <a:t>+ 1 ∙ 12</a:t>
            </a:r>
          </a:p>
        </p:txBody>
      </p:sp>
      <p:sp>
        <p:nvSpPr>
          <p:cNvPr id="9" name="Wolkenförmige Legende 8">
            <a:extLst>
              <a:ext uri="{FF2B5EF4-FFF2-40B4-BE49-F238E27FC236}">
                <a16:creationId xmlns:a16="http://schemas.microsoft.com/office/drawing/2014/main" id="{E782F5B1-7CEE-D847-947A-9C0EE7BEA401}"/>
              </a:ext>
            </a:extLst>
          </p:cNvPr>
          <p:cNvSpPr/>
          <p:nvPr/>
        </p:nvSpPr>
        <p:spPr>
          <a:xfrm>
            <a:off x="6085104" y="4338638"/>
            <a:ext cx="1778000" cy="1117600"/>
          </a:xfrm>
          <a:prstGeom prst="cloudCallout">
            <a:avLst>
              <a:gd name="adj1" fmla="val 62638"/>
              <a:gd name="adj2" fmla="val 42809"/>
            </a:avLst>
          </a:prstGeom>
          <a:solidFill>
            <a:schemeClr val="bg1"/>
          </a:solidFill>
          <a:ln>
            <a:solidFill>
              <a:srgbClr val="A4A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11 ∙ 11 </a:t>
            </a:r>
          </a:p>
          <a:p>
            <a:pPr algn="ctr"/>
            <a:r>
              <a:rPr lang="de-DE" dirty="0">
                <a:solidFill>
                  <a:schemeClr val="tx1"/>
                </a:solidFill>
                <a:latin typeface="Arial" panose="020B0604020202020204" pitchFamily="34" charset="0"/>
                <a:cs typeface="Arial" panose="020B0604020202020204" pitchFamily="34" charset="0"/>
              </a:rPr>
              <a:t>+ 11 ∙ 1</a:t>
            </a:r>
          </a:p>
        </p:txBody>
      </p:sp>
      <p:sp>
        <p:nvSpPr>
          <p:cNvPr id="10" name="Titel 9">
            <a:extLst>
              <a:ext uri="{FF2B5EF4-FFF2-40B4-BE49-F238E27FC236}">
                <a16:creationId xmlns:a16="http://schemas.microsoft.com/office/drawing/2014/main" id="{EE7C0D1A-801D-A608-6DE8-DE60BA60416A}"/>
              </a:ext>
            </a:extLst>
          </p:cNvPr>
          <p:cNvSpPr>
            <a:spLocks noGrp="1"/>
          </p:cNvSpPr>
          <p:nvPr>
            <p:ph type="title"/>
          </p:nvPr>
        </p:nvSpPr>
        <p:spPr/>
        <p:txBody>
          <a:bodyPr/>
          <a:lstStyle/>
          <a:p>
            <a:r>
              <a:rPr lang="de-DE" dirty="0"/>
              <a:t>Aufgabenbeziehungen nutzen </a:t>
            </a:r>
          </a:p>
        </p:txBody>
      </p:sp>
    </p:spTree>
    <p:extLst>
      <p:ext uri="{BB962C8B-B14F-4D97-AF65-F5344CB8AC3E}">
        <p14:creationId xmlns:p14="http://schemas.microsoft.com/office/powerpoint/2010/main" val="309841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8D3C10B1-852E-4996-8D88-7FD5087F0B4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09B88C7-D7B3-4775-8A2A-700E4C719010}"/>
              </a:ext>
            </a:extLst>
          </p:cNvPr>
          <p:cNvSpPr>
            <a:spLocks noGrp="1"/>
          </p:cNvSpPr>
          <p:nvPr>
            <p:ph type="sldNum" sz="quarter" idx="12"/>
          </p:nvPr>
        </p:nvSpPr>
        <p:spPr/>
        <p:txBody>
          <a:bodyPr/>
          <a:lstStyle/>
          <a:p>
            <a:fld id="{C3752B7C-18A9-864D-BBCB-54A9F41B5594}" type="slidenum">
              <a:rPr lang="de-DE" smtClean="0"/>
              <a:pPr/>
              <a:t>54</a:t>
            </a:fld>
            <a:endParaRPr lang="de-DE" dirty="0"/>
          </a:p>
        </p:txBody>
      </p:sp>
      <p:sp>
        <p:nvSpPr>
          <p:cNvPr id="11" name="Titel 1">
            <a:extLst>
              <a:ext uri="{FF2B5EF4-FFF2-40B4-BE49-F238E27FC236}">
                <a16:creationId xmlns:a16="http://schemas.microsoft.com/office/drawing/2014/main" id="{E4317E4B-7D80-9D43-B06D-F9504C29B092}"/>
              </a:ext>
            </a:extLst>
          </p:cNvPr>
          <p:cNvSpPr>
            <a:spLocks noGrp="1"/>
          </p:cNvSpPr>
          <p:nvPr>
            <p:ph type="title"/>
          </p:nvPr>
        </p:nvSpPr>
        <p:spPr>
          <a:xfrm>
            <a:off x="1096423" y="382774"/>
            <a:ext cx="7418927" cy="603704"/>
          </a:xfrm>
        </p:spPr>
        <p:txBody>
          <a:bodyPr>
            <a:normAutofit/>
          </a:bodyPr>
          <a:lstStyle/>
          <a:p>
            <a:r>
              <a:rPr lang="de-DE" dirty="0"/>
              <a:t>Aufgabenbeziehungen nutzen </a:t>
            </a:r>
          </a:p>
        </p:txBody>
      </p:sp>
      <p:sp>
        <p:nvSpPr>
          <p:cNvPr id="4" name="Abgerundetes Rechteck 3">
            <a:extLst>
              <a:ext uri="{FF2B5EF4-FFF2-40B4-BE49-F238E27FC236}">
                <a16:creationId xmlns:a16="http://schemas.microsoft.com/office/drawing/2014/main" id="{0649777E-A302-7218-E8AE-2193357A6887}"/>
              </a:ext>
            </a:extLst>
          </p:cNvPr>
          <p:cNvSpPr/>
          <p:nvPr/>
        </p:nvSpPr>
        <p:spPr>
          <a:xfrm>
            <a:off x="893066" y="2683174"/>
            <a:ext cx="7363590" cy="1714500"/>
          </a:xfrm>
          <a:prstGeom prst="roundRect">
            <a:avLst/>
          </a:prstGeom>
          <a:solidFill>
            <a:srgbClr val="E6F4F6"/>
          </a:solidFill>
          <a:ln>
            <a:solidFill>
              <a:srgbClr val="9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F2AF71A2-3A6A-B2AB-C262-21840DF6FFBB}"/>
              </a:ext>
            </a:extLst>
          </p:cNvPr>
          <p:cNvSpPr txBox="1"/>
          <p:nvPr/>
        </p:nvSpPr>
        <p:spPr>
          <a:xfrm>
            <a:off x="1240660" y="1828712"/>
            <a:ext cx="3966210"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 zwischen Rechenoperationen</a:t>
            </a:r>
          </a:p>
        </p:txBody>
      </p:sp>
      <p:sp>
        <p:nvSpPr>
          <p:cNvPr id="12" name="Textfeld 11">
            <a:extLst>
              <a:ext uri="{FF2B5EF4-FFF2-40B4-BE49-F238E27FC236}">
                <a16:creationId xmlns:a16="http://schemas.microsoft.com/office/drawing/2014/main" id="{A12A33BD-5C5F-03E9-30AA-C9C178A23BFB}"/>
              </a:ext>
            </a:extLst>
          </p:cNvPr>
          <p:cNvSpPr txBox="1"/>
          <p:nvPr/>
        </p:nvSpPr>
        <p:spPr>
          <a:xfrm>
            <a:off x="1057910" y="3078759"/>
            <a:ext cx="3406140" cy="923330"/>
          </a:xfrm>
          <a:prstGeom prst="rect">
            <a:avLst/>
          </a:prstGeom>
          <a:noFill/>
        </p:spPr>
        <p:txBody>
          <a:bodyPr wrap="square" rtlCol="0">
            <a:spAutoFit/>
          </a:bodyPr>
          <a:lstStyle/>
          <a:p>
            <a:r>
              <a:rPr lang="de-DE" altLang="de-DE" dirty="0">
                <a:latin typeface="Arial" panose="020B0604020202020204" pitchFamily="34" charset="0"/>
                <a:cs typeface="Arial" panose="020B0604020202020204" pitchFamily="34" charset="0"/>
              </a:rPr>
              <a:t>Multiplikation als wiederholte Addition gleicher Summanden: </a:t>
            </a:r>
            <a:br>
              <a:rPr lang="de-DE" altLang="de-DE" dirty="0">
                <a:latin typeface="Arial" panose="020B0604020202020204" pitchFamily="34" charset="0"/>
                <a:cs typeface="Arial" panose="020B0604020202020204" pitchFamily="34" charset="0"/>
              </a:rPr>
            </a:br>
            <a:r>
              <a:rPr lang="de-DE" altLang="de-DE" dirty="0">
                <a:latin typeface="Arial" panose="020B0604020202020204" pitchFamily="34" charset="0"/>
                <a:cs typeface="Arial" panose="020B0604020202020204" pitchFamily="34" charset="0"/>
              </a:rPr>
              <a:t>(4 </a:t>
            </a:r>
            <a:r>
              <a:rPr lang="de-DE" dirty="0"/>
              <a:t>∙</a:t>
            </a:r>
            <a:r>
              <a:rPr lang="de-DE" altLang="de-DE" dirty="0">
                <a:latin typeface="Arial" panose="020B0604020202020204" pitchFamily="34" charset="0"/>
                <a:cs typeface="Arial" panose="020B0604020202020204" pitchFamily="34" charset="0"/>
              </a:rPr>
              <a:t> 3 = 3 + 3 + 3 + 3)</a:t>
            </a:r>
            <a:endParaRPr lang="de-DE" dirty="0"/>
          </a:p>
        </p:txBody>
      </p:sp>
      <p:sp>
        <p:nvSpPr>
          <p:cNvPr id="13" name="Textfeld 12">
            <a:extLst>
              <a:ext uri="{FF2B5EF4-FFF2-40B4-BE49-F238E27FC236}">
                <a16:creationId xmlns:a16="http://schemas.microsoft.com/office/drawing/2014/main" id="{65581092-5505-9CEF-7D97-A266619CD5D4}"/>
              </a:ext>
            </a:extLst>
          </p:cNvPr>
          <p:cNvSpPr txBox="1"/>
          <p:nvPr/>
        </p:nvSpPr>
        <p:spPr>
          <a:xfrm>
            <a:off x="4739705" y="3078759"/>
            <a:ext cx="3406140" cy="923330"/>
          </a:xfrm>
          <a:prstGeom prst="rect">
            <a:avLst/>
          </a:prstGeom>
          <a:noFill/>
        </p:spPr>
        <p:txBody>
          <a:bodyPr wrap="square" rtlCol="0">
            <a:spAutoFit/>
          </a:bodyPr>
          <a:lstStyle/>
          <a:p>
            <a:r>
              <a:rPr lang="de-DE" altLang="de-DE" dirty="0">
                <a:latin typeface="Arial" panose="020B0604020202020204" pitchFamily="34" charset="0"/>
                <a:cs typeface="Arial" panose="020B0604020202020204" pitchFamily="34" charset="0"/>
              </a:rPr>
              <a:t>Multiplikation und Division als Umkehroperationen:</a:t>
            </a:r>
            <a:br>
              <a:rPr lang="de-DE" altLang="de-DE" dirty="0">
                <a:latin typeface="Arial" panose="020B0604020202020204" pitchFamily="34" charset="0"/>
                <a:cs typeface="Arial" panose="020B0604020202020204" pitchFamily="34" charset="0"/>
              </a:rPr>
            </a:br>
            <a:r>
              <a:rPr lang="de-DE" altLang="de-DE" dirty="0">
                <a:latin typeface="Arial" panose="020B0604020202020204" pitchFamily="34" charset="0"/>
                <a:cs typeface="Arial" panose="020B0604020202020204" pitchFamily="34" charset="0"/>
              </a:rPr>
              <a:t>(4 </a:t>
            </a:r>
            <a:r>
              <a:rPr lang="de-DE" dirty="0"/>
              <a:t>∙</a:t>
            </a:r>
            <a:r>
              <a:rPr lang="de-DE" altLang="de-DE" dirty="0">
                <a:latin typeface="Arial" panose="020B0604020202020204" pitchFamily="34" charset="0"/>
                <a:cs typeface="Arial" panose="020B0604020202020204" pitchFamily="34" charset="0"/>
              </a:rPr>
              <a:t> 3 = 12, denn 12 : 3 = 4)</a:t>
            </a:r>
            <a:endParaRPr lang="de-DE" dirty="0"/>
          </a:p>
        </p:txBody>
      </p:sp>
      <p:sp>
        <p:nvSpPr>
          <p:cNvPr id="20" name="Textfeld 19">
            <a:extLst>
              <a:ext uri="{FF2B5EF4-FFF2-40B4-BE49-F238E27FC236}">
                <a16:creationId xmlns:a16="http://schemas.microsoft.com/office/drawing/2014/main" id="{9E3430EB-C7DA-B25C-CF4A-452FB600DF6C}"/>
              </a:ext>
            </a:extLst>
          </p:cNvPr>
          <p:cNvSpPr txBox="1"/>
          <p:nvPr/>
        </p:nvSpPr>
        <p:spPr>
          <a:xfrm>
            <a:off x="7216775" y="5989317"/>
            <a:ext cx="1777999" cy="276999"/>
          </a:xfrm>
          <a:prstGeom prst="rect">
            <a:avLst/>
          </a:prstGeom>
          <a:noFill/>
        </p:spPr>
        <p:txBody>
          <a:bodyPr wrap="square">
            <a:spAutoFit/>
          </a:bodyPr>
          <a:lstStyle/>
          <a:p>
            <a:r>
              <a:rPr lang="de-DE" altLang="de-DE" sz="1200" dirty="0">
                <a:latin typeface="Arial" panose="020B0604020202020204" pitchFamily="34" charset="0"/>
                <a:cs typeface="Arial" panose="020B0604020202020204" pitchFamily="34" charset="0"/>
                <a:sym typeface="Helvetica" panose="020B0604020202020204" pitchFamily="34" charset="0"/>
              </a:rPr>
              <a:t>(PIKAS, 2020, S. 28)</a:t>
            </a:r>
            <a:endParaRPr lang="de-DE" sz="1200" dirty="0"/>
          </a:p>
        </p:txBody>
      </p:sp>
      <p:sp>
        <p:nvSpPr>
          <p:cNvPr id="2" name="Textplatzhalter 6">
            <a:extLst>
              <a:ext uri="{FF2B5EF4-FFF2-40B4-BE49-F238E27FC236}">
                <a16:creationId xmlns:a16="http://schemas.microsoft.com/office/drawing/2014/main" id="{2EC4084B-FB00-26FB-D974-7EF13A0D8FD0}"/>
              </a:ext>
            </a:extLst>
          </p:cNvPr>
          <p:cNvSpPr txBox="1">
            <a:spLocks/>
          </p:cNvSpPr>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ERKENNEN UND NUTZEN VON BEZIEHUNGEN (MULTIPLIKATION)</a:t>
            </a:r>
          </a:p>
        </p:txBody>
      </p:sp>
    </p:spTree>
    <p:extLst>
      <p:ext uri="{BB962C8B-B14F-4D97-AF65-F5344CB8AC3E}">
        <p14:creationId xmlns:p14="http://schemas.microsoft.com/office/powerpoint/2010/main" val="3463692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58EB6F-FF66-4E49-9C7D-69155DB14EFE}"/>
              </a:ext>
            </a:extLst>
          </p:cNvPr>
          <p:cNvSpPr>
            <a:spLocks noGrp="1"/>
          </p:cNvSpPr>
          <p:nvPr>
            <p:ph type="title"/>
          </p:nvPr>
        </p:nvSpPr>
        <p:spPr>
          <a:xfrm>
            <a:off x="1096423" y="382774"/>
            <a:ext cx="7930806" cy="603704"/>
          </a:xfrm>
        </p:spPr>
        <p:txBody>
          <a:bodyPr>
            <a:normAutofit/>
          </a:bodyPr>
          <a:lstStyle/>
          <a:p>
            <a:r>
              <a:rPr lang="de-DE" dirty="0"/>
              <a:t>Aufgabenbeziehungen nutzen</a:t>
            </a:r>
          </a:p>
        </p:txBody>
      </p:sp>
      <p:sp>
        <p:nvSpPr>
          <p:cNvPr id="5" name="Datumsplatzhalter 4">
            <a:extLst>
              <a:ext uri="{FF2B5EF4-FFF2-40B4-BE49-F238E27FC236}">
                <a16:creationId xmlns:a16="http://schemas.microsoft.com/office/drawing/2014/main" id="{B74B887D-9387-4EE3-9593-DA302B9005A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C8DDD42-B498-42FC-A7BE-6CAD27735C4D}"/>
              </a:ext>
            </a:extLst>
          </p:cNvPr>
          <p:cNvSpPr>
            <a:spLocks noGrp="1"/>
          </p:cNvSpPr>
          <p:nvPr>
            <p:ph type="sldNum" sz="quarter" idx="12"/>
          </p:nvPr>
        </p:nvSpPr>
        <p:spPr/>
        <p:txBody>
          <a:bodyPr/>
          <a:lstStyle/>
          <a:p>
            <a:fld id="{C3752B7C-18A9-864D-BBCB-54A9F41B5594}" type="slidenum">
              <a:rPr lang="de-DE" smtClean="0"/>
              <a:pPr/>
              <a:t>55</a:t>
            </a:fld>
            <a:endParaRPr lang="de-DE" dirty="0"/>
          </a:p>
        </p:txBody>
      </p:sp>
      <p:sp>
        <p:nvSpPr>
          <p:cNvPr id="9" name="Textplatzhalter 6">
            <a:extLst>
              <a:ext uri="{FF2B5EF4-FFF2-40B4-BE49-F238E27FC236}">
                <a16:creationId xmlns:a16="http://schemas.microsoft.com/office/drawing/2014/main" id="{7F3F9492-A660-4D77-3E08-CD302ADA0A5B}"/>
              </a:ext>
            </a:extLst>
          </p:cNvPr>
          <p:cNvSpPr>
            <a:spLocks noGrp="1"/>
          </p:cNvSpPr>
          <p:nvPr>
            <p:ph type="body" sz="quarter" idx="13"/>
          </p:nvPr>
        </p:nvSpPr>
        <p:spPr>
          <a:xfrm>
            <a:off x="1096266" y="1194030"/>
            <a:ext cx="7009509" cy="445628"/>
          </a:xfrm>
        </p:spPr>
        <p:txBody>
          <a:bodyPr/>
          <a:lstStyle/>
          <a:p>
            <a:r>
              <a:rPr lang="de-DE" dirty="0"/>
              <a:t>ZUSAMMENHANG VON ADDITION UND MULTIPLIKATION</a:t>
            </a:r>
          </a:p>
        </p:txBody>
      </p:sp>
      <p:grpSp>
        <p:nvGrpSpPr>
          <p:cNvPr id="3" name="Gruppieren 2">
            <a:extLst>
              <a:ext uri="{FF2B5EF4-FFF2-40B4-BE49-F238E27FC236}">
                <a16:creationId xmlns:a16="http://schemas.microsoft.com/office/drawing/2014/main" id="{EFA03F9A-F94E-F024-6304-2F860332E965}"/>
              </a:ext>
            </a:extLst>
          </p:cNvPr>
          <p:cNvGrpSpPr/>
          <p:nvPr/>
        </p:nvGrpSpPr>
        <p:grpSpPr>
          <a:xfrm>
            <a:off x="1387204" y="2315274"/>
            <a:ext cx="2062149" cy="2630776"/>
            <a:chOff x="1785117" y="2581736"/>
            <a:chExt cx="2062149" cy="2630776"/>
          </a:xfrm>
        </p:grpSpPr>
        <p:grpSp>
          <p:nvGrpSpPr>
            <p:cNvPr id="4" name="Gruppieren 3">
              <a:extLst>
                <a:ext uri="{FF2B5EF4-FFF2-40B4-BE49-F238E27FC236}">
                  <a16:creationId xmlns:a16="http://schemas.microsoft.com/office/drawing/2014/main" id="{B6885609-7E93-E148-7E7F-D4B18837A629}"/>
                </a:ext>
              </a:extLst>
            </p:cNvPr>
            <p:cNvGrpSpPr/>
            <p:nvPr/>
          </p:nvGrpSpPr>
          <p:grpSpPr>
            <a:xfrm>
              <a:off x="1785117" y="2581736"/>
              <a:ext cx="2062149" cy="2197009"/>
              <a:chOff x="1785117" y="2581736"/>
              <a:chExt cx="2062149" cy="2197009"/>
            </a:xfrm>
          </p:grpSpPr>
          <p:grpSp>
            <p:nvGrpSpPr>
              <p:cNvPr id="8" name="Gruppieren 7">
                <a:extLst>
                  <a:ext uri="{FF2B5EF4-FFF2-40B4-BE49-F238E27FC236}">
                    <a16:creationId xmlns:a16="http://schemas.microsoft.com/office/drawing/2014/main" id="{0CA0FD86-37DA-2E4E-0079-B8D4A52784F0}"/>
                  </a:ext>
                </a:extLst>
              </p:cNvPr>
              <p:cNvGrpSpPr/>
              <p:nvPr/>
            </p:nvGrpSpPr>
            <p:grpSpPr>
              <a:xfrm>
                <a:off x="1785117" y="2581736"/>
                <a:ext cx="2057400" cy="264523"/>
                <a:chOff x="2512337" y="3148556"/>
                <a:chExt cx="3360338" cy="432043"/>
              </a:xfrm>
            </p:grpSpPr>
            <p:grpSp>
              <p:nvGrpSpPr>
                <p:cNvPr id="31755" name="Gruppieren 31754">
                  <a:extLst>
                    <a:ext uri="{FF2B5EF4-FFF2-40B4-BE49-F238E27FC236}">
                      <a16:creationId xmlns:a16="http://schemas.microsoft.com/office/drawing/2014/main" id="{A5C0DAAF-564E-0EED-E2F9-F6CDD36D9AD1}"/>
                    </a:ext>
                  </a:extLst>
                </p:cNvPr>
                <p:cNvGrpSpPr/>
                <p:nvPr/>
              </p:nvGrpSpPr>
              <p:grpSpPr>
                <a:xfrm>
                  <a:off x="2588895" y="3191623"/>
                  <a:ext cx="1565551" cy="353369"/>
                  <a:chOff x="2588895" y="3191623"/>
                  <a:chExt cx="1565551" cy="353369"/>
                </a:xfrm>
              </p:grpSpPr>
              <p:sp>
                <p:nvSpPr>
                  <p:cNvPr id="31757" name="Oval 31756">
                    <a:extLst>
                      <a:ext uri="{FF2B5EF4-FFF2-40B4-BE49-F238E27FC236}">
                        <a16:creationId xmlns:a16="http://schemas.microsoft.com/office/drawing/2014/main" id="{BD498060-4BE6-12C2-B935-7014E853386E}"/>
                      </a:ext>
                    </a:extLst>
                  </p:cNvPr>
                  <p:cNvSpPr/>
                  <p:nvPr/>
                </p:nvSpPr>
                <p:spPr>
                  <a:xfrm>
                    <a:off x="2588895" y="3191624"/>
                    <a:ext cx="349399" cy="349399"/>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758" name="Oval 31757">
                    <a:extLst>
                      <a:ext uri="{FF2B5EF4-FFF2-40B4-BE49-F238E27FC236}">
                        <a16:creationId xmlns:a16="http://schemas.microsoft.com/office/drawing/2014/main" id="{9C82DB4B-C33C-D1C8-E38B-FA2F3659C79B}"/>
                      </a:ext>
                    </a:extLst>
                  </p:cNvPr>
                  <p:cNvSpPr/>
                  <p:nvPr/>
                </p:nvSpPr>
                <p:spPr>
                  <a:xfrm>
                    <a:off x="2988944" y="3195593"/>
                    <a:ext cx="349399" cy="349399"/>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759" name="Oval 31758">
                    <a:extLst>
                      <a:ext uri="{FF2B5EF4-FFF2-40B4-BE49-F238E27FC236}">
                        <a16:creationId xmlns:a16="http://schemas.microsoft.com/office/drawing/2014/main" id="{D2A796DC-EE01-E608-DE64-30AB1A258C01}"/>
                      </a:ext>
                    </a:extLst>
                  </p:cNvPr>
                  <p:cNvSpPr/>
                  <p:nvPr/>
                </p:nvSpPr>
                <p:spPr>
                  <a:xfrm>
                    <a:off x="3388993" y="3191623"/>
                    <a:ext cx="349399" cy="349399"/>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760" name="Oval 31759">
                    <a:extLst>
                      <a:ext uri="{FF2B5EF4-FFF2-40B4-BE49-F238E27FC236}">
                        <a16:creationId xmlns:a16="http://schemas.microsoft.com/office/drawing/2014/main" id="{4B98643E-4757-7932-6293-3A1856AB17CB}"/>
                      </a:ext>
                    </a:extLst>
                  </p:cNvPr>
                  <p:cNvSpPr/>
                  <p:nvPr/>
                </p:nvSpPr>
                <p:spPr>
                  <a:xfrm>
                    <a:off x="3805047" y="3191623"/>
                    <a:ext cx="349399" cy="349398"/>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1756" name="Abgerundetes Rechteck 31755">
                  <a:extLst>
                    <a:ext uri="{FF2B5EF4-FFF2-40B4-BE49-F238E27FC236}">
                      <a16:creationId xmlns:a16="http://schemas.microsoft.com/office/drawing/2014/main" id="{0189530B-1C2C-42F6-1E8E-1DA6E41EAEF1}"/>
                    </a:ext>
                  </a:extLst>
                </p:cNvPr>
                <p:cNvSpPr/>
                <p:nvPr/>
              </p:nvSpPr>
              <p:spPr>
                <a:xfrm>
                  <a:off x="2512337" y="3148556"/>
                  <a:ext cx="3360338" cy="432043"/>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12" name="Oval 11">
                <a:extLst>
                  <a:ext uri="{FF2B5EF4-FFF2-40B4-BE49-F238E27FC236}">
                    <a16:creationId xmlns:a16="http://schemas.microsoft.com/office/drawing/2014/main" id="{0EE05164-8511-52E2-5973-3E1C62A762AD}"/>
                  </a:ext>
                </a:extLst>
              </p:cNvPr>
              <p:cNvSpPr/>
              <p:nvPr/>
            </p:nvSpPr>
            <p:spPr>
              <a:xfrm>
                <a:off x="2826580" y="260172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Oval 14">
                <a:extLst>
                  <a:ext uri="{FF2B5EF4-FFF2-40B4-BE49-F238E27FC236}">
                    <a16:creationId xmlns:a16="http://schemas.microsoft.com/office/drawing/2014/main" id="{805B1461-AF4B-989E-F7D7-8920A24F711A}"/>
                  </a:ext>
                </a:extLst>
              </p:cNvPr>
              <p:cNvSpPr/>
              <p:nvPr/>
            </p:nvSpPr>
            <p:spPr>
              <a:xfrm>
                <a:off x="3071514" y="260415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Oval 15">
                <a:extLst>
                  <a:ext uri="{FF2B5EF4-FFF2-40B4-BE49-F238E27FC236}">
                    <a16:creationId xmlns:a16="http://schemas.microsoft.com/office/drawing/2014/main" id="{9265BA86-D0DB-39A6-4AC3-78BD79340FD3}"/>
                  </a:ext>
                </a:extLst>
              </p:cNvPr>
              <p:cNvSpPr/>
              <p:nvPr/>
            </p:nvSpPr>
            <p:spPr>
              <a:xfrm>
                <a:off x="3316448" y="2601721"/>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Oval 16">
                <a:extLst>
                  <a:ext uri="{FF2B5EF4-FFF2-40B4-BE49-F238E27FC236}">
                    <a16:creationId xmlns:a16="http://schemas.microsoft.com/office/drawing/2014/main" id="{F8391572-6E66-EC6D-0363-DBC1B5B1490F}"/>
                  </a:ext>
                </a:extLst>
              </p:cNvPr>
              <p:cNvSpPr/>
              <p:nvPr/>
            </p:nvSpPr>
            <p:spPr>
              <a:xfrm>
                <a:off x="3571181" y="2601721"/>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6AE41C79-ED8E-F0CE-F508-E2D615925839}"/>
                  </a:ext>
                </a:extLst>
              </p:cNvPr>
              <p:cNvGrpSpPr/>
              <p:nvPr/>
            </p:nvGrpSpPr>
            <p:grpSpPr>
              <a:xfrm>
                <a:off x="1785117" y="2882787"/>
                <a:ext cx="2057400" cy="264523"/>
                <a:chOff x="2512337" y="3148556"/>
                <a:chExt cx="3360338" cy="432043"/>
              </a:xfrm>
            </p:grpSpPr>
            <p:grpSp>
              <p:nvGrpSpPr>
                <p:cNvPr id="31749" name="Gruppieren 31748">
                  <a:extLst>
                    <a:ext uri="{FF2B5EF4-FFF2-40B4-BE49-F238E27FC236}">
                      <a16:creationId xmlns:a16="http://schemas.microsoft.com/office/drawing/2014/main" id="{67308022-ED64-4AE2-7221-7E5CA4A3BA03}"/>
                    </a:ext>
                  </a:extLst>
                </p:cNvPr>
                <p:cNvGrpSpPr/>
                <p:nvPr/>
              </p:nvGrpSpPr>
              <p:grpSpPr>
                <a:xfrm>
                  <a:off x="2588895" y="3191623"/>
                  <a:ext cx="1565551" cy="353369"/>
                  <a:chOff x="2588895" y="3191623"/>
                  <a:chExt cx="1565551" cy="353369"/>
                </a:xfrm>
              </p:grpSpPr>
              <p:sp>
                <p:nvSpPr>
                  <p:cNvPr id="31751" name="Oval 31750">
                    <a:extLst>
                      <a:ext uri="{FF2B5EF4-FFF2-40B4-BE49-F238E27FC236}">
                        <a16:creationId xmlns:a16="http://schemas.microsoft.com/office/drawing/2014/main" id="{F99B7331-AACF-BF25-313F-88E027ACCA60}"/>
                      </a:ext>
                    </a:extLst>
                  </p:cNvPr>
                  <p:cNvSpPr/>
                  <p:nvPr/>
                </p:nvSpPr>
                <p:spPr>
                  <a:xfrm>
                    <a:off x="2588895" y="3191624"/>
                    <a:ext cx="349399" cy="349399"/>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752" name="Oval 31751">
                    <a:extLst>
                      <a:ext uri="{FF2B5EF4-FFF2-40B4-BE49-F238E27FC236}">
                        <a16:creationId xmlns:a16="http://schemas.microsoft.com/office/drawing/2014/main" id="{58700EDE-2100-6656-9F36-B80EAE77AE84}"/>
                      </a:ext>
                    </a:extLst>
                  </p:cNvPr>
                  <p:cNvSpPr/>
                  <p:nvPr/>
                </p:nvSpPr>
                <p:spPr>
                  <a:xfrm>
                    <a:off x="2988944" y="3195593"/>
                    <a:ext cx="349399" cy="349399"/>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753" name="Oval 31752">
                    <a:extLst>
                      <a:ext uri="{FF2B5EF4-FFF2-40B4-BE49-F238E27FC236}">
                        <a16:creationId xmlns:a16="http://schemas.microsoft.com/office/drawing/2014/main" id="{A1D6AF73-BD32-CD0F-86C0-803373F8EAB5}"/>
                      </a:ext>
                    </a:extLst>
                  </p:cNvPr>
                  <p:cNvSpPr/>
                  <p:nvPr/>
                </p:nvSpPr>
                <p:spPr>
                  <a:xfrm>
                    <a:off x="3388993" y="3191623"/>
                    <a:ext cx="349399" cy="349399"/>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754" name="Oval 31753">
                    <a:extLst>
                      <a:ext uri="{FF2B5EF4-FFF2-40B4-BE49-F238E27FC236}">
                        <a16:creationId xmlns:a16="http://schemas.microsoft.com/office/drawing/2014/main" id="{A9FCF159-B272-71CC-9F5D-55131CE38E99}"/>
                      </a:ext>
                    </a:extLst>
                  </p:cNvPr>
                  <p:cNvSpPr/>
                  <p:nvPr/>
                </p:nvSpPr>
                <p:spPr>
                  <a:xfrm>
                    <a:off x="3805047" y="3191623"/>
                    <a:ext cx="349399" cy="349398"/>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1750" name="Abgerundetes Rechteck 31749">
                  <a:extLst>
                    <a:ext uri="{FF2B5EF4-FFF2-40B4-BE49-F238E27FC236}">
                      <a16:creationId xmlns:a16="http://schemas.microsoft.com/office/drawing/2014/main" id="{0B05BA56-03C1-741C-E586-4B0006855F46}"/>
                    </a:ext>
                  </a:extLst>
                </p:cNvPr>
                <p:cNvSpPr/>
                <p:nvPr/>
              </p:nvSpPr>
              <p:spPr>
                <a:xfrm>
                  <a:off x="2512337" y="3148556"/>
                  <a:ext cx="3360338" cy="432043"/>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19" name="Oval 18">
                <a:extLst>
                  <a:ext uri="{FF2B5EF4-FFF2-40B4-BE49-F238E27FC236}">
                    <a16:creationId xmlns:a16="http://schemas.microsoft.com/office/drawing/2014/main" id="{E006DB6E-A79F-7B4A-4DF5-CC9C561DFD64}"/>
                  </a:ext>
                </a:extLst>
              </p:cNvPr>
              <p:cNvSpPr/>
              <p:nvPr/>
            </p:nvSpPr>
            <p:spPr>
              <a:xfrm>
                <a:off x="2826580" y="290277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Oval 19">
                <a:extLst>
                  <a:ext uri="{FF2B5EF4-FFF2-40B4-BE49-F238E27FC236}">
                    <a16:creationId xmlns:a16="http://schemas.microsoft.com/office/drawing/2014/main" id="{F2FC8945-533C-9710-7799-A6B6B80DD8B7}"/>
                  </a:ext>
                </a:extLst>
              </p:cNvPr>
              <p:cNvSpPr/>
              <p:nvPr/>
            </p:nvSpPr>
            <p:spPr>
              <a:xfrm>
                <a:off x="3071514" y="290520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Oval 20">
                <a:extLst>
                  <a:ext uri="{FF2B5EF4-FFF2-40B4-BE49-F238E27FC236}">
                    <a16:creationId xmlns:a16="http://schemas.microsoft.com/office/drawing/2014/main" id="{6DD1E98E-F015-A435-1234-D7B6AAF03D8D}"/>
                  </a:ext>
                </a:extLst>
              </p:cNvPr>
              <p:cNvSpPr/>
              <p:nvPr/>
            </p:nvSpPr>
            <p:spPr>
              <a:xfrm>
                <a:off x="3316448" y="290277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Oval 21">
                <a:extLst>
                  <a:ext uri="{FF2B5EF4-FFF2-40B4-BE49-F238E27FC236}">
                    <a16:creationId xmlns:a16="http://schemas.microsoft.com/office/drawing/2014/main" id="{B961EBBF-51FB-627C-FBA8-C6A75EB8E678}"/>
                  </a:ext>
                </a:extLst>
              </p:cNvPr>
              <p:cNvSpPr/>
              <p:nvPr/>
            </p:nvSpPr>
            <p:spPr>
              <a:xfrm>
                <a:off x="3571181" y="290277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3" name="Gruppieren 22">
                <a:extLst>
                  <a:ext uri="{FF2B5EF4-FFF2-40B4-BE49-F238E27FC236}">
                    <a16:creationId xmlns:a16="http://schemas.microsoft.com/office/drawing/2014/main" id="{43F75F18-9840-93EB-2041-B29331916B01}"/>
                  </a:ext>
                </a:extLst>
              </p:cNvPr>
              <p:cNvGrpSpPr/>
              <p:nvPr/>
            </p:nvGrpSpPr>
            <p:grpSpPr>
              <a:xfrm>
                <a:off x="1789866" y="3180175"/>
                <a:ext cx="2057400" cy="264523"/>
                <a:chOff x="2512337" y="3148556"/>
                <a:chExt cx="3360338" cy="432043"/>
              </a:xfrm>
            </p:grpSpPr>
            <p:grpSp>
              <p:nvGrpSpPr>
                <p:cNvPr id="62" name="Gruppieren 61">
                  <a:extLst>
                    <a:ext uri="{FF2B5EF4-FFF2-40B4-BE49-F238E27FC236}">
                      <a16:creationId xmlns:a16="http://schemas.microsoft.com/office/drawing/2014/main" id="{561CA7EF-EE78-09FF-BC7B-73D74250AED8}"/>
                    </a:ext>
                  </a:extLst>
                </p:cNvPr>
                <p:cNvGrpSpPr/>
                <p:nvPr/>
              </p:nvGrpSpPr>
              <p:grpSpPr>
                <a:xfrm>
                  <a:off x="2588895" y="3191623"/>
                  <a:ext cx="1565551" cy="353369"/>
                  <a:chOff x="2588895" y="3191623"/>
                  <a:chExt cx="1565551" cy="353369"/>
                </a:xfrm>
              </p:grpSpPr>
              <p:sp>
                <p:nvSpPr>
                  <p:cNvPr id="31744" name="Oval 31743">
                    <a:extLst>
                      <a:ext uri="{FF2B5EF4-FFF2-40B4-BE49-F238E27FC236}">
                        <a16:creationId xmlns:a16="http://schemas.microsoft.com/office/drawing/2014/main" id="{A29E6C72-B41C-9B09-7235-6896E8B1A576}"/>
                      </a:ext>
                    </a:extLst>
                  </p:cNvPr>
                  <p:cNvSpPr/>
                  <p:nvPr/>
                </p:nvSpPr>
                <p:spPr>
                  <a:xfrm>
                    <a:off x="2588895" y="3191624"/>
                    <a:ext cx="349399" cy="349399"/>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745" name="Oval 31744">
                    <a:extLst>
                      <a:ext uri="{FF2B5EF4-FFF2-40B4-BE49-F238E27FC236}">
                        <a16:creationId xmlns:a16="http://schemas.microsoft.com/office/drawing/2014/main" id="{FEE3A6F8-5AC4-8F09-B14F-17F4581E8777}"/>
                      </a:ext>
                    </a:extLst>
                  </p:cNvPr>
                  <p:cNvSpPr/>
                  <p:nvPr/>
                </p:nvSpPr>
                <p:spPr>
                  <a:xfrm>
                    <a:off x="2988944" y="3195593"/>
                    <a:ext cx="349399" cy="349399"/>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746" name="Oval 31745">
                    <a:extLst>
                      <a:ext uri="{FF2B5EF4-FFF2-40B4-BE49-F238E27FC236}">
                        <a16:creationId xmlns:a16="http://schemas.microsoft.com/office/drawing/2014/main" id="{832906C9-BB4C-7173-66F6-572BD5549B43}"/>
                      </a:ext>
                    </a:extLst>
                  </p:cNvPr>
                  <p:cNvSpPr/>
                  <p:nvPr/>
                </p:nvSpPr>
                <p:spPr>
                  <a:xfrm>
                    <a:off x="3388993" y="3191623"/>
                    <a:ext cx="349399" cy="349399"/>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748" name="Oval 31747">
                    <a:extLst>
                      <a:ext uri="{FF2B5EF4-FFF2-40B4-BE49-F238E27FC236}">
                        <a16:creationId xmlns:a16="http://schemas.microsoft.com/office/drawing/2014/main" id="{38ED67C9-915C-9381-3DAF-05A6D2C1EE62}"/>
                      </a:ext>
                    </a:extLst>
                  </p:cNvPr>
                  <p:cNvSpPr/>
                  <p:nvPr/>
                </p:nvSpPr>
                <p:spPr>
                  <a:xfrm>
                    <a:off x="3805047" y="3191623"/>
                    <a:ext cx="349399" cy="349398"/>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3" name="Abgerundetes Rechteck 62">
                  <a:extLst>
                    <a:ext uri="{FF2B5EF4-FFF2-40B4-BE49-F238E27FC236}">
                      <a16:creationId xmlns:a16="http://schemas.microsoft.com/office/drawing/2014/main" id="{9FBAA741-DC0D-8906-4CEE-5241C6558245}"/>
                    </a:ext>
                  </a:extLst>
                </p:cNvPr>
                <p:cNvSpPr/>
                <p:nvPr/>
              </p:nvSpPr>
              <p:spPr>
                <a:xfrm>
                  <a:off x="2512337" y="3148556"/>
                  <a:ext cx="3360338" cy="432043"/>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24" name="Oval 23">
                <a:extLst>
                  <a:ext uri="{FF2B5EF4-FFF2-40B4-BE49-F238E27FC236}">
                    <a16:creationId xmlns:a16="http://schemas.microsoft.com/office/drawing/2014/main" id="{6F05ED7E-5885-B83F-04E5-03E2ACF57F7E}"/>
                  </a:ext>
                </a:extLst>
              </p:cNvPr>
              <p:cNvSpPr/>
              <p:nvPr/>
            </p:nvSpPr>
            <p:spPr>
              <a:xfrm>
                <a:off x="2831329" y="3200161"/>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Oval 24">
                <a:extLst>
                  <a:ext uri="{FF2B5EF4-FFF2-40B4-BE49-F238E27FC236}">
                    <a16:creationId xmlns:a16="http://schemas.microsoft.com/office/drawing/2014/main" id="{B2A8EDB1-46A1-14A9-EED8-095239E32B35}"/>
                  </a:ext>
                </a:extLst>
              </p:cNvPr>
              <p:cNvSpPr/>
              <p:nvPr/>
            </p:nvSpPr>
            <p:spPr>
              <a:xfrm>
                <a:off x="3076263" y="3202591"/>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Oval 25">
                <a:extLst>
                  <a:ext uri="{FF2B5EF4-FFF2-40B4-BE49-F238E27FC236}">
                    <a16:creationId xmlns:a16="http://schemas.microsoft.com/office/drawing/2014/main" id="{8813E52D-03B1-3697-5983-EF862FEED9D4}"/>
                  </a:ext>
                </a:extLst>
              </p:cNvPr>
              <p:cNvSpPr/>
              <p:nvPr/>
            </p:nvSpPr>
            <p:spPr>
              <a:xfrm>
                <a:off x="3321197" y="320016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Oval 26">
                <a:extLst>
                  <a:ext uri="{FF2B5EF4-FFF2-40B4-BE49-F238E27FC236}">
                    <a16:creationId xmlns:a16="http://schemas.microsoft.com/office/drawing/2014/main" id="{420A5919-20E8-D79A-1373-9B4976A5F3B6}"/>
                  </a:ext>
                </a:extLst>
              </p:cNvPr>
              <p:cNvSpPr/>
              <p:nvPr/>
            </p:nvSpPr>
            <p:spPr>
              <a:xfrm>
                <a:off x="3575930" y="320016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8" name="Gruppieren 27">
                <a:extLst>
                  <a:ext uri="{FF2B5EF4-FFF2-40B4-BE49-F238E27FC236}">
                    <a16:creationId xmlns:a16="http://schemas.microsoft.com/office/drawing/2014/main" id="{CBE6E47B-950D-AE31-1639-EE42955CFC3C}"/>
                  </a:ext>
                </a:extLst>
              </p:cNvPr>
              <p:cNvGrpSpPr/>
              <p:nvPr/>
            </p:nvGrpSpPr>
            <p:grpSpPr>
              <a:xfrm>
                <a:off x="1785117" y="3915783"/>
                <a:ext cx="2057400" cy="264523"/>
                <a:chOff x="2512337" y="3148556"/>
                <a:chExt cx="3360338" cy="432043"/>
              </a:xfrm>
            </p:grpSpPr>
            <p:grpSp>
              <p:nvGrpSpPr>
                <p:cNvPr id="56" name="Gruppieren 55">
                  <a:extLst>
                    <a:ext uri="{FF2B5EF4-FFF2-40B4-BE49-F238E27FC236}">
                      <a16:creationId xmlns:a16="http://schemas.microsoft.com/office/drawing/2014/main" id="{203EBA1D-DCE7-6B80-9AA0-36BC208DC458}"/>
                    </a:ext>
                  </a:extLst>
                </p:cNvPr>
                <p:cNvGrpSpPr/>
                <p:nvPr/>
              </p:nvGrpSpPr>
              <p:grpSpPr>
                <a:xfrm>
                  <a:off x="2588895" y="3191623"/>
                  <a:ext cx="1565551" cy="353369"/>
                  <a:chOff x="2588895" y="3191623"/>
                  <a:chExt cx="1565551" cy="353369"/>
                </a:xfrm>
              </p:grpSpPr>
              <p:sp>
                <p:nvSpPr>
                  <p:cNvPr id="58" name="Oval 57">
                    <a:extLst>
                      <a:ext uri="{FF2B5EF4-FFF2-40B4-BE49-F238E27FC236}">
                        <a16:creationId xmlns:a16="http://schemas.microsoft.com/office/drawing/2014/main" id="{ECB3F3B7-FDE9-0F1B-F491-26E900129CBF}"/>
                      </a:ext>
                    </a:extLst>
                  </p:cNvPr>
                  <p:cNvSpPr/>
                  <p:nvPr/>
                </p:nvSpPr>
                <p:spPr>
                  <a:xfrm>
                    <a:off x="2588895" y="3191624"/>
                    <a:ext cx="349399" cy="349399"/>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9" name="Oval 58">
                    <a:extLst>
                      <a:ext uri="{FF2B5EF4-FFF2-40B4-BE49-F238E27FC236}">
                        <a16:creationId xmlns:a16="http://schemas.microsoft.com/office/drawing/2014/main" id="{BFA07CB4-058A-DA44-0C28-A9E6550A3470}"/>
                      </a:ext>
                    </a:extLst>
                  </p:cNvPr>
                  <p:cNvSpPr/>
                  <p:nvPr/>
                </p:nvSpPr>
                <p:spPr>
                  <a:xfrm>
                    <a:off x="2988944" y="3195593"/>
                    <a:ext cx="349399" cy="349399"/>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0" name="Oval 59">
                    <a:extLst>
                      <a:ext uri="{FF2B5EF4-FFF2-40B4-BE49-F238E27FC236}">
                        <a16:creationId xmlns:a16="http://schemas.microsoft.com/office/drawing/2014/main" id="{4CC82F9F-7440-93C2-F456-4EB24357F70A}"/>
                      </a:ext>
                    </a:extLst>
                  </p:cNvPr>
                  <p:cNvSpPr/>
                  <p:nvPr/>
                </p:nvSpPr>
                <p:spPr>
                  <a:xfrm>
                    <a:off x="3388993" y="3191623"/>
                    <a:ext cx="349399" cy="349399"/>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Oval 60">
                    <a:extLst>
                      <a:ext uri="{FF2B5EF4-FFF2-40B4-BE49-F238E27FC236}">
                        <a16:creationId xmlns:a16="http://schemas.microsoft.com/office/drawing/2014/main" id="{1411D9AF-BF1E-CDD2-4309-181821C1643B}"/>
                      </a:ext>
                    </a:extLst>
                  </p:cNvPr>
                  <p:cNvSpPr/>
                  <p:nvPr/>
                </p:nvSpPr>
                <p:spPr>
                  <a:xfrm>
                    <a:off x="3805047" y="3191623"/>
                    <a:ext cx="349399" cy="349398"/>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7" name="Abgerundetes Rechteck 56">
                  <a:extLst>
                    <a:ext uri="{FF2B5EF4-FFF2-40B4-BE49-F238E27FC236}">
                      <a16:creationId xmlns:a16="http://schemas.microsoft.com/office/drawing/2014/main" id="{DA6F380B-6D8F-9233-23E0-48791ED07531}"/>
                    </a:ext>
                  </a:extLst>
                </p:cNvPr>
                <p:cNvSpPr/>
                <p:nvPr/>
              </p:nvSpPr>
              <p:spPr>
                <a:xfrm>
                  <a:off x="2512337" y="3148556"/>
                  <a:ext cx="3360338" cy="432043"/>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29" name="Oval 28">
                <a:extLst>
                  <a:ext uri="{FF2B5EF4-FFF2-40B4-BE49-F238E27FC236}">
                    <a16:creationId xmlns:a16="http://schemas.microsoft.com/office/drawing/2014/main" id="{1A69655F-1C04-51F0-7D03-46D75F767709}"/>
                  </a:ext>
                </a:extLst>
              </p:cNvPr>
              <p:cNvSpPr/>
              <p:nvPr/>
            </p:nvSpPr>
            <p:spPr>
              <a:xfrm>
                <a:off x="2826580" y="3935769"/>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 name="Oval 29">
                <a:extLst>
                  <a:ext uri="{FF2B5EF4-FFF2-40B4-BE49-F238E27FC236}">
                    <a16:creationId xmlns:a16="http://schemas.microsoft.com/office/drawing/2014/main" id="{8B21D8D5-FAEA-755F-FD18-E2B2B225B3F0}"/>
                  </a:ext>
                </a:extLst>
              </p:cNvPr>
              <p:cNvSpPr/>
              <p:nvPr/>
            </p:nvSpPr>
            <p:spPr>
              <a:xfrm>
                <a:off x="3071514" y="3938199"/>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Oval 30">
                <a:extLst>
                  <a:ext uri="{FF2B5EF4-FFF2-40B4-BE49-F238E27FC236}">
                    <a16:creationId xmlns:a16="http://schemas.microsoft.com/office/drawing/2014/main" id="{A5F6304E-EF13-211A-C41D-2E2DD0906273}"/>
                  </a:ext>
                </a:extLst>
              </p:cNvPr>
              <p:cNvSpPr/>
              <p:nvPr/>
            </p:nvSpPr>
            <p:spPr>
              <a:xfrm>
                <a:off x="3316448" y="3935768"/>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Oval 31">
                <a:extLst>
                  <a:ext uri="{FF2B5EF4-FFF2-40B4-BE49-F238E27FC236}">
                    <a16:creationId xmlns:a16="http://schemas.microsoft.com/office/drawing/2014/main" id="{0B43485C-AE12-190D-D6D5-989C83EE490F}"/>
                  </a:ext>
                </a:extLst>
              </p:cNvPr>
              <p:cNvSpPr/>
              <p:nvPr/>
            </p:nvSpPr>
            <p:spPr>
              <a:xfrm>
                <a:off x="3571181" y="3935768"/>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3" name="Gruppieren 32">
                <a:extLst>
                  <a:ext uri="{FF2B5EF4-FFF2-40B4-BE49-F238E27FC236}">
                    <a16:creationId xmlns:a16="http://schemas.microsoft.com/office/drawing/2014/main" id="{87772EFF-057D-4293-7A03-850BCE3BC9B0}"/>
                  </a:ext>
                </a:extLst>
              </p:cNvPr>
              <p:cNvGrpSpPr/>
              <p:nvPr/>
            </p:nvGrpSpPr>
            <p:grpSpPr>
              <a:xfrm>
                <a:off x="1785117" y="4216834"/>
                <a:ext cx="2057400" cy="264523"/>
                <a:chOff x="2512337" y="3148556"/>
                <a:chExt cx="3360338" cy="432043"/>
              </a:xfrm>
            </p:grpSpPr>
            <p:grpSp>
              <p:nvGrpSpPr>
                <p:cNvPr id="50" name="Gruppieren 49">
                  <a:extLst>
                    <a:ext uri="{FF2B5EF4-FFF2-40B4-BE49-F238E27FC236}">
                      <a16:creationId xmlns:a16="http://schemas.microsoft.com/office/drawing/2014/main" id="{BE9CBA8A-653A-2D78-B513-0597B8AE14F8}"/>
                    </a:ext>
                  </a:extLst>
                </p:cNvPr>
                <p:cNvGrpSpPr/>
                <p:nvPr/>
              </p:nvGrpSpPr>
              <p:grpSpPr>
                <a:xfrm>
                  <a:off x="2588895" y="3191623"/>
                  <a:ext cx="1565551" cy="353369"/>
                  <a:chOff x="2588895" y="3191623"/>
                  <a:chExt cx="1565551" cy="353369"/>
                </a:xfrm>
              </p:grpSpPr>
              <p:sp>
                <p:nvSpPr>
                  <p:cNvPr id="52" name="Oval 51">
                    <a:extLst>
                      <a:ext uri="{FF2B5EF4-FFF2-40B4-BE49-F238E27FC236}">
                        <a16:creationId xmlns:a16="http://schemas.microsoft.com/office/drawing/2014/main" id="{294593E9-6AD1-37DA-55C1-356007ED0C5C}"/>
                      </a:ext>
                    </a:extLst>
                  </p:cNvPr>
                  <p:cNvSpPr/>
                  <p:nvPr/>
                </p:nvSpPr>
                <p:spPr>
                  <a:xfrm>
                    <a:off x="2588895" y="3191624"/>
                    <a:ext cx="349399" cy="349399"/>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3" name="Oval 52">
                    <a:extLst>
                      <a:ext uri="{FF2B5EF4-FFF2-40B4-BE49-F238E27FC236}">
                        <a16:creationId xmlns:a16="http://schemas.microsoft.com/office/drawing/2014/main" id="{5CFB28D3-E261-FB03-A960-BD19230A4057}"/>
                      </a:ext>
                    </a:extLst>
                  </p:cNvPr>
                  <p:cNvSpPr/>
                  <p:nvPr/>
                </p:nvSpPr>
                <p:spPr>
                  <a:xfrm>
                    <a:off x="2988944" y="3195593"/>
                    <a:ext cx="349399" cy="349399"/>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4" name="Oval 53">
                    <a:extLst>
                      <a:ext uri="{FF2B5EF4-FFF2-40B4-BE49-F238E27FC236}">
                        <a16:creationId xmlns:a16="http://schemas.microsoft.com/office/drawing/2014/main" id="{007BA8BF-8C9F-C3EE-283F-FA4255F9D217}"/>
                      </a:ext>
                    </a:extLst>
                  </p:cNvPr>
                  <p:cNvSpPr/>
                  <p:nvPr/>
                </p:nvSpPr>
                <p:spPr>
                  <a:xfrm>
                    <a:off x="3388993" y="3191623"/>
                    <a:ext cx="349399" cy="349399"/>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Oval 54">
                    <a:extLst>
                      <a:ext uri="{FF2B5EF4-FFF2-40B4-BE49-F238E27FC236}">
                        <a16:creationId xmlns:a16="http://schemas.microsoft.com/office/drawing/2014/main" id="{FF62BD56-455A-B73B-C39C-4182ACFBC8D5}"/>
                      </a:ext>
                    </a:extLst>
                  </p:cNvPr>
                  <p:cNvSpPr/>
                  <p:nvPr/>
                </p:nvSpPr>
                <p:spPr>
                  <a:xfrm>
                    <a:off x="3805047" y="3191623"/>
                    <a:ext cx="349399" cy="349398"/>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1" name="Abgerundetes Rechteck 50">
                  <a:extLst>
                    <a:ext uri="{FF2B5EF4-FFF2-40B4-BE49-F238E27FC236}">
                      <a16:creationId xmlns:a16="http://schemas.microsoft.com/office/drawing/2014/main" id="{31AEDD3F-917C-C6A0-AF3F-BE67CE109660}"/>
                    </a:ext>
                  </a:extLst>
                </p:cNvPr>
                <p:cNvSpPr/>
                <p:nvPr/>
              </p:nvSpPr>
              <p:spPr>
                <a:xfrm>
                  <a:off x="2512337" y="3148556"/>
                  <a:ext cx="3360338" cy="432043"/>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34" name="Oval 33">
                <a:extLst>
                  <a:ext uri="{FF2B5EF4-FFF2-40B4-BE49-F238E27FC236}">
                    <a16:creationId xmlns:a16="http://schemas.microsoft.com/office/drawing/2014/main" id="{C00E52A8-05AE-61A9-49A2-CB6FFDA27744}"/>
                  </a:ext>
                </a:extLst>
              </p:cNvPr>
              <p:cNvSpPr/>
              <p:nvPr/>
            </p:nvSpPr>
            <p:spPr>
              <a:xfrm>
                <a:off x="2826580" y="423682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5" name="Oval 34">
                <a:extLst>
                  <a:ext uri="{FF2B5EF4-FFF2-40B4-BE49-F238E27FC236}">
                    <a16:creationId xmlns:a16="http://schemas.microsoft.com/office/drawing/2014/main" id="{8FBA82E6-5CAF-65B0-4ED3-18EF3DB877FE}"/>
                  </a:ext>
                </a:extLst>
              </p:cNvPr>
              <p:cNvSpPr/>
              <p:nvPr/>
            </p:nvSpPr>
            <p:spPr>
              <a:xfrm>
                <a:off x="3071514" y="423925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6" name="Oval 35">
                <a:extLst>
                  <a:ext uri="{FF2B5EF4-FFF2-40B4-BE49-F238E27FC236}">
                    <a16:creationId xmlns:a16="http://schemas.microsoft.com/office/drawing/2014/main" id="{53B80EF0-9D41-8972-9337-BB7F24984E6F}"/>
                  </a:ext>
                </a:extLst>
              </p:cNvPr>
              <p:cNvSpPr/>
              <p:nvPr/>
            </p:nvSpPr>
            <p:spPr>
              <a:xfrm>
                <a:off x="3316448" y="4236819"/>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Oval 36">
                <a:extLst>
                  <a:ext uri="{FF2B5EF4-FFF2-40B4-BE49-F238E27FC236}">
                    <a16:creationId xmlns:a16="http://schemas.microsoft.com/office/drawing/2014/main" id="{6680DD13-2688-E5F7-D384-D07FD0C3B9B7}"/>
                  </a:ext>
                </a:extLst>
              </p:cNvPr>
              <p:cNvSpPr/>
              <p:nvPr/>
            </p:nvSpPr>
            <p:spPr>
              <a:xfrm>
                <a:off x="3571181" y="4236819"/>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8" name="Gruppieren 37">
                <a:extLst>
                  <a:ext uri="{FF2B5EF4-FFF2-40B4-BE49-F238E27FC236}">
                    <a16:creationId xmlns:a16="http://schemas.microsoft.com/office/drawing/2014/main" id="{2F167F68-8743-06D6-F42F-8AF5E0574C10}"/>
                  </a:ext>
                </a:extLst>
              </p:cNvPr>
              <p:cNvGrpSpPr/>
              <p:nvPr/>
            </p:nvGrpSpPr>
            <p:grpSpPr>
              <a:xfrm>
                <a:off x="1789866" y="4514222"/>
                <a:ext cx="2057400" cy="264523"/>
                <a:chOff x="2512337" y="3148556"/>
                <a:chExt cx="3360338" cy="432043"/>
              </a:xfrm>
            </p:grpSpPr>
            <p:grpSp>
              <p:nvGrpSpPr>
                <p:cNvPr id="44" name="Gruppieren 43">
                  <a:extLst>
                    <a:ext uri="{FF2B5EF4-FFF2-40B4-BE49-F238E27FC236}">
                      <a16:creationId xmlns:a16="http://schemas.microsoft.com/office/drawing/2014/main" id="{DC572658-DA4A-86C7-8D87-3AB72E02AD83}"/>
                    </a:ext>
                  </a:extLst>
                </p:cNvPr>
                <p:cNvGrpSpPr/>
                <p:nvPr/>
              </p:nvGrpSpPr>
              <p:grpSpPr>
                <a:xfrm>
                  <a:off x="2588895" y="3191623"/>
                  <a:ext cx="1565551" cy="353369"/>
                  <a:chOff x="2588895" y="3191623"/>
                  <a:chExt cx="1565551" cy="353369"/>
                </a:xfrm>
              </p:grpSpPr>
              <p:sp>
                <p:nvSpPr>
                  <p:cNvPr id="46" name="Oval 45">
                    <a:extLst>
                      <a:ext uri="{FF2B5EF4-FFF2-40B4-BE49-F238E27FC236}">
                        <a16:creationId xmlns:a16="http://schemas.microsoft.com/office/drawing/2014/main" id="{9C1F4B18-2B61-C36C-A123-807DF82C1053}"/>
                      </a:ext>
                    </a:extLst>
                  </p:cNvPr>
                  <p:cNvSpPr/>
                  <p:nvPr/>
                </p:nvSpPr>
                <p:spPr>
                  <a:xfrm>
                    <a:off x="2588895" y="3191624"/>
                    <a:ext cx="349399" cy="349399"/>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7" name="Oval 46">
                    <a:extLst>
                      <a:ext uri="{FF2B5EF4-FFF2-40B4-BE49-F238E27FC236}">
                        <a16:creationId xmlns:a16="http://schemas.microsoft.com/office/drawing/2014/main" id="{4B6A40D9-2688-5DAC-48E2-83A05EFBA799}"/>
                      </a:ext>
                    </a:extLst>
                  </p:cNvPr>
                  <p:cNvSpPr/>
                  <p:nvPr/>
                </p:nvSpPr>
                <p:spPr>
                  <a:xfrm>
                    <a:off x="2988944" y="3195593"/>
                    <a:ext cx="349399" cy="349399"/>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Oval 47">
                    <a:extLst>
                      <a:ext uri="{FF2B5EF4-FFF2-40B4-BE49-F238E27FC236}">
                        <a16:creationId xmlns:a16="http://schemas.microsoft.com/office/drawing/2014/main" id="{D36588D8-C40B-E6A0-C307-CB3DA0D03387}"/>
                      </a:ext>
                    </a:extLst>
                  </p:cNvPr>
                  <p:cNvSpPr/>
                  <p:nvPr/>
                </p:nvSpPr>
                <p:spPr>
                  <a:xfrm>
                    <a:off x="3388993" y="3191623"/>
                    <a:ext cx="349399" cy="349399"/>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Oval 48">
                    <a:extLst>
                      <a:ext uri="{FF2B5EF4-FFF2-40B4-BE49-F238E27FC236}">
                        <a16:creationId xmlns:a16="http://schemas.microsoft.com/office/drawing/2014/main" id="{35256BD4-DBC0-E2F4-4D4E-188634F868CA}"/>
                      </a:ext>
                    </a:extLst>
                  </p:cNvPr>
                  <p:cNvSpPr/>
                  <p:nvPr/>
                </p:nvSpPr>
                <p:spPr>
                  <a:xfrm>
                    <a:off x="3805047" y="3191623"/>
                    <a:ext cx="349399" cy="349398"/>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5" name="Abgerundetes Rechteck 44">
                  <a:extLst>
                    <a:ext uri="{FF2B5EF4-FFF2-40B4-BE49-F238E27FC236}">
                      <a16:creationId xmlns:a16="http://schemas.microsoft.com/office/drawing/2014/main" id="{3BD3ACA4-87D4-0FD0-8060-AFED7801AC18}"/>
                    </a:ext>
                  </a:extLst>
                </p:cNvPr>
                <p:cNvSpPr/>
                <p:nvPr/>
              </p:nvSpPr>
              <p:spPr>
                <a:xfrm>
                  <a:off x="2512337" y="3148556"/>
                  <a:ext cx="3360338" cy="432043"/>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39" name="Oval 38">
                <a:extLst>
                  <a:ext uri="{FF2B5EF4-FFF2-40B4-BE49-F238E27FC236}">
                    <a16:creationId xmlns:a16="http://schemas.microsoft.com/office/drawing/2014/main" id="{938014DB-8E7D-7F31-88CD-F1206298A407}"/>
                  </a:ext>
                </a:extLst>
              </p:cNvPr>
              <p:cNvSpPr/>
              <p:nvPr/>
            </p:nvSpPr>
            <p:spPr>
              <a:xfrm>
                <a:off x="2831329" y="4534208"/>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0" name="Oval 39">
                <a:extLst>
                  <a:ext uri="{FF2B5EF4-FFF2-40B4-BE49-F238E27FC236}">
                    <a16:creationId xmlns:a16="http://schemas.microsoft.com/office/drawing/2014/main" id="{58C3764C-46C3-6907-8C12-B0FDC5A6B9F7}"/>
                  </a:ext>
                </a:extLst>
              </p:cNvPr>
              <p:cNvSpPr/>
              <p:nvPr/>
            </p:nvSpPr>
            <p:spPr>
              <a:xfrm>
                <a:off x="3076263" y="4536638"/>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1" name="Oval 40">
                <a:extLst>
                  <a:ext uri="{FF2B5EF4-FFF2-40B4-BE49-F238E27FC236}">
                    <a16:creationId xmlns:a16="http://schemas.microsoft.com/office/drawing/2014/main" id="{F7FA1F95-7788-1DD3-BFA7-C6C67E286B7D}"/>
                  </a:ext>
                </a:extLst>
              </p:cNvPr>
              <p:cNvSpPr/>
              <p:nvPr/>
            </p:nvSpPr>
            <p:spPr>
              <a:xfrm>
                <a:off x="3321197" y="4534207"/>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Oval 41">
                <a:extLst>
                  <a:ext uri="{FF2B5EF4-FFF2-40B4-BE49-F238E27FC236}">
                    <a16:creationId xmlns:a16="http://schemas.microsoft.com/office/drawing/2014/main" id="{07E49975-AEE4-5B7F-7053-DE57303D560C}"/>
                  </a:ext>
                </a:extLst>
              </p:cNvPr>
              <p:cNvSpPr/>
              <p:nvPr/>
            </p:nvSpPr>
            <p:spPr>
              <a:xfrm>
                <a:off x="3575930" y="4534207"/>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Textfeld 42">
                <a:extLst>
                  <a:ext uri="{FF2B5EF4-FFF2-40B4-BE49-F238E27FC236}">
                    <a16:creationId xmlns:a16="http://schemas.microsoft.com/office/drawing/2014/main" id="{E71F7702-1480-9EFD-2D90-F645543EC176}"/>
                  </a:ext>
                </a:extLst>
              </p:cNvPr>
              <p:cNvSpPr txBox="1"/>
              <p:nvPr/>
            </p:nvSpPr>
            <p:spPr>
              <a:xfrm>
                <a:off x="1997702" y="3482163"/>
                <a:ext cx="1632230" cy="369332"/>
              </a:xfrm>
              <a:prstGeom prst="rect">
                <a:avLst/>
              </a:prstGeom>
              <a:noFill/>
            </p:spPr>
            <p:txBody>
              <a:bodyPr wrap="square" rtlCol="0">
                <a:spAutoFit/>
              </a:bodyPr>
              <a:lstStyle/>
              <a:p>
                <a:pPr algn="ctr"/>
                <a:r>
                  <a:rPr lang="de-DE" altLang="de-DE" dirty="0">
                    <a:latin typeface="Arial" panose="020B0604020202020204" pitchFamily="34" charset="0"/>
                    <a:cs typeface="Arial" panose="020B0604020202020204" pitchFamily="34" charset="0"/>
                  </a:rPr>
                  <a:t>8 + 8 + 8 = 24</a:t>
                </a:r>
                <a:endParaRPr lang="de-DE" dirty="0"/>
              </a:p>
            </p:txBody>
          </p:sp>
        </p:grpSp>
        <p:sp>
          <p:nvSpPr>
            <p:cNvPr id="7" name="Textfeld 6">
              <a:extLst>
                <a:ext uri="{FF2B5EF4-FFF2-40B4-BE49-F238E27FC236}">
                  <a16:creationId xmlns:a16="http://schemas.microsoft.com/office/drawing/2014/main" id="{0DE0A04F-68A4-01E2-8CAF-573D920E74D6}"/>
                </a:ext>
              </a:extLst>
            </p:cNvPr>
            <p:cNvSpPr txBox="1"/>
            <p:nvPr/>
          </p:nvSpPr>
          <p:spPr>
            <a:xfrm>
              <a:off x="2225096" y="4843180"/>
              <a:ext cx="1182191" cy="369332"/>
            </a:xfrm>
            <a:prstGeom prst="rect">
              <a:avLst/>
            </a:prstGeom>
            <a:noFill/>
          </p:spPr>
          <p:txBody>
            <a:bodyPr wrap="square" rtlCol="0">
              <a:spAutoFit/>
            </a:bodyPr>
            <a:lstStyle/>
            <a:p>
              <a:pPr algn="ctr"/>
              <a:r>
                <a:rPr lang="de-DE" altLang="de-DE" dirty="0">
                  <a:latin typeface="Arial" panose="020B0604020202020204" pitchFamily="34" charset="0"/>
                  <a:cs typeface="Arial" panose="020B0604020202020204" pitchFamily="34" charset="0"/>
                </a:rPr>
                <a:t>3 </a:t>
              </a:r>
              <a:r>
                <a:rPr lang="de-DE" dirty="0"/>
                <a:t>∙</a:t>
              </a:r>
              <a:r>
                <a:rPr lang="de-DE" altLang="de-DE" dirty="0">
                  <a:latin typeface="Arial" panose="020B0604020202020204" pitchFamily="34" charset="0"/>
                  <a:cs typeface="Arial" panose="020B0604020202020204" pitchFamily="34" charset="0"/>
                </a:rPr>
                <a:t> 8 = 24</a:t>
              </a:r>
              <a:endParaRPr lang="de-DE" dirty="0"/>
            </a:p>
          </p:txBody>
        </p:sp>
      </p:grpSp>
      <p:pic>
        <p:nvPicPr>
          <p:cNvPr id="31762" name="Picture 3">
            <a:extLst>
              <a:ext uri="{FF2B5EF4-FFF2-40B4-BE49-F238E27FC236}">
                <a16:creationId xmlns:a16="http://schemas.microsoft.com/office/drawing/2014/main" id="{DB19C1BB-F2CB-0ADE-0FF2-D4B31304D75A}"/>
              </a:ext>
            </a:extLst>
          </p:cNvPr>
          <p:cNvPicPr>
            <a:picLocks noChangeAspect="1" noChangeArrowheads="1"/>
          </p:cNvPicPr>
          <p:nvPr/>
        </p:nvPicPr>
        <p:blipFill>
          <a:blip r:embed="rId3"/>
          <a:srcRect/>
          <a:stretch/>
        </p:blipFill>
        <p:spPr bwMode="auto">
          <a:xfrm>
            <a:off x="4378325" y="2817632"/>
            <a:ext cx="2914650" cy="2128418"/>
          </a:xfrm>
          <a:prstGeom prst="rect">
            <a:avLst/>
          </a:prstGeom>
          <a:noFill/>
          <a:extLst>
            <a:ext uri="{909E8E84-426E-40DD-AFC4-6F175D3DCCD1}">
              <a14:hiddenFill xmlns:a14="http://schemas.microsoft.com/office/drawing/2010/main">
                <a:solidFill>
                  <a:srgbClr val="FFFFFF"/>
                </a:solidFill>
              </a14:hiddenFill>
            </a:ext>
          </a:extLst>
        </p:spPr>
      </p:pic>
      <p:sp>
        <p:nvSpPr>
          <p:cNvPr id="80" name="Abgerundete rechteckige Legende 79"/>
          <p:cNvSpPr/>
          <p:nvPr/>
        </p:nvSpPr>
        <p:spPr>
          <a:xfrm>
            <a:off x="1252217" y="5109072"/>
            <a:ext cx="2327373" cy="803725"/>
          </a:xfrm>
          <a:prstGeom prst="wedgeRoundRectCallout">
            <a:avLst>
              <a:gd name="adj1" fmla="val -56779"/>
              <a:gd name="adj2" fmla="val 83900"/>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tLang="de-DE" dirty="0">
                <a:solidFill>
                  <a:schemeClr val="tx1"/>
                </a:solidFill>
                <a:latin typeface="Arial" panose="020B0604020202020204" pitchFamily="34" charset="0"/>
                <a:cs typeface="Arial" panose="020B0604020202020204" pitchFamily="34" charset="0"/>
              </a:rPr>
              <a:t>Wo siehst du die Aufgabe 3 mal 8?</a:t>
            </a:r>
          </a:p>
        </p:txBody>
      </p:sp>
      <p:sp>
        <p:nvSpPr>
          <p:cNvPr id="82" name="Abgerundete rechteckige Legende 81"/>
          <p:cNvSpPr/>
          <p:nvPr/>
        </p:nvSpPr>
        <p:spPr>
          <a:xfrm>
            <a:off x="5835650" y="5109072"/>
            <a:ext cx="2844799" cy="1005236"/>
          </a:xfrm>
          <a:prstGeom prst="wedgeRoundRectCallout">
            <a:avLst>
              <a:gd name="adj1" fmla="val 65989"/>
              <a:gd name="adj2" fmla="val 38418"/>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tLang="de-DE" dirty="0">
                <a:solidFill>
                  <a:schemeClr val="tx1"/>
                </a:solidFill>
                <a:latin typeface="Arial" panose="020B0604020202020204" pitchFamily="34" charset="0"/>
                <a:cs typeface="Arial" panose="020B0604020202020204" pitchFamily="34" charset="0"/>
              </a:rPr>
              <a:t>Was ist der Unterschied zwischen den Aufgaben?</a:t>
            </a:r>
          </a:p>
        </p:txBody>
      </p:sp>
      <p:sp>
        <p:nvSpPr>
          <p:cNvPr id="83" name="Abgerundete rechteckige Legende 82"/>
          <p:cNvSpPr/>
          <p:nvPr/>
        </p:nvSpPr>
        <p:spPr>
          <a:xfrm>
            <a:off x="3691652" y="1810682"/>
            <a:ext cx="4846796" cy="834442"/>
          </a:xfrm>
          <a:prstGeom prst="wedgeRoundRectCallout">
            <a:avLst>
              <a:gd name="adj1" fmla="val 50893"/>
              <a:gd name="adj2" fmla="val 128036"/>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Finde eine Malaufgabe und die passende Plusaufgabe. Zeichne ein.</a:t>
            </a:r>
            <a:endParaRPr lang="de-DE" altLang="de-DE" dirty="0">
              <a:solidFill>
                <a:schemeClr val="tx1"/>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D7C646DD-016B-F88E-4B3B-5807E45A0BA8}"/>
              </a:ext>
            </a:extLst>
          </p:cNvPr>
          <p:cNvSpPr txBox="1"/>
          <p:nvPr/>
        </p:nvSpPr>
        <p:spPr>
          <a:xfrm>
            <a:off x="4254500" y="4959822"/>
            <a:ext cx="1974850" cy="246221"/>
          </a:xfrm>
          <a:prstGeom prst="rect">
            <a:avLst/>
          </a:prstGeom>
          <a:noFill/>
        </p:spPr>
        <p:txBody>
          <a:bodyPr wrap="square" rtlCol="0">
            <a:spAutoFit/>
          </a:bodyPr>
          <a:lstStyle/>
          <a:p>
            <a:r>
              <a:rPr lang="de-DE" sz="10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386650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2" grpId="0" animBg="1"/>
      <p:bldP spid="8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1">
            <a:extLst>
              <a:ext uri="{FF2B5EF4-FFF2-40B4-BE49-F238E27FC236}">
                <a16:creationId xmlns:a16="http://schemas.microsoft.com/office/drawing/2014/main" id="{8CE3FA54-A716-BB63-9D54-314CC92317A7}"/>
              </a:ext>
            </a:extLst>
          </p:cNvPr>
          <p:cNvSpPr/>
          <p:nvPr/>
        </p:nvSpPr>
        <p:spPr>
          <a:xfrm>
            <a:off x="351660" y="1906966"/>
            <a:ext cx="8163690" cy="4328615"/>
          </a:xfrm>
          <a:prstGeom prst="roundRect">
            <a:avLst/>
          </a:prstGeom>
          <a:solidFill>
            <a:srgbClr val="E6F4F6"/>
          </a:solidFill>
          <a:ln>
            <a:solidFill>
              <a:srgbClr val="9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a:p>
            <a:pPr algn="ctr"/>
            <a:endParaRPr lang="de-DE" dirty="0"/>
          </a:p>
          <a:p>
            <a:pPr algn="ctr"/>
            <a:endParaRPr lang="de-DE" dirty="0"/>
          </a:p>
          <a:p>
            <a:pPr algn="ctr"/>
            <a:endParaRPr lang="de-DE" dirty="0"/>
          </a:p>
          <a:p>
            <a:pPr algn="ctr"/>
            <a:endParaRPr lang="de-DE" dirty="0"/>
          </a:p>
        </p:txBody>
      </p:sp>
      <p:sp>
        <p:nvSpPr>
          <p:cNvPr id="3" name="Textplatzhalter 2">
            <a:extLst>
              <a:ext uri="{FF2B5EF4-FFF2-40B4-BE49-F238E27FC236}">
                <a16:creationId xmlns:a16="http://schemas.microsoft.com/office/drawing/2014/main" id="{6AB4F69D-9CD3-4346-AABD-109D645A14DD}"/>
              </a:ext>
            </a:extLst>
          </p:cNvPr>
          <p:cNvSpPr>
            <a:spLocks noGrp="1"/>
          </p:cNvSpPr>
          <p:nvPr>
            <p:ph type="body" sz="quarter" idx="13"/>
          </p:nvPr>
        </p:nvSpPr>
        <p:spPr>
          <a:xfrm>
            <a:off x="1096266" y="1134064"/>
            <a:ext cx="7776130" cy="445628"/>
          </a:xfrm>
        </p:spPr>
        <p:txBody>
          <a:bodyPr/>
          <a:lstStyle/>
          <a:p>
            <a:r>
              <a:rPr lang="de-DE" dirty="0"/>
              <a:t>ERKENNEN UND NUTZEN VON BEZIEHUNGEN (MULTIPLIKATION)</a:t>
            </a:r>
          </a:p>
        </p:txBody>
      </p:sp>
      <p:sp>
        <p:nvSpPr>
          <p:cNvPr id="5" name="Datumsplatzhalter 4">
            <a:extLst>
              <a:ext uri="{FF2B5EF4-FFF2-40B4-BE49-F238E27FC236}">
                <a16:creationId xmlns:a16="http://schemas.microsoft.com/office/drawing/2014/main" id="{8D3C10B1-852E-4996-8D88-7FD5087F0B4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09B88C7-D7B3-4775-8A2A-700E4C719010}"/>
              </a:ext>
            </a:extLst>
          </p:cNvPr>
          <p:cNvSpPr>
            <a:spLocks noGrp="1"/>
          </p:cNvSpPr>
          <p:nvPr>
            <p:ph type="sldNum" sz="quarter" idx="12"/>
          </p:nvPr>
        </p:nvSpPr>
        <p:spPr/>
        <p:txBody>
          <a:bodyPr/>
          <a:lstStyle/>
          <a:p>
            <a:fld id="{C3752B7C-18A9-864D-BBCB-54A9F41B5594}" type="slidenum">
              <a:rPr lang="de-DE" smtClean="0"/>
              <a:pPr/>
              <a:t>56</a:t>
            </a:fld>
            <a:endParaRPr lang="de-DE" dirty="0"/>
          </a:p>
        </p:txBody>
      </p:sp>
      <p:sp>
        <p:nvSpPr>
          <p:cNvPr id="11" name="Titel 1">
            <a:extLst>
              <a:ext uri="{FF2B5EF4-FFF2-40B4-BE49-F238E27FC236}">
                <a16:creationId xmlns:a16="http://schemas.microsoft.com/office/drawing/2014/main" id="{E4317E4B-7D80-9D43-B06D-F9504C29B092}"/>
              </a:ext>
            </a:extLst>
          </p:cNvPr>
          <p:cNvSpPr>
            <a:spLocks noGrp="1"/>
          </p:cNvSpPr>
          <p:nvPr>
            <p:ph type="title"/>
          </p:nvPr>
        </p:nvSpPr>
        <p:spPr>
          <a:xfrm>
            <a:off x="1096423" y="382774"/>
            <a:ext cx="7418927" cy="603704"/>
          </a:xfrm>
        </p:spPr>
        <p:txBody>
          <a:bodyPr>
            <a:normAutofit/>
          </a:bodyPr>
          <a:lstStyle/>
          <a:p>
            <a:r>
              <a:rPr lang="de-DE" dirty="0"/>
              <a:t>Aufgabenbeziehungen nutzen </a:t>
            </a:r>
          </a:p>
        </p:txBody>
      </p:sp>
      <p:sp>
        <p:nvSpPr>
          <p:cNvPr id="10" name="Textfeld 9">
            <a:extLst>
              <a:ext uri="{FF2B5EF4-FFF2-40B4-BE49-F238E27FC236}">
                <a16:creationId xmlns:a16="http://schemas.microsoft.com/office/drawing/2014/main" id="{DC352D3A-FB0D-3387-1F20-FC914EB603CD}"/>
              </a:ext>
            </a:extLst>
          </p:cNvPr>
          <p:cNvSpPr txBox="1"/>
          <p:nvPr/>
        </p:nvSpPr>
        <p:spPr>
          <a:xfrm>
            <a:off x="1101090" y="1579692"/>
            <a:ext cx="3966210"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 zwischen Aufgaben</a:t>
            </a:r>
          </a:p>
        </p:txBody>
      </p:sp>
      <p:sp>
        <p:nvSpPr>
          <p:cNvPr id="20" name="Textfeld 19">
            <a:extLst>
              <a:ext uri="{FF2B5EF4-FFF2-40B4-BE49-F238E27FC236}">
                <a16:creationId xmlns:a16="http://schemas.microsoft.com/office/drawing/2014/main" id="{9E3430EB-C7DA-B25C-CF4A-452FB600DF6C}"/>
              </a:ext>
            </a:extLst>
          </p:cNvPr>
          <p:cNvSpPr txBox="1"/>
          <p:nvPr/>
        </p:nvSpPr>
        <p:spPr>
          <a:xfrm>
            <a:off x="7124700" y="5989318"/>
            <a:ext cx="1963485" cy="276999"/>
          </a:xfrm>
          <a:prstGeom prst="rect">
            <a:avLst/>
          </a:prstGeom>
          <a:noFill/>
        </p:spPr>
        <p:txBody>
          <a:bodyPr wrap="square">
            <a:spAutoFit/>
          </a:bodyPr>
          <a:lstStyle/>
          <a:p>
            <a:r>
              <a:rPr lang="de-DE" altLang="de-DE" sz="1200" dirty="0">
                <a:latin typeface="Arial" panose="020B0604020202020204" pitchFamily="34" charset="0"/>
                <a:cs typeface="Arial" panose="020B0604020202020204" pitchFamily="34" charset="0"/>
                <a:sym typeface="Helvetica" panose="020B0604020202020204" pitchFamily="34" charset="0"/>
              </a:rPr>
              <a:t>(PIKAS, 2020, S. 28)</a:t>
            </a:r>
            <a:endParaRPr lang="de-DE" sz="1200" dirty="0"/>
          </a:p>
        </p:txBody>
      </p:sp>
      <p:grpSp>
        <p:nvGrpSpPr>
          <p:cNvPr id="467" name="Gruppieren 466">
            <a:extLst>
              <a:ext uri="{FF2B5EF4-FFF2-40B4-BE49-F238E27FC236}">
                <a16:creationId xmlns:a16="http://schemas.microsoft.com/office/drawing/2014/main" id="{BDB551E8-AD59-5CFF-6F32-BAF260D1CC91}"/>
              </a:ext>
            </a:extLst>
          </p:cNvPr>
          <p:cNvGrpSpPr/>
          <p:nvPr/>
        </p:nvGrpSpPr>
        <p:grpSpPr>
          <a:xfrm>
            <a:off x="660309" y="2507389"/>
            <a:ext cx="713669" cy="1108873"/>
            <a:chOff x="660309" y="2507389"/>
            <a:chExt cx="713669" cy="1108873"/>
          </a:xfrm>
        </p:grpSpPr>
        <p:sp>
          <p:nvSpPr>
            <p:cNvPr id="76" name="Oval 75">
              <a:extLst>
                <a:ext uri="{FF2B5EF4-FFF2-40B4-BE49-F238E27FC236}">
                  <a16:creationId xmlns:a16="http://schemas.microsoft.com/office/drawing/2014/main" id="{11FD5742-D3D4-5BF5-C44E-37434130E86C}"/>
                </a:ext>
              </a:extLst>
            </p:cNvPr>
            <p:cNvSpPr/>
            <p:nvPr/>
          </p:nvSpPr>
          <p:spPr>
            <a:xfrm rot="16200000">
              <a:off x="660308" y="310059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Oval 69">
              <a:extLst>
                <a:ext uri="{FF2B5EF4-FFF2-40B4-BE49-F238E27FC236}">
                  <a16:creationId xmlns:a16="http://schemas.microsoft.com/office/drawing/2014/main" id="{E7D85246-0FE0-A0E3-CDD7-B259FAFB1C5E}"/>
                </a:ext>
              </a:extLst>
            </p:cNvPr>
            <p:cNvSpPr/>
            <p:nvPr/>
          </p:nvSpPr>
          <p:spPr>
            <a:xfrm rot="16200000">
              <a:off x="903609" y="310059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Oval 63">
              <a:extLst>
                <a:ext uri="{FF2B5EF4-FFF2-40B4-BE49-F238E27FC236}">
                  <a16:creationId xmlns:a16="http://schemas.microsoft.com/office/drawing/2014/main" id="{FFDE19D1-1F6D-92AB-7A5E-A56131EE8E22}"/>
                </a:ext>
              </a:extLst>
            </p:cNvPr>
            <p:cNvSpPr/>
            <p:nvPr/>
          </p:nvSpPr>
          <p:spPr>
            <a:xfrm rot="16200000">
              <a:off x="1157711" y="310059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Oval 95">
              <a:extLst>
                <a:ext uri="{FF2B5EF4-FFF2-40B4-BE49-F238E27FC236}">
                  <a16:creationId xmlns:a16="http://schemas.microsoft.com/office/drawing/2014/main" id="{6737BDE5-4E3F-BBB7-F2CF-75F99DC42E96}"/>
                </a:ext>
              </a:extLst>
            </p:cNvPr>
            <p:cNvSpPr/>
            <p:nvPr/>
          </p:nvSpPr>
          <p:spPr>
            <a:xfrm rot="16200000">
              <a:off x="662652" y="2788679"/>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Oval 96">
              <a:extLst>
                <a:ext uri="{FF2B5EF4-FFF2-40B4-BE49-F238E27FC236}">
                  <a16:creationId xmlns:a16="http://schemas.microsoft.com/office/drawing/2014/main" id="{E73BE4E7-31A0-8636-46D9-A333D467FBDB}"/>
                </a:ext>
              </a:extLst>
            </p:cNvPr>
            <p:cNvSpPr/>
            <p:nvPr/>
          </p:nvSpPr>
          <p:spPr>
            <a:xfrm rot="16200000">
              <a:off x="905953" y="278868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Oval 97">
              <a:extLst>
                <a:ext uri="{FF2B5EF4-FFF2-40B4-BE49-F238E27FC236}">
                  <a16:creationId xmlns:a16="http://schemas.microsoft.com/office/drawing/2014/main" id="{D4B2058E-119B-5641-B3C4-D547735C7DEC}"/>
                </a:ext>
              </a:extLst>
            </p:cNvPr>
            <p:cNvSpPr/>
            <p:nvPr/>
          </p:nvSpPr>
          <p:spPr>
            <a:xfrm rot="16200000">
              <a:off x="1160055" y="278868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Oval 100">
              <a:extLst>
                <a:ext uri="{FF2B5EF4-FFF2-40B4-BE49-F238E27FC236}">
                  <a16:creationId xmlns:a16="http://schemas.microsoft.com/office/drawing/2014/main" id="{04FAE29D-0642-ED25-6988-9BFC9C15E9AC}"/>
                </a:ext>
              </a:extLst>
            </p:cNvPr>
            <p:cNvSpPr/>
            <p:nvPr/>
          </p:nvSpPr>
          <p:spPr>
            <a:xfrm rot="16200000">
              <a:off x="660308" y="250739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Oval 101">
              <a:extLst>
                <a:ext uri="{FF2B5EF4-FFF2-40B4-BE49-F238E27FC236}">
                  <a16:creationId xmlns:a16="http://schemas.microsoft.com/office/drawing/2014/main" id="{0C52E392-E111-547D-29A5-9DF183B75F46}"/>
                </a:ext>
              </a:extLst>
            </p:cNvPr>
            <p:cNvSpPr/>
            <p:nvPr/>
          </p:nvSpPr>
          <p:spPr>
            <a:xfrm rot="16200000">
              <a:off x="903609" y="2507391"/>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Oval 102">
              <a:extLst>
                <a:ext uri="{FF2B5EF4-FFF2-40B4-BE49-F238E27FC236}">
                  <a16:creationId xmlns:a16="http://schemas.microsoft.com/office/drawing/2014/main" id="{1E05C8FD-F646-E51D-746E-9066924DFD39}"/>
                </a:ext>
              </a:extLst>
            </p:cNvPr>
            <p:cNvSpPr/>
            <p:nvPr/>
          </p:nvSpPr>
          <p:spPr>
            <a:xfrm rot="16200000">
              <a:off x="1157711" y="2507391"/>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Oval 105">
              <a:extLst>
                <a:ext uri="{FF2B5EF4-FFF2-40B4-BE49-F238E27FC236}">
                  <a16:creationId xmlns:a16="http://schemas.microsoft.com/office/drawing/2014/main" id="{B3898677-05EA-7342-B96D-943E934A42F8}"/>
                </a:ext>
              </a:extLst>
            </p:cNvPr>
            <p:cNvSpPr/>
            <p:nvPr/>
          </p:nvSpPr>
          <p:spPr>
            <a:xfrm rot="16200000">
              <a:off x="662652" y="3402339"/>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Oval 106">
              <a:extLst>
                <a:ext uri="{FF2B5EF4-FFF2-40B4-BE49-F238E27FC236}">
                  <a16:creationId xmlns:a16="http://schemas.microsoft.com/office/drawing/2014/main" id="{2B4CD4B5-3088-44E1-7970-86301FC389FD}"/>
                </a:ext>
              </a:extLst>
            </p:cNvPr>
            <p:cNvSpPr/>
            <p:nvPr/>
          </p:nvSpPr>
          <p:spPr>
            <a:xfrm rot="16200000">
              <a:off x="905953" y="340234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Oval 107">
              <a:extLst>
                <a:ext uri="{FF2B5EF4-FFF2-40B4-BE49-F238E27FC236}">
                  <a16:creationId xmlns:a16="http://schemas.microsoft.com/office/drawing/2014/main" id="{95CCB98D-2E7E-818C-4714-62D6A446F001}"/>
                </a:ext>
              </a:extLst>
            </p:cNvPr>
            <p:cNvSpPr/>
            <p:nvPr/>
          </p:nvSpPr>
          <p:spPr>
            <a:xfrm rot="16200000">
              <a:off x="1160055" y="340234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71" name="Gruppieren 470">
            <a:extLst>
              <a:ext uri="{FF2B5EF4-FFF2-40B4-BE49-F238E27FC236}">
                <a16:creationId xmlns:a16="http://schemas.microsoft.com/office/drawing/2014/main" id="{1DB0511B-5777-3C20-6E13-C1ABFDDFEA8B}"/>
              </a:ext>
            </a:extLst>
          </p:cNvPr>
          <p:cNvGrpSpPr/>
          <p:nvPr/>
        </p:nvGrpSpPr>
        <p:grpSpPr>
          <a:xfrm>
            <a:off x="659655" y="2508261"/>
            <a:ext cx="713669" cy="1108873"/>
            <a:chOff x="660309" y="2507389"/>
            <a:chExt cx="713669" cy="1108873"/>
          </a:xfrm>
        </p:grpSpPr>
        <p:sp>
          <p:nvSpPr>
            <p:cNvPr id="472" name="Oval 471">
              <a:extLst>
                <a:ext uri="{FF2B5EF4-FFF2-40B4-BE49-F238E27FC236}">
                  <a16:creationId xmlns:a16="http://schemas.microsoft.com/office/drawing/2014/main" id="{BB46B68A-63BA-6C8D-735C-4D13535AB8C0}"/>
                </a:ext>
              </a:extLst>
            </p:cNvPr>
            <p:cNvSpPr/>
            <p:nvPr/>
          </p:nvSpPr>
          <p:spPr>
            <a:xfrm rot="16200000">
              <a:off x="660308" y="310059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6" name="Oval 315">
              <a:extLst>
                <a:ext uri="{FF2B5EF4-FFF2-40B4-BE49-F238E27FC236}">
                  <a16:creationId xmlns:a16="http://schemas.microsoft.com/office/drawing/2014/main" id="{B0BE3914-3AC6-8B55-C010-2C1F5F6F5A31}"/>
                </a:ext>
              </a:extLst>
            </p:cNvPr>
            <p:cNvSpPr/>
            <p:nvPr/>
          </p:nvSpPr>
          <p:spPr>
            <a:xfrm rot="16200000">
              <a:off x="903609" y="310059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7" name="Oval 316">
              <a:extLst>
                <a:ext uri="{FF2B5EF4-FFF2-40B4-BE49-F238E27FC236}">
                  <a16:creationId xmlns:a16="http://schemas.microsoft.com/office/drawing/2014/main" id="{E9DE98B3-B086-EF19-18A7-E9612F48CB4E}"/>
                </a:ext>
              </a:extLst>
            </p:cNvPr>
            <p:cNvSpPr/>
            <p:nvPr/>
          </p:nvSpPr>
          <p:spPr>
            <a:xfrm rot="16200000">
              <a:off x="1157711" y="310059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8" name="Oval 317">
              <a:extLst>
                <a:ext uri="{FF2B5EF4-FFF2-40B4-BE49-F238E27FC236}">
                  <a16:creationId xmlns:a16="http://schemas.microsoft.com/office/drawing/2014/main" id="{B9074B0F-28CB-AFA2-53B8-0C324E80A56F}"/>
                </a:ext>
              </a:extLst>
            </p:cNvPr>
            <p:cNvSpPr/>
            <p:nvPr/>
          </p:nvSpPr>
          <p:spPr>
            <a:xfrm rot="16200000">
              <a:off x="662652" y="2788679"/>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9" name="Oval 318">
              <a:extLst>
                <a:ext uri="{FF2B5EF4-FFF2-40B4-BE49-F238E27FC236}">
                  <a16:creationId xmlns:a16="http://schemas.microsoft.com/office/drawing/2014/main" id="{64CC8889-DBCA-55D5-DBEE-EA3E5A9F7D8A}"/>
                </a:ext>
              </a:extLst>
            </p:cNvPr>
            <p:cNvSpPr/>
            <p:nvPr/>
          </p:nvSpPr>
          <p:spPr>
            <a:xfrm rot="16200000">
              <a:off x="905953" y="278868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4" name="Oval 383">
              <a:extLst>
                <a:ext uri="{FF2B5EF4-FFF2-40B4-BE49-F238E27FC236}">
                  <a16:creationId xmlns:a16="http://schemas.microsoft.com/office/drawing/2014/main" id="{CE3D4F52-5D33-7A84-1064-94A6B2315F41}"/>
                </a:ext>
              </a:extLst>
            </p:cNvPr>
            <p:cNvSpPr/>
            <p:nvPr/>
          </p:nvSpPr>
          <p:spPr>
            <a:xfrm rot="16200000">
              <a:off x="1160055" y="278868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5" name="Oval 384">
              <a:extLst>
                <a:ext uri="{FF2B5EF4-FFF2-40B4-BE49-F238E27FC236}">
                  <a16:creationId xmlns:a16="http://schemas.microsoft.com/office/drawing/2014/main" id="{25766063-E872-F4AF-D5CE-80965650FC65}"/>
                </a:ext>
              </a:extLst>
            </p:cNvPr>
            <p:cNvSpPr/>
            <p:nvPr/>
          </p:nvSpPr>
          <p:spPr>
            <a:xfrm rot="16200000">
              <a:off x="660308" y="250739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6" name="Oval 385">
              <a:extLst>
                <a:ext uri="{FF2B5EF4-FFF2-40B4-BE49-F238E27FC236}">
                  <a16:creationId xmlns:a16="http://schemas.microsoft.com/office/drawing/2014/main" id="{91CADD32-4C37-CADB-7EAB-87F178BAFC04}"/>
                </a:ext>
              </a:extLst>
            </p:cNvPr>
            <p:cNvSpPr/>
            <p:nvPr/>
          </p:nvSpPr>
          <p:spPr>
            <a:xfrm rot="16200000">
              <a:off x="903609" y="2507391"/>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7" name="Oval 386">
              <a:extLst>
                <a:ext uri="{FF2B5EF4-FFF2-40B4-BE49-F238E27FC236}">
                  <a16:creationId xmlns:a16="http://schemas.microsoft.com/office/drawing/2014/main" id="{F2353035-E252-246B-DA72-A79E150272F5}"/>
                </a:ext>
              </a:extLst>
            </p:cNvPr>
            <p:cNvSpPr/>
            <p:nvPr/>
          </p:nvSpPr>
          <p:spPr>
            <a:xfrm rot="16200000">
              <a:off x="1157711" y="2507391"/>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8" name="Oval 387">
              <a:extLst>
                <a:ext uri="{FF2B5EF4-FFF2-40B4-BE49-F238E27FC236}">
                  <a16:creationId xmlns:a16="http://schemas.microsoft.com/office/drawing/2014/main" id="{48835E04-5DAB-E01E-0162-65CF4110B2D6}"/>
                </a:ext>
              </a:extLst>
            </p:cNvPr>
            <p:cNvSpPr/>
            <p:nvPr/>
          </p:nvSpPr>
          <p:spPr>
            <a:xfrm rot="16200000">
              <a:off x="662652" y="3402339"/>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9" name="Oval 388">
              <a:extLst>
                <a:ext uri="{FF2B5EF4-FFF2-40B4-BE49-F238E27FC236}">
                  <a16:creationId xmlns:a16="http://schemas.microsoft.com/office/drawing/2014/main" id="{65827998-79C0-CA1F-46BF-815DCB2AA137}"/>
                </a:ext>
              </a:extLst>
            </p:cNvPr>
            <p:cNvSpPr/>
            <p:nvPr/>
          </p:nvSpPr>
          <p:spPr>
            <a:xfrm rot="16200000">
              <a:off x="905953" y="340234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0" name="Oval 389">
              <a:extLst>
                <a:ext uri="{FF2B5EF4-FFF2-40B4-BE49-F238E27FC236}">
                  <a16:creationId xmlns:a16="http://schemas.microsoft.com/office/drawing/2014/main" id="{65198A8E-3945-EAF3-17A1-51C1D5CD37F6}"/>
                </a:ext>
              </a:extLst>
            </p:cNvPr>
            <p:cNvSpPr/>
            <p:nvPr/>
          </p:nvSpPr>
          <p:spPr>
            <a:xfrm rot="16200000">
              <a:off x="1160055" y="340234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 name="Textfeld 3">
            <a:extLst>
              <a:ext uri="{FF2B5EF4-FFF2-40B4-BE49-F238E27FC236}">
                <a16:creationId xmlns:a16="http://schemas.microsoft.com/office/drawing/2014/main" id="{C123A049-6E07-8FC8-5801-646AFCAA8F66}"/>
              </a:ext>
            </a:extLst>
          </p:cNvPr>
          <p:cNvSpPr txBox="1"/>
          <p:nvPr/>
        </p:nvSpPr>
        <p:spPr>
          <a:xfrm>
            <a:off x="749427" y="1900478"/>
            <a:ext cx="3406140" cy="1480276"/>
          </a:xfrm>
          <a:prstGeom prst="rect">
            <a:avLst/>
          </a:prstGeom>
          <a:noFill/>
        </p:spPr>
        <p:txBody>
          <a:bodyPr wrap="square" rtlCol="0">
            <a:spAutoFit/>
          </a:bodyPr>
          <a:lstStyle/>
          <a:p>
            <a:r>
              <a:rPr lang="de-DE" altLang="de-DE" dirty="0">
                <a:latin typeface="Arial" panose="020B0604020202020204" pitchFamily="34" charset="0"/>
                <a:cs typeface="Arial" panose="020B0604020202020204" pitchFamily="34" charset="0"/>
              </a:rPr>
              <a:t>Kommutativgesetz: </a:t>
            </a:r>
            <a:br>
              <a:rPr lang="de-DE" altLang="de-DE" dirty="0">
                <a:latin typeface="Arial" panose="020B0604020202020204" pitchFamily="34" charset="0"/>
                <a:cs typeface="Arial" panose="020B0604020202020204" pitchFamily="34" charset="0"/>
              </a:rPr>
            </a:br>
            <a:r>
              <a:rPr lang="de-DE" altLang="de-DE" dirty="0">
                <a:latin typeface="Arial" panose="020B0604020202020204" pitchFamily="34" charset="0"/>
                <a:cs typeface="Arial" panose="020B0604020202020204" pitchFamily="34" charset="0"/>
              </a:rPr>
              <a:t>4 </a:t>
            </a:r>
            <a:r>
              <a:rPr lang="de-DE" dirty="0"/>
              <a:t>∙</a:t>
            </a:r>
            <a:r>
              <a:rPr lang="de-DE" altLang="de-DE" dirty="0">
                <a:latin typeface="Arial" panose="020B0604020202020204" pitchFamily="34" charset="0"/>
                <a:cs typeface="Arial" panose="020B0604020202020204" pitchFamily="34" charset="0"/>
              </a:rPr>
              <a:t> 3 = 3 </a:t>
            </a:r>
            <a:r>
              <a:rPr lang="de-DE" dirty="0"/>
              <a:t>∙</a:t>
            </a:r>
            <a:r>
              <a:rPr lang="de-DE" altLang="de-DE" dirty="0">
                <a:latin typeface="Arial" panose="020B0604020202020204" pitchFamily="34" charset="0"/>
                <a:cs typeface="Arial" panose="020B0604020202020204" pitchFamily="34" charset="0"/>
              </a:rPr>
              <a:t> 4</a:t>
            </a:r>
            <a:endParaRPr lang="de-DE" dirty="0"/>
          </a:p>
        </p:txBody>
      </p:sp>
      <p:sp>
        <p:nvSpPr>
          <p:cNvPr id="7" name="Textfeld 6">
            <a:extLst>
              <a:ext uri="{FF2B5EF4-FFF2-40B4-BE49-F238E27FC236}">
                <a16:creationId xmlns:a16="http://schemas.microsoft.com/office/drawing/2014/main" id="{8B4DCF9D-0026-1BCD-97E0-A50AF6DF1565}"/>
              </a:ext>
            </a:extLst>
          </p:cNvPr>
          <p:cNvSpPr txBox="1"/>
          <p:nvPr/>
        </p:nvSpPr>
        <p:spPr>
          <a:xfrm>
            <a:off x="4307351" y="1918860"/>
            <a:ext cx="3590355" cy="646332"/>
          </a:xfrm>
          <a:prstGeom prst="rect">
            <a:avLst/>
          </a:prstGeom>
          <a:noFill/>
        </p:spPr>
        <p:txBody>
          <a:bodyPr wrap="square" rtlCol="0">
            <a:spAutoFit/>
          </a:bodyPr>
          <a:lstStyle/>
          <a:p>
            <a:r>
              <a:rPr lang="de-DE" altLang="de-DE" dirty="0">
                <a:latin typeface="Arial" panose="020B0604020202020204" pitchFamily="34" charset="0"/>
                <a:cs typeface="Arial" panose="020B0604020202020204" pitchFamily="34" charset="0"/>
              </a:rPr>
              <a:t>Assoziativgesetz: </a:t>
            </a:r>
            <a:br>
              <a:rPr lang="de-DE" altLang="de-DE" dirty="0">
                <a:latin typeface="Arial" panose="020B0604020202020204" pitchFamily="34" charset="0"/>
                <a:cs typeface="Arial" panose="020B0604020202020204" pitchFamily="34" charset="0"/>
              </a:rPr>
            </a:br>
            <a:r>
              <a:rPr lang="de-DE" altLang="de-DE" dirty="0">
                <a:latin typeface="Arial" panose="020B0604020202020204" pitchFamily="34" charset="0"/>
                <a:cs typeface="Arial" panose="020B0604020202020204" pitchFamily="34" charset="0"/>
              </a:rPr>
              <a:t>(2 </a:t>
            </a:r>
            <a:r>
              <a:rPr lang="de-DE" dirty="0">
                <a:latin typeface="Arial" panose="020B0604020202020204" pitchFamily="34" charset="0"/>
                <a:cs typeface="Arial" panose="020B0604020202020204" pitchFamily="34" charset="0"/>
              </a:rPr>
              <a:t>∙</a:t>
            </a:r>
            <a:r>
              <a:rPr lang="de-DE" altLang="de-DE" dirty="0">
                <a:latin typeface="Arial" panose="020B0604020202020204" pitchFamily="34" charset="0"/>
                <a:cs typeface="Arial" panose="020B0604020202020204" pitchFamily="34" charset="0"/>
              </a:rPr>
              <a:t> 5) </a:t>
            </a:r>
            <a:r>
              <a:rPr lang="de-DE" dirty="0">
                <a:latin typeface="Arial" panose="020B0604020202020204" pitchFamily="34" charset="0"/>
                <a:cs typeface="Arial" panose="020B0604020202020204" pitchFamily="34" charset="0"/>
              </a:rPr>
              <a:t>∙ 3</a:t>
            </a:r>
            <a:r>
              <a:rPr lang="de-DE" altLang="de-DE" dirty="0">
                <a:latin typeface="Arial" panose="020B0604020202020204" pitchFamily="34" charset="0"/>
                <a:cs typeface="Arial" panose="020B0604020202020204" pitchFamily="34" charset="0"/>
              </a:rPr>
              <a:t> = 2 </a:t>
            </a:r>
            <a:r>
              <a:rPr lang="de-DE" dirty="0">
                <a:latin typeface="Arial" panose="020B0604020202020204" pitchFamily="34" charset="0"/>
                <a:cs typeface="Arial" panose="020B0604020202020204" pitchFamily="34" charset="0"/>
              </a:rPr>
              <a:t>∙</a:t>
            </a:r>
            <a:r>
              <a:rPr lang="de-DE" altLang="de-DE" dirty="0">
                <a:latin typeface="Arial" panose="020B0604020202020204" pitchFamily="34" charset="0"/>
                <a:cs typeface="Arial" panose="020B0604020202020204" pitchFamily="34" charset="0"/>
              </a:rPr>
              <a:t> (5 </a:t>
            </a:r>
            <a:r>
              <a:rPr lang="de-DE" dirty="0">
                <a:latin typeface="Arial" panose="020B0604020202020204" pitchFamily="34" charset="0"/>
                <a:cs typeface="Arial" panose="020B0604020202020204" pitchFamily="34" charset="0"/>
              </a:rPr>
              <a:t>∙ 3</a:t>
            </a:r>
            <a:r>
              <a:rPr lang="de-DE" altLang="de-DE" dirty="0">
                <a:latin typeface="Arial" panose="020B0604020202020204" pitchFamily="34" charset="0"/>
                <a:cs typeface="Arial" panose="020B0604020202020204" pitchFamily="34" charset="0"/>
              </a:rPr>
              <a:t>) </a:t>
            </a:r>
            <a:r>
              <a:rPr lang="de-DE" altLang="de-DE" dirty="0">
                <a:latin typeface="Arial" panose="020B0604020202020204" pitchFamily="34" charset="0"/>
                <a:cs typeface="Arial" panose="020B0604020202020204" pitchFamily="34" charset="0"/>
                <a:sym typeface="Wingdings" pitchFamily="2" charset="2"/>
              </a:rPr>
              <a:t>=</a:t>
            </a:r>
            <a:r>
              <a:rPr lang="de-DE" altLang="de-DE" dirty="0">
                <a:latin typeface="Arial" panose="020B0604020202020204" pitchFamily="34" charset="0"/>
                <a:cs typeface="Arial" panose="020B0604020202020204" pitchFamily="34" charset="0"/>
              </a:rPr>
              <a:t> 2 </a:t>
            </a:r>
            <a:r>
              <a:rPr lang="de-DE" dirty="0">
                <a:latin typeface="Arial" panose="020B0604020202020204" pitchFamily="34" charset="0"/>
                <a:cs typeface="Arial" panose="020B0604020202020204" pitchFamily="34" charset="0"/>
              </a:rPr>
              <a:t>∙</a:t>
            </a:r>
            <a:r>
              <a:rPr lang="de-DE" altLang="de-DE" dirty="0">
                <a:latin typeface="Arial" panose="020B0604020202020204" pitchFamily="34" charset="0"/>
                <a:cs typeface="Arial" panose="020B0604020202020204" pitchFamily="34" charset="0"/>
              </a:rPr>
              <a:t> (3 </a:t>
            </a:r>
            <a:r>
              <a:rPr lang="de-DE" dirty="0">
                <a:latin typeface="Arial" panose="020B0604020202020204" pitchFamily="34" charset="0"/>
                <a:cs typeface="Arial" panose="020B0604020202020204" pitchFamily="34" charset="0"/>
              </a:rPr>
              <a:t>∙ 5)</a:t>
            </a:r>
          </a:p>
        </p:txBody>
      </p:sp>
      <p:sp>
        <p:nvSpPr>
          <p:cNvPr id="9" name="Textfeld 8">
            <a:extLst>
              <a:ext uri="{FF2B5EF4-FFF2-40B4-BE49-F238E27FC236}">
                <a16:creationId xmlns:a16="http://schemas.microsoft.com/office/drawing/2014/main" id="{2E0144F8-864E-2FF6-1694-BAE18C85F3AB}"/>
              </a:ext>
            </a:extLst>
          </p:cNvPr>
          <p:cNvSpPr txBox="1"/>
          <p:nvPr/>
        </p:nvSpPr>
        <p:spPr>
          <a:xfrm>
            <a:off x="4269114" y="4159436"/>
            <a:ext cx="4206240" cy="1480276"/>
          </a:xfrm>
          <a:prstGeom prst="rect">
            <a:avLst/>
          </a:prstGeom>
          <a:noFill/>
        </p:spPr>
        <p:txBody>
          <a:bodyPr wrap="square" rtlCol="0">
            <a:spAutoFit/>
          </a:bodyPr>
          <a:lstStyle/>
          <a:p>
            <a:r>
              <a:rPr lang="de-DE" altLang="de-DE" dirty="0">
                <a:latin typeface="Arial" panose="020B0604020202020204" pitchFamily="34" charset="0"/>
                <a:cs typeface="Arial" panose="020B0604020202020204" pitchFamily="34" charset="0"/>
              </a:rPr>
              <a:t>Distributivgesetz: </a:t>
            </a:r>
            <a:br>
              <a:rPr lang="de-DE" altLang="de-DE" dirty="0">
                <a:latin typeface="Arial" panose="020B0604020202020204" pitchFamily="34" charset="0"/>
                <a:cs typeface="Arial" panose="020B0604020202020204" pitchFamily="34" charset="0"/>
              </a:rPr>
            </a:br>
            <a:r>
              <a:rPr lang="de-DE" altLang="de-DE" dirty="0">
                <a:latin typeface="Arial" panose="020B0604020202020204" pitchFamily="34" charset="0"/>
                <a:cs typeface="Arial" panose="020B0604020202020204" pitchFamily="34" charset="0"/>
              </a:rPr>
              <a:t>7 </a:t>
            </a:r>
            <a:r>
              <a:rPr lang="de-DE" dirty="0"/>
              <a:t>∙</a:t>
            </a:r>
            <a:r>
              <a:rPr lang="de-DE" altLang="de-DE" dirty="0">
                <a:latin typeface="Arial" panose="020B0604020202020204" pitchFamily="34" charset="0"/>
                <a:cs typeface="Arial" panose="020B0604020202020204" pitchFamily="34" charset="0"/>
              </a:rPr>
              <a:t> 13 = 7 </a:t>
            </a:r>
            <a:r>
              <a:rPr lang="de-DE" dirty="0"/>
              <a:t>∙</a:t>
            </a:r>
            <a:r>
              <a:rPr lang="de-DE" altLang="de-DE" dirty="0">
                <a:latin typeface="Arial" panose="020B0604020202020204" pitchFamily="34" charset="0"/>
                <a:cs typeface="Arial" panose="020B0604020202020204" pitchFamily="34" charset="0"/>
              </a:rPr>
              <a:t> (10 + 3) = (7</a:t>
            </a:r>
            <a:r>
              <a:rPr lang="de-DE" altLang="de-DE" baseline="0" dirty="0">
                <a:latin typeface="Arial" panose="020B0604020202020204" pitchFamily="34" charset="0"/>
                <a:cs typeface="Arial" panose="020B0604020202020204" pitchFamily="34" charset="0"/>
              </a:rPr>
              <a:t> </a:t>
            </a:r>
            <a:r>
              <a:rPr lang="de-DE" dirty="0"/>
              <a:t>∙</a:t>
            </a:r>
            <a:r>
              <a:rPr lang="de-DE" altLang="de-DE" dirty="0">
                <a:latin typeface="Arial" panose="020B0604020202020204" pitchFamily="34" charset="0"/>
                <a:cs typeface="Arial" panose="020B0604020202020204" pitchFamily="34" charset="0"/>
              </a:rPr>
              <a:t> 10) + (7 </a:t>
            </a:r>
            <a:r>
              <a:rPr lang="de-DE" dirty="0"/>
              <a:t>∙</a:t>
            </a:r>
            <a:r>
              <a:rPr lang="de-DE" altLang="de-DE" dirty="0">
                <a:latin typeface="Arial" panose="020B0604020202020204" pitchFamily="34" charset="0"/>
                <a:cs typeface="Arial" panose="020B0604020202020204" pitchFamily="34" charset="0"/>
              </a:rPr>
              <a:t> 3)</a:t>
            </a:r>
            <a:endParaRPr lang="de-DE" dirty="0"/>
          </a:p>
        </p:txBody>
      </p:sp>
      <p:sp>
        <p:nvSpPr>
          <p:cNvPr id="12" name="Textfeld 11">
            <a:extLst>
              <a:ext uri="{FF2B5EF4-FFF2-40B4-BE49-F238E27FC236}">
                <a16:creationId xmlns:a16="http://schemas.microsoft.com/office/drawing/2014/main" id="{D1193F3C-A20E-D938-BA59-8D02D20F51FE}"/>
              </a:ext>
            </a:extLst>
          </p:cNvPr>
          <p:cNvSpPr txBox="1"/>
          <p:nvPr/>
        </p:nvSpPr>
        <p:spPr>
          <a:xfrm>
            <a:off x="520120" y="3954472"/>
            <a:ext cx="3406140" cy="646332"/>
          </a:xfrm>
          <a:prstGeom prst="rect">
            <a:avLst/>
          </a:prstGeom>
          <a:noFill/>
        </p:spPr>
        <p:txBody>
          <a:bodyPr wrap="square" rtlCol="0">
            <a:spAutoFit/>
          </a:bodyPr>
          <a:lstStyle/>
          <a:p>
            <a:r>
              <a:rPr lang="de-DE" altLang="de-DE" dirty="0">
                <a:latin typeface="Arial" panose="020B0604020202020204" pitchFamily="34" charset="0"/>
                <a:cs typeface="Arial" panose="020B0604020202020204" pitchFamily="34" charset="0"/>
              </a:rPr>
              <a:t>Konstanz des Produkts: </a:t>
            </a:r>
            <a:br>
              <a:rPr lang="de-DE" altLang="de-DE" dirty="0">
                <a:latin typeface="Arial" panose="020B0604020202020204" pitchFamily="34" charset="0"/>
                <a:cs typeface="Arial" panose="020B0604020202020204" pitchFamily="34" charset="0"/>
              </a:rPr>
            </a:br>
            <a:r>
              <a:rPr lang="de-DE" altLang="de-DE" dirty="0">
                <a:latin typeface="Arial" panose="020B0604020202020204" pitchFamily="34" charset="0"/>
                <a:cs typeface="Arial" panose="020B0604020202020204" pitchFamily="34" charset="0"/>
              </a:rPr>
              <a:t>6 </a:t>
            </a:r>
            <a:r>
              <a:rPr lang="de-DE" dirty="0"/>
              <a:t>∙</a:t>
            </a:r>
            <a:r>
              <a:rPr lang="de-DE" altLang="de-DE" dirty="0">
                <a:latin typeface="Arial" panose="020B0604020202020204" pitchFamily="34" charset="0"/>
                <a:cs typeface="Arial" panose="020B0604020202020204" pitchFamily="34" charset="0"/>
              </a:rPr>
              <a:t> 5 = 3 </a:t>
            </a:r>
            <a:r>
              <a:rPr lang="de-DE" dirty="0"/>
              <a:t>∙</a:t>
            </a:r>
            <a:r>
              <a:rPr lang="de-DE" altLang="de-DE" dirty="0">
                <a:latin typeface="Arial" panose="020B0604020202020204" pitchFamily="34" charset="0"/>
                <a:cs typeface="Arial" panose="020B0604020202020204" pitchFamily="34" charset="0"/>
              </a:rPr>
              <a:t> 10</a:t>
            </a:r>
            <a:endParaRPr lang="de-DE" dirty="0"/>
          </a:p>
        </p:txBody>
      </p:sp>
      <p:sp>
        <p:nvSpPr>
          <p:cNvPr id="13" name="Abgerundetes Rechteck 12">
            <a:extLst>
              <a:ext uri="{FF2B5EF4-FFF2-40B4-BE49-F238E27FC236}">
                <a16:creationId xmlns:a16="http://schemas.microsoft.com/office/drawing/2014/main" id="{73AF1342-0B3A-14E9-38F2-48DC4DB304E2}"/>
              </a:ext>
            </a:extLst>
          </p:cNvPr>
          <p:cNvSpPr/>
          <p:nvPr/>
        </p:nvSpPr>
        <p:spPr>
          <a:xfrm>
            <a:off x="620114" y="3073885"/>
            <a:ext cx="787036" cy="264522"/>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Abgerundetes Rechteck 18">
            <a:extLst>
              <a:ext uri="{FF2B5EF4-FFF2-40B4-BE49-F238E27FC236}">
                <a16:creationId xmlns:a16="http://schemas.microsoft.com/office/drawing/2014/main" id="{3F4D81E1-29E5-3D7F-9B45-E1F668E5C82D}"/>
              </a:ext>
            </a:extLst>
          </p:cNvPr>
          <p:cNvSpPr/>
          <p:nvPr/>
        </p:nvSpPr>
        <p:spPr>
          <a:xfrm>
            <a:off x="622458" y="2761972"/>
            <a:ext cx="787036" cy="264522"/>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Abgerundetes Rechteck 20">
            <a:extLst>
              <a:ext uri="{FF2B5EF4-FFF2-40B4-BE49-F238E27FC236}">
                <a16:creationId xmlns:a16="http://schemas.microsoft.com/office/drawing/2014/main" id="{DA7A1D01-6AF8-59A2-B7C1-FD825F88954C}"/>
              </a:ext>
            </a:extLst>
          </p:cNvPr>
          <p:cNvSpPr/>
          <p:nvPr/>
        </p:nvSpPr>
        <p:spPr>
          <a:xfrm>
            <a:off x="620114" y="2480683"/>
            <a:ext cx="787036" cy="264522"/>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Abgerundetes Rechteck 21">
            <a:extLst>
              <a:ext uri="{FF2B5EF4-FFF2-40B4-BE49-F238E27FC236}">
                <a16:creationId xmlns:a16="http://schemas.microsoft.com/office/drawing/2014/main" id="{68E5FD48-AED1-41B6-A9C7-77419D13FF9D}"/>
              </a:ext>
            </a:extLst>
          </p:cNvPr>
          <p:cNvSpPr/>
          <p:nvPr/>
        </p:nvSpPr>
        <p:spPr>
          <a:xfrm>
            <a:off x="622458" y="3375632"/>
            <a:ext cx="787036" cy="264522"/>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23714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1" grpId="0" animBg="1"/>
      <p:bldP spid="2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AB4F69D-9CD3-4346-AABD-109D645A14DD}"/>
              </a:ext>
            </a:extLst>
          </p:cNvPr>
          <p:cNvSpPr>
            <a:spLocks noGrp="1"/>
          </p:cNvSpPr>
          <p:nvPr>
            <p:ph type="body" sz="quarter" idx="13"/>
          </p:nvPr>
        </p:nvSpPr>
        <p:spPr>
          <a:xfrm>
            <a:off x="1096266" y="1134064"/>
            <a:ext cx="7776130" cy="445628"/>
          </a:xfrm>
        </p:spPr>
        <p:txBody>
          <a:bodyPr/>
          <a:lstStyle/>
          <a:p>
            <a:r>
              <a:rPr lang="de-DE" dirty="0"/>
              <a:t>ERKENNEN UND NUTZEN VON BEZIEHUNGEN (MULTIPLIKATION)</a:t>
            </a:r>
          </a:p>
        </p:txBody>
      </p:sp>
      <p:sp>
        <p:nvSpPr>
          <p:cNvPr id="5" name="Datumsplatzhalter 4">
            <a:extLst>
              <a:ext uri="{FF2B5EF4-FFF2-40B4-BE49-F238E27FC236}">
                <a16:creationId xmlns:a16="http://schemas.microsoft.com/office/drawing/2014/main" id="{8D3C10B1-852E-4996-8D88-7FD5087F0B4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09B88C7-D7B3-4775-8A2A-700E4C719010}"/>
              </a:ext>
            </a:extLst>
          </p:cNvPr>
          <p:cNvSpPr>
            <a:spLocks noGrp="1"/>
          </p:cNvSpPr>
          <p:nvPr>
            <p:ph type="sldNum" sz="quarter" idx="12"/>
          </p:nvPr>
        </p:nvSpPr>
        <p:spPr/>
        <p:txBody>
          <a:bodyPr/>
          <a:lstStyle/>
          <a:p>
            <a:fld id="{C3752B7C-18A9-864D-BBCB-54A9F41B5594}" type="slidenum">
              <a:rPr lang="de-DE" smtClean="0"/>
              <a:pPr/>
              <a:t>57</a:t>
            </a:fld>
            <a:endParaRPr lang="de-DE" dirty="0"/>
          </a:p>
        </p:txBody>
      </p:sp>
      <p:sp>
        <p:nvSpPr>
          <p:cNvPr id="11" name="Titel 1">
            <a:extLst>
              <a:ext uri="{FF2B5EF4-FFF2-40B4-BE49-F238E27FC236}">
                <a16:creationId xmlns:a16="http://schemas.microsoft.com/office/drawing/2014/main" id="{E4317E4B-7D80-9D43-B06D-F9504C29B092}"/>
              </a:ext>
            </a:extLst>
          </p:cNvPr>
          <p:cNvSpPr>
            <a:spLocks noGrp="1"/>
          </p:cNvSpPr>
          <p:nvPr>
            <p:ph type="title"/>
          </p:nvPr>
        </p:nvSpPr>
        <p:spPr>
          <a:xfrm>
            <a:off x="1096423" y="382774"/>
            <a:ext cx="7418927" cy="603704"/>
          </a:xfrm>
        </p:spPr>
        <p:txBody>
          <a:bodyPr>
            <a:normAutofit/>
          </a:bodyPr>
          <a:lstStyle/>
          <a:p>
            <a:r>
              <a:rPr lang="de-DE" dirty="0"/>
              <a:t>Aufgabenbeziehungen nutzen </a:t>
            </a:r>
          </a:p>
        </p:txBody>
      </p:sp>
      <p:sp>
        <p:nvSpPr>
          <p:cNvPr id="10" name="Textfeld 9">
            <a:extLst>
              <a:ext uri="{FF2B5EF4-FFF2-40B4-BE49-F238E27FC236}">
                <a16:creationId xmlns:a16="http://schemas.microsoft.com/office/drawing/2014/main" id="{DC352D3A-FB0D-3387-1F20-FC914EB603CD}"/>
              </a:ext>
            </a:extLst>
          </p:cNvPr>
          <p:cNvSpPr txBox="1"/>
          <p:nvPr/>
        </p:nvSpPr>
        <p:spPr>
          <a:xfrm>
            <a:off x="1101090" y="1579692"/>
            <a:ext cx="3966210"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 zwischen Aufgaben</a:t>
            </a:r>
          </a:p>
        </p:txBody>
      </p:sp>
      <p:sp>
        <p:nvSpPr>
          <p:cNvPr id="8" name="Abgerundetes Rechteck 7">
            <a:extLst>
              <a:ext uri="{FF2B5EF4-FFF2-40B4-BE49-F238E27FC236}">
                <a16:creationId xmlns:a16="http://schemas.microsoft.com/office/drawing/2014/main" id="{AFE8CCDE-E3D6-63B9-A7B8-200819F95CAF}"/>
              </a:ext>
            </a:extLst>
          </p:cNvPr>
          <p:cNvSpPr/>
          <p:nvPr/>
        </p:nvSpPr>
        <p:spPr>
          <a:xfrm>
            <a:off x="351660" y="1906966"/>
            <a:ext cx="8163690" cy="4328615"/>
          </a:xfrm>
          <a:prstGeom prst="roundRect">
            <a:avLst/>
          </a:prstGeom>
          <a:solidFill>
            <a:srgbClr val="E6F4F6"/>
          </a:solidFill>
          <a:ln>
            <a:solidFill>
              <a:srgbClr val="9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a:p>
            <a:pPr algn="ctr"/>
            <a:endParaRPr lang="de-DE" dirty="0"/>
          </a:p>
          <a:p>
            <a:pPr algn="ctr"/>
            <a:endParaRPr lang="de-DE" dirty="0"/>
          </a:p>
          <a:p>
            <a:pPr algn="ctr"/>
            <a:endParaRPr lang="de-DE" dirty="0"/>
          </a:p>
          <a:p>
            <a:pPr algn="ctr"/>
            <a:endParaRPr lang="de-DE" dirty="0"/>
          </a:p>
        </p:txBody>
      </p:sp>
      <p:sp>
        <p:nvSpPr>
          <p:cNvPr id="20" name="Textfeld 19">
            <a:extLst>
              <a:ext uri="{FF2B5EF4-FFF2-40B4-BE49-F238E27FC236}">
                <a16:creationId xmlns:a16="http://schemas.microsoft.com/office/drawing/2014/main" id="{9E3430EB-C7DA-B25C-CF4A-452FB600DF6C}"/>
              </a:ext>
            </a:extLst>
          </p:cNvPr>
          <p:cNvSpPr txBox="1"/>
          <p:nvPr/>
        </p:nvSpPr>
        <p:spPr>
          <a:xfrm>
            <a:off x="7124700" y="5989318"/>
            <a:ext cx="1963485" cy="276999"/>
          </a:xfrm>
          <a:prstGeom prst="rect">
            <a:avLst/>
          </a:prstGeom>
          <a:noFill/>
        </p:spPr>
        <p:txBody>
          <a:bodyPr wrap="square">
            <a:spAutoFit/>
          </a:bodyPr>
          <a:lstStyle/>
          <a:p>
            <a:r>
              <a:rPr lang="de-DE" altLang="de-DE" sz="1200" dirty="0">
                <a:latin typeface="Arial" panose="020B0604020202020204" pitchFamily="34" charset="0"/>
                <a:cs typeface="Arial" panose="020B0604020202020204" pitchFamily="34" charset="0"/>
                <a:sym typeface="Helvetica" panose="020B0604020202020204" pitchFamily="34" charset="0"/>
              </a:rPr>
              <a:t>(PIKAS, 2020, S. 28)</a:t>
            </a:r>
            <a:endParaRPr lang="de-DE" sz="1200" dirty="0"/>
          </a:p>
        </p:txBody>
      </p:sp>
      <p:sp>
        <p:nvSpPr>
          <p:cNvPr id="77" name="Abgerundetes Rechteck 76">
            <a:extLst>
              <a:ext uri="{FF2B5EF4-FFF2-40B4-BE49-F238E27FC236}">
                <a16:creationId xmlns:a16="http://schemas.microsoft.com/office/drawing/2014/main" id="{95363D48-69E0-73D4-BFBE-696DB6D7A5B7}"/>
              </a:ext>
            </a:extLst>
          </p:cNvPr>
          <p:cNvSpPr/>
          <p:nvPr/>
        </p:nvSpPr>
        <p:spPr>
          <a:xfrm>
            <a:off x="620114" y="3073885"/>
            <a:ext cx="787036" cy="264522"/>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9" name="Abgerundetes Rechteck 98">
            <a:extLst>
              <a:ext uri="{FF2B5EF4-FFF2-40B4-BE49-F238E27FC236}">
                <a16:creationId xmlns:a16="http://schemas.microsoft.com/office/drawing/2014/main" id="{BC5D4226-31F3-E47E-2863-F6A156FCAD70}"/>
              </a:ext>
            </a:extLst>
          </p:cNvPr>
          <p:cNvSpPr/>
          <p:nvPr/>
        </p:nvSpPr>
        <p:spPr>
          <a:xfrm>
            <a:off x="622458" y="2761972"/>
            <a:ext cx="787036" cy="264522"/>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4" name="Abgerundetes Rechteck 103">
            <a:extLst>
              <a:ext uri="{FF2B5EF4-FFF2-40B4-BE49-F238E27FC236}">
                <a16:creationId xmlns:a16="http://schemas.microsoft.com/office/drawing/2014/main" id="{1C0977EF-767F-34B7-E479-6523EFAD69A2}"/>
              </a:ext>
            </a:extLst>
          </p:cNvPr>
          <p:cNvSpPr/>
          <p:nvPr/>
        </p:nvSpPr>
        <p:spPr>
          <a:xfrm>
            <a:off x="620114" y="2480683"/>
            <a:ext cx="787036" cy="264522"/>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467" name="Gruppieren 466">
            <a:extLst>
              <a:ext uri="{FF2B5EF4-FFF2-40B4-BE49-F238E27FC236}">
                <a16:creationId xmlns:a16="http://schemas.microsoft.com/office/drawing/2014/main" id="{BDB551E8-AD59-5CFF-6F32-BAF260D1CC91}"/>
              </a:ext>
            </a:extLst>
          </p:cNvPr>
          <p:cNvGrpSpPr/>
          <p:nvPr/>
        </p:nvGrpSpPr>
        <p:grpSpPr>
          <a:xfrm>
            <a:off x="660309" y="2507389"/>
            <a:ext cx="713669" cy="1108873"/>
            <a:chOff x="660309" y="2507389"/>
            <a:chExt cx="713669" cy="1108873"/>
          </a:xfrm>
        </p:grpSpPr>
        <p:sp>
          <p:nvSpPr>
            <p:cNvPr id="76" name="Oval 75">
              <a:extLst>
                <a:ext uri="{FF2B5EF4-FFF2-40B4-BE49-F238E27FC236}">
                  <a16:creationId xmlns:a16="http://schemas.microsoft.com/office/drawing/2014/main" id="{11FD5742-D3D4-5BF5-C44E-37434130E86C}"/>
                </a:ext>
              </a:extLst>
            </p:cNvPr>
            <p:cNvSpPr/>
            <p:nvPr/>
          </p:nvSpPr>
          <p:spPr>
            <a:xfrm rot="16200000">
              <a:off x="660308" y="310059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Oval 69">
              <a:extLst>
                <a:ext uri="{FF2B5EF4-FFF2-40B4-BE49-F238E27FC236}">
                  <a16:creationId xmlns:a16="http://schemas.microsoft.com/office/drawing/2014/main" id="{E7D85246-0FE0-A0E3-CDD7-B259FAFB1C5E}"/>
                </a:ext>
              </a:extLst>
            </p:cNvPr>
            <p:cNvSpPr/>
            <p:nvPr/>
          </p:nvSpPr>
          <p:spPr>
            <a:xfrm rot="16200000">
              <a:off x="903609" y="310059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Oval 63">
              <a:extLst>
                <a:ext uri="{FF2B5EF4-FFF2-40B4-BE49-F238E27FC236}">
                  <a16:creationId xmlns:a16="http://schemas.microsoft.com/office/drawing/2014/main" id="{FFDE19D1-1F6D-92AB-7A5E-A56131EE8E22}"/>
                </a:ext>
              </a:extLst>
            </p:cNvPr>
            <p:cNvSpPr/>
            <p:nvPr/>
          </p:nvSpPr>
          <p:spPr>
            <a:xfrm rot="16200000">
              <a:off x="1157711" y="310059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Oval 95">
              <a:extLst>
                <a:ext uri="{FF2B5EF4-FFF2-40B4-BE49-F238E27FC236}">
                  <a16:creationId xmlns:a16="http://schemas.microsoft.com/office/drawing/2014/main" id="{6737BDE5-4E3F-BBB7-F2CF-75F99DC42E96}"/>
                </a:ext>
              </a:extLst>
            </p:cNvPr>
            <p:cNvSpPr/>
            <p:nvPr/>
          </p:nvSpPr>
          <p:spPr>
            <a:xfrm rot="16200000">
              <a:off x="662652" y="2788679"/>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Oval 96">
              <a:extLst>
                <a:ext uri="{FF2B5EF4-FFF2-40B4-BE49-F238E27FC236}">
                  <a16:creationId xmlns:a16="http://schemas.microsoft.com/office/drawing/2014/main" id="{E73BE4E7-31A0-8636-46D9-A333D467FBDB}"/>
                </a:ext>
              </a:extLst>
            </p:cNvPr>
            <p:cNvSpPr/>
            <p:nvPr/>
          </p:nvSpPr>
          <p:spPr>
            <a:xfrm rot="16200000">
              <a:off x="905953" y="278868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Oval 97">
              <a:extLst>
                <a:ext uri="{FF2B5EF4-FFF2-40B4-BE49-F238E27FC236}">
                  <a16:creationId xmlns:a16="http://schemas.microsoft.com/office/drawing/2014/main" id="{D4B2058E-119B-5641-B3C4-D547735C7DEC}"/>
                </a:ext>
              </a:extLst>
            </p:cNvPr>
            <p:cNvSpPr/>
            <p:nvPr/>
          </p:nvSpPr>
          <p:spPr>
            <a:xfrm rot="16200000">
              <a:off x="1160055" y="278868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Oval 100">
              <a:extLst>
                <a:ext uri="{FF2B5EF4-FFF2-40B4-BE49-F238E27FC236}">
                  <a16:creationId xmlns:a16="http://schemas.microsoft.com/office/drawing/2014/main" id="{04FAE29D-0642-ED25-6988-9BFC9C15E9AC}"/>
                </a:ext>
              </a:extLst>
            </p:cNvPr>
            <p:cNvSpPr/>
            <p:nvPr/>
          </p:nvSpPr>
          <p:spPr>
            <a:xfrm rot="16200000">
              <a:off x="660308" y="250739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Oval 101">
              <a:extLst>
                <a:ext uri="{FF2B5EF4-FFF2-40B4-BE49-F238E27FC236}">
                  <a16:creationId xmlns:a16="http://schemas.microsoft.com/office/drawing/2014/main" id="{0C52E392-E111-547D-29A5-9DF183B75F46}"/>
                </a:ext>
              </a:extLst>
            </p:cNvPr>
            <p:cNvSpPr/>
            <p:nvPr/>
          </p:nvSpPr>
          <p:spPr>
            <a:xfrm rot="16200000">
              <a:off x="903609" y="2507391"/>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Oval 102">
              <a:extLst>
                <a:ext uri="{FF2B5EF4-FFF2-40B4-BE49-F238E27FC236}">
                  <a16:creationId xmlns:a16="http://schemas.microsoft.com/office/drawing/2014/main" id="{1E05C8FD-F646-E51D-746E-9066924DFD39}"/>
                </a:ext>
              </a:extLst>
            </p:cNvPr>
            <p:cNvSpPr/>
            <p:nvPr/>
          </p:nvSpPr>
          <p:spPr>
            <a:xfrm rot="16200000">
              <a:off x="1157711" y="2507391"/>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Oval 105">
              <a:extLst>
                <a:ext uri="{FF2B5EF4-FFF2-40B4-BE49-F238E27FC236}">
                  <a16:creationId xmlns:a16="http://schemas.microsoft.com/office/drawing/2014/main" id="{B3898677-05EA-7342-B96D-943E934A42F8}"/>
                </a:ext>
              </a:extLst>
            </p:cNvPr>
            <p:cNvSpPr/>
            <p:nvPr/>
          </p:nvSpPr>
          <p:spPr>
            <a:xfrm rot="16200000">
              <a:off x="662652" y="3402339"/>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Oval 106">
              <a:extLst>
                <a:ext uri="{FF2B5EF4-FFF2-40B4-BE49-F238E27FC236}">
                  <a16:creationId xmlns:a16="http://schemas.microsoft.com/office/drawing/2014/main" id="{2B4CD4B5-3088-44E1-7970-86301FC389FD}"/>
                </a:ext>
              </a:extLst>
            </p:cNvPr>
            <p:cNvSpPr/>
            <p:nvPr/>
          </p:nvSpPr>
          <p:spPr>
            <a:xfrm rot="16200000">
              <a:off x="905953" y="340234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Oval 107">
              <a:extLst>
                <a:ext uri="{FF2B5EF4-FFF2-40B4-BE49-F238E27FC236}">
                  <a16:creationId xmlns:a16="http://schemas.microsoft.com/office/drawing/2014/main" id="{95CCB98D-2E7E-818C-4714-62D6A446F001}"/>
                </a:ext>
              </a:extLst>
            </p:cNvPr>
            <p:cNvSpPr/>
            <p:nvPr/>
          </p:nvSpPr>
          <p:spPr>
            <a:xfrm rot="16200000">
              <a:off x="1160055" y="340234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09" name="Abgerundetes Rechteck 108">
            <a:extLst>
              <a:ext uri="{FF2B5EF4-FFF2-40B4-BE49-F238E27FC236}">
                <a16:creationId xmlns:a16="http://schemas.microsoft.com/office/drawing/2014/main" id="{5247535F-7EDD-5342-76A5-05BB1D8489B1}"/>
              </a:ext>
            </a:extLst>
          </p:cNvPr>
          <p:cNvSpPr/>
          <p:nvPr/>
        </p:nvSpPr>
        <p:spPr>
          <a:xfrm>
            <a:off x="622458" y="3375632"/>
            <a:ext cx="787036" cy="264522"/>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59" name="Abgerundetes Rechteck 458">
            <a:extLst>
              <a:ext uri="{FF2B5EF4-FFF2-40B4-BE49-F238E27FC236}">
                <a16:creationId xmlns:a16="http://schemas.microsoft.com/office/drawing/2014/main" id="{147711D4-6448-DB40-4D54-B35A5B129484}"/>
              </a:ext>
            </a:extLst>
          </p:cNvPr>
          <p:cNvSpPr/>
          <p:nvPr/>
        </p:nvSpPr>
        <p:spPr>
          <a:xfrm>
            <a:off x="576015" y="4810512"/>
            <a:ext cx="893267" cy="174888"/>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4" name="Gruppieren 3">
            <a:extLst>
              <a:ext uri="{FF2B5EF4-FFF2-40B4-BE49-F238E27FC236}">
                <a16:creationId xmlns:a16="http://schemas.microsoft.com/office/drawing/2014/main" id="{85F23946-29DB-F438-7837-01AF9D9EED73}"/>
              </a:ext>
            </a:extLst>
          </p:cNvPr>
          <p:cNvGrpSpPr/>
          <p:nvPr/>
        </p:nvGrpSpPr>
        <p:grpSpPr>
          <a:xfrm>
            <a:off x="603627" y="4825552"/>
            <a:ext cx="833726" cy="146240"/>
            <a:chOff x="603627" y="4825552"/>
            <a:chExt cx="833726" cy="146240"/>
          </a:xfrm>
        </p:grpSpPr>
        <p:sp>
          <p:nvSpPr>
            <p:cNvPr id="456" name="Oval 455">
              <a:extLst>
                <a:ext uri="{FF2B5EF4-FFF2-40B4-BE49-F238E27FC236}">
                  <a16:creationId xmlns:a16="http://schemas.microsoft.com/office/drawing/2014/main" id="{9D1B1D17-C204-3FAE-E469-3C7E4EB99CA7}"/>
                </a:ext>
              </a:extLst>
            </p:cNvPr>
            <p:cNvSpPr/>
            <p:nvPr/>
          </p:nvSpPr>
          <p:spPr>
            <a:xfrm rot="16200000">
              <a:off x="606388" y="4822791"/>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7" name="Oval 456">
              <a:extLst>
                <a:ext uri="{FF2B5EF4-FFF2-40B4-BE49-F238E27FC236}">
                  <a16:creationId xmlns:a16="http://schemas.microsoft.com/office/drawing/2014/main" id="{2BF4B3BE-0307-4136-A6F0-8116A8DFBEC3}"/>
                </a:ext>
              </a:extLst>
            </p:cNvPr>
            <p:cNvSpPr/>
            <p:nvPr/>
          </p:nvSpPr>
          <p:spPr>
            <a:xfrm rot="16200000">
              <a:off x="773527" y="482279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8" name="Oval 457">
              <a:extLst>
                <a:ext uri="{FF2B5EF4-FFF2-40B4-BE49-F238E27FC236}">
                  <a16:creationId xmlns:a16="http://schemas.microsoft.com/office/drawing/2014/main" id="{E0363B3D-C387-3860-6EF4-60AF5D388C1A}"/>
                </a:ext>
              </a:extLst>
            </p:cNvPr>
            <p:cNvSpPr/>
            <p:nvPr/>
          </p:nvSpPr>
          <p:spPr>
            <a:xfrm rot="16200000">
              <a:off x="948086" y="482279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4" name="Oval 453">
              <a:extLst>
                <a:ext uri="{FF2B5EF4-FFF2-40B4-BE49-F238E27FC236}">
                  <a16:creationId xmlns:a16="http://schemas.microsoft.com/office/drawing/2014/main" id="{5E6ED37B-3889-0234-7604-4611E3BE1D36}"/>
                </a:ext>
              </a:extLst>
            </p:cNvPr>
            <p:cNvSpPr/>
            <p:nvPr/>
          </p:nvSpPr>
          <p:spPr>
            <a:xfrm rot="16200000">
              <a:off x="1118599" y="4826250"/>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5" name="Oval 454">
              <a:extLst>
                <a:ext uri="{FF2B5EF4-FFF2-40B4-BE49-F238E27FC236}">
                  <a16:creationId xmlns:a16="http://schemas.microsoft.com/office/drawing/2014/main" id="{0016B3EB-5765-BC46-FCE3-5B12ECA49BFA}"/>
                </a:ext>
              </a:extLst>
            </p:cNvPr>
            <p:cNvSpPr/>
            <p:nvPr/>
          </p:nvSpPr>
          <p:spPr>
            <a:xfrm rot="16200000">
              <a:off x="1293157" y="482759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66" name="Abgerundetes Rechteck 465">
            <a:extLst>
              <a:ext uri="{FF2B5EF4-FFF2-40B4-BE49-F238E27FC236}">
                <a16:creationId xmlns:a16="http://schemas.microsoft.com/office/drawing/2014/main" id="{03EC8302-0FDB-C5D4-DDA5-1AB69D834F21}"/>
              </a:ext>
            </a:extLst>
          </p:cNvPr>
          <p:cNvSpPr/>
          <p:nvPr/>
        </p:nvSpPr>
        <p:spPr>
          <a:xfrm>
            <a:off x="577671" y="4610644"/>
            <a:ext cx="893267" cy="174888"/>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2" name="Gruppieren 1">
            <a:extLst>
              <a:ext uri="{FF2B5EF4-FFF2-40B4-BE49-F238E27FC236}">
                <a16:creationId xmlns:a16="http://schemas.microsoft.com/office/drawing/2014/main" id="{1B062E09-4A1A-B96E-EA80-8A8AD6B91423}"/>
              </a:ext>
            </a:extLst>
          </p:cNvPr>
          <p:cNvGrpSpPr/>
          <p:nvPr/>
        </p:nvGrpSpPr>
        <p:grpSpPr>
          <a:xfrm>
            <a:off x="605283" y="4625684"/>
            <a:ext cx="833726" cy="146240"/>
            <a:chOff x="605283" y="4625684"/>
            <a:chExt cx="833726" cy="146240"/>
          </a:xfrm>
        </p:grpSpPr>
        <p:sp>
          <p:nvSpPr>
            <p:cNvPr id="463" name="Oval 462">
              <a:extLst>
                <a:ext uri="{FF2B5EF4-FFF2-40B4-BE49-F238E27FC236}">
                  <a16:creationId xmlns:a16="http://schemas.microsoft.com/office/drawing/2014/main" id="{E380EA4F-873E-19F5-8C4F-D878826FBD27}"/>
                </a:ext>
              </a:extLst>
            </p:cNvPr>
            <p:cNvSpPr/>
            <p:nvPr/>
          </p:nvSpPr>
          <p:spPr>
            <a:xfrm rot="16200000">
              <a:off x="608044" y="4622923"/>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4" name="Oval 463">
              <a:extLst>
                <a:ext uri="{FF2B5EF4-FFF2-40B4-BE49-F238E27FC236}">
                  <a16:creationId xmlns:a16="http://schemas.microsoft.com/office/drawing/2014/main" id="{16F88F6A-8BAA-C983-8C34-9DAFB386668F}"/>
                </a:ext>
              </a:extLst>
            </p:cNvPr>
            <p:cNvSpPr/>
            <p:nvPr/>
          </p:nvSpPr>
          <p:spPr>
            <a:xfrm rot="16200000">
              <a:off x="775183" y="4622924"/>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5" name="Oval 464">
              <a:extLst>
                <a:ext uri="{FF2B5EF4-FFF2-40B4-BE49-F238E27FC236}">
                  <a16:creationId xmlns:a16="http://schemas.microsoft.com/office/drawing/2014/main" id="{26043EB5-1367-F935-4609-89C010F47426}"/>
                </a:ext>
              </a:extLst>
            </p:cNvPr>
            <p:cNvSpPr/>
            <p:nvPr/>
          </p:nvSpPr>
          <p:spPr>
            <a:xfrm rot="16200000">
              <a:off x="949742" y="4622924"/>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1" name="Oval 460">
              <a:extLst>
                <a:ext uri="{FF2B5EF4-FFF2-40B4-BE49-F238E27FC236}">
                  <a16:creationId xmlns:a16="http://schemas.microsoft.com/office/drawing/2014/main" id="{BDF6EC6A-0581-D17E-C1C6-15B83C1BB448}"/>
                </a:ext>
              </a:extLst>
            </p:cNvPr>
            <p:cNvSpPr/>
            <p:nvPr/>
          </p:nvSpPr>
          <p:spPr>
            <a:xfrm rot="16200000">
              <a:off x="1120255" y="462638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2" name="Oval 461">
              <a:extLst>
                <a:ext uri="{FF2B5EF4-FFF2-40B4-BE49-F238E27FC236}">
                  <a16:creationId xmlns:a16="http://schemas.microsoft.com/office/drawing/2014/main" id="{2BA258F4-F403-3CB3-BE44-853B5BD1A107}"/>
                </a:ext>
              </a:extLst>
            </p:cNvPr>
            <p:cNvSpPr/>
            <p:nvPr/>
          </p:nvSpPr>
          <p:spPr>
            <a:xfrm rot="16200000">
              <a:off x="1294813" y="462772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52" name="Abgerundetes Rechteck 451">
            <a:extLst>
              <a:ext uri="{FF2B5EF4-FFF2-40B4-BE49-F238E27FC236}">
                <a16:creationId xmlns:a16="http://schemas.microsoft.com/office/drawing/2014/main" id="{DE8E33C2-C68A-D3A5-6232-ABFEAE23E797}"/>
              </a:ext>
            </a:extLst>
          </p:cNvPr>
          <p:cNvSpPr/>
          <p:nvPr/>
        </p:nvSpPr>
        <p:spPr>
          <a:xfrm>
            <a:off x="572614" y="5010231"/>
            <a:ext cx="893267" cy="174888"/>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7" name="Gruppieren 6">
            <a:extLst>
              <a:ext uri="{FF2B5EF4-FFF2-40B4-BE49-F238E27FC236}">
                <a16:creationId xmlns:a16="http://schemas.microsoft.com/office/drawing/2014/main" id="{EA468D5D-C209-0AA2-C64D-215186AEBAE4}"/>
              </a:ext>
            </a:extLst>
          </p:cNvPr>
          <p:cNvGrpSpPr/>
          <p:nvPr/>
        </p:nvGrpSpPr>
        <p:grpSpPr>
          <a:xfrm>
            <a:off x="600226" y="5025271"/>
            <a:ext cx="833726" cy="146240"/>
            <a:chOff x="600226" y="5025271"/>
            <a:chExt cx="833726" cy="146240"/>
          </a:xfrm>
        </p:grpSpPr>
        <p:sp>
          <p:nvSpPr>
            <p:cNvPr id="449" name="Oval 448">
              <a:extLst>
                <a:ext uri="{FF2B5EF4-FFF2-40B4-BE49-F238E27FC236}">
                  <a16:creationId xmlns:a16="http://schemas.microsoft.com/office/drawing/2014/main" id="{CB81F8FE-BB34-D198-4430-1B9F42C628E7}"/>
                </a:ext>
              </a:extLst>
            </p:cNvPr>
            <p:cNvSpPr/>
            <p:nvPr/>
          </p:nvSpPr>
          <p:spPr>
            <a:xfrm rot="16200000">
              <a:off x="602987" y="5022510"/>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0" name="Oval 449">
              <a:extLst>
                <a:ext uri="{FF2B5EF4-FFF2-40B4-BE49-F238E27FC236}">
                  <a16:creationId xmlns:a16="http://schemas.microsoft.com/office/drawing/2014/main" id="{9834493D-9850-4174-7341-36CDF61047B8}"/>
                </a:ext>
              </a:extLst>
            </p:cNvPr>
            <p:cNvSpPr/>
            <p:nvPr/>
          </p:nvSpPr>
          <p:spPr>
            <a:xfrm rot="16200000">
              <a:off x="770126" y="5022511"/>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51" name="Oval 450">
              <a:extLst>
                <a:ext uri="{FF2B5EF4-FFF2-40B4-BE49-F238E27FC236}">
                  <a16:creationId xmlns:a16="http://schemas.microsoft.com/office/drawing/2014/main" id="{1C7933AC-4EE1-C035-A4D0-A959C2BF4F21}"/>
                </a:ext>
              </a:extLst>
            </p:cNvPr>
            <p:cNvSpPr/>
            <p:nvPr/>
          </p:nvSpPr>
          <p:spPr>
            <a:xfrm rot="16200000">
              <a:off x="944685" y="5022511"/>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7" name="Oval 446">
              <a:extLst>
                <a:ext uri="{FF2B5EF4-FFF2-40B4-BE49-F238E27FC236}">
                  <a16:creationId xmlns:a16="http://schemas.microsoft.com/office/drawing/2014/main" id="{950B1449-1CAB-BA7B-6B16-77A8BC8F76A6}"/>
                </a:ext>
              </a:extLst>
            </p:cNvPr>
            <p:cNvSpPr/>
            <p:nvPr/>
          </p:nvSpPr>
          <p:spPr>
            <a:xfrm rot="16200000">
              <a:off x="1115198" y="5025969"/>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8" name="Oval 447">
              <a:extLst>
                <a:ext uri="{FF2B5EF4-FFF2-40B4-BE49-F238E27FC236}">
                  <a16:creationId xmlns:a16="http://schemas.microsoft.com/office/drawing/2014/main" id="{55CE183A-541C-0569-B548-59E6748FB81D}"/>
                </a:ext>
              </a:extLst>
            </p:cNvPr>
            <p:cNvSpPr/>
            <p:nvPr/>
          </p:nvSpPr>
          <p:spPr>
            <a:xfrm rot="16200000">
              <a:off x="1289756" y="50273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45" name="Abgerundetes Rechteck 444">
            <a:extLst>
              <a:ext uri="{FF2B5EF4-FFF2-40B4-BE49-F238E27FC236}">
                <a16:creationId xmlns:a16="http://schemas.microsoft.com/office/drawing/2014/main" id="{545029EB-9C66-B858-BDF3-3944F28E4506}"/>
              </a:ext>
            </a:extLst>
          </p:cNvPr>
          <p:cNvSpPr/>
          <p:nvPr/>
        </p:nvSpPr>
        <p:spPr>
          <a:xfrm>
            <a:off x="576794" y="5210414"/>
            <a:ext cx="893267" cy="174888"/>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8" name="Abgerundetes Rechteck 437">
            <a:extLst>
              <a:ext uri="{FF2B5EF4-FFF2-40B4-BE49-F238E27FC236}">
                <a16:creationId xmlns:a16="http://schemas.microsoft.com/office/drawing/2014/main" id="{175F814E-63DC-C4D3-7580-CEDE7F357DD3}"/>
              </a:ext>
            </a:extLst>
          </p:cNvPr>
          <p:cNvSpPr/>
          <p:nvPr/>
        </p:nvSpPr>
        <p:spPr>
          <a:xfrm>
            <a:off x="577212" y="5410282"/>
            <a:ext cx="893267" cy="174888"/>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1" name="Abgerundetes Rechteck 430">
            <a:extLst>
              <a:ext uri="{FF2B5EF4-FFF2-40B4-BE49-F238E27FC236}">
                <a16:creationId xmlns:a16="http://schemas.microsoft.com/office/drawing/2014/main" id="{5C3A176D-005D-ECA1-88A1-C6156D9C5B47}"/>
              </a:ext>
            </a:extLst>
          </p:cNvPr>
          <p:cNvSpPr/>
          <p:nvPr/>
        </p:nvSpPr>
        <p:spPr>
          <a:xfrm>
            <a:off x="583990" y="5610095"/>
            <a:ext cx="893267" cy="174888"/>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9" name="Gruppieren 8">
            <a:extLst>
              <a:ext uri="{FF2B5EF4-FFF2-40B4-BE49-F238E27FC236}">
                <a16:creationId xmlns:a16="http://schemas.microsoft.com/office/drawing/2014/main" id="{E2AE6A64-AEBB-F957-C558-AE407C5565D9}"/>
              </a:ext>
            </a:extLst>
          </p:cNvPr>
          <p:cNvGrpSpPr/>
          <p:nvPr/>
        </p:nvGrpSpPr>
        <p:grpSpPr>
          <a:xfrm>
            <a:off x="604406" y="5225454"/>
            <a:ext cx="840922" cy="541117"/>
            <a:chOff x="604406" y="5225454"/>
            <a:chExt cx="840922" cy="541117"/>
          </a:xfrm>
        </p:grpSpPr>
        <p:sp>
          <p:nvSpPr>
            <p:cNvPr id="442" name="Oval 441">
              <a:extLst>
                <a:ext uri="{FF2B5EF4-FFF2-40B4-BE49-F238E27FC236}">
                  <a16:creationId xmlns:a16="http://schemas.microsoft.com/office/drawing/2014/main" id="{89677447-A035-E51D-4F8F-F691B31C5F89}"/>
                </a:ext>
              </a:extLst>
            </p:cNvPr>
            <p:cNvSpPr/>
            <p:nvPr/>
          </p:nvSpPr>
          <p:spPr>
            <a:xfrm rot="16200000">
              <a:off x="607167" y="5222693"/>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3" name="Oval 442">
              <a:extLst>
                <a:ext uri="{FF2B5EF4-FFF2-40B4-BE49-F238E27FC236}">
                  <a16:creationId xmlns:a16="http://schemas.microsoft.com/office/drawing/2014/main" id="{F8F816DC-9BE7-7009-C19E-702C0FB43588}"/>
                </a:ext>
              </a:extLst>
            </p:cNvPr>
            <p:cNvSpPr/>
            <p:nvPr/>
          </p:nvSpPr>
          <p:spPr>
            <a:xfrm rot="16200000">
              <a:off x="774306" y="5222694"/>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4" name="Oval 443">
              <a:extLst>
                <a:ext uri="{FF2B5EF4-FFF2-40B4-BE49-F238E27FC236}">
                  <a16:creationId xmlns:a16="http://schemas.microsoft.com/office/drawing/2014/main" id="{3F4882CE-2711-6C26-B555-764E17E0D679}"/>
                </a:ext>
              </a:extLst>
            </p:cNvPr>
            <p:cNvSpPr/>
            <p:nvPr/>
          </p:nvSpPr>
          <p:spPr>
            <a:xfrm rot="16200000">
              <a:off x="948865" y="5222694"/>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0" name="Oval 439">
              <a:extLst>
                <a:ext uri="{FF2B5EF4-FFF2-40B4-BE49-F238E27FC236}">
                  <a16:creationId xmlns:a16="http://schemas.microsoft.com/office/drawing/2014/main" id="{A50E0BE1-FE06-3BC1-D4DB-D26ED8FA2781}"/>
                </a:ext>
              </a:extLst>
            </p:cNvPr>
            <p:cNvSpPr/>
            <p:nvPr/>
          </p:nvSpPr>
          <p:spPr>
            <a:xfrm rot="16200000">
              <a:off x="1119378" y="522615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41" name="Oval 440">
              <a:extLst>
                <a:ext uri="{FF2B5EF4-FFF2-40B4-BE49-F238E27FC236}">
                  <a16:creationId xmlns:a16="http://schemas.microsoft.com/office/drawing/2014/main" id="{BDB75C82-4506-0628-8134-407E13E68462}"/>
                </a:ext>
              </a:extLst>
            </p:cNvPr>
            <p:cNvSpPr/>
            <p:nvPr/>
          </p:nvSpPr>
          <p:spPr>
            <a:xfrm rot="16200000">
              <a:off x="1293936" y="522749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5" name="Oval 434">
              <a:extLst>
                <a:ext uri="{FF2B5EF4-FFF2-40B4-BE49-F238E27FC236}">
                  <a16:creationId xmlns:a16="http://schemas.microsoft.com/office/drawing/2014/main" id="{9CB34CAC-A9E0-9659-24A2-86EC492D9FFF}"/>
                </a:ext>
              </a:extLst>
            </p:cNvPr>
            <p:cNvSpPr/>
            <p:nvPr/>
          </p:nvSpPr>
          <p:spPr>
            <a:xfrm rot="16200000">
              <a:off x="607585" y="5422561"/>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6" name="Oval 435">
              <a:extLst>
                <a:ext uri="{FF2B5EF4-FFF2-40B4-BE49-F238E27FC236}">
                  <a16:creationId xmlns:a16="http://schemas.microsoft.com/office/drawing/2014/main" id="{22C82643-F67C-3912-CC7A-D49A3D4DF924}"/>
                </a:ext>
              </a:extLst>
            </p:cNvPr>
            <p:cNvSpPr/>
            <p:nvPr/>
          </p:nvSpPr>
          <p:spPr>
            <a:xfrm rot="16200000">
              <a:off x="774724" y="542256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7" name="Oval 436">
              <a:extLst>
                <a:ext uri="{FF2B5EF4-FFF2-40B4-BE49-F238E27FC236}">
                  <a16:creationId xmlns:a16="http://schemas.microsoft.com/office/drawing/2014/main" id="{31543B62-52C1-0675-0650-F6F0F3DF9872}"/>
                </a:ext>
              </a:extLst>
            </p:cNvPr>
            <p:cNvSpPr/>
            <p:nvPr/>
          </p:nvSpPr>
          <p:spPr>
            <a:xfrm rot="16200000">
              <a:off x="949283" y="542256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3" name="Oval 432">
              <a:extLst>
                <a:ext uri="{FF2B5EF4-FFF2-40B4-BE49-F238E27FC236}">
                  <a16:creationId xmlns:a16="http://schemas.microsoft.com/office/drawing/2014/main" id="{A6390B66-1B25-41B3-DE5A-2458C144FEBC}"/>
                </a:ext>
              </a:extLst>
            </p:cNvPr>
            <p:cNvSpPr/>
            <p:nvPr/>
          </p:nvSpPr>
          <p:spPr>
            <a:xfrm rot="16200000">
              <a:off x="1119796" y="5426020"/>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4" name="Oval 433">
              <a:extLst>
                <a:ext uri="{FF2B5EF4-FFF2-40B4-BE49-F238E27FC236}">
                  <a16:creationId xmlns:a16="http://schemas.microsoft.com/office/drawing/2014/main" id="{9840562C-F9C8-BA9A-5025-39F77824036D}"/>
                </a:ext>
              </a:extLst>
            </p:cNvPr>
            <p:cNvSpPr/>
            <p:nvPr/>
          </p:nvSpPr>
          <p:spPr>
            <a:xfrm rot="16200000">
              <a:off x="1294354" y="541934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8" name="Oval 427">
              <a:extLst>
                <a:ext uri="{FF2B5EF4-FFF2-40B4-BE49-F238E27FC236}">
                  <a16:creationId xmlns:a16="http://schemas.microsoft.com/office/drawing/2014/main" id="{690245FE-5958-7433-A653-3BCA5FB34685}"/>
                </a:ext>
              </a:extLst>
            </p:cNvPr>
            <p:cNvSpPr/>
            <p:nvPr/>
          </p:nvSpPr>
          <p:spPr>
            <a:xfrm rot="16200000">
              <a:off x="614363" y="5622374"/>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9" name="Oval 428">
              <a:extLst>
                <a:ext uri="{FF2B5EF4-FFF2-40B4-BE49-F238E27FC236}">
                  <a16:creationId xmlns:a16="http://schemas.microsoft.com/office/drawing/2014/main" id="{31C2631D-E918-53BF-302F-F44E0DDC98D4}"/>
                </a:ext>
              </a:extLst>
            </p:cNvPr>
            <p:cNvSpPr/>
            <p:nvPr/>
          </p:nvSpPr>
          <p:spPr>
            <a:xfrm rot="16200000">
              <a:off x="781502" y="562237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0" name="Oval 429">
              <a:extLst>
                <a:ext uri="{FF2B5EF4-FFF2-40B4-BE49-F238E27FC236}">
                  <a16:creationId xmlns:a16="http://schemas.microsoft.com/office/drawing/2014/main" id="{F9911622-D0D5-E02B-ACBA-2770CBFD3286}"/>
                </a:ext>
              </a:extLst>
            </p:cNvPr>
            <p:cNvSpPr/>
            <p:nvPr/>
          </p:nvSpPr>
          <p:spPr>
            <a:xfrm rot="16200000">
              <a:off x="956061" y="562237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6" name="Oval 425">
              <a:extLst>
                <a:ext uri="{FF2B5EF4-FFF2-40B4-BE49-F238E27FC236}">
                  <a16:creationId xmlns:a16="http://schemas.microsoft.com/office/drawing/2014/main" id="{0D1DE199-E64D-E344-0A97-A4CF422A79FA}"/>
                </a:ext>
              </a:extLst>
            </p:cNvPr>
            <p:cNvSpPr/>
            <p:nvPr/>
          </p:nvSpPr>
          <p:spPr>
            <a:xfrm rot="16200000">
              <a:off x="1126574" y="56178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7" name="Oval 426">
              <a:extLst>
                <a:ext uri="{FF2B5EF4-FFF2-40B4-BE49-F238E27FC236}">
                  <a16:creationId xmlns:a16="http://schemas.microsoft.com/office/drawing/2014/main" id="{DE81B3F1-B9A3-C620-D636-EB9B68F27730}"/>
                </a:ext>
              </a:extLst>
            </p:cNvPr>
            <p:cNvSpPr/>
            <p:nvPr/>
          </p:nvSpPr>
          <p:spPr>
            <a:xfrm rot="16200000">
              <a:off x="1301132" y="561915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71" name="Gruppieren 470">
            <a:extLst>
              <a:ext uri="{FF2B5EF4-FFF2-40B4-BE49-F238E27FC236}">
                <a16:creationId xmlns:a16="http://schemas.microsoft.com/office/drawing/2014/main" id="{1DB0511B-5777-3C20-6E13-C1ABFDDFEA8B}"/>
              </a:ext>
            </a:extLst>
          </p:cNvPr>
          <p:cNvGrpSpPr/>
          <p:nvPr/>
        </p:nvGrpSpPr>
        <p:grpSpPr>
          <a:xfrm rot="16200000">
            <a:off x="1905509" y="2280019"/>
            <a:ext cx="713669" cy="1108873"/>
            <a:chOff x="660309" y="2507389"/>
            <a:chExt cx="713669" cy="1108873"/>
          </a:xfrm>
        </p:grpSpPr>
        <p:sp>
          <p:nvSpPr>
            <p:cNvPr id="472" name="Oval 471">
              <a:extLst>
                <a:ext uri="{FF2B5EF4-FFF2-40B4-BE49-F238E27FC236}">
                  <a16:creationId xmlns:a16="http://schemas.microsoft.com/office/drawing/2014/main" id="{BB46B68A-63BA-6C8D-735C-4D13535AB8C0}"/>
                </a:ext>
              </a:extLst>
            </p:cNvPr>
            <p:cNvSpPr/>
            <p:nvPr/>
          </p:nvSpPr>
          <p:spPr>
            <a:xfrm rot="16200000">
              <a:off x="660308" y="310059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6" name="Oval 315">
              <a:extLst>
                <a:ext uri="{FF2B5EF4-FFF2-40B4-BE49-F238E27FC236}">
                  <a16:creationId xmlns:a16="http://schemas.microsoft.com/office/drawing/2014/main" id="{B0BE3914-3AC6-8B55-C010-2C1F5F6F5A31}"/>
                </a:ext>
              </a:extLst>
            </p:cNvPr>
            <p:cNvSpPr/>
            <p:nvPr/>
          </p:nvSpPr>
          <p:spPr>
            <a:xfrm rot="16200000">
              <a:off x="903609" y="310059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7" name="Oval 316">
              <a:extLst>
                <a:ext uri="{FF2B5EF4-FFF2-40B4-BE49-F238E27FC236}">
                  <a16:creationId xmlns:a16="http://schemas.microsoft.com/office/drawing/2014/main" id="{E9DE98B3-B086-EF19-18A7-E9612F48CB4E}"/>
                </a:ext>
              </a:extLst>
            </p:cNvPr>
            <p:cNvSpPr/>
            <p:nvPr/>
          </p:nvSpPr>
          <p:spPr>
            <a:xfrm rot="16200000">
              <a:off x="1157711" y="310059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8" name="Oval 317">
              <a:extLst>
                <a:ext uri="{FF2B5EF4-FFF2-40B4-BE49-F238E27FC236}">
                  <a16:creationId xmlns:a16="http://schemas.microsoft.com/office/drawing/2014/main" id="{B9074B0F-28CB-AFA2-53B8-0C324E80A56F}"/>
                </a:ext>
              </a:extLst>
            </p:cNvPr>
            <p:cNvSpPr/>
            <p:nvPr/>
          </p:nvSpPr>
          <p:spPr>
            <a:xfrm rot="16200000">
              <a:off x="662652" y="2788679"/>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9" name="Oval 318">
              <a:extLst>
                <a:ext uri="{FF2B5EF4-FFF2-40B4-BE49-F238E27FC236}">
                  <a16:creationId xmlns:a16="http://schemas.microsoft.com/office/drawing/2014/main" id="{64CC8889-DBCA-55D5-DBEE-EA3E5A9F7D8A}"/>
                </a:ext>
              </a:extLst>
            </p:cNvPr>
            <p:cNvSpPr/>
            <p:nvPr/>
          </p:nvSpPr>
          <p:spPr>
            <a:xfrm rot="16200000">
              <a:off x="905953" y="278868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4" name="Oval 383">
              <a:extLst>
                <a:ext uri="{FF2B5EF4-FFF2-40B4-BE49-F238E27FC236}">
                  <a16:creationId xmlns:a16="http://schemas.microsoft.com/office/drawing/2014/main" id="{CE3D4F52-5D33-7A84-1064-94A6B2315F41}"/>
                </a:ext>
              </a:extLst>
            </p:cNvPr>
            <p:cNvSpPr/>
            <p:nvPr/>
          </p:nvSpPr>
          <p:spPr>
            <a:xfrm rot="16200000">
              <a:off x="1160055" y="278868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5" name="Oval 384">
              <a:extLst>
                <a:ext uri="{FF2B5EF4-FFF2-40B4-BE49-F238E27FC236}">
                  <a16:creationId xmlns:a16="http://schemas.microsoft.com/office/drawing/2014/main" id="{25766063-E872-F4AF-D5CE-80965650FC65}"/>
                </a:ext>
              </a:extLst>
            </p:cNvPr>
            <p:cNvSpPr/>
            <p:nvPr/>
          </p:nvSpPr>
          <p:spPr>
            <a:xfrm rot="16200000">
              <a:off x="660308" y="250739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6" name="Oval 385">
              <a:extLst>
                <a:ext uri="{FF2B5EF4-FFF2-40B4-BE49-F238E27FC236}">
                  <a16:creationId xmlns:a16="http://schemas.microsoft.com/office/drawing/2014/main" id="{91CADD32-4C37-CADB-7EAB-87F178BAFC04}"/>
                </a:ext>
              </a:extLst>
            </p:cNvPr>
            <p:cNvSpPr/>
            <p:nvPr/>
          </p:nvSpPr>
          <p:spPr>
            <a:xfrm rot="16200000">
              <a:off x="903609" y="2507391"/>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7" name="Oval 386">
              <a:extLst>
                <a:ext uri="{FF2B5EF4-FFF2-40B4-BE49-F238E27FC236}">
                  <a16:creationId xmlns:a16="http://schemas.microsoft.com/office/drawing/2014/main" id="{F2353035-E252-246B-DA72-A79E150272F5}"/>
                </a:ext>
              </a:extLst>
            </p:cNvPr>
            <p:cNvSpPr/>
            <p:nvPr/>
          </p:nvSpPr>
          <p:spPr>
            <a:xfrm rot="16200000">
              <a:off x="1157711" y="2507391"/>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8" name="Oval 387">
              <a:extLst>
                <a:ext uri="{FF2B5EF4-FFF2-40B4-BE49-F238E27FC236}">
                  <a16:creationId xmlns:a16="http://schemas.microsoft.com/office/drawing/2014/main" id="{48835E04-5DAB-E01E-0162-65CF4110B2D6}"/>
                </a:ext>
              </a:extLst>
            </p:cNvPr>
            <p:cNvSpPr/>
            <p:nvPr/>
          </p:nvSpPr>
          <p:spPr>
            <a:xfrm rot="16200000">
              <a:off x="662652" y="3402339"/>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9" name="Oval 388">
              <a:extLst>
                <a:ext uri="{FF2B5EF4-FFF2-40B4-BE49-F238E27FC236}">
                  <a16:creationId xmlns:a16="http://schemas.microsoft.com/office/drawing/2014/main" id="{65827998-79C0-CA1F-46BF-815DCB2AA137}"/>
                </a:ext>
              </a:extLst>
            </p:cNvPr>
            <p:cNvSpPr/>
            <p:nvPr/>
          </p:nvSpPr>
          <p:spPr>
            <a:xfrm rot="16200000">
              <a:off x="905953" y="340234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0" name="Oval 389">
              <a:extLst>
                <a:ext uri="{FF2B5EF4-FFF2-40B4-BE49-F238E27FC236}">
                  <a16:creationId xmlns:a16="http://schemas.microsoft.com/office/drawing/2014/main" id="{65198A8E-3945-EAF3-17A1-51C1D5CD37F6}"/>
                </a:ext>
              </a:extLst>
            </p:cNvPr>
            <p:cNvSpPr/>
            <p:nvPr/>
          </p:nvSpPr>
          <p:spPr>
            <a:xfrm rot="16200000">
              <a:off x="1160055" y="340234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4" name="Gruppieren 23">
            <a:extLst>
              <a:ext uri="{FF2B5EF4-FFF2-40B4-BE49-F238E27FC236}">
                <a16:creationId xmlns:a16="http://schemas.microsoft.com/office/drawing/2014/main" id="{637E4FDE-061B-720E-2A0E-4E8267E5A64E}"/>
              </a:ext>
            </a:extLst>
          </p:cNvPr>
          <p:cNvGrpSpPr/>
          <p:nvPr/>
        </p:nvGrpSpPr>
        <p:grpSpPr>
          <a:xfrm>
            <a:off x="1683025" y="2463615"/>
            <a:ext cx="1159666" cy="742944"/>
            <a:chOff x="1683025" y="2463615"/>
            <a:chExt cx="1159666" cy="742944"/>
          </a:xfrm>
        </p:grpSpPr>
        <p:sp>
          <p:nvSpPr>
            <p:cNvPr id="21" name="Abgerundetes Rechteck 20">
              <a:extLst>
                <a:ext uri="{FF2B5EF4-FFF2-40B4-BE49-F238E27FC236}">
                  <a16:creationId xmlns:a16="http://schemas.microsoft.com/office/drawing/2014/main" id="{AC61126C-6359-6196-4F62-0A7055F286C9}"/>
                </a:ext>
              </a:extLst>
            </p:cNvPr>
            <p:cNvSpPr/>
            <p:nvPr/>
          </p:nvSpPr>
          <p:spPr>
            <a:xfrm>
              <a:off x="1683025" y="2463615"/>
              <a:ext cx="1159666" cy="243301"/>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Abgerundetes Rechteck 21">
              <a:extLst>
                <a:ext uri="{FF2B5EF4-FFF2-40B4-BE49-F238E27FC236}">
                  <a16:creationId xmlns:a16="http://schemas.microsoft.com/office/drawing/2014/main" id="{6309CEEC-24A1-4604-58CF-46C430A43D9D}"/>
                </a:ext>
              </a:extLst>
            </p:cNvPr>
            <p:cNvSpPr/>
            <p:nvPr/>
          </p:nvSpPr>
          <p:spPr>
            <a:xfrm>
              <a:off x="1683025" y="2721280"/>
              <a:ext cx="1159666" cy="23758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Abgerundetes Rechteck 22">
              <a:extLst>
                <a:ext uri="{FF2B5EF4-FFF2-40B4-BE49-F238E27FC236}">
                  <a16:creationId xmlns:a16="http://schemas.microsoft.com/office/drawing/2014/main" id="{7754A4F6-063F-D359-D02A-D89258346261}"/>
                </a:ext>
              </a:extLst>
            </p:cNvPr>
            <p:cNvSpPr/>
            <p:nvPr/>
          </p:nvSpPr>
          <p:spPr>
            <a:xfrm>
              <a:off x="1683025" y="2968975"/>
              <a:ext cx="1159666" cy="23758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25" name="Grafik 24">
            <a:extLst>
              <a:ext uri="{FF2B5EF4-FFF2-40B4-BE49-F238E27FC236}">
                <a16:creationId xmlns:a16="http://schemas.microsoft.com/office/drawing/2014/main" id="{4BFE5096-D195-B6B8-1950-3BF53A20725E}"/>
              </a:ext>
            </a:extLst>
          </p:cNvPr>
          <p:cNvPicPr>
            <a:picLocks noChangeAspect="1"/>
          </p:cNvPicPr>
          <p:nvPr/>
        </p:nvPicPr>
        <p:blipFill>
          <a:blip r:embed="rId3"/>
          <a:stretch>
            <a:fillRect/>
          </a:stretch>
        </p:blipFill>
        <p:spPr>
          <a:xfrm>
            <a:off x="4312635" y="2587685"/>
            <a:ext cx="2215235" cy="1400810"/>
          </a:xfrm>
          <a:prstGeom prst="rect">
            <a:avLst/>
          </a:prstGeom>
        </p:spPr>
      </p:pic>
      <p:sp>
        <p:nvSpPr>
          <p:cNvPr id="12" name="Textfeld 11">
            <a:extLst>
              <a:ext uri="{FF2B5EF4-FFF2-40B4-BE49-F238E27FC236}">
                <a16:creationId xmlns:a16="http://schemas.microsoft.com/office/drawing/2014/main" id="{B481E141-2D76-86D3-970C-8A019D829D10}"/>
              </a:ext>
            </a:extLst>
          </p:cNvPr>
          <p:cNvSpPr txBox="1"/>
          <p:nvPr/>
        </p:nvSpPr>
        <p:spPr>
          <a:xfrm>
            <a:off x="749427" y="1900478"/>
            <a:ext cx="3406140" cy="1480276"/>
          </a:xfrm>
          <a:prstGeom prst="rect">
            <a:avLst/>
          </a:prstGeom>
          <a:noFill/>
        </p:spPr>
        <p:txBody>
          <a:bodyPr wrap="square" rtlCol="0">
            <a:spAutoFit/>
          </a:bodyPr>
          <a:lstStyle/>
          <a:p>
            <a:r>
              <a:rPr lang="de-DE" altLang="de-DE" dirty="0">
                <a:latin typeface="Arial" panose="020B0604020202020204" pitchFamily="34" charset="0"/>
                <a:cs typeface="Arial" panose="020B0604020202020204" pitchFamily="34" charset="0"/>
              </a:rPr>
              <a:t>Kommutativgesetz: </a:t>
            </a:r>
            <a:br>
              <a:rPr lang="de-DE" altLang="de-DE" dirty="0">
                <a:latin typeface="Arial" panose="020B0604020202020204" pitchFamily="34" charset="0"/>
                <a:cs typeface="Arial" panose="020B0604020202020204" pitchFamily="34" charset="0"/>
              </a:rPr>
            </a:br>
            <a:r>
              <a:rPr lang="de-DE" altLang="de-DE" dirty="0">
                <a:latin typeface="Arial" panose="020B0604020202020204" pitchFamily="34" charset="0"/>
                <a:cs typeface="Arial" panose="020B0604020202020204" pitchFamily="34" charset="0"/>
              </a:rPr>
              <a:t>4 </a:t>
            </a:r>
            <a:r>
              <a:rPr lang="de-DE" dirty="0"/>
              <a:t>∙</a:t>
            </a:r>
            <a:r>
              <a:rPr lang="de-DE" altLang="de-DE" dirty="0">
                <a:latin typeface="Arial" panose="020B0604020202020204" pitchFamily="34" charset="0"/>
                <a:cs typeface="Arial" panose="020B0604020202020204" pitchFamily="34" charset="0"/>
              </a:rPr>
              <a:t> 3 = 3 </a:t>
            </a:r>
            <a:r>
              <a:rPr lang="de-DE" dirty="0"/>
              <a:t>∙</a:t>
            </a:r>
            <a:r>
              <a:rPr lang="de-DE" altLang="de-DE" dirty="0">
                <a:latin typeface="Arial" panose="020B0604020202020204" pitchFamily="34" charset="0"/>
                <a:cs typeface="Arial" panose="020B0604020202020204" pitchFamily="34" charset="0"/>
              </a:rPr>
              <a:t> 4</a:t>
            </a:r>
            <a:endParaRPr lang="de-DE" dirty="0"/>
          </a:p>
        </p:txBody>
      </p:sp>
      <p:sp>
        <p:nvSpPr>
          <p:cNvPr id="13" name="Textfeld 12">
            <a:extLst>
              <a:ext uri="{FF2B5EF4-FFF2-40B4-BE49-F238E27FC236}">
                <a16:creationId xmlns:a16="http://schemas.microsoft.com/office/drawing/2014/main" id="{2950E172-D2A6-D46B-3095-750AA7FAB95B}"/>
              </a:ext>
            </a:extLst>
          </p:cNvPr>
          <p:cNvSpPr txBox="1"/>
          <p:nvPr/>
        </p:nvSpPr>
        <p:spPr>
          <a:xfrm>
            <a:off x="4307351" y="1918860"/>
            <a:ext cx="3590355" cy="646332"/>
          </a:xfrm>
          <a:prstGeom prst="rect">
            <a:avLst/>
          </a:prstGeom>
          <a:noFill/>
        </p:spPr>
        <p:txBody>
          <a:bodyPr wrap="square" rtlCol="0">
            <a:spAutoFit/>
          </a:bodyPr>
          <a:lstStyle/>
          <a:p>
            <a:r>
              <a:rPr lang="de-DE" altLang="de-DE" dirty="0">
                <a:latin typeface="Arial" panose="020B0604020202020204" pitchFamily="34" charset="0"/>
                <a:cs typeface="Arial" panose="020B0604020202020204" pitchFamily="34" charset="0"/>
              </a:rPr>
              <a:t>Assoziativgesetz: </a:t>
            </a:r>
            <a:br>
              <a:rPr lang="de-DE" altLang="de-DE" dirty="0">
                <a:latin typeface="Arial" panose="020B0604020202020204" pitchFamily="34" charset="0"/>
                <a:cs typeface="Arial" panose="020B0604020202020204" pitchFamily="34" charset="0"/>
              </a:rPr>
            </a:br>
            <a:r>
              <a:rPr lang="de-DE" altLang="de-DE" dirty="0">
                <a:latin typeface="Arial" panose="020B0604020202020204" pitchFamily="34" charset="0"/>
                <a:cs typeface="Arial" panose="020B0604020202020204" pitchFamily="34" charset="0"/>
              </a:rPr>
              <a:t>(2 </a:t>
            </a:r>
            <a:r>
              <a:rPr lang="de-DE" dirty="0">
                <a:latin typeface="Arial" panose="020B0604020202020204" pitchFamily="34" charset="0"/>
                <a:cs typeface="Arial" panose="020B0604020202020204" pitchFamily="34" charset="0"/>
              </a:rPr>
              <a:t>∙</a:t>
            </a:r>
            <a:r>
              <a:rPr lang="de-DE" altLang="de-DE" dirty="0">
                <a:latin typeface="Arial" panose="020B0604020202020204" pitchFamily="34" charset="0"/>
                <a:cs typeface="Arial" panose="020B0604020202020204" pitchFamily="34" charset="0"/>
              </a:rPr>
              <a:t> 5) </a:t>
            </a:r>
            <a:r>
              <a:rPr lang="de-DE" dirty="0">
                <a:latin typeface="Arial" panose="020B0604020202020204" pitchFamily="34" charset="0"/>
                <a:cs typeface="Arial" panose="020B0604020202020204" pitchFamily="34" charset="0"/>
              </a:rPr>
              <a:t>∙ 3</a:t>
            </a:r>
            <a:r>
              <a:rPr lang="de-DE" altLang="de-DE" dirty="0">
                <a:latin typeface="Arial" panose="020B0604020202020204" pitchFamily="34" charset="0"/>
                <a:cs typeface="Arial" panose="020B0604020202020204" pitchFamily="34" charset="0"/>
              </a:rPr>
              <a:t> = 2 </a:t>
            </a:r>
            <a:r>
              <a:rPr lang="de-DE" dirty="0">
                <a:latin typeface="Arial" panose="020B0604020202020204" pitchFamily="34" charset="0"/>
                <a:cs typeface="Arial" panose="020B0604020202020204" pitchFamily="34" charset="0"/>
              </a:rPr>
              <a:t>∙</a:t>
            </a:r>
            <a:r>
              <a:rPr lang="de-DE" altLang="de-DE" dirty="0">
                <a:latin typeface="Arial" panose="020B0604020202020204" pitchFamily="34" charset="0"/>
                <a:cs typeface="Arial" panose="020B0604020202020204" pitchFamily="34" charset="0"/>
              </a:rPr>
              <a:t> (5 </a:t>
            </a:r>
            <a:r>
              <a:rPr lang="de-DE" dirty="0">
                <a:latin typeface="Arial" panose="020B0604020202020204" pitchFamily="34" charset="0"/>
                <a:cs typeface="Arial" panose="020B0604020202020204" pitchFamily="34" charset="0"/>
              </a:rPr>
              <a:t>∙ 3</a:t>
            </a:r>
            <a:r>
              <a:rPr lang="de-DE" altLang="de-DE" dirty="0">
                <a:latin typeface="Arial" panose="020B0604020202020204" pitchFamily="34" charset="0"/>
                <a:cs typeface="Arial" panose="020B0604020202020204" pitchFamily="34" charset="0"/>
              </a:rPr>
              <a:t>) </a:t>
            </a:r>
            <a:r>
              <a:rPr lang="de-DE" altLang="de-DE" dirty="0">
                <a:latin typeface="Arial" panose="020B0604020202020204" pitchFamily="34" charset="0"/>
                <a:cs typeface="Arial" panose="020B0604020202020204" pitchFamily="34" charset="0"/>
                <a:sym typeface="Wingdings" pitchFamily="2" charset="2"/>
              </a:rPr>
              <a:t>=</a:t>
            </a:r>
            <a:r>
              <a:rPr lang="de-DE" altLang="de-DE" dirty="0">
                <a:latin typeface="Arial" panose="020B0604020202020204" pitchFamily="34" charset="0"/>
                <a:cs typeface="Arial" panose="020B0604020202020204" pitchFamily="34" charset="0"/>
              </a:rPr>
              <a:t> 2 </a:t>
            </a:r>
            <a:r>
              <a:rPr lang="de-DE" dirty="0">
                <a:latin typeface="Arial" panose="020B0604020202020204" pitchFamily="34" charset="0"/>
                <a:cs typeface="Arial" panose="020B0604020202020204" pitchFamily="34" charset="0"/>
              </a:rPr>
              <a:t>∙</a:t>
            </a:r>
            <a:r>
              <a:rPr lang="de-DE" altLang="de-DE" dirty="0">
                <a:latin typeface="Arial" panose="020B0604020202020204" pitchFamily="34" charset="0"/>
                <a:cs typeface="Arial" panose="020B0604020202020204" pitchFamily="34" charset="0"/>
              </a:rPr>
              <a:t> (3 </a:t>
            </a:r>
            <a:r>
              <a:rPr lang="de-DE" dirty="0">
                <a:latin typeface="Arial" panose="020B0604020202020204" pitchFamily="34" charset="0"/>
                <a:cs typeface="Arial" panose="020B0604020202020204" pitchFamily="34" charset="0"/>
              </a:rPr>
              <a:t>∙ 5)</a:t>
            </a:r>
          </a:p>
        </p:txBody>
      </p:sp>
      <p:sp>
        <p:nvSpPr>
          <p:cNvPr id="19" name="Textfeld 18">
            <a:extLst>
              <a:ext uri="{FF2B5EF4-FFF2-40B4-BE49-F238E27FC236}">
                <a16:creationId xmlns:a16="http://schemas.microsoft.com/office/drawing/2014/main" id="{5C172879-982C-31A0-E849-FCD25251419E}"/>
              </a:ext>
            </a:extLst>
          </p:cNvPr>
          <p:cNvSpPr txBox="1"/>
          <p:nvPr/>
        </p:nvSpPr>
        <p:spPr>
          <a:xfrm>
            <a:off x="4269114" y="4159436"/>
            <a:ext cx="4206240" cy="1480276"/>
          </a:xfrm>
          <a:prstGeom prst="rect">
            <a:avLst/>
          </a:prstGeom>
          <a:noFill/>
        </p:spPr>
        <p:txBody>
          <a:bodyPr wrap="square" rtlCol="0">
            <a:spAutoFit/>
          </a:bodyPr>
          <a:lstStyle/>
          <a:p>
            <a:r>
              <a:rPr lang="de-DE" altLang="de-DE" dirty="0">
                <a:latin typeface="Arial" panose="020B0604020202020204" pitchFamily="34" charset="0"/>
                <a:cs typeface="Arial" panose="020B0604020202020204" pitchFamily="34" charset="0"/>
              </a:rPr>
              <a:t>Distributivgesetz: </a:t>
            </a:r>
            <a:br>
              <a:rPr lang="de-DE" altLang="de-DE" dirty="0">
                <a:latin typeface="Arial" panose="020B0604020202020204" pitchFamily="34" charset="0"/>
                <a:cs typeface="Arial" panose="020B0604020202020204" pitchFamily="34" charset="0"/>
              </a:rPr>
            </a:br>
            <a:r>
              <a:rPr lang="de-DE" altLang="de-DE" dirty="0">
                <a:latin typeface="Arial" panose="020B0604020202020204" pitchFamily="34" charset="0"/>
                <a:cs typeface="Arial" panose="020B0604020202020204" pitchFamily="34" charset="0"/>
              </a:rPr>
              <a:t>7 </a:t>
            </a:r>
            <a:r>
              <a:rPr lang="de-DE" dirty="0"/>
              <a:t>∙</a:t>
            </a:r>
            <a:r>
              <a:rPr lang="de-DE" altLang="de-DE" dirty="0">
                <a:latin typeface="Arial" panose="020B0604020202020204" pitchFamily="34" charset="0"/>
                <a:cs typeface="Arial" panose="020B0604020202020204" pitchFamily="34" charset="0"/>
              </a:rPr>
              <a:t> 13 = 7 </a:t>
            </a:r>
            <a:r>
              <a:rPr lang="de-DE" dirty="0"/>
              <a:t>∙</a:t>
            </a:r>
            <a:r>
              <a:rPr lang="de-DE" altLang="de-DE" dirty="0">
                <a:latin typeface="Arial" panose="020B0604020202020204" pitchFamily="34" charset="0"/>
                <a:cs typeface="Arial" panose="020B0604020202020204" pitchFamily="34" charset="0"/>
              </a:rPr>
              <a:t> (10 + 3) = (7</a:t>
            </a:r>
            <a:r>
              <a:rPr lang="de-DE" altLang="de-DE" baseline="0" dirty="0">
                <a:latin typeface="Arial" panose="020B0604020202020204" pitchFamily="34" charset="0"/>
                <a:cs typeface="Arial" panose="020B0604020202020204" pitchFamily="34" charset="0"/>
              </a:rPr>
              <a:t> </a:t>
            </a:r>
            <a:r>
              <a:rPr lang="de-DE" dirty="0"/>
              <a:t>∙</a:t>
            </a:r>
            <a:r>
              <a:rPr lang="de-DE" altLang="de-DE" dirty="0">
                <a:latin typeface="Arial" panose="020B0604020202020204" pitchFamily="34" charset="0"/>
                <a:cs typeface="Arial" panose="020B0604020202020204" pitchFamily="34" charset="0"/>
              </a:rPr>
              <a:t> 10) + (7 </a:t>
            </a:r>
            <a:r>
              <a:rPr lang="de-DE" dirty="0"/>
              <a:t>∙</a:t>
            </a:r>
            <a:r>
              <a:rPr lang="de-DE" altLang="de-DE" dirty="0">
                <a:latin typeface="Arial" panose="020B0604020202020204" pitchFamily="34" charset="0"/>
                <a:cs typeface="Arial" panose="020B0604020202020204" pitchFamily="34" charset="0"/>
              </a:rPr>
              <a:t> 3)</a:t>
            </a:r>
            <a:endParaRPr lang="de-DE" dirty="0"/>
          </a:p>
        </p:txBody>
      </p:sp>
      <p:sp>
        <p:nvSpPr>
          <p:cNvPr id="26" name="Textfeld 25">
            <a:extLst>
              <a:ext uri="{FF2B5EF4-FFF2-40B4-BE49-F238E27FC236}">
                <a16:creationId xmlns:a16="http://schemas.microsoft.com/office/drawing/2014/main" id="{D34D682A-E8B6-46EE-5F32-DA7FC525B234}"/>
              </a:ext>
            </a:extLst>
          </p:cNvPr>
          <p:cNvSpPr txBox="1"/>
          <p:nvPr/>
        </p:nvSpPr>
        <p:spPr>
          <a:xfrm>
            <a:off x="520120" y="3954472"/>
            <a:ext cx="3406140" cy="646332"/>
          </a:xfrm>
          <a:prstGeom prst="rect">
            <a:avLst/>
          </a:prstGeom>
          <a:noFill/>
        </p:spPr>
        <p:txBody>
          <a:bodyPr wrap="square" rtlCol="0">
            <a:spAutoFit/>
          </a:bodyPr>
          <a:lstStyle/>
          <a:p>
            <a:r>
              <a:rPr lang="de-DE" altLang="de-DE" dirty="0">
                <a:latin typeface="Arial" panose="020B0604020202020204" pitchFamily="34" charset="0"/>
                <a:cs typeface="Arial" panose="020B0604020202020204" pitchFamily="34" charset="0"/>
              </a:rPr>
              <a:t>Konstanz des Produkts: </a:t>
            </a:r>
            <a:br>
              <a:rPr lang="de-DE" altLang="de-DE" dirty="0">
                <a:latin typeface="Arial" panose="020B0604020202020204" pitchFamily="34" charset="0"/>
                <a:cs typeface="Arial" panose="020B0604020202020204" pitchFamily="34" charset="0"/>
              </a:rPr>
            </a:br>
            <a:r>
              <a:rPr lang="de-DE" altLang="de-DE" dirty="0">
                <a:latin typeface="Arial" panose="020B0604020202020204" pitchFamily="34" charset="0"/>
                <a:cs typeface="Arial" panose="020B0604020202020204" pitchFamily="34" charset="0"/>
              </a:rPr>
              <a:t>6 </a:t>
            </a:r>
            <a:r>
              <a:rPr lang="de-DE" dirty="0"/>
              <a:t>∙</a:t>
            </a:r>
            <a:r>
              <a:rPr lang="de-DE" altLang="de-DE" dirty="0">
                <a:latin typeface="Arial" panose="020B0604020202020204" pitchFamily="34" charset="0"/>
                <a:cs typeface="Arial" panose="020B0604020202020204" pitchFamily="34" charset="0"/>
              </a:rPr>
              <a:t> 5 = 3 </a:t>
            </a:r>
            <a:r>
              <a:rPr lang="de-DE" dirty="0"/>
              <a:t>∙</a:t>
            </a:r>
            <a:r>
              <a:rPr lang="de-DE" altLang="de-DE" dirty="0">
                <a:latin typeface="Arial" panose="020B0604020202020204" pitchFamily="34" charset="0"/>
                <a:cs typeface="Arial" panose="020B0604020202020204" pitchFamily="34" charset="0"/>
              </a:rPr>
              <a:t> 10</a:t>
            </a:r>
            <a:endParaRPr lang="de-DE" dirty="0"/>
          </a:p>
        </p:txBody>
      </p:sp>
    </p:spTree>
    <p:extLst>
      <p:ext uri="{BB962C8B-B14F-4D97-AF65-F5344CB8AC3E}">
        <p14:creationId xmlns:p14="http://schemas.microsoft.com/office/powerpoint/2010/main" val="3327944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 grpId="0" animBg="1"/>
      <p:bldP spid="466" grpId="0" animBg="1"/>
      <p:bldP spid="452" grpId="0" animBg="1"/>
      <p:bldP spid="445" grpId="0" animBg="1"/>
      <p:bldP spid="438" grpId="0" animBg="1"/>
      <p:bldP spid="43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Abgerundetes Rechteck 124">
            <a:extLst>
              <a:ext uri="{FF2B5EF4-FFF2-40B4-BE49-F238E27FC236}">
                <a16:creationId xmlns:a16="http://schemas.microsoft.com/office/drawing/2014/main" id="{783AC758-60F2-DF05-94C6-E8D6477F0F3B}"/>
              </a:ext>
            </a:extLst>
          </p:cNvPr>
          <p:cNvSpPr/>
          <p:nvPr/>
        </p:nvSpPr>
        <p:spPr>
          <a:xfrm>
            <a:off x="351660" y="1906966"/>
            <a:ext cx="8163690" cy="4328615"/>
          </a:xfrm>
          <a:prstGeom prst="roundRect">
            <a:avLst/>
          </a:prstGeom>
          <a:solidFill>
            <a:srgbClr val="E6F4F6"/>
          </a:solidFill>
          <a:ln>
            <a:solidFill>
              <a:srgbClr val="9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a:p>
            <a:pPr algn="ctr"/>
            <a:endParaRPr lang="de-DE" dirty="0"/>
          </a:p>
          <a:p>
            <a:pPr algn="ctr"/>
            <a:endParaRPr lang="de-DE" dirty="0"/>
          </a:p>
          <a:p>
            <a:pPr algn="ctr"/>
            <a:endParaRPr lang="de-DE" dirty="0"/>
          </a:p>
          <a:p>
            <a:pPr algn="ctr"/>
            <a:endParaRPr lang="de-DE" dirty="0"/>
          </a:p>
        </p:txBody>
      </p:sp>
      <p:sp>
        <p:nvSpPr>
          <p:cNvPr id="3" name="Textplatzhalter 2">
            <a:extLst>
              <a:ext uri="{FF2B5EF4-FFF2-40B4-BE49-F238E27FC236}">
                <a16:creationId xmlns:a16="http://schemas.microsoft.com/office/drawing/2014/main" id="{6AB4F69D-9CD3-4346-AABD-109D645A14DD}"/>
              </a:ext>
            </a:extLst>
          </p:cNvPr>
          <p:cNvSpPr>
            <a:spLocks noGrp="1"/>
          </p:cNvSpPr>
          <p:nvPr>
            <p:ph type="body" sz="quarter" idx="13"/>
          </p:nvPr>
        </p:nvSpPr>
        <p:spPr>
          <a:xfrm>
            <a:off x="1096266" y="1134064"/>
            <a:ext cx="7776130" cy="445628"/>
          </a:xfrm>
        </p:spPr>
        <p:txBody>
          <a:bodyPr/>
          <a:lstStyle/>
          <a:p>
            <a:r>
              <a:rPr lang="de-DE" dirty="0"/>
              <a:t>ERKENNEN UND NUTZEN VON BEZIEHUNGEN (MULTIPLIKATION)</a:t>
            </a:r>
          </a:p>
        </p:txBody>
      </p:sp>
      <p:sp>
        <p:nvSpPr>
          <p:cNvPr id="5" name="Datumsplatzhalter 4">
            <a:extLst>
              <a:ext uri="{FF2B5EF4-FFF2-40B4-BE49-F238E27FC236}">
                <a16:creationId xmlns:a16="http://schemas.microsoft.com/office/drawing/2014/main" id="{8D3C10B1-852E-4996-8D88-7FD5087F0B4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09B88C7-D7B3-4775-8A2A-700E4C719010}"/>
              </a:ext>
            </a:extLst>
          </p:cNvPr>
          <p:cNvSpPr>
            <a:spLocks noGrp="1"/>
          </p:cNvSpPr>
          <p:nvPr>
            <p:ph type="sldNum" sz="quarter" idx="12"/>
          </p:nvPr>
        </p:nvSpPr>
        <p:spPr/>
        <p:txBody>
          <a:bodyPr/>
          <a:lstStyle/>
          <a:p>
            <a:fld id="{C3752B7C-18A9-864D-BBCB-54A9F41B5594}" type="slidenum">
              <a:rPr lang="de-DE" smtClean="0"/>
              <a:pPr/>
              <a:t>58</a:t>
            </a:fld>
            <a:endParaRPr lang="de-DE" dirty="0"/>
          </a:p>
        </p:txBody>
      </p:sp>
      <p:sp>
        <p:nvSpPr>
          <p:cNvPr id="11" name="Titel 1">
            <a:extLst>
              <a:ext uri="{FF2B5EF4-FFF2-40B4-BE49-F238E27FC236}">
                <a16:creationId xmlns:a16="http://schemas.microsoft.com/office/drawing/2014/main" id="{E4317E4B-7D80-9D43-B06D-F9504C29B092}"/>
              </a:ext>
            </a:extLst>
          </p:cNvPr>
          <p:cNvSpPr>
            <a:spLocks noGrp="1"/>
          </p:cNvSpPr>
          <p:nvPr>
            <p:ph type="title"/>
          </p:nvPr>
        </p:nvSpPr>
        <p:spPr>
          <a:xfrm>
            <a:off x="1096423" y="382774"/>
            <a:ext cx="7418927" cy="603704"/>
          </a:xfrm>
        </p:spPr>
        <p:txBody>
          <a:bodyPr>
            <a:normAutofit/>
          </a:bodyPr>
          <a:lstStyle/>
          <a:p>
            <a:r>
              <a:rPr lang="de-DE" dirty="0"/>
              <a:t>Aufgabenbeziehungen nutzen </a:t>
            </a:r>
          </a:p>
        </p:txBody>
      </p:sp>
      <p:sp>
        <p:nvSpPr>
          <p:cNvPr id="10" name="Textfeld 9">
            <a:extLst>
              <a:ext uri="{FF2B5EF4-FFF2-40B4-BE49-F238E27FC236}">
                <a16:creationId xmlns:a16="http://schemas.microsoft.com/office/drawing/2014/main" id="{DC352D3A-FB0D-3387-1F20-FC914EB603CD}"/>
              </a:ext>
            </a:extLst>
          </p:cNvPr>
          <p:cNvSpPr txBox="1"/>
          <p:nvPr/>
        </p:nvSpPr>
        <p:spPr>
          <a:xfrm>
            <a:off x="1101090" y="1579692"/>
            <a:ext cx="3966210"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 zwischen Aufgaben</a:t>
            </a:r>
          </a:p>
        </p:txBody>
      </p:sp>
      <p:sp>
        <p:nvSpPr>
          <p:cNvPr id="14" name="Textfeld 13">
            <a:extLst>
              <a:ext uri="{FF2B5EF4-FFF2-40B4-BE49-F238E27FC236}">
                <a16:creationId xmlns:a16="http://schemas.microsoft.com/office/drawing/2014/main" id="{D7F27150-BFCC-6C41-A8BA-F7E8F9823579}"/>
              </a:ext>
            </a:extLst>
          </p:cNvPr>
          <p:cNvSpPr txBox="1"/>
          <p:nvPr/>
        </p:nvSpPr>
        <p:spPr>
          <a:xfrm>
            <a:off x="749427" y="1900478"/>
            <a:ext cx="3406140" cy="1480276"/>
          </a:xfrm>
          <a:prstGeom prst="rect">
            <a:avLst/>
          </a:prstGeom>
          <a:noFill/>
        </p:spPr>
        <p:txBody>
          <a:bodyPr wrap="square" rtlCol="0">
            <a:spAutoFit/>
          </a:bodyPr>
          <a:lstStyle/>
          <a:p>
            <a:r>
              <a:rPr lang="de-DE" altLang="de-DE" dirty="0">
                <a:latin typeface="Arial" panose="020B0604020202020204" pitchFamily="34" charset="0"/>
                <a:cs typeface="Arial" panose="020B0604020202020204" pitchFamily="34" charset="0"/>
              </a:rPr>
              <a:t>Kommutativgesetz: </a:t>
            </a:r>
            <a:br>
              <a:rPr lang="de-DE" altLang="de-DE" dirty="0">
                <a:latin typeface="Arial" panose="020B0604020202020204" pitchFamily="34" charset="0"/>
                <a:cs typeface="Arial" panose="020B0604020202020204" pitchFamily="34" charset="0"/>
              </a:rPr>
            </a:br>
            <a:r>
              <a:rPr lang="de-DE" altLang="de-DE" dirty="0">
                <a:latin typeface="Arial" panose="020B0604020202020204" pitchFamily="34" charset="0"/>
                <a:cs typeface="Arial" panose="020B0604020202020204" pitchFamily="34" charset="0"/>
              </a:rPr>
              <a:t>4 </a:t>
            </a:r>
            <a:r>
              <a:rPr lang="de-DE" dirty="0"/>
              <a:t>∙</a:t>
            </a:r>
            <a:r>
              <a:rPr lang="de-DE" altLang="de-DE" dirty="0">
                <a:latin typeface="Arial" panose="020B0604020202020204" pitchFamily="34" charset="0"/>
                <a:cs typeface="Arial" panose="020B0604020202020204" pitchFamily="34" charset="0"/>
              </a:rPr>
              <a:t> 3 = 3 </a:t>
            </a:r>
            <a:r>
              <a:rPr lang="de-DE" dirty="0"/>
              <a:t>∙</a:t>
            </a:r>
            <a:r>
              <a:rPr lang="de-DE" altLang="de-DE" dirty="0">
                <a:latin typeface="Arial" panose="020B0604020202020204" pitchFamily="34" charset="0"/>
                <a:cs typeface="Arial" panose="020B0604020202020204" pitchFamily="34" charset="0"/>
              </a:rPr>
              <a:t> 4</a:t>
            </a:r>
            <a:endParaRPr lang="de-DE" dirty="0"/>
          </a:p>
        </p:txBody>
      </p:sp>
      <p:sp>
        <p:nvSpPr>
          <p:cNvPr id="15" name="Textfeld 14">
            <a:extLst>
              <a:ext uri="{FF2B5EF4-FFF2-40B4-BE49-F238E27FC236}">
                <a16:creationId xmlns:a16="http://schemas.microsoft.com/office/drawing/2014/main" id="{B8663E65-78DE-420E-2751-F802DF335667}"/>
              </a:ext>
            </a:extLst>
          </p:cNvPr>
          <p:cNvSpPr txBox="1"/>
          <p:nvPr/>
        </p:nvSpPr>
        <p:spPr>
          <a:xfrm>
            <a:off x="4307351" y="1918860"/>
            <a:ext cx="3590355" cy="646332"/>
          </a:xfrm>
          <a:prstGeom prst="rect">
            <a:avLst/>
          </a:prstGeom>
          <a:noFill/>
        </p:spPr>
        <p:txBody>
          <a:bodyPr wrap="square" rtlCol="0">
            <a:spAutoFit/>
          </a:bodyPr>
          <a:lstStyle/>
          <a:p>
            <a:r>
              <a:rPr lang="de-DE" altLang="de-DE" dirty="0">
                <a:latin typeface="Arial" panose="020B0604020202020204" pitchFamily="34" charset="0"/>
                <a:cs typeface="Arial" panose="020B0604020202020204" pitchFamily="34" charset="0"/>
              </a:rPr>
              <a:t>Assoziativgesetz: </a:t>
            </a:r>
            <a:br>
              <a:rPr lang="de-DE" altLang="de-DE" dirty="0">
                <a:latin typeface="Arial" panose="020B0604020202020204" pitchFamily="34" charset="0"/>
                <a:cs typeface="Arial" panose="020B0604020202020204" pitchFamily="34" charset="0"/>
              </a:rPr>
            </a:br>
            <a:r>
              <a:rPr lang="de-DE" altLang="de-DE" dirty="0">
                <a:latin typeface="Arial" panose="020B0604020202020204" pitchFamily="34" charset="0"/>
                <a:cs typeface="Arial" panose="020B0604020202020204" pitchFamily="34" charset="0"/>
              </a:rPr>
              <a:t>(2 </a:t>
            </a:r>
            <a:r>
              <a:rPr lang="de-DE" dirty="0">
                <a:latin typeface="Arial" panose="020B0604020202020204" pitchFamily="34" charset="0"/>
                <a:cs typeface="Arial" panose="020B0604020202020204" pitchFamily="34" charset="0"/>
              </a:rPr>
              <a:t>∙</a:t>
            </a:r>
            <a:r>
              <a:rPr lang="de-DE" altLang="de-DE" dirty="0">
                <a:latin typeface="Arial" panose="020B0604020202020204" pitchFamily="34" charset="0"/>
                <a:cs typeface="Arial" panose="020B0604020202020204" pitchFamily="34" charset="0"/>
              </a:rPr>
              <a:t> 5) </a:t>
            </a:r>
            <a:r>
              <a:rPr lang="de-DE" dirty="0">
                <a:latin typeface="Arial" panose="020B0604020202020204" pitchFamily="34" charset="0"/>
                <a:cs typeface="Arial" panose="020B0604020202020204" pitchFamily="34" charset="0"/>
              </a:rPr>
              <a:t>∙ 3</a:t>
            </a:r>
            <a:r>
              <a:rPr lang="de-DE" altLang="de-DE" dirty="0">
                <a:latin typeface="Arial" panose="020B0604020202020204" pitchFamily="34" charset="0"/>
                <a:cs typeface="Arial" panose="020B0604020202020204" pitchFamily="34" charset="0"/>
              </a:rPr>
              <a:t> = 2 </a:t>
            </a:r>
            <a:r>
              <a:rPr lang="de-DE" dirty="0">
                <a:latin typeface="Arial" panose="020B0604020202020204" pitchFamily="34" charset="0"/>
                <a:cs typeface="Arial" panose="020B0604020202020204" pitchFamily="34" charset="0"/>
              </a:rPr>
              <a:t>∙</a:t>
            </a:r>
            <a:r>
              <a:rPr lang="de-DE" altLang="de-DE" dirty="0">
                <a:latin typeface="Arial" panose="020B0604020202020204" pitchFamily="34" charset="0"/>
                <a:cs typeface="Arial" panose="020B0604020202020204" pitchFamily="34" charset="0"/>
              </a:rPr>
              <a:t> (5 </a:t>
            </a:r>
            <a:r>
              <a:rPr lang="de-DE" dirty="0">
                <a:latin typeface="Arial" panose="020B0604020202020204" pitchFamily="34" charset="0"/>
                <a:cs typeface="Arial" panose="020B0604020202020204" pitchFamily="34" charset="0"/>
              </a:rPr>
              <a:t>∙ 3</a:t>
            </a:r>
            <a:r>
              <a:rPr lang="de-DE" altLang="de-DE" dirty="0">
                <a:latin typeface="Arial" panose="020B0604020202020204" pitchFamily="34" charset="0"/>
                <a:cs typeface="Arial" panose="020B0604020202020204" pitchFamily="34" charset="0"/>
              </a:rPr>
              <a:t>) </a:t>
            </a:r>
            <a:r>
              <a:rPr lang="de-DE" altLang="de-DE" dirty="0">
                <a:latin typeface="Arial" panose="020B0604020202020204" pitchFamily="34" charset="0"/>
                <a:cs typeface="Arial" panose="020B0604020202020204" pitchFamily="34" charset="0"/>
                <a:sym typeface="Wingdings" pitchFamily="2" charset="2"/>
              </a:rPr>
              <a:t>=</a:t>
            </a:r>
            <a:r>
              <a:rPr lang="de-DE" altLang="de-DE" dirty="0">
                <a:latin typeface="Arial" panose="020B0604020202020204" pitchFamily="34" charset="0"/>
                <a:cs typeface="Arial" panose="020B0604020202020204" pitchFamily="34" charset="0"/>
              </a:rPr>
              <a:t> 2 </a:t>
            </a:r>
            <a:r>
              <a:rPr lang="de-DE" dirty="0">
                <a:latin typeface="Arial" panose="020B0604020202020204" pitchFamily="34" charset="0"/>
                <a:cs typeface="Arial" panose="020B0604020202020204" pitchFamily="34" charset="0"/>
              </a:rPr>
              <a:t>∙</a:t>
            </a:r>
            <a:r>
              <a:rPr lang="de-DE" altLang="de-DE" dirty="0">
                <a:latin typeface="Arial" panose="020B0604020202020204" pitchFamily="34" charset="0"/>
                <a:cs typeface="Arial" panose="020B0604020202020204" pitchFamily="34" charset="0"/>
              </a:rPr>
              <a:t> (3 </a:t>
            </a:r>
            <a:r>
              <a:rPr lang="de-DE" dirty="0">
                <a:latin typeface="Arial" panose="020B0604020202020204" pitchFamily="34" charset="0"/>
                <a:cs typeface="Arial" panose="020B0604020202020204" pitchFamily="34" charset="0"/>
              </a:rPr>
              <a:t>∙ 5)</a:t>
            </a:r>
          </a:p>
        </p:txBody>
      </p:sp>
      <p:sp>
        <p:nvSpPr>
          <p:cNvPr id="16" name="Textfeld 15">
            <a:extLst>
              <a:ext uri="{FF2B5EF4-FFF2-40B4-BE49-F238E27FC236}">
                <a16:creationId xmlns:a16="http://schemas.microsoft.com/office/drawing/2014/main" id="{9B5925CB-B247-C845-C8CC-C37B6403DAB6}"/>
              </a:ext>
            </a:extLst>
          </p:cNvPr>
          <p:cNvSpPr txBox="1"/>
          <p:nvPr/>
        </p:nvSpPr>
        <p:spPr>
          <a:xfrm>
            <a:off x="4269114" y="4159436"/>
            <a:ext cx="4206240" cy="1480276"/>
          </a:xfrm>
          <a:prstGeom prst="rect">
            <a:avLst/>
          </a:prstGeom>
          <a:noFill/>
        </p:spPr>
        <p:txBody>
          <a:bodyPr wrap="square" rtlCol="0">
            <a:spAutoFit/>
          </a:bodyPr>
          <a:lstStyle/>
          <a:p>
            <a:r>
              <a:rPr lang="de-DE" altLang="de-DE" dirty="0">
                <a:latin typeface="Arial" panose="020B0604020202020204" pitchFamily="34" charset="0"/>
                <a:cs typeface="Arial" panose="020B0604020202020204" pitchFamily="34" charset="0"/>
              </a:rPr>
              <a:t>Distributivgesetz: </a:t>
            </a:r>
            <a:br>
              <a:rPr lang="de-DE" altLang="de-DE" dirty="0">
                <a:latin typeface="Arial" panose="020B0604020202020204" pitchFamily="34" charset="0"/>
                <a:cs typeface="Arial" panose="020B0604020202020204" pitchFamily="34" charset="0"/>
              </a:rPr>
            </a:br>
            <a:r>
              <a:rPr lang="de-DE" altLang="de-DE" dirty="0">
                <a:latin typeface="Arial" panose="020B0604020202020204" pitchFamily="34" charset="0"/>
                <a:cs typeface="Arial" panose="020B0604020202020204" pitchFamily="34" charset="0"/>
              </a:rPr>
              <a:t>7 </a:t>
            </a:r>
            <a:r>
              <a:rPr lang="de-DE" dirty="0"/>
              <a:t>∙</a:t>
            </a:r>
            <a:r>
              <a:rPr lang="de-DE" altLang="de-DE" dirty="0">
                <a:latin typeface="Arial" panose="020B0604020202020204" pitchFamily="34" charset="0"/>
                <a:cs typeface="Arial" panose="020B0604020202020204" pitchFamily="34" charset="0"/>
              </a:rPr>
              <a:t> 13 = 7 </a:t>
            </a:r>
            <a:r>
              <a:rPr lang="de-DE" dirty="0"/>
              <a:t>∙</a:t>
            </a:r>
            <a:r>
              <a:rPr lang="de-DE" altLang="de-DE" dirty="0">
                <a:latin typeface="Arial" panose="020B0604020202020204" pitchFamily="34" charset="0"/>
                <a:cs typeface="Arial" panose="020B0604020202020204" pitchFamily="34" charset="0"/>
              </a:rPr>
              <a:t> (10 + 3) = (7</a:t>
            </a:r>
            <a:r>
              <a:rPr lang="de-DE" altLang="de-DE" baseline="0" dirty="0">
                <a:latin typeface="Arial" panose="020B0604020202020204" pitchFamily="34" charset="0"/>
                <a:cs typeface="Arial" panose="020B0604020202020204" pitchFamily="34" charset="0"/>
              </a:rPr>
              <a:t> </a:t>
            </a:r>
            <a:r>
              <a:rPr lang="de-DE" dirty="0"/>
              <a:t>∙</a:t>
            </a:r>
            <a:r>
              <a:rPr lang="de-DE" altLang="de-DE" dirty="0">
                <a:latin typeface="Arial" panose="020B0604020202020204" pitchFamily="34" charset="0"/>
                <a:cs typeface="Arial" panose="020B0604020202020204" pitchFamily="34" charset="0"/>
              </a:rPr>
              <a:t> 10) + (7 </a:t>
            </a:r>
            <a:r>
              <a:rPr lang="de-DE" dirty="0"/>
              <a:t>∙</a:t>
            </a:r>
            <a:r>
              <a:rPr lang="de-DE" altLang="de-DE" dirty="0">
                <a:latin typeface="Arial" panose="020B0604020202020204" pitchFamily="34" charset="0"/>
                <a:cs typeface="Arial" panose="020B0604020202020204" pitchFamily="34" charset="0"/>
              </a:rPr>
              <a:t> 3)</a:t>
            </a:r>
            <a:endParaRPr lang="de-DE" dirty="0"/>
          </a:p>
        </p:txBody>
      </p:sp>
      <p:sp>
        <p:nvSpPr>
          <p:cNvPr id="17" name="Textfeld 16">
            <a:extLst>
              <a:ext uri="{FF2B5EF4-FFF2-40B4-BE49-F238E27FC236}">
                <a16:creationId xmlns:a16="http://schemas.microsoft.com/office/drawing/2014/main" id="{A5BE2471-78DC-F71A-B780-5549E35FA202}"/>
              </a:ext>
            </a:extLst>
          </p:cNvPr>
          <p:cNvSpPr txBox="1"/>
          <p:nvPr/>
        </p:nvSpPr>
        <p:spPr>
          <a:xfrm>
            <a:off x="520120" y="3954472"/>
            <a:ext cx="3406140" cy="646332"/>
          </a:xfrm>
          <a:prstGeom prst="rect">
            <a:avLst/>
          </a:prstGeom>
          <a:noFill/>
        </p:spPr>
        <p:txBody>
          <a:bodyPr wrap="square" rtlCol="0">
            <a:spAutoFit/>
          </a:bodyPr>
          <a:lstStyle/>
          <a:p>
            <a:r>
              <a:rPr lang="de-DE" altLang="de-DE" dirty="0">
                <a:latin typeface="Arial" panose="020B0604020202020204" pitchFamily="34" charset="0"/>
                <a:cs typeface="Arial" panose="020B0604020202020204" pitchFamily="34" charset="0"/>
              </a:rPr>
              <a:t>Konstanz des Produkts: </a:t>
            </a:r>
            <a:br>
              <a:rPr lang="de-DE" altLang="de-DE" dirty="0">
                <a:latin typeface="Arial" panose="020B0604020202020204" pitchFamily="34" charset="0"/>
                <a:cs typeface="Arial" panose="020B0604020202020204" pitchFamily="34" charset="0"/>
              </a:rPr>
            </a:br>
            <a:r>
              <a:rPr lang="de-DE" altLang="de-DE" dirty="0">
                <a:latin typeface="Arial" panose="020B0604020202020204" pitchFamily="34" charset="0"/>
                <a:cs typeface="Arial" panose="020B0604020202020204" pitchFamily="34" charset="0"/>
              </a:rPr>
              <a:t>6 </a:t>
            </a:r>
            <a:r>
              <a:rPr lang="de-DE" dirty="0"/>
              <a:t>∙</a:t>
            </a:r>
            <a:r>
              <a:rPr lang="de-DE" altLang="de-DE" dirty="0">
                <a:latin typeface="Arial" panose="020B0604020202020204" pitchFamily="34" charset="0"/>
                <a:cs typeface="Arial" panose="020B0604020202020204" pitchFamily="34" charset="0"/>
              </a:rPr>
              <a:t> 5 = 3 </a:t>
            </a:r>
            <a:r>
              <a:rPr lang="de-DE" dirty="0"/>
              <a:t>∙</a:t>
            </a:r>
            <a:r>
              <a:rPr lang="de-DE" altLang="de-DE" dirty="0">
                <a:latin typeface="Arial" panose="020B0604020202020204" pitchFamily="34" charset="0"/>
                <a:cs typeface="Arial" panose="020B0604020202020204" pitchFamily="34" charset="0"/>
              </a:rPr>
              <a:t> 10</a:t>
            </a:r>
            <a:endParaRPr lang="de-DE" dirty="0"/>
          </a:p>
        </p:txBody>
      </p:sp>
      <p:sp>
        <p:nvSpPr>
          <p:cNvPr id="20" name="Textfeld 19">
            <a:extLst>
              <a:ext uri="{FF2B5EF4-FFF2-40B4-BE49-F238E27FC236}">
                <a16:creationId xmlns:a16="http://schemas.microsoft.com/office/drawing/2014/main" id="{9E3430EB-C7DA-B25C-CF4A-452FB600DF6C}"/>
              </a:ext>
            </a:extLst>
          </p:cNvPr>
          <p:cNvSpPr txBox="1"/>
          <p:nvPr/>
        </p:nvSpPr>
        <p:spPr>
          <a:xfrm>
            <a:off x="7124700" y="5989318"/>
            <a:ext cx="1963485" cy="276999"/>
          </a:xfrm>
          <a:prstGeom prst="rect">
            <a:avLst/>
          </a:prstGeom>
          <a:noFill/>
        </p:spPr>
        <p:txBody>
          <a:bodyPr wrap="square">
            <a:spAutoFit/>
          </a:bodyPr>
          <a:lstStyle/>
          <a:p>
            <a:r>
              <a:rPr lang="de-DE" altLang="de-DE" sz="1200" dirty="0">
                <a:latin typeface="Arial" panose="020B0604020202020204" pitchFamily="34" charset="0"/>
                <a:cs typeface="Arial" panose="020B0604020202020204" pitchFamily="34" charset="0"/>
                <a:sym typeface="Helvetica" panose="020B0604020202020204" pitchFamily="34" charset="0"/>
              </a:rPr>
              <a:t>(PIKAS, 2020, S. 28)</a:t>
            </a:r>
            <a:endParaRPr lang="de-DE" sz="1200" dirty="0"/>
          </a:p>
        </p:txBody>
      </p:sp>
      <p:sp>
        <p:nvSpPr>
          <p:cNvPr id="77" name="Abgerundetes Rechteck 76">
            <a:extLst>
              <a:ext uri="{FF2B5EF4-FFF2-40B4-BE49-F238E27FC236}">
                <a16:creationId xmlns:a16="http://schemas.microsoft.com/office/drawing/2014/main" id="{95363D48-69E0-73D4-BFBE-696DB6D7A5B7}"/>
              </a:ext>
            </a:extLst>
          </p:cNvPr>
          <p:cNvSpPr/>
          <p:nvPr/>
        </p:nvSpPr>
        <p:spPr>
          <a:xfrm>
            <a:off x="620114" y="3073885"/>
            <a:ext cx="787036" cy="264522"/>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9" name="Abgerundetes Rechteck 98">
            <a:extLst>
              <a:ext uri="{FF2B5EF4-FFF2-40B4-BE49-F238E27FC236}">
                <a16:creationId xmlns:a16="http://schemas.microsoft.com/office/drawing/2014/main" id="{BC5D4226-31F3-E47E-2863-F6A156FCAD70}"/>
              </a:ext>
            </a:extLst>
          </p:cNvPr>
          <p:cNvSpPr/>
          <p:nvPr/>
        </p:nvSpPr>
        <p:spPr>
          <a:xfrm>
            <a:off x="622458" y="2761972"/>
            <a:ext cx="787036" cy="264522"/>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4" name="Abgerundetes Rechteck 103">
            <a:extLst>
              <a:ext uri="{FF2B5EF4-FFF2-40B4-BE49-F238E27FC236}">
                <a16:creationId xmlns:a16="http://schemas.microsoft.com/office/drawing/2014/main" id="{1C0977EF-767F-34B7-E479-6523EFAD69A2}"/>
              </a:ext>
            </a:extLst>
          </p:cNvPr>
          <p:cNvSpPr/>
          <p:nvPr/>
        </p:nvSpPr>
        <p:spPr>
          <a:xfrm>
            <a:off x="620114" y="2480683"/>
            <a:ext cx="787036" cy="264522"/>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467" name="Gruppieren 466">
            <a:extLst>
              <a:ext uri="{FF2B5EF4-FFF2-40B4-BE49-F238E27FC236}">
                <a16:creationId xmlns:a16="http://schemas.microsoft.com/office/drawing/2014/main" id="{BDB551E8-AD59-5CFF-6F32-BAF260D1CC91}"/>
              </a:ext>
            </a:extLst>
          </p:cNvPr>
          <p:cNvGrpSpPr/>
          <p:nvPr/>
        </p:nvGrpSpPr>
        <p:grpSpPr>
          <a:xfrm>
            <a:off x="660309" y="2507389"/>
            <a:ext cx="713669" cy="1108873"/>
            <a:chOff x="660309" y="2507389"/>
            <a:chExt cx="713669" cy="1108873"/>
          </a:xfrm>
        </p:grpSpPr>
        <p:sp>
          <p:nvSpPr>
            <p:cNvPr id="76" name="Oval 75">
              <a:extLst>
                <a:ext uri="{FF2B5EF4-FFF2-40B4-BE49-F238E27FC236}">
                  <a16:creationId xmlns:a16="http://schemas.microsoft.com/office/drawing/2014/main" id="{11FD5742-D3D4-5BF5-C44E-37434130E86C}"/>
                </a:ext>
              </a:extLst>
            </p:cNvPr>
            <p:cNvSpPr/>
            <p:nvPr/>
          </p:nvSpPr>
          <p:spPr>
            <a:xfrm rot="16200000">
              <a:off x="660308" y="310059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Oval 69">
              <a:extLst>
                <a:ext uri="{FF2B5EF4-FFF2-40B4-BE49-F238E27FC236}">
                  <a16:creationId xmlns:a16="http://schemas.microsoft.com/office/drawing/2014/main" id="{E7D85246-0FE0-A0E3-CDD7-B259FAFB1C5E}"/>
                </a:ext>
              </a:extLst>
            </p:cNvPr>
            <p:cNvSpPr/>
            <p:nvPr/>
          </p:nvSpPr>
          <p:spPr>
            <a:xfrm rot="16200000">
              <a:off x="903609" y="310059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Oval 63">
              <a:extLst>
                <a:ext uri="{FF2B5EF4-FFF2-40B4-BE49-F238E27FC236}">
                  <a16:creationId xmlns:a16="http://schemas.microsoft.com/office/drawing/2014/main" id="{FFDE19D1-1F6D-92AB-7A5E-A56131EE8E22}"/>
                </a:ext>
              </a:extLst>
            </p:cNvPr>
            <p:cNvSpPr/>
            <p:nvPr/>
          </p:nvSpPr>
          <p:spPr>
            <a:xfrm rot="16200000">
              <a:off x="1157711" y="310059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Oval 95">
              <a:extLst>
                <a:ext uri="{FF2B5EF4-FFF2-40B4-BE49-F238E27FC236}">
                  <a16:creationId xmlns:a16="http://schemas.microsoft.com/office/drawing/2014/main" id="{6737BDE5-4E3F-BBB7-F2CF-75F99DC42E96}"/>
                </a:ext>
              </a:extLst>
            </p:cNvPr>
            <p:cNvSpPr/>
            <p:nvPr/>
          </p:nvSpPr>
          <p:spPr>
            <a:xfrm rot="16200000">
              <a:off x="662652" y="2788679"/>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Oval 96">
              <a:extLst>
                <a:ext uri="{FF2B5EF4-FFF2-40B4-BE49-F238E27FC236}">
                  <a16:creationId xmlns:a16="http://schemas.microsoft.com/office/drawing/2014/main" id="{E73BE4E7-31A0-8636-46D9-A333D467FBDB}"/>
                </a:ext>
              </a:extLst>
            </p:cNvPr>
            <p:cNvSpPr/>
            <p:nvPr/>
          </p:nvSpPr>
          <p:spPr>
            <a:xfrm rot="16200000">
              <a:off x="905953" y="278868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Oval 97">
              <a:extLst>
                <a:ext uri="{FF2B5EF4-FFF2-40B4-BE49-F238E27FC236}">
                  <a16:creationId xmlns:a16="http://schemas.microsoft.com/office/drawing/2014/main" id="{D4B2058E-119B-5641-B3C4-D547735C7DEC}"/>
                </a:ext>
              </a:extLst>
            </p:cNvPr>
            <p:cNvSpPr/>
            <p:nvPr/>
          </p:nvSpPr>
          <p:spPr>
            <a:xfrm rot="16200000">
              <a:off x="1160055" y="278868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Oval 100">
              <a:extLst>
                <a:ext uri="{FF2B5EF4-FFF2-40B4-BE49-F238E27FC236}">
                  <a16:creationId xmlns:a16="http://schemas.microsoft.com/office/drawing/2014/main" id="{04FAE29D-0642-ED25-6988-9BFC9C15E9AC}"/>
                </a:ext>
              </a:extLst>
            </p:cNvPr>
            <p:cNvSpPr/>
            <p:nvPr/>
          </p:nvSpPr>
          <p:spPr>
            <a:xfrm rot="16200000">
              <a:off x="660308" y="250739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Oval 101">
              <a:extLst>
                <a:ext uri="{FF2B5EF4-FFF2-40B4-BE49-F238E27FC236}">
                  <a16:creationId xmlns:a16="http://schemas.microsoft.com/office/drawing/2014/main" id="{0C52E392-E111-547D-29A5-9DF183B75F46}"/>
                </a:ext>
              </a:extLst>
            </p:cNvPr>
            <p:cNvSpPr/>
            <p:nvPr/>
          </p:nvSpPr>
          <p:spPr>
            <a:xfrm rot="16200000">
              <a:off x="903609" y="2507391"/>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Oval 102">
              <a:extLst>
                <a:ext uri="{FF2B5EF4-FFF2-40B4-BE49-F238E27FC236}">
                  <a16:creationId xmlns:a16="http://schemas.microsoft.com/office/drawing/2014/main" id="{1E05C8FD-F646-E51D-746E-9066924DFD39}"/>
                </a:ext>
              </a:extLst>
            </p:cNvPr>
            <p:cNvSpPr/>
            <p:nvPr/>
          </p:nvSpPr>
          <p:spPr>
            <a:xfrm rot="16200000">
              <a:off x="1157711" y="2507391"/>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Oval 105">
              <a:extLst>
                <a:ext uri="{FF2B5EF4-FFF2-40B4-BE49-F238E27FC236}">
                  <a16:creationId xmlns:a16="http://schemas.microsoft.com/office/drawing/2014/main" id="{B3898677-05EA-7342-B96D-943E934A42F8}"/>
                </a:ext>
              </a:extLst>
            </p:cNvPr>
            <p:cNvSpPr/>
            <p:nvPr/>
          </p:nvSpPr>
          <p:spPr>
            <a:xfrm rot="16200000">
              <a:off x="662652" y="3402339"/>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Oval 106">
              <a:extLst>
                <a:ext uri="{FF2B5EF4-FFF2-40B4-BE49-F238E27FC236}">
                  <a16:creationId xmlns:a16="http://schemas.microsoft.com/office/drawing/2014/main" id="{2B4CD4B5-3088-44E1-7970-86301FC389FD}"/>
                </a:ext>
              </a:extLst>
            </p:cNvPr>
            <p:cNvSpPr/>
            <p:nvPr/>
          </p:nvSpPr>
          <p:spPr>
            <a:xfrm rot="16200000">
              <a:off x="905953" y="340234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Oval 107">
              <a:extLst>
                <a:ext uri="{FF2B5EF4-FFF2-40B4-BE49-F238E27FC236}">
                  <a16:creationId xmlns:a16="http://schemas.microsoft.com/office/drawing/2014/main" id="{95CCB98D-2E7E-818C-4714-62D6A446F001}"/>
                </a:ext>
              </a:extLst>
            </p:cNvPr>
            <p:cNvSpPr/>
            <p:nvPr/>
          </p:nvSpPr>
          <p:spPr>
            <a:xfrm rot="16200000">
              <a:off x="1160055" y="340234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09" name="Abgerundetes Rechteck 108">
            <a:extLst>
              <a:ext uri="{FF2B5EF4-FFF2-40B4-BE49-F238E27FC236}">
                <a16:creationId xmlns:a16="http://schemas.microsoft.com/office/drawing/2014/main" id="{5247535F-7EDD-5342-76A5-05BB1D8489B1}"/>
              </a:ext>
            </a:extLst>
          </p:cNvPr>
          <p:cNvSpPr/>
          <p:nvPr/>
        </p:nvSpPr>
        <p:spPr>
          <a:xfrm>
            <a:off x="622458" y="3375632"/>
            <a:ext cx="787036" cy="264522"/>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59" name="Abgerundetes Rechteck 458">
            <a:extLst>
              <a:ext uri="{FF2B5EF4-FFF2-40B4-BE49-F238E27FC236}">
                <a16:creationId xmlns:a16="http://schemas.microsoft.com/office/drawing/2014/main" id="{147711D4-6448-DB40-4D54-B35A5B129484}"/>
              </a:ext>
            </a:extLst>
          </p:cNvPr>
          <p:cNvSpPr/>
          <p:nvPr/>
        </p:nvSpPr>
        <p:spPr>
          <a:xfrm>
            <a:off x="576015" y="4810512"/>
            <a:ext cx="893267" cy="174888"/>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3" name="Gruppieren 12">
            <a:extLst>
              <a:ext uri="{FF2B5EF4-FFF2-40B4-BE49-F238E27FC236}">
                <a16:creationId xmlns:a16="http://schemas.microsoft.com/office/drawing/2014/main" id="{E2D092ED-657B-7EA2-2D2E-51D9BE1A9189}"/>
              </a:ext>
            </a:extLst>
          </p:cNvPr>
          <p:cNvGrpSpPr/>
          <p:nvPr/>
        </p:nvGrpSpPr>
        <p:grpSpPr>
          <a:xfrm>
            <a:off x="603627" y="4825552"/>
            <a:ext cx="833726" cy="146240"/>
            <a:chOff x="603627" y="4825552"/>
            <a:chExt cx="833726" cy="146240"/>
          </a:xfrm>
        </p:grpSpPr>
        <p:sp>
          <p:nvSpPr>
            <p:cNvPr id="456" name="Oval 455">
              <a:extLst>
                <a:ext uri="{FF2B5EF4-FFF2-40B4-BE49-F238E27FC236}">
                  <a16:creationId xmlns:a16="http://schemas.microsoft.com/office/drawing/2014/main" id="{9D1B1D17-C204-3FAE-E469-3C7E4EB99CA7}"/>
                </a:ext>
              </a:extLst>
            </p:cNvPr>
            <p:cNvSpPr/>
            <p:nvPr/>
          </p:nvSpPr>
          <p:spPr>
            <a:xfrm rot="16200000">
              <a:off x="606388" y="4822791"/>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7" name="Oval 456">
              <a:extLst>
                <a:ext uri="{FF2B5EF4-FFF2-40B4-BE49-F238E27FC236}">
                  <a16:creationId xmlns:a16="http://schemas.microsoft.com/office/drawing/2014/main" id="{2BF4B3BE-0307-4136-A6F0-8116A8DFBEC3}"/>
                </a:ext>
              </a:extLst>
            </p:cNvPr>
            <p:cNvSpPr/>
            <p:nvPr/>
          </p:nvSpPr>
          <p:spPr>
            <a:xfrm rot="16200000">
              <a:off x="773527" y="482279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8" name="Oval 457">
              <a:extLst>
                <a:ext uri="{FF2B5EF4-FFF2-40B4-BE49-F238E27FC236}">
                  <a16:creationId xmlns:a16="http://schemas.microsoft.com/office/drawing/2014/main" id="{E0363B3D-C387-3860-6EF4-60AF5D388C1A}"/>
                </a:ext>
              </a:extLst>
            </p:cNvPr>
            <p:cNvSpPr/>
            <p:nvPr/>
          </p:nvSpPr>
          <p:spPr>
            <a:xfrm rot="16200000">
              <a:off x="948086" y="482279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4" name="Oval 453">
              <a:extLst>
                <a:ext uri="{FF2B5EF4-FFF2-40B4-BE49-F238E27FC236}">
                  <a16:creationId xmlns:a16="http://schemas.microsoft.com/office/drawing/2014/main" id="{5E6ED37B-3889-0234-7604-4611E3BE1D36}"/>
                </a:ext>
              </a:extLst>
            </p:cNvPr>
            <p:cNvSpPr/>
            <p:nvPr/>
          </p:nvSpPr>
          <p:spPr>
            <a:xfrm rot="16200000">
              <a:off x="1118599" y="4826250"/>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5" name="Oval 454">
              <a:extLst>
                <a:ext uri="{FF2B5EF4-FFF2-40B4-BE49-F238E27FC236}">
                  <a16:creationId xmlns:a16="http://schemas.microsoft.com/office/drawing/2014/main" id="{0016B3EB-5765-BC46-FCE3-5B12ECA49BFA}"/>
                </a:ext>
              </a:extLst>
            </p:cNvPr>
            <p:cNvSpPr/>
            <p:nvPr/>
          </p:nvSpPr>
          <p:spPr>
            <a:xfrm rot="16200000">
              <a:off x="1293157" y="482759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66" name="Abgerundetes Rechteck 465">
            <a:extLst>
              <a:ext uri="{FF2B5EF4-FFF2-40B4-BE49-F238E27FC236}">
                <a16:creationId xmlns:a16="http://schemas.microsoft.com/office/drawing/2014/main" id="{03EC8302-0FDB-C5D4-DDA5-1AB69D834F21}"/>
              </a:ext>
            </a:extLst>
          </p:cNvPr>
          <p:cNvSpPr/>
          <p:nvPr/>
        </p:nvSpPr>
        <p:spPr>
          <a:xfrm>
            <a:off x="577671" y="4610644"/>
            <a:ext cx="893267" cy="174888"/>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2" name="Gruppieren 11">
            <a:extLst>
              <a:ext uri="{FF2B5EF4-FFF2-40B4-BE49-F238E27FC236}">
                <a16:creationId xmlns:a16="http://schemas.microsoft.com/office/drawing/2014/main" id="{F1ECB67D-4E05-BAF1-598E-67D5D1D3D4AC}"/>
              </a:ext>
            </a:extLst>
          </p:cNvPr>
          <p:cNvGrpSpPr/>
          <p:nvPr/>
        </p:nvGrpSpPr>
        <p:grpSpPr>
          <a:xfrm>
            <a:off x="605283" y="4625684"/>
            <a:ext cx="833726" cy="146240"/>
            <a:chOff x="605283" y="4625684"/>
            <a:chExt cx="833726" cy="146240"/>
          </a:xfrm>
        </p:grpSpPr>
        <p:sp>
          <p:nvSpPr>
            <p:cNvPr id="463" name="Oval 462">
              <a:extLst>
                <a:ext uri="{FF2B5EF4-FFF2-40B4-BE49-F238E27FC236}">
                  <a16:creationId xmlns:a16="http://schemas.microsoft.com/office/drawing/2014/main" id="{E380EA4F-873E-19F5-8C4F-D878826FBD27}"/>
                </a:ext>
              </a:extLst>
            </p:cNvPr>
            <p:cNvSpPr/>
            <p:nvPr/>
          </p:nvSpPr>
          <p:spPr>
            <a:xfrm rot="16200000">
              <a:off x="608044" y="4622923"/>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4" name="Oval 463">
              <a:extLst>
                <a:ext uri="{FF2B5EF4-FFF2-40B4-BE49-F238E27FC236}">
                  <a16:creationId xmlns:a16="http://schemas.microsoft.com/office/drawing/2014/main" id="{16F88F6A-8BAA-C983-8C34-9DAFB386668F}"/>
                </a:ext>
              </a:extLst>
            </p:cNvPr>
            <p:cNvSpPr/>
            <p:nvPr/>
          </p:nvSpPr>
          <p:spPr>
            <a:xfrm rot="16200000">
              <a:off x="775183" y="4622924"/>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5" name="Oval 464">
              <a:extLst>
                <a:ext uri="{FF2B5EF4-FFF2-40B4-BE49-F238E27FC236}">
                  <a16:creationId xmlns:a16="http://schemas.microsoft.com/office/drawing/2014/main" id="{26043EB5-1367-F935-4609-89C010F47426}"/>
                </a:ext>
              </a:extLst>
            </p:cNvPr>
            <p:cNvSpPr/>
            <p:nvPr/>
          </p:nvSpPr>
          <p:spPr>
            <a:xfrm rot="16200000">
              <a:off x="949742" y="4622924"/>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1" name="Oval 460">
              <a:extLst>
                <a:ext uri="{FF2B5EF4-FFF2-40B4-BE49-F238E27FC236}">
                  <a16:creationId xmlns:a16="http://schemas.microsoft.com/office/drawing/2014/main" id="{BDF6EC6A-0581-D17E-C1C6-15B83C1BB448}"/>
                </a:ext>
              </a:extLst>
            </p:cNvPr>
            <p:cNvSpPr/>
            <p:nvPr/>
          </p:nvSpPr>
          <p:spPr>
            <a:xfrm rot="16200000">
              <a:off x="1120255" y="462638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2" name="Oval 461">
              <a:extLst>
                <a:ext uri="{FF2B5EF4-FFF2-40B4-BE49-F238E27FC236}">
                  <a16:creationId xmlns:a16="http://schemas.microsoft.com/office/drawing/2014/main" id="{2BA258F4-F403-3CB3-BE44-853B5BD1A107}"/>
                </a:ext>
              </a:extLst>
            </p:cNvPr>
            <p:cNvSpPr/>
            <p:nvPr/>
          </p:nvSpPr>
          <p:spPr>
            <a:xfrm rot="16200000">
              <a:off x="1294813" y="462772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52" name="Abgerundetes Rechteck 451">
            <a:extLst>
              <a:ext uri="{FF2B5EF4-FFF2-40B4-BE49-F238E27FC236}">
                <a16:creationId xmlns:a16="http://schemas.microsoft.com/office/drawing/2014/main" id="{DE8E33C2-C68A-D3A5-6232-ABFEAE23E797}"/>
              </a:ext>
            </a:extLst>
          </p:cNvPr>
          <p:cNvSpPr/>
          <p:nvPr/>
        </p:nvSpPr>
        <p:spPr>
          <a:xfrm>
            <a:off x="572614" y="5010231"/>
            <a:ext cx="893267" cy="174888"/>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8" name="Gruppieren 17">
            <a:extLst>
              <a:ext uri="{FF2B5EF4-FFF2-40B4-BE49-F238E27FC236}">
                <a16:creationId xmlns:a16="http://schemas.microsoft.com/office/drawing/2014/main" id="{FF827B10-E36D-9C41-5F55-F7A75D7EBEFF}"/>
              </a:ext>
            </a:extLst>
          </p:cNvPr>
          <p:cNvGrpSpPr/>
          <p:nvPr/>
        </p:nvGrpSpPr>
        <p:grpSpPr>
          <a:xfrm>
            <a:off x="600226" y="5025271"/>
            <a:ext cx="833726" cy="146240"/>
            <a:chOff x="600226" y="5025271"/>
            <a:chExt cx="833726" cy="146240"/>
          </a:xfrm>
        </p:grpSpPr>
        <p:sp>
          <p:nvSpPr>
            <p:cNvPr id="449" name="Oval 448">
              <a:extLst>
                <a:ext uri="{FF2B5EF4-FFF2-40B4-BE49-F238E27FC236}">
                  <a16:creationId xmlns:a16="http://schemas.microsoft.com/office/drawing/2014/main" id="{CB81F8FE-BB34-D198-4430-1B9F42C628E7}"/>
                </a:ext>
              </a:extLst>
            </p:cNvPr>
            <p:cNvSpPr/>
            <p:nvPr/>
          </p:nvSpPr>
          <p:spPr>
            <a:xfrm rot="16200000">
              <a:off x="602987" y="5022510"/>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0" name="Oval 449">
              <a:extLst>
                <a:ext uri="{FF2B5EF4-FFF2-40B4-BE49-F238E27FC236}">
                  <a16:creationId xmlns:a16="http://schemas.microsoft.com/office/drawing/2014/main" id="{9834493D-9850-4174-7341-36CDF61047B8}"/>
                </a:ext>
              </a:extLst>
            </p:cNvPr>
            <p:cNvSpPr/>
            <p:nvPr/>
          </p:nvSpPr>
          <p:spPr>
            <a:xfrm rot="16200000">
              <a:off x="770126" y="5022511"/>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51" name="Oval 450">
              <a:extLst>
                <a:ext uri="{FF2B5EF4-FFF2-40B4-BE49-F238E27FC236}">
                  <a16:creationId xmlns:a16="http://schemas.microsoft.com/office/drawing/2014/main" id="{1C7933AC-4EE1-C035-A4D0-A959C2BF4F21}"/>
                </a:ext>
              </a:extLst>
            </p:cNvPr>
            <p:cNvSpPr/>
            <p:nvPr/>
          </p:nvSpPr>
          <p:spPr>
            <a:xfrm rot="16200000">
              <a:off x="944685" y="5022511"/>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7" name="Oval 446">
              <a:extLst>
                <a:ext uri="{FF2B5EF4-FFF2-40B4-BE49-F238E27FC236}">
                  <a16:creationId xmlns:a16="http://schemas.microsoft.com/office/drawing/2014/main" id="{950B1449-1CAB-BA7B-6B16-77A8BC8F76A6}"/>
                </a:ext>
              </a:extLst>
            </p:cNvPr>
            <p:cNvSpPr/>
            <p:nvPr/>
          </p:nvSpPr>
          <p:spPr>
            <a:xfrm rot="16200000">
              <a:off x="1115198" y="5025969"/>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8" name="Oval 447">
              <a:extLst>
                <a:ext uri="{FF2B5EF4-FFF2-40B4-BE49-F238E27FC236}">
                  <a16:creationId xmlns:a16="http://schemas.microsoft.com/office/drawing/2014/main" id="{55CE183A-541C-0569-B548-59E6748FB81D}"/>
                </a:ext>
              </a:extLst>
            </p:cNvPr>
            <p:cNvSpPr/>
            <p:nvPr/>
          </p:nvSpPr>
          <p:spPr>
            <a:xfrm rot="16200000">
              <a:off x="1289756" y="50273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45" name="Abgerundetes Rechteck 444">
            <a:extLst>
              <a:ext uri="{FF2B5EF4-FFF2-40B4-BE49-F238E27FC236}">
                <a16:creationId xmlns:a16="http://schemas.microsoft.com/office/drawing/2014/main" id="{545029EB-9C66-B858-BDF3-3944F28E4506}"/>
              </a:ext>
            </a:extLst>
          </p:cNvPr>
          <p:cNvSpPr/>
          <p:nvPr/>
        </p:nvSpPr>
        <p:spPr>
          <a:xfrm>
            <a:off x="1513249" y="4605839"/>
            <a:ext cx="893267" cy="174888"/>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8" name="Abgerundetes Rechteck 437">
            <a:extLst>
              <a:ext uri="{FF2B5EF4-FFF2-40B4-BE49-F238E27FC236}">
                <a16:creationId xmlns:a16="http://schemas.microsoft.com/office/drawing/2014/main" id="{175F814E-63DC-C4D3-7580-CEDE7F357DD3}"/>
              </a:ext>
            </a:extLst>
          </p:cNvPr>
          <p:cNvSpPr/>
          <p:nvPr/>
        </p:nvSpPr>
        <p:spPr>
          <a:xfrm>
            <a:off x="1513667" y="4805707"/>
            <a:ext cx="893267" cy="174888"/>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1" name="Abgerundetes Rechteck 430">
            <a:extLst>
              <a:ext uri="{FF2B5EF4-FFF2-40B4-BE49-F238E27FC236}">
                <a16:creationId xmlns:a16="http://schemas.microsoft.com/office/drawing/2014/main" id="{5C3A176D-005D-ECA1-88A1-C6156D9C5B47}"/>
              </a:ext>
            </a:extLst>
          </p:cNvPr>
          <p:cNvSpPr/>
          <p:nvPr/>
        </p:nvSpPr>
        <p:spPr>
          <a:xfrm>
            <a:off x="1520445" y="5005520"/>
            <a:ext cx="893267" cy="174888"/>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9" name="Gruppieren 8">
            <a:extLst>
              <a:ext uri="{FF2B5EF4-FFF2-40B4-BE49-F238E27FC236}">
                <a16:creationId xmlns:a16="http://schemas.microsoft.com/office/drawing/2014/main" id="{3CB2562C-7B7F-FA40-6EDC-C91CC279B293}"/>
              </a:ext>
            </a:extLst>
          </p:cNvPr>
          <p:cNvGrpSpPr/>
          <p:nvPr/>
        </p:nvGrpSpPr>
        <p:grpSpPr>
          <a:xfrm>
            <a:off x="1540861" y="4620879"/>
            <a:ext cx="840922" cy="541117"/>
            <a:chOff x="1540861" y="4620879"/>
            <a:chExt cx="840922" cy="541117"/>
          </a:xfrm>
        </p:grpSpPr>
        <p:sp>
          <p:nvSpPr>
            <p:cNvPr id="442" name="Oval 441">
              <a:extLst>
                <a:ext uri="{FF2B5EF4-FFF2-40B4-BE49-F238E27FC236}">
                  <a16:creationId xmlns:a16="http://schemas.microsoft.com/office/drawing/2014/main" id="{89677447-A035-E51D-4F8F-F691B31C5F89}"/>
                </a:ext>
              </a:extLst>
            </p:cNvPr>
            <p:cNvSpPr/>
            <p:nvPr/>
          </p:nvSpPr>
          <p:spPr>
            <a:xfrm rot="16200000">
              <a:off x="1543622" y="461811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3" name="Oval 442">
              <a:extLst>
                <a:ext uri="{FF2B5EF4-FFF2-40B4-BE49-F238E27FC236}">
                  <a16:creationId xmlns:a16="http://schemas.microsoft.com/office/drawing/2014/main" id="{F8F816DC-9BE7-7009-C19E-702C0FB43588}"/>
                </a:ext>
              </a:extLst>
            </p:cNvPr>
            <p:cNvSpPr/>
            <p:nvPr/>
          </p:nvSpPr>
          <p:spPr>
            <a:xfrm rot="16200000">
              <a:off x="1710761" y="4618119"/>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4" name="Oval 443">
              <a:extLst>
                <a:ext uri="{FF2B5EF4-FFF2-40B4-BE49-F238E27FC236}">
                  <a16:creationId xmlns:a16="http://schemas.microsoft.com/office/drawing/2014/main" id="{3F4882CE-2711-6C26-B555-764E17E0D679}"/>
                </a:ext>
              </a:extLst>
            </p:cNvPr>
            <p:cNvSpPr/>
            <p:nvPr/>
          </p:nvSpPr>
          <p:spPr>
            <a:xfrm rot="16200000">
              <a:off x="1885320" y="4618119"/>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0" name="Oval 439">
              <a:extLst>
                <a:ext uri="{FF2B5EF4-FFF2-40B4-BE49-F238E27FC236}">
                  <a16:creationId xmlns:a16="http://schemas.microsoft.com/office/drawing/2014/main" id="{A50E0BE1-FE06-3BC1-D4DB-D26ED8FA2781}"/>
                </a:ext>
              </a:extLst>
            </p:cNvPr>
            <p:cNvSpPr/>
            <p:nvPr/>
          </p:nvSpPr>
          <p:spPr>
            <a:xfrm rot="16200000">
              <a:off x="2055833" y="46215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41" name="Oval 440">
              <a:extLst>
                <a:ext uri="{FF2B5EF4-FFF2-40B4-BE49-F238E27FC236}">
                  <a16:creationId xmlns:a16="http://schemas.microsoft.com/office/drawing/2014/main" id="{BDB75C82-4506-0628-8134-407E13E68462}"/>
                </a:ext>
              </a:extLst>
            </p:cNvPr>
            <p:cNvSpPr/>
            <p:nvPr/>
          </p:nvSpPr>
          <p:spPr>
            <a:xfrm rot="16200000">
              <a:off x="2230391" y="4622923"/>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5" name="Oval 434">
              <a:extLst>
                <a:ext uri="{FF2B5EF4-FFF2-40B4-BE49-F238E27FC236}">
                  <a16:creationId xmlns:a16="http://schemas.microsoft.com/office/drawing/2014/main" id="{9CB34CAC-A9E0-9659-24A2-86EC492D9FFF}"/>
                </a:ext>
              </a:extLst>
            </p:cNvPr>
            <p:cNvSpPr/>
            <p:nvPr/>
          </p:nvSpPr>
          <p:spPr>
            <a:xfrm rot="16200000">
              <a:off x="1544040" y="48179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6" name="Oval 435">
              <a:extLst>
                <a:ext uri="{FF2B5EF4-FFF2-40B4-BE49-F238E27FC236}">
                  <a16:creationId xmlns:a16="http://schemas.microsoft.com/office/drawing/2014/main" id="{22C82643-F67C-3912-CC7A-D49A3D4DF924}"/>
                </a:ext>
              </a:extLst>
            </p:cNvPr>
            <p:cNvSpPr/>
            <p:nvPr/>
          </p:nvSpPr>
          <p:spPr>
            <a:xfrm rot="16200000">
              <a:off x="1711179" y="481798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7" name="Oval 436">
              <a:extLst>
                <a:ext uri="{FF2B5EF4-FFF2-40B4-BE49-F238E27FC236}">
                  <a16:creationId xmlns:a16="http://schemas.microsoft.com/office/drawing/2014/main" id="{31543B62-52C1-0675-0650-F6F0F3DF9872}"/>
                </a:ext>
              </a:extLst>
            </p:cNvPr>
            <p:cNvSpPr/>
            <p:nvPr/>
          </p:nvSpPr>
          <p:spPr>
            <a:xfrm rot="16200000">
              <a:off x="1885738" y="481798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3" name="Oval 432">
              <a:extLst>
                <a:ext uri="{FF2B5EF4-FFF2-40B4-BE49-F238E27FC236}">
                  <a16:creationId xmlns:a16="http://schemas.microsoft.com/office/drawing/2014/main" id="{A6390B66-1B25-41B3-DE5A-2458C144FEBC}"/>
                </a:ext>
              </a:extLst>
            </p:cNvPr>
            <p:cNvSpPr/>
            <p:nvPr/>
          </p:nvSpPr>
          <p:spPr>
            <a:xfrm rot="16200000">
              <a:off x="2056251" y="482144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4" name="Oval 433">
              <a:extLst>
                <a:ext uri="{FF2B5EF4-FFF2-40B4-BE49-F238E27FC236}">
                  <a16:creationId xmlns:a16="http://schemas.microsoft.com/office/drawing/2014/main" id="{9840562C-F9C8-BA9A-5025-39F77824036D}"/>
                </a:ext>
              </a:extLst>
            </p:cNvPr>
            <p:cNvSpPr/>
            <p:nvPr/>
          </p:nvSpPr>
          <p:spPr>
            <a:xfrm rot="16200000">
              <a:off x="2230809" y="4814770"/>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8" name="Oval 427">
              <a:extLst>
                <a:ext uri="{FF2B5EF4-FFF2-40B4-BE49-F238E27FC236}">
                  <a16:creationId xmlns:a16="http://schemas.microsoft.com/office/drawing/2014/main" id="{690245FE-5958-7433-A653-3BCA5FB34685}"/>
                </a:ext>
              </a:extLst>
            </p:cNvPr>
            <p:cNvSpPr/>
            <p:nvPr/>
          </p:nvSpPr>
          <p:spPr>
            <a:xfrm rot="16200000">
              <a:off x="1550818" y="5017799"/>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9" name="Oval 428">
              <a:extLst>
                <a:ext uri="{FF2B5EF4-FFF2-40B4-BE49-F238E27FC236}">
                  <a16:creationId xmlns:a16="http://schemas.microsoft.com/office/drawing/2014/main" id="{31C2631D-E918-53BF-302F-F44E0DDC98D4}"/>
                </a:ext>
              </a:extLst>
            </p:cNvPr>
            <p:cNvSpPr/>
            <p:nvPr/>
          </p:nvSpPr>
          <p:spPr>
            <a:xfrm rot="16200000">
              <a:off x="1717957" y="5017800"/>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0" name="Oval 429">
              <a:extLst>
                <a:ext uri="{FF2B5EF4-FFF2-40B4-BE49-F238E27FC236}">
                  <a16:creationId xmlns:a16="http://schemas.microsoft.com/office/drawing/2014/main" id="{F9911622-D0D5-E02B-ACBA-2770CBFD3286}"/>
                </a:ext>
              </a:extLst>
            </p:cNvPr>
            <p:cNvSpPr/>
            <p:nvPr/>
          </p:nvSpPr>
          <p:spPr>
            <a:xfrm rot="16200000">
              <a:off x="1892516" y="5017800"/>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6" name="Oval 425">
              <a:extLst>
                <a:ext uri="{FF2B5EF4-FFF2-40B4-BE49-F238E27FC236}">
                  <a16:creationId xmlns:a16="http://schemas.microsoft.com/office/drawing/2014/main" id="{0D1DE199-E64D-E344-0A97-A4CF422A79FA}"/>
                </a:ext>
              </a:extLst>
            </p:cNvPr>
            <p:cNvSpPr/>
            <p:nvPr/>
          </p:nvSpPr>
          <p:spPr>
            <a:xfrm rot="16200000">
              <a:off x="2063029" y="501323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7" name="Oval 426">
              <a:extLst>
                <a:ext uri="{FF2B5EF4-FFF2-40B4-BE49-F238E27FC236}">
                  <a16:creationId xmlns:a16="http://schemas.microsoft.com/office/drawing/2014/main" id="{DE81B3F1-B9A3-C620-D636-EB9B68F27730}"/>
                </a:ext>
              </a:extLst>
            </p:cNvPr>
            <p:cNvSpPr/>
            <p:nvPr/>
          </p:nvSpPr>
          <p:spPr>
            <a:xfrm rot="16200000">
              <a:off x="2237587" y="5014583"/>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71" name="Gruppieren 470">
            <a:extLst>
              <a:ext uri="{FF2B5EF4-FFF2-40B4-BE49-F238E27FC236}">
                <a16:creationId xmlns:a16="http://schemas.microsoft.com/office/drawing/2014/main" id="{1DB0511B-5777-3C20-6E13-C1ABFDDFEA8B}"/>
              </a:ext>
            </a:extLst>
          </p:cNvPr>
          <p:cNvGrpSpPr/>
          <p:nvPr/>
        </p:nvGrpSpPr>
        <p:grpSpPr>
          <a:xfrm rot="16200000">
            <a:off x="1905509" y="2280019"/>
            <a:ext cx="713669" cy="1108873"/>
            <a:chOff x="660309" y="2507389"/>
            <a:chExt cx="713669" cy="1108873"/>
          </a:xfrm>
        </p:grpSpPr>
        <p:sp>
          <p:nvSpPr>
            <p:cNvPr id="472" name="Oval 471">
              <a:extLst>
                <a:ext uri="{FF2B5EF4-FFF2-40B4-BE49-F238E27FC236}">
                  <a16:creationId xmlns:a16="http://schemas.microsoft.com/office/drawing/2014/main" id="{BB46B68A-63BA-6C8D-735C-4D13535AB8C0}"/>
                </a:ext>
              </a:extLst>
            </p:cNvPr>
            <p:cNvSpPr/>
            <p:nvPr/>
          </p:nvSpPr>
          <p:spPr>
            <a:xfrm rot="16200000">
              <a:off x="660308" y="310059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6" name="Oval 315">
              <a:extLst>
                <a:ext uri="{FF2B5EF4-FFF2-40B4-BE49-F238E27FC236}">
                  <a16:creationId xmlns:a16="http://schemas.microsoft.com/office/drawing/2014/main" id="{B0BE3914-3AC6-8B55-C010-2C1F5F6F5A31}"/>
                </a:ext>
              </a:extLst>
            </p:cNvPr>
            <p:cNvSpPr/>
            <p:nvPr/>
          </p:nvSpPr>
          <p:spPr>
            <a:xfrm rot="16200000">
              <a:off x="903609" y="310059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7" name="Oval 316">
              <a:extLst>
                <a:ext uri="{FF2B5EF4-FFF2-40B4-BE49-F238E27FC236}">
                  <a16:creationId xmlns:a16="http://schemas.microsoft.com/office/drawing/2014/main" id="{E9DE98B3-B086-EF19-18A7-E9612F48CB4E}"/>
                </a:ext>
              </a:extLst>
            </p:cNvPr>
            <p:cNvSpPr/>
            <p:nvPr/>
          </p:nvSpPr>
          <p:spPr>
            <a:xfrm rot="16200000">
              <a:off x="1157711" y="310059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8" name="Oval 317">
              <a:extLst>
                <a:ext uri="{FF2B5EF4-FFF2-40B4-BE49-F238E27FC236}">
                  <a16:creationId xmlns:a16="http://schemas.microsoft.com/office/drawing/2014/main" id="{B9074B0F-28CB-AFA2-53B8-0C324E80A56F}"/>
                </a:ext>
              </a:extLst>
            </p:cNvPr>
            <p:cNvSpPr/>
            <p:nvPr/>
          </p:nvSpPr>
          <p:spPr>
            <a:xfrm rot="16200000">
              <a:off x="662652" y="2788679"/>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9" name="Oval 318">
              <a:extLst>
                <a:ext uri="{FF2B5EF4-FFF2-40B4-BE49-F238E27FC236}">
                  <a16:creationId xmlns:a16="http://schemas.microsoft.com/office/drawing/2014/main" id="{64CC8889-DBCA-55D5-DBEE-EA3E5A9F7D8A}"/>
                </a:ext>
              </a:extLst>
            </p:cNvPr>
            <p:cNvSpPr/>
            <p:nvPr/>
          </p:nvSpPr>
          <p:spPr>
            <a:xfrm rot="16200000">
              <a:off x="905953" y="278868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4" name="Oval 383">
              <a:extLst>
                <a:ext uri="{FF2B5EF4-FFF2-40B4-BE49-F238E27FC236}">
                  <a16:creationId xmlns:a16="http://schemas.microsoft.com/office/drawing/2014/main" id="{CE3D4F52-5D33-7A84-1064-94A6B2315F41}"/>
                </a:ext>
              </a:extLst>
            </p:cNvPr>
            <p:cNvSpPr/>
            <p:nvPr/>
          </p:nvSpPr>
          <p:spPr>
            <a:xfrm rot="16200000">
              <a:off x="1160055" y="278868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5" name="Oval 384">
              <a:extLst>
                <a:ext uri="{FF2B5EF4-FFF2-40B4-BE49-F238E27FC236}">
                  <a16:creationId xmlns:a16="http://schemas.microsoft.com/office/drawing/2014/main" id="{25766063-E872-F4AF-D5CE-80965650FC65}"/>
                </a:ext>
              </a:extLst>
            </p:cNvPr>
            <p:cNvSpPr/>
            <p:nvPr/>
          </p:nvSpPr>
          <p:spPr>
            <a:xfrm rot="16200000">
              <a:off x="660308" y="250739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6" name="Oval 385">
              <a:extLst>
                <a:ext uri="{FF2B5EF4-FFF2-40B4-BE49-F238E27FC236}">
                  <a16:creationId xmlns:a16="http://schemas.microsoft.com/office/drawing/2014/main" id="{91CADD32-4C37-CADB-7EAB-87F178BAFC04}"/>
                </a:ext>
              </a:extLst>
            </p:cNvPr>
            <p:cNvSpPr/>
            <p:nvPr/>
          </p:nvSpPr>
          <p:spPr>
            <a:xfrm rot="16200000">
              <a:off x="903609" y="2507391"/>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7" name="Oval 386">
              <a:extLst>
                <a:ext uri="{FF2B5EF4-FFF2-40B4-BE49-F238E27FC236}">
                  <a16:creationId xmlns:a16="http://schemas.microsoft.com/office/drawing/2014/main" id="{F2353035-E252-246B-DA72-A79E150272F5}"/>
                </a:ext>
              </a:extLst>
            </p:cNvPr>
            <p:cNvSpPr/>
            <p:nvPr/>
          </p:nvSpPr>
          <p:spPr>
            <a:xfrm rot="16200000">
              <a:off x="1157711" y="2507391"/>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8" name="Oval 387">
              <a:extLst>
                <a:ext uri="{FF2B5EF4-FFF2-40B4-BE49-F238E27FC236}">
                  <a16:creationId xmlns:a16="http://schemas.microsoft.com/office/drawing/2014/main" id="{48835E04-5DAB-E01E-0162-65CF4110B2D6}"/>
                </a:ext>
              </a:extLst>
            </p:cNvPr>
            <p:cNvSpPr/>
            <p:nvPr/>
          </p:nvSpPr>
          <p:spPr>
            <a:xfrm rot="16200000">
              <a:off x="662652" y="3402339"/>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9" name="Oval 388">
              <a:extLst>
                <a:ext uri="{FF2B5EF4-FFF2-40B4-BE49-F238E27FC236}">
                  <a16:creationId xmlns:a16="http://schemas.microsoft.com/office/drawing/2014/main" id="{65827998-79C0-CA1F-46BF-815DCB2AA137}"/>
                </a:ext>
              </a:extLst>
            </p:cNvPr>
            <p:cNvSpPr/>
            <p:nvPr/>
          </p:nvSpPr>
          <p:spPr>
            <a:xfrm rot="16200000">
              <a:off x="905953" y="340234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0" name="Oval 389">
              <a:extLst>
                <a:ext uri="{FF2B5EF4-FFF2-40B4-BE49-F238E27FC236}">
                  <a16:creationId xmlns:a16="http://schemas.microsoft.com/office/drawing/2014/main" id="{65198A8E-3945-EAF3-17A1-51C1D5CD37F6}"/>
                </a:ext>
              </a:extLst>
            </p:cNvPr>
            <p:cNvSpPr/>
            <p:nvPr/>
          </p:nvSpPr>
          <p:spPr>
            <a:xfrm rot="16200000">
              <a:off x="1160055" y="340234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4" name="Gruppieren 23">
            <a:extLst>
              <a:ext uri="{FF2B5EF4-FFF2-40B4-BE49-F238E27FC236}">
                <a16:creationId xmlns:a16="http://schemas.microsoft.com/office/drawing/2014/main" id="{637E4FDE-061B-720E-2A0E-4E8267E5A64E}"/>
              </a:ext>
            </a:extLst>
          </p:cNvPr>
          <p:cNvGrpSpPr/>
          <p:nvPr/>
        </p:nvGrpSpPr>
        <p:grpSpPr>
          <a:xfrm>
            <a:off x="1683025" y="2463615"/>
            <a:ext cx="1159666" cy="742944"/>
            <a:chOff x="1683025" y="2463615"/>
            <a:chExt cx="1159666" cy="742944"/>
          </a:xfrm>
        </p:grpSpPr>
        <p:sp>
          <p:nvSpPr>
            <p:cNvPr id="21" name="Abgerundetes Rechteck 20">
              <a:extLst>
                <a:ext uri="{FF2B5EF4-FFF2-40B4-BE49-F238E27FC236}">
                  <a16:creationId xmlns:a16="http://schemas.microsoft.com/office/drawing/2014/main" id="{AC61126C-6359-6196-4F62-0A7055F286C9}"/>
                </a:ext>
              </a:extLst>
            </p:cNvPr>
            <p:cNvSpPr/>
            <p:nvPr/>
          </p:nvSpPr>
          <p:spPr>
            <a:xfrm>
              <a:off x="1683025" y="2463615"/>
              <a:ext cx="1159666" cy="243301"/>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Abgerundetes Rechteck 21">
              <a:extLst>
                <a:ext uri="{FF2B5EF4-FFF2-40B4-BE49-F238E27FC236}">
                  <a16:creationId xmlns:a16="http://schemas.microsoft.com/office/drawing/2014/main" id="{6309CEEC-24A1-4604-58CF-46C430A43D9D}"/>
                </a:ext>
              </a:extLst>
            </p:cNvPr>
            <p:cNvSpPr/>
            <p:nvPr/>
          </p:nvSpPr>
          <p:spPr>
            <a:xfrm>
              <a:off x="1683025" y="2721280"/>
              <a:ext cx="1159666" cy="23758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Abgerundetes Rechteck 22">
              <a:extLst>
                <a:ext uri="{FF2B5EF4-FFF2-40B4-BE49-F238E27FC236}">
                  <a16:creationId xmlns:a16="http://schemas.microsoft.com/office/drawing/2014/main" id="{7754A4F6-063F-D359-D02A-D89258346261}"/>
                </a:ext>
              </a:extLst>
            </p:cNvPr>
            <p:cNvSpPr/>
            <p:nvPr/>
          </p:nvSpPr>
          <p:spPr>
            <a:xfrm>
              <a:off x="1683025" y="2968975"/>
              <a:ext cx="1159666" cy="23758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25" name="Grafik 24">
            <a:extLst>
              <a:ext uri="{FF2B5EF4-FFF2-40B4-BE49-F238E27FC236}">
                <a16:creationId xmlns:a16="http://schemas.microsoft.com/office/drawing/2014/main" id="{4BFE5096-D195-B6B8-1950-3BF53A20725E}"/>
              </a:ext>
            </a:extLst>
          </p:cNvPr>
          <p:cNvPicPr>
            <a:picLocks noChangeAspect="1"/>
          </p:cNvPicPr>
          <p:nvPr/>
        </p:nvPicPr>
        <p:blipFill>
          <a:blip r:embed="rId3"/>
          <a:stretch>
            <a:fillRect/>
          </a:stretch>
        </p:blipFill>
        <p:spPr>
          <a:xfrm>
            <a:off x="4312635" y="2587685"/>
            <a:ext cx="2215235" cy="1400810"/>
          </a:xfrm>
          <a:prstGeom prst="rect">
            <a:avLst/>
          </a:prstGeom>
        </p:spPr>
      </p:pic>
      <p:sp>
        <p:nvSpPr>
          <p:cNvPr id="2" name="Abgerundetes Rechteck 1">
            <a:extLst>
              <a:ext uri="{FF2B5EF4-FFF2-40B4-BE49-F238E27FC236}">
                <a16:creationId xmlns:a16="http://schemas.microsoft.com/office/drawing/2014/main" id="{C231B737-5A47-AC1B-C64C-696F66B65F97}"/>
              </a:ext>
            </a:extLst>
          </p:cNvPr>
          <p:cNvSpPr/>
          <p:nvPr/>
        </p:nvSpPr>
        <p:spPr>
          <a:xfrm>
            <a:off x="577671" y="4609241"/>
            <a:ext cx="1828845" cy="174888"/>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Abgerundetes Rechteck 3">
            <a:extLst>
              <a:ext uri="{FF2B5EF4-FFF2-40B4-BE49-F238E27FC236}">
                <a16:creationId xmlns:a16="http://schemas.microsoft.com/office/drawing/2014/main" id="{EDD446FD-D124-D692-201B-158F45DC257E}"/>
              </a:ext>
            </a:extLst>
          </p:cNvPr>
          <p:cNvSpPr/>
          <p:nvPr/>
        </p:nvSpPr>
        <p:spPr>
          <a:xfrm>
            <a:off x="572614" y="4808960"/>
            <a:ext cx="1828845" cy="174888"/>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Abgerundetes Rechteck 6">
            <a:extLst>
              <a:ext uri="{FF2B5EF4-FFF2-40B4-BE49-F238E27FC236}">
                <a16:creationId xmlns:a16="http://schemas.microsoft.com/office/drawing/2014/main" id="{ADA05F89-BA45-7C8E-35F5-779BE9B5C3DC}"/>
              </a:ext>
            </a:extLst>
          </p:cNvPr>
          <p:cNvSpPr/>
          <p:nvPr/>
        </p:nvSpPr>
        <p:spPr>
          <a:xfrm>
            <a:off x="579226" y="5006885"/>
            <a:ext cx="1828845" cy="174888"/>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9" name="Gruppieren 18">
            <a:extLst>
              <a:ext uri="{FF2B5EF4-FFF2-40B4-BE49-F238E27FC236}">
                <a16:creationId xmlns:a16="http://schemas.microsoft.com/office/drawing/2014/main" id="{10A11F06-F9D0-B21C-358C-A4D37BABEB2D}"/>
              </a:ext>
            </a:extLst>
          </p:cNvPr>
          <p:cNvGrpSpPr/>
          <p:nvPr/>
        </p:nvGrpSpPr>
        <p:grpSpPr>
          <a:xfrm>
            <a:off x="4312802" y="4817789"/>
            <a:ext cx="1730164" cy="1192662"/>
            <a:chOff x="6159754" y="2505923"/>
            <a:chExt cx="1730164" cy="1192662"/>
          </a:xfrm>
        </p:grpSpPr>
        <p:grpSp>
          <p:nvGrpSpPr>
            <p:cNvPr id="26" name="Gruppieren 25">
              <a:extLst>
                <a:ext uri="{FF2B5EF4-FFF2-40B4-BE49-F238E27FC236}">
                  <a16:creationId xmlns:a16="http://schemas.microsoft.com/office/drawing/2014/main" id="{0BD22328-DD85-3F92-73BD-1D557A53A7F7}"/>
                </a:ext>
              </a:extLst>
            </p:cNvPr>
            <p:cNvGrpSpPr/>
            <p:nvPr/>
          </p:nvGrpSpPr>
          <p:grpSpPr>
            <a:xfrm>
              <a:off x="6164644" y="2671515"/>
              <a:ext cx="1725274" cy="147384"/>
              <a:chOff x="3287014" y="4640527"/>
              <a:chExt cx="1725274" cy="147384"/>
            </a:xfrm>
          </p:grpSpPr>
          <p:grpSp>
            <p:nvGrpSpPr>
              <p:cNvPr id="509" name="Gruppieren 508">
                <a:extLst>
                  <a:ext uri="{FF2B5EF4-FFF2-40B4-BE49-F238E27FC236}">
                    <a16:creationId xmlns:a16="http://schemas.microsoft.com/office/drawing/2014/main" id="{93069702-5924-B10B-FF00-5D385D5EA042}"/>
                  </a:ext>
                </a:extLst>
              </p:cNvPr>
              <p:cNvGrpSpPr/>
              <p:nvPr/>
            </p:nvGrpSpPr>
            <p:grpSpPr>
              <a:xfrm>
                <a:off x="3287014" y="4640527"/>
                <a:ext cx="833726" cy="146239"/>
                <a:chOff x="5738409" y="3191184"/>
                <a:chExt cx="1213639" cy="221190"/>
              </a:xfrm>
            </p:grpSpPr>
            <p:grpSp>
              <p:nvGrpSpPr>
                <p:cNvPr id="68" name="Gruppieren 67">
                  <a:extLst>
                    <a:ext uri="{FF2B5EF4-FFF2-40B4-BE49-F238E27FC236}">
                      <a16:creationId xmlns:a16="http://schemas.microsoft.com/office/drawing/2014/main" id="{2E436283-2148-E42F-7B97-0C28E544D5D7}"/>
                    </a:ext>
                  </a:extLst>
                </p:cNvPr>
                <p:cNvGrpSpPr/>
                <p:nvPr/>
              </p:nvGrpSpPr>
              <p:grpSpPr>
                <a:xfrm>
                  <a:off x="5738409" y="3191184"/>
                  <a:ext cx="711325" cy="213924"/>
                  <a:chOff x="3291203" y="2972762"/>
                  <a:chExt cx="711325" cy="213924"/>
                </a:xfrm>
              </p:grpSpPr>
              <p:sp>
                <p:nvSpPr>
                  <p:cNvPr id="72" name="Oval 71">
                    <a:extLst>
                      <a:ext uri="{FF2B5EF4-FFF2-40B4-BE49-F238E27FC236}">
                        <a16:creationId xmlns:a16="http://schemas.microsoft.com/office/drawing/2014/main" id="{882A6637-9F11-0BE2-15D5-11B198CB2D5F}"/>
                      </a:ext>
                    </a:extLst>
                  </p:cNvPr>
                  <p:cNvSpPr/>
                  <p:nvPr/>
                </p:nvSpPr>
                <p:spPr>
                  <a:xfrm rot="16200000">
                    <a:off x="3291202" y="297276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Oval 72">
                    <a:extLst>
                      <a:ext uri="{FF2B5EF4-FFF2-40B4-BE49-F238E27FC236}">
                        <a16:creationId xmlns:a16="http://schemas.microsoft.com/office/drawing/2014/main" id="{B44CD785-1B46-D723-B34B-00AD24026B19}"/>
                      </a:ext>
                    </a:extLst>
                  </p:cNvPr>
                  <p:cNvSpPr/>
                  <p:nvPr/>
                </p:nvSpPr>
                <p:spPr>
                  <a:xfrm rot="16200000">
                    <a:off x="3534503" y="297276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Oval 73">
                    <a:extLst>
                      <a:ext uri="{FF2B5EF4-FFF2-40B4-BE49-F238E27FC236}">
                        <a16:creationId xmlns:a16="http://schemas.microsoft.com/office/drawing/2014/main" id="{A06B6E6D-A0BA-E3D7-CA45-AECC92696F07}"/>
                      </a:ext>
                    </a:extLst>
                  </p:cNvPr>
                  <p:cNvSpPr/>
                  <p:nvPr/>
                </p:nvSpPr>
                <p:spPr>
                  <a:xfrm rot="16200000">
                    <a:off x="3788605" y="297276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9" name="Oval 68">
                  <a:extLst>
                    <a:ext uri="{FF2B5EF4-FFF2-40B4-BE49-F238E27FC236}">
                      <a16:creationId xmlns:a16="http://schemas.microsoft.com/office/drawing/2014/main" id="{5E90DD0E-7610-8109-75CA-3347BC38CCBF}"/>
                    </a:ext>
                  </a:extLst>
                </p:cNvPr>
                <p:cNvSpPr/>
                <p:nvPr/>
              </p:nvSpPr>
              <p:spPr>
                <a:xfrm rot="16200000">
                  <a:off x="6484023" y="3196416"/>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Oval 70">
                  <a:extLst>
                    <a:ext uri="{FF2B5EF4-FFF2-40B4-BE49-F238E27FC236}">
                      <a16:creationId xmlns:a16="http://schemas.microsoft.com/office/drawing/2014/main" id="{132D10AF-C861-267F-F201-4498F4121062}"/>
                    </a:ext>
                  </a:extLst>
                </p:cNvPr>
                <p:cNvSpPr/>
                <p:nvPr/>
              </p:nvSpPr>
              <p:spPr>
                <a:xfrm rot="16200000">
                  <a:off x="6738125" y="319845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10" name="Oval 509">
                <a:extLst>
                  <a:ext uri="{FF2B5EF4-FFF2-40B4-BE49-F238E27FC236}">
                    <a16:creationId xmlns:a16="http://schemas.microsoft.com/office/drawing/2014/main" id="{8B6D9B76-0243-505F-401C-AA3E80473A0C}"/>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1" name="Oval 510">
                <a:extLst>
                  <a:ext uri="{FF2B5EF4-FFF2-40B4-BE49-F238E27FC236}">
                    <a16:creationId xmlns:a16="http://schemas.microsoft.com/office/drawing/2014/main" id="{417226E5-F72E-4CB4-052B-53999D0B9B3E}"/>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Oval 64">
                <a:extLst>
                  <a:ext uri="{FF2B5EF4-FFF2-40B4-BE49-F238E27FC236}">
                    <a16:creationId xmlns:a16="http://schemas.microsoft.com/office/drawing/2014/main" id="{A8AF7BEE-9030-341A-9C22-273294BE31C1}"/>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Oval 65">
                <a:extLst>
                  <a:ext uri="{FF2B5EF4-FFF2-40B4-BE49-F238E27FC236}">
                    <a16:creationId xmlns:a16="http://schemas.microsoft.com/office/drawing/2014/main" id="{C1B02E86-EB91-CEAC-933E-0D1E2DF96166}"/>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Oval 66">
                <a:extLst>
                  <a:ext uri="{FF2B5EF4-FFF2-40B4-BE49-F238E27FC236}">
                    <a16:creationId xmlns:a16="http://schemas.microsoft.com/office/drawing/2014/main" id="{2E54B265-E155-C4D4-7AB4-5E3F26DA2E96}"/>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7" name="Gruppieren 26">
              <a:extLst>
                <a:ext uri="{FF2B5EF4-FFF2-40B4-BE49-F238E27FC236}">
                  <a16:creationId xmlns:a16="http://schemas.microsoft.com/office/drawing/2014/main" id="{5368B077-DA5A-4369-DD75-B57B47330D9B}"/>
                </a:ext>
              </a:extLst>
            </p:cNvPr>
            <p:cNvGrpSpPr/>
            <p:nvPr/>
          </p:nvGrpSpPr>
          <p:grpSpPr>
            <a:xfrm>
              <a:off x="6164644" y="2505923"/>
              <a:ext cx="1725274" cy="146021"/>
              <a:chOff x="3287014" y="4641947"/>
              <a:chExt cx="1725274" cy="146021"/>
            </a:xfrm>
          </p:grpSpPr>
          <p:grpSp>
            <p:nvGrpSpPr>
              <p:cNvPr id="497" name="Gruppieren 496">
                <a:extLst>
                  <a:ext uri="{FF2B5EF4-FFF2-40B4-BE49-F238E27FC236}">
                    <a16:creationId xmlns:a16="http://schemas.microsoft.com/office/drawing/2014/main" id="{9A47B38F-F237-D9B4-D6DC-3BE04C5E0335}"/>
                  </a:ext>
                </a:extLst>
              </p:cNvPr>
              <p:cNvGrpSpPr/>
              <p:nvPr/>
            </p:nvGrpSpPr>
            <p:grpSpPr>
              <a:xfrm>
                <a:off x="3287014" y="4643975"/>
                <a:ext cx="833726" cy="143993"/>
                <a:chOff x="5738409" y="3196415"/>
                <a:chExt cx="1213639" cy="217794"/>
              </a:xfrm>
            </p:grpSpPr>
            <p:grpSp>
              <p:nvGrpSpPr>
                <p:cNvPr id="503" name="Gruppieren 502">
                  <a:extLst>
                    <a:ext uri="{FF2B5EF4-FFF2-40B4-BE49-F238E27FC236}">
                      <a16:creationId xmlns:a16="http://schemas.microsoft.com/office/drawing/2014/main" id="{088C8591-A9F3-AE49-28B8-FC854D165FB8}"/>
                    </a:ext>
                  </a:extLst>
                </p:cNvPr>
                <p:cNvGrpSpPr/>
                <p:nvPr/>
              </p:nvGrpSpPr>
              <p:grpSpPr>
                <a:xfrm>
                  <a:off x="5738409" y="3200283"/>
                  <a:ext cx="711324" cy="213926"/>
                  <a:chOff x="3291203" y="2981861"/>
                  <a:chExt cx="711324" cy="213926"/>
                </a:xfrm>
              </p:grpSpPr>
              <p:sp>
                <p:nvSpPr>
                  <p:cNvPr id="506" name="Oval 505">
                    <a:extLst>
                      <a:ext uri="{FF2B5EF4-FFF2-40B4-BE49-F238E27FC236}">
                        <a16:creationId xmlns:a16="http://schemas.microsoft.com/office/drawing/2014/main" id="{4CFE9FBD-F42D-0D89-8DE1-D3508DE12870}"/>
                      </a:ext>
                    </a:extLst>
                  </p:cNvPr>
                  <p:cNvSpPr/>
                  <p:nvPr/>
                </p:nvSpPr>
                <p:spPr>
                  <a:xfrm rot="16200000">
                    <a:off x="3291202" y="298186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7" name="Oval 506">
                    <a:extLst>
                      <a:ext uri="{FF2B5EF4-FFF2-40B4-BE49-F238E27FC236}">
                        <a16:creationId xmlns:a16="http://schemas.microsoft.com/office/drawing/2014/main" id="{A271CE26-ABB1-92EB-3FB5-0130369808C2}"/>
                      </a:ext>
                    </a:extLst>
                  </p:cNvPr>
                  <p:cNvSpPr/>
                  <p:nvPr/>
                </p:nvSpPr>
                <p:spPr>
                  <a:xfrm rot="16200000">
                    <a:off x="3534503" y="298186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8" name="Oval 507">
                    <a:extLst>
                      <a:ext uri="{FF2B5EF4-FFF2-40B4-BE49-F238E27FC236}">
                        <a16:creationId xmlns:a16="http://schemas.microsoft.com/office/drawing/2014/main" id="{3B6AFBC8-1F1D-CA91-609B-8CAA7DC3EFBF}"/>
                      </a:ext>
                    </a:extLst>
                  </p:cNvPr>
                  <p:cNvSpPr/>
                  <p:nvPr/>
                </p:nvSpPr>
                <p:spPr>
                  <a:xfrm rot="16200000">
                    <a:off x="3788605" y="2981864"/>
                    <a:ext cx="213922" cy="213923"/>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04" name="Oval 503">
                  <a:extLst>
                    <a:ext uri="{FF2B5EF4-FFF2-40B4-BE49-F238E27FC236}">
                      <a16:creationId xmlns:a16="http://schemas.microsoft.com/office/drawing/2014/main" id="{783F3861-0B63-648F-EB26-D7242FC267C7}"/>
                    </a:ext>
                  </a:extLst>
                </p:cNvPr>
                <p:cNvSpPr/>
                <p:nvPr/>
              </p:nvSpPr>
              <p:spPr>
                <a:xfrm rot="16200000">
                  <a:off x="6484023" y="3196416"/>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5" name="Oval 504">
                  <a:extLst>
                    <a:ext uri="{FF2B5EF4-FFF2-40B4-BE49-F238E27FC236}">
                      <a16:creationId xmlns:a16="http://schemas.microsoft.com/office/drawing/2014/main" id="{9FBB20E9-0622-066E-0AE5-11640528DB8E}"/>
                    </a:ext>
                  </a:extLst>
                </p:cNvPr>
                <p:cNvSpPr/>
                <p:nvPr/>
              </p:nvSpPr>
              <p:spPr>
                <a:xfrm rot="16200000">
                  <a:off x="6738125" y="319845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98" name="Oval 497">
                <a:extLst>
                  <a:ext uri="{FF2B5EF4-FFF2-40B4-BE49-F238E27FC236}">
                    <a16:creationId xmlns:a16="http://schemas.microsoft.com/office/drawing/2014/main" id="{18E03ADF-0425-7A62-F16B-A2DE3D0CF0DD}"/>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9" name="Oval 498">
                <a:extLst>
                  <a:ext uri="{FF2B5EF4-FFF2-40B4-BE49-F238E27FC236}">
                    <a16:creationId xmlns:a16="http://schemas.microsoft.com/office/drawing/2014/main" id="{10A4E85D-E9EE-E8F7-E2CF-2092166A74E0}"/>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0" name="Oval 499">
                <a:extLst>
                  <a:ext uri="{FF2B5EF4-FFF2-40B4-BE49-F238E27FC236}">
                    <a16:creationId xmlns:a16="http://schemas.microsoft.com/office/drawing/2014/main" id="{99A0088A-6A12-0E69-FE42-302652283E79}"/>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1" name="Oval 500">
                <a:extLst>
                  <a:ext uri="{FF2B5EF4-FFF2-40B4-BE49-F238E27FC236}">
                    <a16:creationId xmlns:a16="http://schemas.microsoft.com/office/drawing/2014/main" id="{9BC333B3-44E9-B086-0110-DC4D09EDB1E9}"/>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2" name="Oval 501">
                <a:extLst>
                  <a:ext uri="{FF2B5EF4-FFF2-40B4-BE49-F238E27FC236}">
                    <a16:creationId xmlns:a16="http://schemas.microsoft.com/office/drawing/2014/main" id="{170141CB-20F4-651D-64EA-DE01D81914CD}"/>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8" name="Gruppieren 27">
              <a:extLst>
                <a:ext uri="{FF2B5EF4-FFF2-40B4-BE49-F238E27FC236}">
                  <a16:creationId xmlns:a16="http://schemas.microsoft.com/office/drawing/2014/main" id="{2DC6F8E9-FE11-C09A-7983-9A56C8CBE6CF}"/>
                </a:ext>
              </a:extLst>
            </p:cNvPr>
            <p:cNvGrpSpPr/>
            <p:nvPr/>
          </p:nvGrpSpPr>
          <p:grpSpPr>
            <a:xfrm>
              <a:off x="6159754" y="2834671"/>
              <a:ext cx="1725274" cy="147384"/>
              <a:chOff x="3287014" y="4640527"/>
              <a:chExt cx="1725274" cy="147384"/>
            </a:xfrm>
          </p:grpSpPr>
          <p:grpSp>
            <p:nvGrpSpPr>
              <p:cNvPr id="485" name="Gruppieren 484">
                <a:extLst>
                  <a:ext uri="{FF2B5EF4-FFF2-40B4-BE49-F238E27FC236}">
                    <a16:creationId xmlns:a16="http://schemas.microsoft.com/office/drawing/2014/main" id="{5F7CB315-74F8-B217-033E-D9BC3F2A1336}"/>
                  </a:ext>
                </a:extLst>
              </p:cNvPr>
              <p:cNvGrpSpPr/>
              <p:nvPr/>
            </p:nvGrpSpPr>
            <p:grpSpPr>
              <a:xfrm>
                <a:off x="3287014" y="4640527"/>
                <a:ext cx="833726" cy="146239"/>
                <a:chOff x="5738409" y="3191184"/>
                <a:chExt cx="1213639" cy="221190"/>
              </a:xfrm>
            </p:grpSpPr>
            <p:grpSp>
              <p:nvGrpSpPr>
                <p:cNvPr id="491" name="Gruppieren 490">
                  <a:extLst>
                    <a:ext uri="{FF2B5EF4-FFF2-40B4-BE49-F238E27FC236}">
                      <a16:creationId xmlns:a16="http://schemas.microsoft.com/office/drawing/2014/main" id="{01604B82-AF16-0C28-4BE7-15F859DA1682}"/>
                    </a:ext>
                  </a:extLst>
                </p:cNvPr>
                <p:cNvGrpSpPr/>
                <p:nvPr/>
              </p:nvGrpSpPr>
              <p:grpSpPr>
                <a:xfrm>
                  <a:off x="5738409" y="3191184"/>
                  <a:ext cx="711325" cy="213924"/>
                  <a:chOff x="3291203" y="2972762"/>
                  <a:chExt cx="711325" cy="213924"/>
                </a:xfrm>
              </p:grpSpPr>
              <p:sp>
                <p:nvSpPr>
                  <p:cNvPr id="494" name="Oval 493">
                    <a:extLst>
                      <a:ext uri="{FF2B5EF4-FFF2-40B4-BE49-F238E27FC236}">
                        <a16:creationId xmlns:a16="http://schemas.microsoft.com/office/drawing/2014/main" id="{7281D887-B07B-F74E-1D01-C149586D292A}"/>
                      </a:ext>
                    </a:extLst>
                  </p:cNvPr>
                  <p:cNvSpPr/>
                  <p:nvPr/>
                </p:nvSpPr>
                <p:spPr>
                  <a:xfrm rot="16200000">
                    <a:off x="3291202" y="297276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5" name="Oval 494">
                    <a:extLst>
                      <a:ext uri="{FF2B5EF4-FFF2-40B4-BE49-F238E27FC236}">
                        <a16:creationId xmlns:a16="http://schemas.microsoft.com/office/drawing/2014/main" id="{3878D12F-0130-4010-18A0-D016993A9F76}"/>
                      </a:ext>
                    </a:extLst>
                  </p:cNvPr>
                  <p:cNvSpPr/>
                  <p:nvPr/>
                </p:nvSpPr>
                <p:spPr>
                  <a:xfrm rot="16200000">
                    <a:off x="3534503" y="297276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6" name="Oval 495">
                    <a:extLst>
                      <a:ext uri="{FF2B5EF4-FFF2-40B4-BE49-F238E27FC236}">
                        <a16:creationId xmlns:a16="http://schemas.microsoft.com/office/drawing/2014/main" id="{B3B20D69-D60E-28EF-53AF-07E66EE79CC6}"/>
                      </a:ext>
                    </a:extLst>
                  </p:cNvPr>
                  <p:cNvSpPr/>
                  <p:nvPr/>
                </p:nvSpPr>
                <p:spPr>
                  <a:xfrm rot="16200000">
                    <a:off x="3788605" y="297276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92" name="Oval 491">
                  <a:extLst>
                    <a:ext uri="{FF2B5EF4-FFF2-40B4-BE49-F238E27FC236}">
                      <a16:creationId xmlns:a16="http://schemas.microsoft.com/office/drawing/2014/main" id="{AB392171-41E3-FEBC-2FE2-C1949CB17CFA}"/>
                    </a:ext>
                  </a:extLst>
                </p:cNvPr>
                <p:cNvSpPr/>
                <p:nvPr/>
              </p:nvSpPr>
              <p:spPr>
                <a:xfrm rot="16200000">
                  <a:off x="6484023" y="3196416"/>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3" name="Oval 492">
                  <a:extLst>
                    <a:ext uri="{FF2B5EF4-FFF2-40B4-BE49-F238E27FC236}">
                      <a16:creationId xmlns:a16="http://schemas.microsoft.com/office/drawing/2014/main" id="{54148374-2858-D408-7A5F-924F1119BF67}"/>
                    </a:ext>
                  </a:extLst>
                </p:cNvPr>
                <p:cNvSpPr/>
                <p:nvPr/>
              </p:nvSpPr>
              <p:spPr>
                <a:xfrm rot="16200000">
                  <a:off x="6738125" y="319845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86" name="Oval 485">
                <a:extLst>
                  <a:ext uri="{FF2B5EF4-FFF2-40B4-BE49-F238E27FC236}">
                    <a16:creationId xmlns:a16="http://schemas.microsoft.com/office/drawing/2014/main" id="{2C18467B-54BF-55B7-689D-A24A0CA9CF62}"/>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7" name="Oval 486">
                <a:extLst>
                  <a:ext uri="{FF2B5EF4-FFF2-40B4-BE49-F238E27FC236}">
                    <a16:creationId xmlns:a16="http://schemas.microsoft.com/office/drawing/2014/main" id="{C21F07BA-65D2-2D9F-6FDB-40833E7469DA}"/>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8" name="Oval 487">
                <a:extLst>
                  <a:ext uri="{FF2B5EF4-FFF2-40B4-BE49-F238E27FC236}">
                    <a16:creationId xmlns:a16="http://schemas.microsoft.com/office/drawing/2014/main" id="{76FEF396-E80A-D13D-1583-76F0CE362954}"/>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9" name="Oval 488">
                <a:extLst>
                  <a:ext uri="{FF2B5EF4-FFF2-40B4-BE49-F238E27FC236}">
                    <a16:creationId xmlns:a16="http://schemas.microsoft.com/office/drawing/2014/main" id="{9ECCDD9B-C1B1-8C35-0BDA-3FA8E40190AD}"/>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0" name="Oval 489">
                <a:extLst>
                  <a:ext uri="{FF2B5EF4-FFF2-40B4-BE49-F238E27FC236}">
                    <a16:creationId xmlns:a16="http://schemas.microsoft.com/office/drawing/2014/main" id="{42E2D0A8-779D-B06D-2231-6ED0B4180A7D}"/>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9" name="Gruppieren 28">
              <a:extLst>
                <a:ext uri="{FF2B5EF4-FFF2-40B4-BE49-F238E27FC236}">
                  <a16:creationId xmlns:a16="http://schemas.microsoft.com/office/drawing/2014/main" id="{2A0C45A6-4C4A-8404-0593-CBE9752EA0D2}"/>
                </a:ext>
              </a:extLst>
            </p:cNvPr>
            <p:cNvGrpSpPr/>
            <p:nvPr/>
          </p:nvGrpSpPr>
          <p:grpSpPr>
            <a:xfrm>
              <a:off x="6159754" y="2999855"/>
              <a:ext cx="1725274" cy="147384"/>
              <a:chOff x="3287014" y="4640527"/>
              <a:chExt cx="1725274" cy="147384"/>
            </a:xfrm>
          </p:grpSpPr>
          <p:grpSp>
            <p:nvGrpSpPr>
              <p:cNvPr id="473" name="Gruppieren 472">
                <a:extLst>
                  <a:ext uri="{FF2B5EF4-FFF2-40B4-BE49-F238E27FC236}">
                    <a16:creationId xmlns:a16="http://schemas.microsoft.com/office/drawing/2014/main" id="{D90A56AA-CC13-0217-6D3B-1263220A9E6E}"/>
                  </a:ext>
                </a:extLst>
              </p:cNvPr>
              <p:cNvGrpSpPr/>
              <p:nvPr/>
            </p:nvGrpSpPr>
            <p:grpSpPr>
              <a:xfrm>
                <a:off x="3287014" y="4640527"/>
                <a:ext cx="833726" cy="146239"/>
                <a:chOff x="5738409" y="3191184"/>
                <a:chExt cx="1213639" cy="221190"/>
              </a:xfrm>
            </p:grpSpPr>
            <p:grpSp>
              <p:nvGrpSpPr>
                <p:cNvPr id="479" name="Gruppieren 478">
                  <a:extLst>
                    <a:ext uri="{FF2B5EF4-FFF2-40B4-BE49-F238E27FC236}">
                      <a16:creationId xmlns:a16="http://schemas.microsoft.com/office/drawing/2014/main" id="{8C17906A-A7EB-6588-DFA9-DB79FBD77391}"/>
                    </a:ext>
                  </a:extLst>
                </p:cNvPr>
                <p:cNvGrpSpPr/>
                <p:nvPr/>
              </p:nvGrpSpPr>
              <p:grpSpPr>
                <a:xfrm>
                  <a:off x="5738409" y="3191184"/>
                  <a:ext cx="711325" cy="213924"/>
                  <a:chOff x="3291203" y="2972762"/>
                  <a:chExt cx="711325" cy="213924"/>
                </a:xfrm>
              </p:grpSpPr>
              <p:sp>
                <p:nvSpPr>
                  <p:cNvPr id="482" name="Oval 481">
                    <a:extLst>
                      <a:ext uri="{FF2B5EF4-FFF2-40B4-BE49-F238E27FC236}">
                        <a16:creationId xmlns:a16="http://schemas.microsoft.com/office/drawing/2014/main" id="{C35BA5C2-DBF6-48F3-6E5A-A3A33F399CB9}"/>
                      </a:ext>
                    </a:extLst>
                  </p:cNvPr>
                  <p:cNvSpPr/>
                  <p:nvPr/>
                </p:nvSpPr>
                <p:spPr>
                  <a:xfrm rot="16200000">
                    <a:off x="3291202" y="297276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3" name="Oval 482">
                    <a:extLst>
                      <a:ext uri="{FF2B5EF4-FFF2-40B4-BE49-F238E27FC236}">
                        <a16:creationId xmlns:a16="http://schemas.microsoft.com/office/drawing/2014/main" id="{22663BE0-7172-0B3F-E1C1-529E515CDFEE}"/>
                      </a:ext>
                    </a:extLst>
                  </p:cNvPr>
                  <p:cNvSpPr/>
                  <p:nvPr/>
                </p:nvSpPr>
                <p:spPr>
                  <a:xfrm rot="16200000">
                    <a:off x="3534503" y="297276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4" name="Oval 483">
                    <a:extLst>
                      <a:ext uri="{FF2B5EF4-FFF2-40B4-BE49-F238E27FC236}">
                        <a16:creationId xmlns:a16="http://schemas.microsoft.com/office/drawing/2014/main" id="{81D0C191-3F40-A33A-8CF1-9314A2C648ED}"/>
                      </a:ext>
                    </a:extLst>
                  </p:cNvPr>
                  <p:cNvSpPr/>
                  <p:nvPr/>
                </p:nvSpPr>
                <p:spPr>
                  <a:xfrm rot="16200000">
                    <a:off x="3788605" y="297276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80" name="Oval 479">
                  <a:extLst>
                    <a:ext uri="{FF2B5EF4-FFF2-40B4-BE49-F238E27FC236}">
                      <a16:creationId xmlns:a16="http://schemas.microsoft.com/office/drawing/2014/main" id="{99E4D7EF-893B-9A76-F118-14C5C4B931D8}"/>
                    </a:ext>
                  </a:extLst>
                </p:cNvPr>
                <p:cNvSpPr/>
                <p:nvPr/>
              </p:nvSpPr>
              <p:spPr>
                <a:xfrm rot="16200000">
                  <a:off x="6484023" y="3196416"/>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1" name="Oval 480">
                  <a:extLst>
                    <a:ext uri="{FF2B5EF4-FFF2-40B4-BE49-F238E27FC236}">
                      <a16:creationId xmlns:a16="http://schemas.microsoft.com/office/drawing/2014/main" id="{2DFF6271-709B-5B3B-2FDD-E1826CF97966}"/>
                    </a:ext>
                  </a:extLst>
                </p:cNvPr>
                <p:cNvSpPr/>
                <p:nvPr/>
              </p:nvSpPr>
              <p:spPr>
                <a:xfrm rot="16200000">
                  <a:off x="6738125" y="319845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74" name="Oval 473">
                <a:extLst>
                  <a:ext uri="{FF2B5EF4-FFF2-40B4-BE49-F238E27FC236}">
                    <a16:creationId xmlns:a16="http://schemas.microsoft.com/office/drawing/2014/main" id="{59532C5D-2594-66DD-1B25-FECB2C9C9CAB}"/>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5" name="Oval 474">
                <a:extLst>
                  <a:ext uri="{FF2B5EF4-FFF2-40B4-BE49-F238E27FC236}">
                    <a16:creationId xmlns:a16="http://schemas.microsoft.com/office/drawing/2014/main" id="{4A53D45F-7BD6-DC03-22C5-BFC64E6DB4C4}"/>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6" name="Oval 475">
                <a:extLst>
                  <a:ext uri="{FF2B5EF4-FFF2-40B4-BE49-F238E27FC236}">
                    <a16:creationId xmlns:a16="http://schemas.microsoft.com/office/drawing/2014/main" id="{02DCD4AD-A1E3-5E05-67F7-AF08746AD11A}"/>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7" name="Oval 476">
                <a:extLst>
                  <a:ext uri="{FF2B5EF4-FFF2-40B4-BE49-F238E27FC236}">
                    <a16:creationId xmlns:a16="http://schemas.microsoft.com/office/drawing/2014/main" id="{D97B6540-08A8-21EF-5255-F40CF4EABCF3}"/>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8" name="Oval 477">
                <a:extLst>
                  <a:ext uri="{FF2B5EF4-FFF2-40B4-BE49-F238E27FC236}">
                    <a16:creationId xmlns:a16="http://schemas.microsoft.com/office/drawing/2014/main" id="{90CCBFBD-2458-8086-127B-FBC5753A518C}"/>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0" name="Gruppieren 29">
              <a:extLst>
                <a:ext uri="{FF2B5EF4-FFF2-40B4-BE49-F238E27FC236}">
                  <a16:creationId xmlns:a16="http://schemas.microsoft.com/office/drawing/2014/main" id="{2DFD772A-BF0B-CC56-14C1-96096ADDFA48}"/>
                </a:ext>
              </a:extLst>
            </p:cNvPr>
            <p:cNvGrpSpPr/>
            <p:nvPr/>
          </p:nvGrpSpPr>
          <p:grpSpPr>
            <a:xfrm>
              <a:off x="6164641" y="3168557"/>
              <a:ext cx="1725277" cy="146025"/>
              <a:chOff x="3287011" y="4641947"/>
              <a:chExt cx="1725277" cy="146025"/>
            </a:xfrm>
          </p:grpSpPr>
          <p:grpSp>
            <p:nvGrpSpPr>
              <p:cNvPr id="57" name="Gruppieren 56">
                <a:extLst>
                  <a:ext uri="{FF2B5EF4-FFF2-40B4-BE49-F238E27FC236}">
                    <a16:creationId xmlns:a16="http://schemas.microsoft.com/office/drawing/2014/main" id="{2B8120F8-238C-9425-D2E5-64097F7B8854}"/>
                  </a:ext>
                </a:extLst>
              </p:cNvPr>
              <p:cNvGrpSpPr/>
              <p:nvPr/>
            </p:nvGrpSpPr>
            <p:grpSpPr>
              <a:xfrm>
                <a:off x="3287011" y="4643980"/>
                <a:ext cx="833727" cy="143992"/>
                <a:chOff x="5738407" y="3196415"/>
                <a:chExt cx="1213641" cy="217792"/>
              </a:xfrm>
            </p:grpSpPr>
            <p:grpSp>
              <p:nvGrpSpPr>
                <p:cNvPr id="63" name="Gruppieren 62">
                  <a:extLst>
                    <a:ext uri="{FF2B5EF4-FFF2-40B4-BE49-F238E27FC236}">
                      <a16:creationId xmlns:a16="http://schemas.microsoft.com/office/drawing/2014/main" id="{2C4B5931-2DA7-9F47-F51A-ABBA608CE1ED}"/>
                    </a:ext>
                  </a:extLst>
                </p:cNvPr>
                <p:cNvGrpSpPr/>
                <p:nvPr/>
              </p:nvGrpSpPr>
              <p:grpSpPr>
                <a:xfrm>
                  <a:off x="5738407" y="3200284"/>
                  <a:ext cx="711327" cy="213923"/>
                  <a:chOff x="3291201" y="2981862"/>
                  <a:chExt cx="711327" cy="213923"/>
                </a:xfrm>
              </p:grpSpPr>
              <p:sp>
                <p:nvSpPr>
                  <p:cNvPr id="468" name="Oval 467">
                    <a:extLst>
                      <a:ext uri="{FF2B5EF4-FFF2-40B4-BE49-F238E27FC236}">
                        <a16:creationId xmlns:a16="http://schemas.microsoft.com/office/drawing/2014/main" id="{3261213D-DA26-6E38-B8F1-C2F48ABAA40B}"/>
                      </a:ext>
                    </a:extLst>
                  </p:cNvPr>
                  <p:cNvSpPr/>
                  <p:nvPr/>
                </p:nvSpPr>
                <p:spPr>
                  <a:xfrm rot="16200000">
                    <a:off x="3291202" y="2981862"/>
                    <a:ext cx="213922" cy="213923"/>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9" name="Oval 468">
                    <a:extLst>
                      <a:ext uri="{FF2B5EF4-FFF2-40B4-BE49-F238E27FC236}">
                        <a16:creationId xmlns:a16="http://schemas.microsoft.com/office/drawing/2014/main" id="{3D796DEB-5147-98C8-D63B-BEDAAF73EB05}"/>
                      </a:ext>
                    </a:extLst>
                  </p:cNvPr>
                  <p:cNvSpPr/>
                  <p:nvPr/>
                </p:nvSpPr>
                <p:spPr>
                  <a:xfrm rot="16200000">
                    <a:off x="3534503" y="298186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0" name="Oval 469">
                    <a:extLst>
                      <a:ext uri="{FF2B5EF4-FFF2-40B4-BE49-F238E27FC236}">
                        <a16:creationId xmlns:a16="http://schemas.microsoft.com/office/drawing/2014/main" id="{15C04A73-ECA0-0D7D-BC2E-AAC980AB1B7B}"/>
                      </a:ext>
                    </a:extLst>
                  </p:cNvPr>
                  <p:cNvSpPr/>
                  <p:nvPr/>
                </p:nvSpPr>
                <p:spPr>
                  <a:xfrm rot="16200000">
                    <a:off x="3788605" y="298186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53" name="Oval 452">
                  <a:extLst>
                    <a:ext uri="{FF2B5EF4-FFF2-40B4-BE49-F238E27FC236}">
                      <a16:creationId xmlns:a16="http://schemas.microsoft.com/office/drawing/2014/main" id="{85D94CD6-C909-5DCC-C0D7-C9C1AFA13D1D}"/>
                    </a:ext>
                  </a:extLst>
                </p:cNvPr>
                <p:cNvSpPr/>
                <p:nvPr/>
              </p:nvSpPr>
              <p:spPr>
                <a:xfrm rot="16200000">
                  <a:off x="6484023" y="3196416"/>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0" name="Oval 459">
                  <a:extLst>
                    <a:ext uri="{FF2B5EF4-FFF2-40B4-BE49-F238E27FC236}">
                      <a16:creationId xmlns:a16="http://schemas.microsoft.com/office/drawing/2014/main" id="{6A4321F8-239E-D2F2-E005-1EB9CE033644}"/>
                    </a:ext>
                  </a:extLst>
                </p:cNvPr>
                <p:cNvSpPr/>
                <p:nvPr/>
              </p:nvSpPr>
              <p:spPr>
                <a:xfrm rot="16200000">
                  <a:off x="6738125" y="319845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8" name="Oval 57">
                <a:extLst>
                  <a:ext uri="{FF2B5EF4-FFF2-40B4-BE49-F238E27FC236}">
                    <a16:creationId xmlns:a16="http://schemas.microsoft.com/office/drawing/2014/main" id="{C62B2A40-0898-A688-BA66-AA3F060ED8A8}"/>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Oval 58">
                <a:extLst>
                  <a:ext uri="{FF2B5EF4-FFF2-40B4-BE49-F238E27FC236}">
                    <a16:creationId xmlns:a16="http://schemas.microsoft.com/office/drawing/2014/main" id="{B2C90855-E819-F305-2CCE-C0EA86A14B23}"/>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Oval 59">
                <a:extLst>
                  <a:ext uri="{FF2B5EF4-FFF2-40B4-BE49-F238E27FC236}">
                    <a16:creationId xmlns:a16="http://schemas.microsoft.com/office/drawing/2014/main" id="{199B1A6B-C8D3-BE25-6E75-5DE3EE6C2370}"/>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Oval 60">
                <a:extLst>
                  <a:ext uri="{FF2B5EF4-FFF2-40B4-BE49-F238E27FC236}">
                    <a16:creationId xmlns:a16="http://schemas.microsoft.com/office/drawing/2014/main" id="{448633B9-FDB0-D500-91C8-CD3FB86B9285}"/>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Oval 61">
                <a:extLst>
                  <a:ext uri="{FF2B5EF4-FFF2-40B4-BE49-F238E27FC236}">
                    <a16:creationId xmlns:a16="http://schemas.microsoft.com/office/drawing/2014/main" id="{E053FB28-903E-3F5B-3C44-DB30C42602A3}"/>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1" name="Gruppieren 30">
              <a:extLst>
                <a:ext uri="{FF2B5EF4-FFF2-40B4-BE49-F238E27FC236}">
                  <a16:creationId xmlns:a16="http://schemas.microsoft.com/office/drawing/2014/main" id="{93AC7233-461B-8D84-2462-499769764357}"/>
                </a:ext>
              </a:extLst>
            </p:cNvPr>
            <p:cNvGrpSpPr/>
            <p:nvPr/>
          </p:nvGrpSpPr>
          <p:grpSpPr>
            <a:xfrm>
              <a:off x="6164643" y="3379841"/>
              <a:ext cx="1725274" cy="147384"/>
              <a:chOff x="3287014" y="4640527"/>
              <a:chExt cx="1725274" cy="147384"/>
            </a:xfrm>
          </p:grpSpPr>
          <p:grpSp>
            <p:nvGrpSpPr>
              <p:cNvPr id="45" name="Gruppieren 44">
                <a:extLst>
                  <a:ext uri="{FF2B5EF4-FFF2-40B4-BE49-F238E27FC236}">
                    <a16:creationId xmlns:a16="http://schemas.microsoft.com/office/drawing/2014/main" id="{CDF86334-0B6E-9A64-D40B-3E511D553C9C}"/>
                  </a:ext>
                </a:extLst>
              </p:cNvPr>
              <p:cNvGrpSpPr/>
              <p:nvPr/>
            </p:nvGrpSpPr>
            <p:grpSpPr>
              <a:xfrm>
                <a:off x="3287014" y="4640527"/>
                <a:ext cx="833726" cy="146239"/>
                <a:chOff x="5738409" y="3191184"/>
                <a:chExt cx="1213639" cy="221190"/>
              </a:xfrm>
            </p:grpSpPr>
            <p:grpSp>
              <p:nvGrpSpPr>
                <p:cNvPr id="51" name="Gruppieren 50">
                  <a:extLst>
                    <a:ext uri="{FF2B5EF4-FFF2-40B4-BE49-F238E27FC236}">
                      <a16:creationId xmlns:a16="http://schemas.microsoft.com/office/drawing/2014/main" id="{F834F820-0A50-CF83-1BE0-55649A999F53}"/>
                    </a:ext>
                  </a:extLst>
                </p:cNvPr>
                <p:cNvGrpSpPr/>
                <p:nvPr/>
              </p:nvGrpSpPr>
              <p:grpSpPr>
                <a:xfrm>
                  <a:off x="5738409" y="3191184"/>
                  <a:ext cx="711325" cy="213924"/>
                  <a:chOff x="3291203" y="2972762"/>
                  <a:chExt cx="711325" cy="213924"/>
                </a:xfrm>
              </p:grpSpPr>
              <p:sp>
                <p:nvSpPr>
                  <p:cNvPr id="54" name="Oval 53">
                    <a:extLst>
                      <a:ext uri="{FF2B5EF4-FFF2-40B4-BE49-F238E27FC236}">
                        <a16:creationId xmlns:a16="http://schemas.microsoft.com/office/drawing/2014/main" id="{328BCF3F-A141-73B6-B215-8D5D13611DDB}"/>
                      </a:ext>
                    </a:extLst>
                  </p:cNvPr>
                  <p:cNvSpPr/>
                  <p:nvPr/>
                </p:nvSpPr>
                <p:spPr>
                  <a:xfrm rot="16200000">
                    <a:off x="3291202" y="297276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Oval 54">
                    <a:extLst>
                      <a:ext uri="{FF2B5EF4-FFF2-40B4-BE49-F238E27FC236}">
                        <a16:creationId xmlns:a16="http://schemas.microsoft.com/office/drawing/2014/main" id="{F651228D-1655-D65C-7689-A84C32E5EEB1}"/>
                      </a:ext>
                    </a:extLst>
                  </p:cNvPr>
                  <p:cNvSpPr/>
                  <p:nvPr/>
                </p:nvSpPr>
                <p:spPr>
                  <a:xfrm rot="16200000">
                    <a:off x="3534503" y="297276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Oval 55">
                    <a:extLst>
                      <a:ext uri="{FF2B5EF4-FFF2-40B4-BE49-F238E27FC236}">
                        <a16:creationId xmlns:a16="http://schemas.microsoft.com/office/drawing/2014/main" id="{3614C257-9464-9BB3-C7F2-D50033B17951}"/>
                      </a:ext>
                    </a:extLst>
                  </p:cNvPr>
                  <p:cNvSpPr/>
                  <p:nvPr/>
                </p:nvSpPr>
                <p:spPr>
                  <a:xfrm rot="16200000">
                    <a:off x="3788605" y="297276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2" name="Oval 51">
                  <a:extLst>
                    <a:ext uri="{FF2B5EF4-FFF2-40B4-BE49-F238E27FC236}">
                      <a16:creationId xmlns:a16="http://schemas.microsoft.com/office/drawing/2014/main" id="{B5309023-EF38-2319-FA00-4B538131AEBB}"/>
                    </a:ext>
                  </a:extLst>
                </p:cNvPr>
                <p:cNvSpPr/>
                <p:nvPr/>
              </p:nvSpPr>
              <p:spPr>
                <a:xfrm rot="16200000">
                  <a:off x="6484023" y="3196416"/>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Oval 52">
                  <a:extLst>
                    <a:ext uri="{FF2B5EF4-FFF2-40B4-BE49-F238E27FC236}">
                      <a16:creationId xmlns:a16="http://schemas.microsoft.com/office/drawing/2014/main" id="{446DF452-52B6-F6FE-0BBA-041F3381E29B}"/>
                    </a:ext>
                  </a:extLst>
                </p:cNvPr>
                <p:cNvSpPr/>
                <p:nvPr/>
              </p:nvSpPr>
              <p:spPr>
                <a:xfrm rot="16200000">
                  <a:off x="6738125" y="319845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6" name="Oval 45">
                <a:extLst>
                  <a:ext uri="{FF2B5EF4-FFF2-40B4-BE49-F238E27FC236}">
                    <a16:creationId xmlns:a16="http://schemas.microsoft.com/office/drawing/2014/main" id="{168D2368-3665-D199-FE2E-02567EE4BF12}"/>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Oval 46">
                <a:extLst>
                  <a:ext uri="{FF2B5EF4-FFF2-40B4-BE49-F238E27FC236}">
                    <a16:creationId xmlns:a16="http://schemas.microsoft.com/office/drawing/2014/main" id="{056889B1-81AD-575D-DE95-461258499270}"/>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Oval 47">
                <a:extLst>
                  <a:ext uri="{FF2B5EF4-FFF2-40B4-BE49-F238E27FC236}">
                    <a16:creationId xmlns:a16="http://schemas.microsoft.com/office/drawing/2014/main" id="{6C9F3565-4ADB-15EE-C700-AA15885D0434}"/>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Oval 48">
                <a:extLst>
                  <a:ext uri="{FF2B5EF4-FFF2-40B4-BE49-F238E27FC236}">
                    <a16:creationId xmlns:a16="http://schemas.microsoft.com/office/drawing/2014/main" id="{08A4E91E-F043-9075-CAFF-8B38DF1B2974}"/>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Oval 49">
                <a:extLst>
                  <a:ext uri="{FF2B5EF4-FFF2-40B4-BE49-F238E27FC236}">
                    <a16:creationId xmlns:a16="http://schemas.microsoft.com/office/drawing/2014/main" id="{7FD60184-739A-D405-52E4-9972F00AF4FD}"/>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2" name="Gruppieren 31">
              <a:extLst>
                <a:ext uri="{FF2B5EF4-FFF2-40B4-BE49-F238E27FC236}">
                  <a16:creationId xmlns:a16="http://schemas.microsoft.com/office/drawing/2014/main" id="{96EB3E91-FC65-ECED-DA6A-EE5815F29798}"/>
                </a:ext>
              </a:extLst>
            </p:cNvPr>
            <p:cNvGrpSpPr/>
            <p:nvPr/>
          </p:nvGrpSpPr>
          <p:grpSpPr>
            <a:xfrm>
              <a:off x="6164644" y="3552549"/>
              <a:ext cx="1725273" cy="146036"/>
              <a:chOff x="3287015" y="4641947"/>
              <a:chExt cx="1725273" cy="146036"/>
            </a:xfrm>
          </p:grpSpPr>
          <p:grpSp>
            <p:nvGrpSpPr>
              <p:cNvPr id="33" name="Gruppieren 32">
                <a:extLst>
                  <a:ext uri="{FF2B5EF4-FFF2-40B4-BE49-F238E27FC236}">
                    <a16:creationId xmlns:a16="http://schemas.microsoft.com/office/drawing/2014/main" id="{DD6EF196-F66D-8B91-6887-89C77C7763C5}"/>
                  </a:ext>
                </a:extLst>
              </p:cNvPr>
              <p:cNvGrpSpPr/>
              <p:nvPr/>
            </p:nvGrpSpPr>
            <p:grpSpPr>
              <a:xfrm>
                <a:off x="3287015" y="4643989"/>
                <a:ext cx="833727" cy="143994"/>
                <a:chOff x="5738408" y="3196415"/>
                <a:chExt cx="1213640" cy="217794"/>
              </a:xfrm>
            </p:grpSpPr>
            <p:grpSp>
              <p:nvGrpSpPr>
                <p:cNvPr id="39" name="Gruppieren 38">
                  <a:extLst>
                    <a:ext uri="{FF2B5EF4-FFF2-40B4-BE49-F238E27FC236}">
                      <a16:creationId xmlns:a16="http://schemas.microsoft.com/office/drawing/2014/main" id="{E0EF57BB-E3A3-CC97-892C-26F8CED3CED7}"/>
                    </a:ext>
                  </a:extLst>
                </p:cNvPr>
                <p:cNvGrpSpPr/>
                <p:nvPr/>
              </p:nvGrpSpPr>
              <p:grpSpPr>
                <a:xfrm>
                  <a:off x="5738408" y="3200284"/>
                  <a:ext cx="711326" cy="213925"/>
                  <a:chOff x="3291202" y="2981862"/>
                  <a:chExt cx="711326" cy="213925"/>
                </a:xfrm>
              </p:grpSpPr>
              <p:sp>
                <p:nvSpPr>
                  <p:cNvPr id="42" name="Oval 41">
                    <a:extLst>
                      <a:ext uri="{FF2B5EF4-FFF2-40B4-BE49-F238E27FC236}">
                        <a16:creationId xmlns:a16="http://schemas.microsoft.com/office/drawing/2014/main" id="{258F1BDA-16A5-9242-474A-9C8BEBA81D2C}"/>
                      </a:ext>
                    </a:extLst>
                  </p:cNvPr>
                  <p:cNvSpPr/>
                  <p:nvPr/>
                </p:nvSpPr>
                <p:spPr>
                  <a:xfrm rot="16200000">
                    <a:off x="3291202" y="2981862"/>
                    <a:ext cx="213923" cy="213923"/>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Oval 42">
                    <a:extLst>
                      <a:ext uri="{FF2B5EF4-FFF2-40B4-BE49-F238E27FC236}">
                        <a16:creationId xmlns:a16="http://schemas.microsoft.com/office/drawing/2014/main" id="{B518CBD7-799F-10EC-1788-539658455F81}"/>
                      </a:ext>
                    </a:extLst>
                  </p:cNvPr>
                  <p:cNvSpPr/>
                  <p:nvPr/>
                </p:nvSpPr>
                <p:spPr>
                  <a:xfrm rot="16200000">
                    <a:off x="3534504" y="2981864"/>
                    <a:ext cx="213922" cy="213923"/>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Oval 43">
                    <a:extLst>
                      <a:ext uri="{FF2B5EF4-FFF2-40B4-BE49-F238E27FC236}">
                        <a16:creationId xmlns:a16="http://schemas.microsoft.com/office/drawing/2014/main" id="{35EBD5C8-CD83-411C-E628-21D1C2E70575}"/>
                      </a:ext>
                    </a:extLst>
                  </p:cNvPr>
                  <p:cNvSpPr/>
                  <p:nvPr/>
                </p:nvSpPr>
                <p:spPr>
                  <a:xfrm rot="16200000">
                    <a:off x="3788605" y="2981864"/>
                    <a:ext cx="213923" cy="213923"/>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0" name="Oval 39">
                  <a:extLst>
                    <a:ext uri="{FF2B5EF4-FFF2-40B4-BE49-F238E27FC236}">
                      <a16:creationId xmlns:a16="http://schemas.microsoft.com/office/drawing/2014/main" id="{AF745B58-A7D3-41AD-886F-3347E906DE36}"/>
                    </a:ext>
                  </a:extLst>
                </p:cNvPr>
                <p:cNvSpPr/>
                <p:nvPr/>
              </p:nvSpPr>
              <p:spPr>
                <a:xfrm rot="16200000">
                  <a:off x="6484023" y="3196416"/>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Oval 40">
                  <a:extLst>
                    <a:ext uri="{FF2B5EF4-FFF2-40B4-BE49-F238E27FC236}">
                      <a16:creationId xmlns:a16="http://schemas.microsoft.com/office/drawing/2014/main" id="{A437EFBB-46F8-DED1-AA0B-0E62C20BDA64}"/>
                    </a:ext>
                  </a:extLst>
                </p:cNvPr>
                <p:cNvSpPr/>
                <p:nvPr/>
              </p:nvSpPr>
              <p:spPr>
                <a:xfrm rot="16200000">
                  <a:off x="6738125" y="319845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4" name="Oval 33">
                <a:extLst>
                  <a:ext uri="{FF2B5EF4-FFF2-40B4-BE49-F238E27FC236}">
                    <a16:creationId xmlns:a16="http://schemas.microsoft.com/office/drawing/2014/main" id="{56244BD5-AECC-C7CB-80AE-FEF02B8ABC4E}"/>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Oval 34">
                <a:extLst>
                  <a:ext uri="{FF2B5EF4-FFF2-40B4-BE49-F238E27FC236}">
                    <a16:creationId xmlns:a16="http://schemas.microsoft.com/office/drawing/2014/main" id="{2667A649-DA9A-8D19-1E96-16726CDB711B}"/>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Oval 35">
                <a:extLst>
                  <a:ext uri="{FF2B5EF4-FFF2-40B4-BE49-F238E27FC236}">
                    <a16:creationId xmlns:a16="http://schemas.microsoft.com/office/drawing/2014/main" id="{8185C38E-CB8B-A469-C70D-63100F09D482}"/>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Oval 36">
                <a:extLst>
                  <a:ext uri="{FF2B5EF4-FFF2-40B4-BE49-F238E27FC236}">
                    <a16:creationId xmlns:a16="http://schemas.microsoft.com/office/drawing/2014/main" id="{CD29F5CF-FC3B-F13F-E642-E0D783DBBD7B}"/>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Oval 37">
                <a:extLst>
                  <a:ext uri="{FF2B5EF4-FFF2-40B4-BE49-F238E27FC236}">
                    <a16:creationId xmlns:a16="http://schemas.microsoft.com/office/drawing/2014/main" id="{EABA19EF-82FD-5663-84F4-A0C62D646F44}"/>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75" name="Abgerundetes Rechteck 74">
            <a:extLst>
              <a:ext uri="{FF2B5EF4-FFF2-40B4-BE49-F238E27FC236}">
                <a16:creationId xmlns:a16="http://schemas.microsoft.com/office/drawing/2014/main" id="{37A1DF9A-47A8-5F90-FB9A-0E4D2E2E2413}"/>
              </a:ext>
            </a:extLst>
          </p:cNvPr>
          <p:cNvSpPr/>
          <p:nvPr/>
        </p:nvSpPr>
        <p:spPr>
          <a:xfrm>
            <a:off x="4291546" y="4975675"/>
            <a:ext cx="2462367"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Abgerundetes Rechteck 77">
            <a:extLst>
              <a:ext uri="{FF2B5EF4-FFF2-40B4-BE49-F238E27FC236}">
                <a16:creationId xmlns:a16="http://schemas.microsoft.com/office/drawing/2014/main" id="{07D9E5F6-518C-2BB3-996E-7AFDAD0CD44B}"/>
              </a:ext>
            </a:extLst>
          </p:cNvPr>
          <p:cNvSpPr/>
          <p:nvPr/>
        </p:nvSpPr>
        <p:spPr>
          <a:xfrm>
            <a:off x="4282596" y="5137035"/>
            <a:ext cx="2462367"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Abgerundetes Rechteck 78">
            <a:extLst>
              <a:ext uri="{FF2B5EF4-FFF2-40B4-BE49-F238E27FC236}">
                <a16:creationId xmlns:a16="http://schemas.microsoft.com/office/drawing/2014/main" id="{785A7091-E572-16EA-01BF-15A814E5C71D}"/>
              </a:ext>
            </a:extLst>
          </p:cNvPr>
          <p:cNvSpPr/>
          <p:nvPr/>
        </p:nvSpPr>
        <p:spPr>
          <a:xfrm>
            <a:off x="4287083" y="5302881"/>
            <a:ext cx="2462367"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Abgerundetes Rechteck 79">
            <a:extLst>
              <a:ext uri="{FF2B5EF4-FFF2-40B4-BE49-F238E27FC236}">
                <a16:creationId xmlns:a16="http://schemas.microsoft.com/office/drawing/2014/main" id="{A2FCCBFB-7C7A-9643-5B91-E79A37FF8D37}"/>
              </a:ext>
            </a:extLst>
          </p:cNvPr>
          <p:cNvSpPr/>
          <p:nvPr/>
        </p:nvSpPr>
        <p:spPr>
          <a:xfrm>
            <a:off x="4287095" y="5473213"/>
            <a:ext cx="2462367"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Abgerundetes Rechteck 80">
            <a:extLst>
              <a:ext uri="{FF2B5EF4-FFF2-40B4-BE49-F238E27FC236}">
                <a16:creationId xmlns:a16="http://schemas.microsoft.com/office/drawing/2014/main" id="{9864BEA5-0BD9-93FE-0510-E11F92F9B28B}"/>
              </a:ext>
            </a:extLst>
          </p:cNvPr>
          <p:cNvSpPr/>
          <p:nvPr/>
        </p:nvSpPr>
        <p:spPr>
          <a:xfrm>
            <a:off x="4291589" y="5683884"/>
            <a:ext cx="2462367"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Abgerundetes Rechteck 81">
            <a:extLst>
              <a:ext uri="{FF2B5EF4-FFF2-40B4-BE49-F238E27FC236}">
                <a16:creationId xmlns:a16="http://schemas.microsoft.com/office/drawing/2014/main" id="{54F53EFD-799B-DA8D-81D3-2A91B78F0AC0}"/>
              </a:ext>
            </a:extLst>
          </p:cNvPr>
          <p:cNvSpPr/>
          <p:nvPr/>
        </p:nvSpPr>
        <p:spPr>
          <a:xfrm>
            <a:off x="4287114" y="5854212"/>
            <a:ext cx="2462367"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3" name="Gruppieren 82">
            <a:extLst>
              <a:ext uri="{FF2B5EF4-FFF2-40B4-BE49-F238E27FC236}">
                <a16:creationId xmlns:a16="http://schemas.microsoft.com/office/drawing/2014/main" id="{713DC6F5-4DA8-56F9-4E93-2DADCD2C0C1F}"/>
              </a:ext>
            </a:extLst>
          </p:cNvPr>
          <p:cNvGrpSpPr/>
          <p:nvPr/>
        </p:nvGrpSpPr>
        <p:grpSpPr>
          <a:xfrm>
            <a:off x="6239881" y="4819189"/>
            <a:ext cx="487195" cy="1189699"/>
            <a:chOff x="7017901" y="4371860"/>
            <a:chExt cx="487195" cy="1189699"/>
          </a:xfrm>
          <a:solidFill>
            <a:srgbClr val="FF0000"/>
          </a:solidFill>
        </p:grpSpPr>
        <p:sp>
          <p:nvSpPr>
            <p:cNvPr id="84" name="Oval 83">
              <a:extLst>
                <a:ext uri="{FF2B5EF4-FFF2-40B4-BE49-F238E27FC236}">
                  <a16:creationId xmlns:a16="http://schemas.microsoft.com/office/drawing/2014/main" id="{EB5AADA6-E870-DFAC-B12B-51BB351D28B8}"/>
                </a:ext>
              </a:extLst>
            </p:cNvPr>
            <p:cNvSpPr/>
            <p:nvPr/>
          </p:nvSpPr>
          <p:spPr>
            <a:xfrm rot="16200000">
              <a:off x="7025552" y="4536111"/>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Oval 84">
              <a:extLst>
                <a:ext uri="{FF2B5EF4-FFF2-40B4-BE49-F238E27FC236}">
                  <a16:creationId xmlns:a16="http://schemas.microsoft.com/office/drawing/2014/main" id="{C81074B1-BDAE-B3F9-9363-6F4BDE6BB791}"/>
                </a:ext>
              </a:extLst>
            </p:cNvPr>
            <p:cNvSpPr/>
            <p:nvPr/>
          </p:nvSpPr>
          <p:spPr>
            <a:xfrm rot="16200000">
              <a:off x="7192691" y="4536112"/>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Oval 85">
              <a:extLst>
                <a:ext uri="{FF2B5EF4-FFF2-40B4-BE49-F238E27FC236}">
                  <a16:creationId xmlns:a16="http://schemas.microsoft.com/office/drawing/2014/main" id="{CA433B4E-6739-3FE7-4BF9-B6D1A8FE978A}"/>
                </a:ext>
              </a:extLst>
            </p:cNvPr>
            <p:cNvSpPr/>
            <p:nvPr/>
          </p:nvSpPr>
          <p:spPr>
            <a:xfrm rot="16200000">
              <a:off x="7360900" y="4537749"/>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Oval 86">
              <a:extLst>
                <a:ext uri="{FF2B5EF4-FFF2-40B4-BE49-F238E27FC236}">
                  <a16:creationId xmlns:a16="http://schemas.microsoft.com/office/drawing/2014/main" id="{A690CD4B-1388-A211-CC5F-DF465A523BEF}"/>
                </a:ext>
              </a:extLst>
            </p:cNvPr>
            <p:cNvSpPr/>
            <p:nvPr/>
          </p:nvSpPr>
          <p:spPr>
            <a:xfrm rot="16200000">
              <a:off x="7025552" y="4369099"/>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Oval 87">
              <a:extLst>
                <a:ext uri="{FF2B5EF4-FFF2-40B4-BE49-F238E27FC236}">
                  <a16:creationId xmlns:a16="http://schemas.microsoft.com/office/drawing/2014/main" id="{E7DFE3F0-8F8D-2FEC-166C-AC57B168E098}"/>
                </a:ext>
              </a:extLst>
            </p:cNvPr>
            <p:cNvSpPr/>
            <p:nvPr/>
          </p:nvSpPr>
          <p:spPr>
            <a:xfrm rot="16200000">
              <a:off x="7192691" y="4369100"/>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Oval 88">
              <a:extLst>
                <a:ext uri="{FF2B5EF4-FFF2-40B4-BE49-F238E27FC236}">
                  <a16:creationId xmlns:a16="http://schemas.microsoft.com/office/drawing/2014/main" id="{36C50090-17D1-D9E8-E3F8-116D0B4BA8D7}"/>
                </a:ext>
              </a:extLst>
            </p:cNvPr>
            <p:cNvSpPr/>
            <p:nvPr/>
          </p:nvSpPr>
          <p:spPr>
            <a:xfrm rot="16200000">
              <a:off x="7360900" y="4370737"/>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Oval 89">
              <a:extLst>
                <a:ext uri="{FF2B5EF4-FFF2-40B4-BE49-F238E27FC236}">
                  <a16:creationId xmlns:a16="http://schemas.microsoft.com/office/drawing/2014/main" id="{03B7331C-3680-C2C3-02AF-58B5FC42CE1D}"/>
                </a:ext>
              </a:extLst>
            </p:cNvPr>
            <p:cNvSpPr/>
            <p:nvPr/>
          </p:nvSpPr>
          <p:spPr>
            <a:xfrm rot="16200000">
              <a:off x="7020662" y="4699267"/>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Oval 90">
              <a:extLst>
                <a:ext uri="{FF2B5EF4-FFF2-40B4-BE49-F238E27FC236}">
                  <a16:creationId xmlns:a16="http://schemas.microsoft.com/office/drawing/2014/main" id="{192FAB15-BF3A-07CC-5C8A-BC59B962EE16}"/>
                </a:ext>
              </a:extLst>
            </p:cNvPr>
            <p:cNvSpPr/>
            <p:nvPr/>
          </p:nvSpPr>
          <p:spPr>
            <a:xfrm rot="16200000">
              <a:off x="7187801" y="4699268"/>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Oval 91">
              <a:extLst>
                <a:ext uri="{FF2B5EF4-FFF2-40B4-BE49-F238E27FC236}">
                  <a16:creationId xmlns:a16="http://schemas.microsoft.com/office/drawing/2014/main" id="{99FBCD22-A027-0DD7-214B-B901BDCBD7E4}"/>
                </a:ext>
              </a:extLst>
            </p:cNvPr>
            <p:cNvSpPr/>
            <p:nvPr/>
          </p:nvSpPr>
          <p:spPr>
            <a:xfrm rot="16200000">
              <a:off x="7356010" y="4700905"/>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Oval 92">
              <a:extLst>
                <a:ext uri="{FF2B5EF4-FFF2-40B4-BE49-F238E27FC236}">
                  <a16:creationId xmlns:a16="http://schemas.microsoft.com/office/drawing/2014/main" id="{D169FC96-C945-3DE0-F5A6-B7974992D706}"/>
                </a:ext>
              </a:extLst>
            </p:cNvPr>
            <p:cNvSpPr/>
            <p:nvPr/>
          </p:nvSpPr>
          <p:spPr>
            <a:xfrm rot="16200000">
              <a:off x="7020662" y="4864451"/>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Oval 93">
              <a:extLst>
                <a:ext uri="{FF2B5EF4-FFF2-40B4-BE49-F238E27FC236}">
                  <a16:creationId xmlns:a16="http://schemas.microsoft.com/office/drawing/2014/main" id="{04CB70E8-181E-C1FE-B915-D761B02794A8}"/>
                </a:ext>
              </a:extLst>
            </p:cNvPr>
            <p:cNvSpPr/>
            <p:nvPr/>
          </p:nvSpPr>
          <p:spPr>
            <a:xfrm rot="16200000">
              <a:off x="7187801" y="4864452"/>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Oval 94">
              <a:extLst>
                <a:ext uri="{FF2B5EF4-FFF2-40B4-BE49-F238E27FC236}">
                  <a16:creationId xmlns:a16="http://schemas.microsoft.com/office/drawing/2014/main" id="{253F4126-2A3D-7C5A-8890-E9554FFF12AB}"/>
                </a:ext>
              </a:extLst>
            </p:cNvPr>
            <p:cNvSpPr/>
            <p:nvPr/>
          </p:nvSpPr>
          <p:spPr>
            <a:xfrm rot="16200000">
              <a:off x="7356010" y="4866089"/>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Oval 99">
              <a:extLst>
                <a:ext uri="{FF2B5EF4-FFF2-40B4-BE49-F238E27FC236}">
                  <a16:creationId xmlns:a16="http://schemas.microsoft.com/office/drawing/2014/main" id="{95D4DFCA-1EB9-E166-B8D9-23005137AD87}"/>
                </a:ext>
              </a:extLst>
            </p:cNvPr>
            <p:cNvSpPr/>
            <p:nvPr/>
          </p:nvSpPr>
          <p:spPr>
            <a:xfrm rot="16200000">
              <a:off x="7025552" y="5031733"/>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Oval 104">
              <a:extLst>
                <a:ext uri="{FF2B5EF4-FFF2-40B4-BE49-F238E27FC236}">
                  <a16:creationId xmlns:a16="http://schemas.microsoft.com/office/drawing/2014/main" id="{3EC89806-03D8-8885-B002-3B41BE9D49C3}"/>
                </a:ext>
              </a:extLst>
            </p:cNvPr>
            <p:cNvSpPr/>
            <p:nvPr/>
          </p:nvSpPr>
          <p:spPr>
            <a:xfrm rot="16200000">
              <a:off x="7192691" y="5031734"/>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0" name="Oval 109">
              <a:extLst>
                <a:ext uri="{FF2B5EF4-FFF2-40B4-BE49-F238E27FC236}">
                  <a16:creationId xmlns:a16="http://schemas.microsoft.com/office/drawing/2014/main" id="{A8FF4260-8486-976B-75DD-156905D9DF88}"/>
                </a:ext>
              </a:extLst>
            </p:cNvPr>
            <p:cNvSpPr/>
            <p:nvPr/>
          </p:nvSpPr>
          <p:spPr>
            <a:xfrm rot="16200000">
              <a:off x="7360900" y="5033371"/>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1" name="Oval 110">
              <a:extLst>
                <a:ext uri="{FF2B5EF4-FFF2-40B4-BE49-F238E27FC236}">
                  <a16:creationId xmlns:a16="http://schemas.microsoft.com/office/drawing/2014/main" id="{0ED44C93-81EA-18EC-6F66-223BB64F09DF}"/>
                </a:ext>
              </a:extLst>
            </p:cNvPr>
            <p:cNvSpPr/>
            <p:nvPr/>
          </p:nvSpPr>
          <p:spPr>
            <a:xfrm rot="16200000">
              <a:off x="7025551" y="5244437"/>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2" name="Oval 111">
              <a:extLst>
                <a:ext uri="{FF2B5EF4-FFF2-40B4-BE49-F238E27FC236}">
                  <a16:creationId xmlns:a16="http://schemas.microsoft.com/office/drawing/2014/main" id="{68D917BF-F902-250C-23B4-D7B407230117}"/>
                </a:ext>
              </a:extLst>
            </p:cNvPr>
            <p:cNvSpPr/>
            <p:nvPr/>
          </p:nvSpPr>
          <p:spPr>
            <a:xfrm rot="16200000">
              <a:off x="7192690" y="5244438"/>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3" name="Oval 112">
              <a:extLst>
                <a:ext uri="{FF2B5EF4-FFF2-40B4-BE49-F238E27FC236}">
                  <a16:creationId xmlns:a16="http://schemas.microsoft.com/office/drawing/2014/main" id="{B407D663-56FA-E11C-93E3-47723598C8EB}"/>
                </a:ext>
              </a:extLst>
            </p:cNvPr>
            <p:cNvSpPr/>
            <p:nvPr/>
          </p:nvSpPr>
          <p:spPr>
            <a:xfrm rot="16200000">
              <a:off x="7360899" y="5246075"/>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4" name="Oval 113">
              <a:extLst>
                <a:ext uri="{FF2B5EF4-FFF2-40B4-BE49-F238E27FC236}">
                  <a16:creationId xmlns:a16="http://schemas.microsoft.com/office/drawing/2014/main" id="{D44C1EA6-FAFE-E0D4-9753-AACFE7202F37}"/>
                </a:ext>
              </a:extLst>
            </p:cNvPr>
            <p:cNvSpPr/>
            <p:nvPr/>
          </p:nvSpPr>
          <p:spPr>
            <a:xfrm rot="16200000">
              <a:off x="7025551" y="5415725"/>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5" name="Oval 114">
              <a:extLst>
                <a:ext uri="{FF2B5EF4-FFF2-40B4-BE49-F238E27FC236}">
                  <a16:creationId xmlns:a16="http://schemas.microsoft.com/office/drawing/2014/main" id="{6F478DEA-8D46-D537-A158-24C5C392E762}"/>
                </a:ext>
              </a:extLst>
            </p:cNvPr>
            <p:cNvSpPr/>
            <p:nvPr/>
          </p:nvSpPr>
          <p:spPr>
            <a:xfrm rot="16200000">
              <a:off x="7192690" y="5415726"/>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6" name="Oval 115">
              <a:extLst>
                <a:ext uri="{FF2B5EF4-FFF2-40B4-BE49-F238E27FC236}">
                  <a16:creationId xmlns:a16="http://schemas.microsoft.com/office/drawing/2014/main" id="{79BE8A6E-1F7B-61C2-4F56-0983FC38C372}"/>
                </a:ext>
              </a:extLst>
            </p:cNvPr>
            <p:cNvSpPr/>
            <p:nvPr/>
          </p:nvSpPr>
          <p:spPr>
            <a:xfrm rot="16200000">
              <a:off x="7360899" y="5417363"/>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3" name="Abgerundetes Rechteck 122">
            <a:extLst>
              <a:ext uri="{FF2B5EF4-FFF2-40B4-BE49-F238E27FC236}">
                <a16:creationId xmlns:a16="http://schemas.microsoft.com/office/drawing/2014/main" id="{324F7324-3D6C-3BEC-EDB7-6FB5A5FB6C67}"/>
              </a:ext>
            </a:extLst>
          </p:cNvPr>
          <p:cNvSpPr/>
          <p:nvPr/>
        </p:nvSpPr>
        <p:spPr>
          <a:xfrm>
            <a:off x="4296032" y="4805347"/>
            <a:ext cx="2462367"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73191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xit" presetSubtype="10" fill="hold" grpId="0" nodeType="withEffect">
                                  <p:stCondLst>
                                    <p:cond delay="0"/>
                                  </p:stCondLst>
                                  <p:childTnLst>
                                    <p:animEffect transition="out" filter="blinds(horizontal)">
                                      <p:cBhvr>
                                        <p:cTn id="6" dur="500"/>
                                        <p:tgtEl>
                                          <p:spTgt spid="466"/>
                                        </p:tgtEl>
                                      </p:cBhvr>
                                    </p:animEffect>
                                    <p:set>
                                      <p:cBhvr>
                                        <p:cTn id="7" dur="1" fill="hold">
                                          <p:stCondLst>
                                            <p:cond delay="499"/>
                                          </p:stCondLst>
                                        </p:cTn>
                                        <p:tgtEl>
                                          <p:spTgt spid="466"/>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459"/>
                                        </p:tgtEl>
                                      </p:cBhvr>
                                    </p:animEffect>
                                    <p:set>
                                      <p:cBhvr>
                                        <p:cTn id="10" dur="1" fill="hold">
                                          <p:stCondLst>
                                            <p:cond delay="499"/>
                                          </p:stCondLst>
                                        </p:cTn>
                                        <p:tgtEl>
                                          <p:spTgt spid="459"/>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452"/>
                                        </p:tgtEl>
                                      </p:cBhvr>
                                    </p:animEffect>
                                    <p:set>
                                      <p:cBhvr>
                                        <p:cTn id="13" dur="1" fill="hold">
                                          <p:stCondLst>
                                            <p:cond delay="499"/>
                                          </p:stCondLst>
                                        </p:cTn>
                                        <p:tgtEl>
                                          <p:spTgt spid="452"/>
                                        </p:tgtEl>
                                        <p:attrNameLst>
                                          <p:attrName>style.visibility</p:attrName>
                                        </p:attrNameLst>
                                      </p:cBhvr>
                                      <p:to>
                                        <p:strVal val="hidden"/>
                                      </p:to>
                                    </p:set>
                                  </p:childTnLst>
                                </p:cTn>
                              </p:par>
                              <p:par>
                                <p:cTn id="14" presetID="3" presetClass="exit" presetSubtype="10" fill="hold" grpId="0" nodeType="withEffect">
                                  <p:stCondLst>
                                    <p:cond delay="0"/>
                                  </p:stCondLst>
                                  <p:childTnLst>
                                    <p:animEffect transition="out" filter="blinds(horizontal)">
                                      <p:cBhvr>
                                        <p:cTn id="15" dur="500"/>
                                        <p:tgtEl>
                                          <p:spTgt spid="445"/>
                                        </p:tgtEl>
                                      </p:cBhvr>
                                    </p:animEffect>
                                    <p:set>
                                      <p:cBhvr>
                                        <p:cTn id="16" dur="1" fill="hold">
                                          <p:stCondLst>
                                            <p:cond delay="499"/>
                                          </p:stCondLst>
                                        </p:cTn>
                                        <p:tgtEl>
                                          <p:spTgt spid="445"/>
                                        </p:tgtEl>
                                        <p:attrNameLst>
                                          <p:attrName>style.visibility</p:attrName>
                                        </p:attrNameLst>
                                      </p:cBhvr>
                                      <p:to>
                                        <p:strVal val="hidden"/>
                                      </p:to>
                                    </p:set>
                                  </p:childTnLst>
                                </p:cTn>
                              </p:par>
                              <p:par>
                                <p:cTn id="17" presetID="3" presetClass="exit" presetSubtype="10" fill="hold" grpId="0" nodeType="withEffect">
                                  <p:stCondLst>
                                    <p:cond delay="0"/>
                                  </p:stCondLst>
                                  <p:childTnLst>
                                    <p:animEffect transition="out" filter="blinds(horizontal)">
                                      <p:cBhvr>
                                        <p:cTn id="18" dur="500"/>
                                        <p:tgtEl>
                                          <p:spTgt spid="438"/>
                                        </p:tgtEl>
                                      </p:cBhvr>
                                    </p:animEffect>
                                    <p:set>
                                      <p:cBhvr>
                                        <p:cTn id="19" dur="1" fill="hold">
                                          <p:stCondLst>
                                            <p:cond delay="499"/>
                                          </p:stCondLst>
                                        </p:cTn>
                                        <p:tgtEl>
                                          <p:spTgt spid="438"/>
                                        </p:tgtEl>
                                        <p:attrNameLst>
                                          <p:attrName>style.visibility</p:attrName>
                                        </p:attrNameLst>
                                      </p:cBhvr>
                                      <p:to>
                                        <p:strVal val="hidden"/>
                                      </p:to>
                                    </p:set>
                                  </p:childTnLst>
                                </p:cTn>
                              </p:par>
                              <p:par>
                                <p:cTn id="20" presetID="3" presetClass="exit" presetSubtype="10" fill="hold" grpId="0" nodeType="withEffect">
                                  <p:stCondLst>
                                    <p:cond delay="0"/>
                                  </p:stCondLst>
                                  <p:childTnLst>
                                    <p:animEffect transition="out" filter="blinds(horizontal)">
                                      <p:cBhvr>
                                        <p:cTn id="21" dur="500"/>
                                        <p:tgtEl>
                                          <p:spTgt spid="431"/>
                                        </p:tgtEl>
                                      </p:cBhvr>
                                    </p:animEffect>
                                    <p:set>
                                      <p:cBhvr>
                                        <p:cTn id="22" dur="1" fill="hold">
                                          <p:stCondLst>
                                            <p:cond delay="499"/>
                                          </p:stCondLst>
                                        </p:cTn>
                                        <p:tgtEl>
                                          <p:spTgt spid="431"/>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 grpId="0" animBg="1"/>
      <p:bldP spid="466" grpId="0" animBg="1"/>
      <p:bldP spid="452" grpId="0" animBg="1"/>
      <p:bldP spid="445" grpId="0" animBg="1"/>
      <p:bldP spid="438" grpId="0" animBg="1"/>
      <p:bldP spid="431" grpId="0" animBg="1"/>
      <p:bldP spid="2" grpId="0" animBg="1"/>
      <p:bldP spid="4" grpId="0" animBg="1"/>
      <p:bldP spid="7" grpId="0" animBg="1"/>
      <p:bldP spid="75" grpId="0" animBg="1"/>
      <p:bldP spid="78" grpId="0" animBg="1"/>
      <p:bldP spid="79" grpId="0" animBg="1"/>
      <p:bldP spid="80" grpId="0" animBg="1"/>
      <p:bldP spid="81" grpId="0" animBg="1"/>
      <p:bldP spid="82" grpId="0" animBg="1"/>
      <p:bldP spid="12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Abgerundetes Rechteck 124">
            <a:extLst>
              <a:ext uri="{FF2B5EF4-FFF2-40B4-BE49-F238E27FC236}">
                <a16:creationId xmlns:a16="http://schemas.microsoft.com/office/drawing/2014/main" id="{5DAD02A1-6D5A-C5C6-9B76-CF603F91B3C9}"/>
              </a:ext>
            </a:extLst>
          </p:cNvPr>
          <p:cNvSpPr/>
          <p:nvPr/>
        </p:nvSpPr>
        <p:spPr>
          <a:xfrm>
            <a:off x="351660" y="1906966"/>
            <a:ext cx="8163690" cy="4328615"/>
          </a:xfrm>
          <a:prstGeom prst="roundRect">
            <a:avLst/>
          </a:prstGeom>
          <a:solidFill>
            <a:srgbClr val="E6F4F6"/>
          </a:solidFill>
          <a:ln>
            <a:solidFill>
              <a:srgbClr val="9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a:p>
            <a:pPr algn="ctr"/>
            <a:endParaRPr lang="de-DE" dirty="0"/>
          </a:p>
          <a:p>
            <a:pPr algn="ctr"/>
            <a:endParaRPr lang="de-DE" dirty="0"/>
          </a:p>
          <a:p>
            <a:pPr algn="ctr"/>
            <a:endParaRPr lang="de-DE" dirty="0"/>
          </a:p>
          <a:p>
            <a:pPr algn="ctr"/>
            <a:endParaRPr lang="de-DE" dirty="0"/>
          </a:p>
        </p:txBody>
      </p:sp>
      <p:sp>
        <p:nvSpPr>
          <p:cNvPr id="3" name="Textplatzhalter 2">
            <a:extLst>
              <a:ext uri="{FF2B5EF4-FFF2-40B4-BE49-F238E27FC236}">
                <a16:creationId xmlns:a16="http://schemas.microsoft.com/office/drawing/2014/main" id="{6AB4F69D-9CD3-4346-AABD-109D645A14DD}"/>
              </a:ext>
            </a:extLst>
          </p:cNvPr>
          <p:cNvSpPr>
            <a:spLocks noGrp="1"/>
          </p:cNvSpPr>
          <p:nvPr>
            <p:ph type="body" sz="quarter" idx="13"/>
          </p:nvPr>
        </p:nvSpPr>
        <p:spPr>
          <a:xfrm>
            <a:off x="1096266" y="1134064"/>
            <a:ext cx="7776130" cy="445628"/>
          </a:xfrm>
        </p:spPr>
        <p:txBody>
          <a:bodyPr/>
          <a:lstStyle/>
          <a:p>
            <a:r>
              <a:rPr lang="de-DE" dirty="0"/>
              <a:t>ERKENNEN UND NUTZEN VON BEZIEHUNGEN (MULTIPLIKATION)</a:t>
            </a:r>
          </a:p>
        </p:txBody>
      </p:sp>
      <p:sp>
        <p:nvSpPr>
          <p:cNvPr id="5" name="Datumsplatzhalter 4">
            <a:extLst>
              <a:ext uri="{FF2B5EF4-FFF2-40B4-BE49-F238E27FC236}">
                <a16:creationId xmlns:a16="http://schemas.microsoft.com/office/drawing/2014/main" id="{8D3C10B1-852E-4996-8D88-7FD5087F0B4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09B88C7-D7B3-4775-8A2A-700E4C719010}"/>
              </a:ext>
            </a:extLst>
          </p:cNvPr>
          <p:cNvSpPr>
            <a:spLocks noGrp="1"/>
          </p:cNvSpPr>
          <p:nvPr>
            <p:ph type="sldNum" sz="quarter" idx="12"/>
          </p:nvPr>
        </p:nvSpPr>
        <p:spPr/>
        <p:txBody>
          <a:bodyPr/>
          <a:lstStyle/>
          <a:p>
            <a:fld id="{C3752B7C-18A9-864D-BBCB-54A9F41B5594}" type="slidenum">
              <a:rPr lang="de-DE" smtClean="0"/>
              <a:pPr/>
              <a:t>59</a:t>
            </a:fld>
            <a:endParaRPr lang="de-DE" dirty="0"/>
          </a:p>
        </p:txBody>
      </p:sp>
      <p:sp>
        <p:nvSpPr>
          <p:cNvPr id="11" name="Titel 1">
            <a:extLst>
              <a:ext uri="{FF2B5EF4-FFF2-40B4-BE49-F238E27FC236}">
                <a16:creationId xmlns:a16="http://schemas.microsoft.com/office/drawing/2014/main" id="{E4317E4B-7D80-9D43-B06D-F9504C29B092}"/>
              </a:ext>
            </a:extLst>
          </p:cNvPr>
          <p:cNvSpPr>
            <a:spLocks noGrp="1"/>
          </p:cNvSpPr>
          <p:nvPr>
            <p:ph type="title"/>
          </p:nvPr>
        </p:nvSpPr>
        <p:spPr>
          <a:xfrm>
            <a:off x="1096423" y="382774"/>
            <a:ext cx="7418927" cy="603704"/>
          </a:xfrm>
        </p:spPr>
        <p:txBody>
          <a:bodyPr>
            <a:normAutofit/>
          </a:bodyPr>
          <a:lstStyle/>
          <a:p>
            <a:r>
              <a:rPr lang="de-DE" dirty="0"/>
              <a:t>Aufgabenbeziehungen nutzen </a:t>
            </a:r>
          </a:p>
        </p:txBody>
      </p:sp>
      <p:sp>
        <p:nvSpPr>
          <p:cNvPr id="10" name="Textfeld 9">
            <a:extLst>
              <a:ext uri="{FF2B5EF4-FFF2-40B4-BE49-F238E27FC236}">
                <a16:creationId xmlns:a16="http://schemas.microsoft.com/office/drawing/2014/main" id="{DC352D3A-FB0D-3387-1F20-FC914EB603CD}"/>
              </a:ext>
            </a:extLst>
          </p:cNvPr>
          <p:cNvSpPr txBox="1"/>
          <p:nvPr/>
        </p:nvSpPr>
        <p:spPr>
          <a:xfrm>
            <a:off x="1101090" y="1579692"/>
            <a:ext cx="3966210"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 zwischen Aufgaben</a:t>
            </a:r>
          </a:p>
        </p:txBody>
      </p:sp>
      <p:sp>
        <p:nvSpPr>
          <p:cNvPr id="14" name="Textfeld 13">
            <a:extLst>
              <a:ext uri="{FF2B5EF4-FFF2-40B4-BE49-F238E27FC236}">
                <a16:creationId xmlns:a16="http://schemas.microsoft.com/office/drawing/2014/main" id="{D7F27150-BFCC-6C41-A8BA-F7E8F9823579}"/>
              </a:ext>
            </a:extLst>
          </p:cNvPr>
          <p:cNvSpPr txBox="1"/>
          <p:nvPr/>
        </p:nvSpPr>
        <p:spPr>
          <a:xfrm>
            <a:off x="749427" y="1900478"/>
            <a:ext cx="3406140" cy="1480276"/>
          </a:xfrm>
          <a:prstGeom prst="rect">
            <a:avLst/>
          </a:prstGeom>
          <a:noFill/>
        </p:spPr>
        <p:txBody>
          <a:bodyPr wrap="square" rtlCol="0">
            <a:spAutoFit/>
          </a:bodyPr>
          <a:lstStyle/>
          <a:p>
            <a:r>
              <a:rPr lang="de-DE" altLang="de-DE" dirty="0">
                <a:latin typeface="Arial" panose="020B0604020202020204" pitchFamily="34" charset="0"/>
                <a:cs typeface="Arial" panose="020B0604020202020204" pitchFamily="34" charset="0"/>
              </a:rPr>
              <a:t>Kommutativgesetz: </a:t>
            </a:r>
            <a:br>
              <a:rPr lang="de-DE" altLang="de-DE" dirty="0">
                <a:latin typeface="Arial" panose="020B0604020202020204" pitchFamily="34" charset="0"/>
                <a:cs typeface="Arial" panose="020B0604020202020204" pitchFamily="34" charset="0"/>
              </a:rPr>
            </a:br>
            <a:r>
              <a:rPr lang="de-DE" altLang="de-DE" dirty="0">
                <a:latin typeface="Arial" panose="020B0604020202020204" pitchFamily="34" charset="0"/>
                <a:cs typeface="Arial" panose="020B0604020202020204" pitchFamily="34" charset="0"/>
              </a:rPr>
              <a:t>4 </a:t>
            </a:r>
            <a:r>
              <a:rPr lang="de-DE" dirty="0"/>
              <a:t>∙</a:t>
            </a:r>
            <a:r>
              <a:rPr lang="de-DE" altLang="de-DE" dirty="0">
                <a:latin typeface="Arial" panose="020B0604020202020204" pitchFamily="34" charset="0"/>
                <a:cs typeface="Arial" panose="020B0604020202020204" pitchFamily="34" charset="0"/>
              </a:rPr>
              <a:t> 3 = 3 </a:t>
            </a:r>
            <a:r>
              <a:rPr lang="de-DE" dirty="0"/>
              <a:t>∙</a:t>
            </a:r>
            <a:r>
              <a:rPr lang="de-DE" altLang="de-DE" dirty="0">
                <a:latin typeface="Arial" panose="020B0604020202020204" pitchFamily="34" charset="0"/>
                <a:cs typeface="Arial" panose="020B0604020202020204" pitchFamily="34" charset="0"/>
              </a:rPr>
              <a:t> 4</a:t>
            </a:r>
            <a:endParaRPr lang="de-DE" dirty="0"/>
          </a:p>
        </p:txBody>
      </p:sp>
      <p:sp>
        <p:nvSpPr>
          <p:cNvPr id="15" name="Textfeld 14">
            <a:extLst>
              <a:ext uri="{FF2B5EF4-FFF2-40B4-BE49-F238E27FC236}">
                <a16:creationId xmlns:a16="http://schemas.microsoft.com/office/drawing/2014/main" id="{B8663E65-78DE-420E-2751-F802DF335667}"/>
              </a:ext>
            </a:extLst>
          </p:cNvPr>
          <p:cNvSpPr txBox="1"/>
          <p:nvPr/>
        </p:nvSpPr>
        <p:spPr>
          <a:xfrm>
            <a:off x="4307351" y="1918860"/>
            <a:ext cx="3590355" cy="646332"/>
          </a:xfrm>
          <a:prstGeom prst="rect">
            <a:avLst/>
          </a:prstGeom>
          <a:noFill/>
        </p:spPr>
        <p:txBody>
          <a:bodyPr wrap="square" rtlCol="0">
            <a:spAutoFit/>
          </a:bodyPr>
          <a:lstStyle/>
          <a:p>
            <a:r>
              <a:rPr lang="de-DE" altLang="de-DE" dirty="0">
                <a:latin typeface="Arial" panose="020B0604020202020204" pitchFamily="34" charset="0"/>
                <a:cs typeface="Arial" panose="020B0604020202020204" pitchFamily="34" charset="0"/>
              </a:rPr>
              <a:t>Assoziativgesetz: </a:t>
            </a:r>
            <a:br>
              <a:rPr lang="de-DE" altLang="de-DE" dirty="0">
                <a:latin typeface="Arial" panose="020B0604020202020204" pitchFamily="34" charset="0"/>
                <a:cs typeface="Arial" panose="020B0604020202020204" pitchFamily="34" charset="0"/>
              </a:rPr>
            </a:br>
            <a:r>
              <a:rPr lang="de-DE" altLang="de-DE" dirty="0">
                <a:latin typeface="Arial" panose="020B0604020202020204" pitchFamily="34" charset="0"/>
                <a:cs typeface="Arial" panose="020B0604020202020204" pitchFamily="34" charset="0"/>
              </a:rPr>
              <a:t>(2 </a:t>
            </a:r>
            <a:r>
              <a:rPr lang="de-DE" dirty="0">
                <a:latin typeface="Arial" panose="020B0604020202020204" pitchFamily="34" charset="0"/>
                <a:cs typeface="Arial" panose="020B0604020202020204" pitchFamily="34" charset="0"/>
              </a:rPr>
              <a:t>∙</a:t>
            </a:r>
            <a:r>
              <a:rPr lang="de-DE" altLang="de-DE" dirty="0">
                <a:latin typeface="Arial" panose="020B0604020202020204" pitchFamily="34" charset="0"/>
                <a:cs typeface="Arial" panose="020B0604020202020204" pitchFamily="34" charset="0"/>
              </a:rPr>
              <a:t> 5) </a:t>
            </a:r>
            <a:r>
              <a:rPr lang="de-DE" dirty="0">
                <a:latin typeface="Arial" panose="020B0604020202020204" pitchFamily="34" charset="0"/>
                <a:cs typeface="Arial" panose="020B0604020202020204" pitchFamily="34" charset="0"/>
              </a:rPr>
              <a:t>∙ 3</a:t>
            </a:r>
            <a:r>
              <a:rPr lang="de-DE" altLang="de-DE" dirty="0">
                <a:latin typeface="Arial" panose="020B0604020202020204" pitchFamily="34" charset="0"/>
                <a:cs typeface="Arial" panose="020B0604020202020204" pitchFamily="34" charset="0"/>
              </a:rPr>
              <a:t> = 2 </a:t>
            </a:r>
            <a:r>
              <a:rPr lang="de-DE" dirty="0">
                <a:latin typeface="Arial" panose="020B0604020202020204" pitchFamily="34" charset="0"/>
                <a:cs typeface="Arial" panose="020B0604020202020204" pitchFamily="34" charset="0"/>
              </a:rPr>
              <a:t>∙</a:t>
            </a:r>
            <a:r>
              <a:rPr lang="de-DE" altLang="de-DE" dirty="0">
                <a:latin typeface="Arial" panose="020B0604020202020204" pitchFamily="34" charset="0"/>
                <a:cs typeface="Arial" panose="020B0604020202020204" pitchFamily="34" charset="0"/>
              </a:rPr>
              <a:t> (5 </a:t>
            </a:r>
            <a:r>
              <a:rPr lang="de-DE" dirty="0">
                <a:latin typeface="Arial" panose="020B0604020202020204" pitchFamily="34" charset="0"/>
                <a:cs typeface="Arial" panose="020B0604020202020204" pitchFamily="34" charset="0"/>
              </a:rPr>
              <a:t>∙ 3</a:t>
            </a:r>
            <a:r>
              <a:rPr lang="de-DE" altLang="de-DE" dirty="0">
                <a:latin typeface="Arial" panose="020B0604020202020204" pitchFamily="34" charset="0"/>
                <a:cs typeface="Arial" panose="020B0604020202020204" pitchFamily="34" charset="0"/>
              </a:rPr>
              <a:t>) </a:t>
            </a:r>
            <a:r>
              <a:rPr lang="de-DE" altLang="de-DE" dirty="0">
                <a:latin typeface="Arial" panose="020B0604020202020204" pitchFamily="34" charset="0"/>
                <a:cs typeface="Arial" panose="020B0604020202020204" pitchFamily="34" charset="0"/>
                <a:sym typeface="Wingdings" pitchFamily="2" charset="2"/>
              </a:rPr>
              <a:t>=</a:t>
            </a:r>
            <a:r>
              <a:rPr lang="de-DE" altLang="de-DE" dirty="0">
                <a:latin typeface="Arial" panose="020B0604020202020204" pitchFamily="34" charset="0"/>
                <a:cs typeface="Arial" panose="020B0604020202020204" pitchFamily="34" charset="0"/>
              </a:rPr>
              <a:t> 2 </a:t>
            </a:r>
            <a:r>
              <a:rPr lang="de-DE" dirty="0">
                <a:latin typeface="Arial" panose="020B0604020202020204" pitchFamily="34" charset="0"/>
                <a:cs typeface="Arial" panose="020B0604020202020204" pitchFamily="34" charset="0"/>
              </a:rPr>
              <a:t>∙</a:t>
            </a:r>
            <a:r>
              <a:rPr lang="de-DE" altLang="de-DE" dirty="0">
                <a:latin typeface="Arial" panose="020B0604020202020204" pitchFamily="34" charset="0"/>
                <a:cs typeface="Arial" panose="020B0604020202020204" pitchFamily="34" charset="0"/>
              </a:rPr>
              <a:t> (3 </a:t>
            </a:r>
            <a:r>
              <a:rPr lang="de-DE" dirty="0">
                <a:latin typeface="Arial" panose="020B0604020202020204" pitchFamily="34" charset="0"/>
                <a:cs typeface="Arial" panose="020B0604020202020204" pitchFamily="34" charset="0"/>
              </a:rPr>
              <a:t>∙ 5)</a:t>
            </a:r>
          </a:p>
        </p:txBody>
      </p:sp>
      <p:sp>
        <p:nvSpPr>
          <p:cNvPr id="16" name="Textfeld 15">
            <a:extLst>
              <a:ext uri="{FF2B5EF4-FFF2-40B4-BE49-F238E27FC236}">
                <a16:creationId xmlns:a16="http://schemas.microsoft.com/office/drawing/2014/main" id="{9B5925CB-B247-C845-C8CC-C37B6403DAB6}"/>
              </a:ext>
            </a:extLst>
          </p:cNvPr>
          <p:cNvSpPr txBox="1"/>
          <p:nvPr/>
        </p:nvSpPr>
        <p:spPr>
          <a:xfrm>
            <a:off x="4269114" y="4159436"/>
            <a:ext cx="4206240" cy="1480276"/>
          </a:xfrm>
          <a:prstGeom prst="rect">
            <a:avLst/>
          </a:prstGeom>
          <a:noFill/>
        </p:spPr>
        <p:txBody>
          <a:bodyPr wrap="square" rtlCol="0">
            <a:spAutoFit/>
          </a:bodyPr>
          <a:lstStyle/>
          <a:p>
            <a:r>
              <a:rPr lang="de-DE" altLang="de-DE" dirty="0">
                <a:latin typeface="Arial" panose="020B0604020202020204" pitchFamily="34" charset="0"/>
                <a:cs typeface="Arial" panose="020B0604020202020204" pitchFamily="34" charset="0"/>
              </a:rPr>
              <a:t>Distributivgesetz: </a:t>
            </a:r>
            <a:br>
              <a:rPr lang="de-DE" altLang="de-DE" dirty="0">
                <a:latin typeface="Arial" panose="020B0604020202020204" pitchFamily="34" charset="0"/>
                <a:cs typeface="Arial" panose="020B0604020202020204" pitchFamily="34" charset="0"/>
              </a:rPr>
            </a:br>
            <a:r>
              <a:rPr lang="de-DE" altLang="de-DE" dirty="0">
                <a:latin typeface="Arial" panose="020B0604020202020204" pitchFamily="34" charset="0"/>
                <a:cs typeface="Arial" panose="020B0604020202020204" pitchFamily="34" charset="0"/>
              </a:rPr>
              <a:t>7 </a:t>
            </a:r>
            <a:r>
              <a:rPr lang="de-DE" dirty="0"/>
              <a:t>∙</a:t>
            </a:r>
            <a:r>
              <a:rPr lang="de-DE" altLang="de-DE" dirty="0">
                <a:latin typeface="Arial" panose="020B0604020202020204" pitchFamily="34" charset="0"/>
                <a:cs typeface="Arial" panose="020B0604020202020204" pitchFamily="34" charset="0"/>
              </a:rPr>
              <a:t> 13 = 7 </a:t>
            </a:r>
            <a:r>
              <a:rPr lang="de-DE" dirty="0"/>
              <a:t>∙</a:t>
            </a:r>
            <a:r>
              <a:rPr lang="de-DE" altLang="de-DE" dirty="0">
                <a:latin typeface="Arial" panose="020B0604020202020204" pitchFamily="34" charset="0"/>
                <a:cs typeface="Arial" panose="020B0604020202020204" pitchFamily="34" charset="0"/>
              </a:rPr>
              <a:t> (10 + 3) = (7</a:t>
            </a:r>
            <a:r>
              <a:rPr lang="de-DE" altLang="de-DE" baseline="0" dirty="0">
                <a:latin typeface="Arial" panose="020B0604020202020204" pitchFamily="34" charset="0"/>
                <a:cs typeface="Arial" panose="020B0604020202020204" pitchFamily="34" charset="0"/>
              </a:rPr>
              <a:t> </a:t>
            </a:r>
            <a:r>
              <a:rPr lang="de-DE" dirty="0"/>
              <a:t>∙</a:t>
            </a:r>
            <a:r>
              <a:rPr lang="de-DE" altLang="de-DE" dirty="0">
                <a:latin typeface="Arial" panose="020B0604020202020204" pitchFamily="34" charset="0"/>
                <a:cs typeface="Arial" panose="020B0604020202020204" pitchFamily="34" charset="0"/>
              </a:rPr>
              <a:t> 10) + (7 </a:t>
            </a:r>
            <a:r>
              <a:rPr lang="de-DE" dirty="0"/>
              <a:t>∙</a:t>
            </a:r>
            <a:r>
              <a:rPr lang="de-DE" altLang="de-DE" dirty="0">
                <a:latin typeface="Arial" panose="020B0604020202020204" pitchFamily="34" charset="0"/>
                <a:cs typeface="Arial" panose="020B0604020202020204" pitchFamily="34" charset="0"/>
              </a:rPr>
              <a:t> 3)</a:t>
            </a:r>
            <a:endParaRPr lang="de-DE" dirty="0"/>
          </a:p>
        </p:txBody>
      </p:sp>
      <p:sp>
        <p:nvSpPr>
          <p:cNvPr id="17" name="Textfeld 16">
            <a:extLst>
              <a:ext uri="{FF2B5EF4-FFF2-40B4-BE49-F238E27FC236}">
                <a16:creationId xmlns:a16="http://schemas.microsoft.com/office/drawing/2014/main" id="{A5BE2471-78DC-F71A-B780-5549E35FA202}"/>
              </a:ext>
            </a:extLst>
          </p:cNvPr>
          <p:cNvSpPr txBox="1"/>
          <p:nvPr/>
        </p:nvSpPr>
        <p:spPr>
          <a:xfrm>
            <a:off x="520120" y="3954472"/>
            <a:ext cx="3406140" cy="646332"/>
          </a:xfrm>
          <a:prstGeom prst="rect">
            <a:avLst/>
          </a:prstGeom>
          <a:noFill/>
        </p:spPr>
        <p:txBody>
          <a:bodyPr wrap="square" rtlCol="0">
            <a:spAutoFit/>
          </a:bodyPr>
          <a:lstStyle/>
          <a:p>
            <a:r>
              <a:rPr lang="de-DE" altLang="de-DE" dirty="0">
                <a:latin typeface="Arial" panose="020B0604020202020204" pitchFamily="34" charset="0"/>
                <a:cs typeface="Arial" panose="020B0604020202020204" pitchFamily="34" charset="0"/>
              </a:rPr>
              <a:t>Konstanz des Produkts: </a:t>
            </a:r>
            <a:br>
              <a:rPr lang="de-DE" altLang="de-DE" dirty="0">
                <a:latin typeface="Arial" panose="020B0604020202020204" pitchFamily="34" charset="0"/>
                <a:cs typeface="Arial" panose="020B0604020202020204" pitchFamily="34" charset="0"/>
              </a:rPr>
            </a:br>
            <a:r>
              <a:rPr lang="de-DE" altLang="de-DE" dirty="0">
                <a:latin typeface="Arial" panose="020B0604020202020204" pitchFamily="34" charset="0"/>
                <a:cs typeface="Arial" panose="020B0604020202020204" pitchFamily="34" charset="0"/>
              </a:rPr>
              <a:t>6 </a:t>
            </a:r>
            <a:r>
              <a:rPr lang="de-DE" dirty="0"/>
              <a:t>∙</a:t>
            </a:r>
            <a:r>
              <a:rPr lang="de-DE" altLang="de-DE" dirty="0">
                <a:latin typeface="Arial" panose="020B0604020202020204" pitchFamily="34" charset="0"/>
                <a:cs typeface="Arial" panose="020B0604020202020204" pitchFamily="34" charset="0"/>
              </a:rPr>
              <a:t> 5 = 3 </a:t>
            </a:r>
            <a:r>
              <a:rPr lang="de-DE" dirty="0"/>
              <a:t>∙</a:t>
            </a:r>
            <a:r>
              <a:rPr lang="de-DE" altLang="de-DE" dirty="0">
                <a:latin typeface="Arial" panose="020B0604020202020204" pitchFamily="34" charset="0"/>
                <a:cs typeface="Arial" panose="020B0604020202020204" pitchFamily="34" charset="0"/>
              </a:rPr>
              <a:t> 10</a:t>
            </a:r>
            <a:endParaRPr lang="de-DE" dirty="0"/>
          </a:p>
        </p:txBody>
      </p:sp>
      <p:sp>
        <p:nvSpPr>
          <p:cNvPr id="20" name="Textfeld 19">
            <a:extLst>
              <a:ext uri="{FF2B5EF4-FFF2-40B4-BE49-F238E27FC236}">
                <a16:creationId xmlns:a16="http://schemas.microsoft.com/office/drawing/2014/main" id="{9E3430EB-C7DA-B25C-CF4A-452FB600DF6C}"/>
              </a:ext>
            </a:extLst>
          </p:cNvPr>
          <p:cNvSpPr txBox="1"/>
          <p:nvPr/>
        </p:nvSpPr>
        <p:spPr>
          <a:xfrm>
            <a:off x="7124700" y="5989318"/>
            <a:ext cx="1963485" cy="276999"/>
          </a:xfrm>
          <a:prstGeom prst="rect">
            <a:avLst/>
          </a:prstGeom>
          <a:noFill/>
        </p:spPr>
        <p:txBody>
          <a:bodyPr wrap="square">
            <a:spAutoFit/>
          </a:bodyPr>
          <a:lstStyle/>
          <a:p>
            <a:r>
              <a:rPr lang="de-DE" altLang="de-DE" sz="1200" dirty="0">
                <a:latin typeface="Arial" panose="020B0604020202020204" pitchFamily="34" charset="0"/>
                <a:cs typeface="Arial" panose="020B0604020202020204" pitchFamily="34" charset="0"/>
                <a:sym typeface="Helvetica" panose="020B0604020202020204" pitchFamily="34" charset="0"/>
              </a:rPr>
              <a:t>(PIKAS, 2020, S. 28)</a:t>
            </a:r>
            <a:endParaRPr lang="de-DE" sz="1200" dirty="0"/>
          </a:p>
        </p:txBody>
      </p:sp>
      <p:sp>
        <p:nvSpPr>
          <p:cNvPr id="77" name="Abgerundetes Rechteck 76">
            <a:extLst>
              <a:ext uri="{FF2B5EF4-FFF2-40B4-BE49-F238E27FC236}">
                <a16:creationId xmlns:a16="http://schemas.microsoft.com/office/drawing/2014/main" id="{95363D48-69E0-73D4-BFBE-696DB6D7A5B7}"/>
              </a:ext>
            </a:extLst>
          </p:cNvPr>
          <p:cNvSpPr/>
          <p:nvPr/>
        </p:nvSpPr>
        <p:spPr>
          <a:xfrm>
            <a:off x="620114" y="3073885"/>
            <a:ext cx="787036" cy="264522"/>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9" name="Abgerundetes Rechteck 98">
            <a:extLst>
              <a:ext uri="{FF2B5EF4-FFF2-40B4-BE49-F238E27FC236}">
                <a16:creationId xmlns:a16="http://schemas.microsoft.com/office/drawing/2014/main" id="{BC5D4226-31F3-E47E-2863-F6A156FCAD70}"/>
              </a:ext>
            </a:extLst>
          </p:cNvPr>
          <p:cNvSpPr/>
          <p:nvPr/>
        </p:nvSpPr>
        <p:spPr>
          <a:xfrm>
            <a:off x="622458" y="2761972"/>
            <a:ext cx="787036" cy="264522"/>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4" name="Abgerundetes Rechteck 103">
            <a:extLst>
              <a:ext uri="{FF2B5EF4-FFF2-40B4-BE49-F238E27FC236}">
                <a16:creationId xmlns:a16="http://schemas.microsoft.com/office/drawing/2014/main" id="{1C0977EF-767F-34B7-E479-6523EFAD69A2}"/>
              </a:ext>
            </a:extLst>
          </p:cNvPr>
          <p:cNvSpPr/>
          <p:nvPr/>
        </p:nvSpPr>
        <p:spPr>
          <a:xfrm>
            <a:off x="620114" y="2480683"/>
            <a:ext cx="787036" cy="264522"/>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467" name="Gruppieren 466">
            <a:extLst>
              <a:ext uri="{FF2B5EF4-FFF2-40B4-BE49-F238E27FC236}">
                <a16:creationId xmlns:a16="http://schemas.microsoft.com/office/drawing/2014/main" id="{BDB551E8-AD59-5CFF-6F32-BAF260D1CC91}"/>
              </a:ext>
            </a:extLst>
          </p:cNvPr>
          <p:cNvGrpSpPr/>
          <p:nvPr/>
        </p:nvGrpSpPr>
        <p:grpSpPr>
          <a:xfrm>
            <a:off x="660309" y="2507389"/>
            <a:ext cx="713669" cy="1108873"/>
            <a:chOff x="660309" y="2507389"/>
            <a:chExt cx="713669" cy="1108873"/>
          </a:xfrm>
        </p:grpSpPr>
        <p:sp>
          <p:nvSpPr>
            <p:cNvPr id="76" name="Oval 75">
              <a:extLst>
                <a:ext uri="{FF2B5EF4-FFF2-40B4-BE49-F238E27FC236}">
                  <a16:creationId xmlns:a16="http://schemas.microsoft.com/office/drawing/2014/main" id="{11FD5742-D3D4-5BF5-C44E-37434130E86C}"/>
                </a:ext>
              </a:extLst>
            </p:cNvPr>
            <p:cNvSpPr/>
            <p:nvPr/>
          </p:nvSpPr>
          <p:spPr>
            <a:xfrm rot="16200000">
              <a:off x="660308" y="310059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Oval 69">
              <a:extLst>
                <a:ext uri="{FF2B5EF4-FFF2-40B4-BE49-F238E27FC236}">
                  <a16:creationId xmlns:a16="http://schemas.microsoft.com/office/drawing/2014/main" id="{E7D85246-0FE0-A0E3-CDD7-B259FAFB1C5E}"/>
                </a:ext>
              </a:extLst>
            </p:cNvPr>
            <p:cNvSpPr/>
            <p:nvPr/>
          </p:nvSpPr>
          <p:spPr>
            <a:xfrm rot="16200000">
              <a:off x="903609" y="310059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Oval 63">
              <a:extLst>
                <a:ext uri="{FF2B5EF4-FFF2-40B4-BE49-F238E27FC236}">
                  <a16:creationId xmlns:a16="http://schemas.microsoft.com/office/drawing/2014/main" id="{FFDE19D1-1F6D-92AB-7A5E-A56131EE8E22}"/>
                </a:ext>
              </a:extLst>
            </p:cNvPr>
            <p:cNvSpPr/>
            <p:nvPr/>
          </p:nvSpPr>
          <p:spPr>
            <a:xfrm rot="16200000">
              <a:off x="1157711" y="310059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Oval 95">
              <a:extLst>
                <a:ext uri="{FF2B5EF4-FFF2-40B4-BE49-F238E27FC236}">
                  <a16:creationId xmlns:a16="http://schemas.microsoft.com/office/drawing/2014/main" id="{6737BDE5-4E3F-BBB7-F2CF-75F99DC42E96}"/>
                </a:ext>
              </a:extLst>
            </p:cNvPr>
            <p:cNvSpPr/>
            <p:nvPr/>
          </p:nvSpPr>
          <p:spPr>
            <a:xfrm rot="16200000">
              <a:off x="662652" y="2788679"/>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Oval 96">
              <a:extLst>
                <a:ext uri="{FF2B5EF4-FFF2-40B4-BE49-F238E27FC236}">
                  <a16:creationId xmlns:a16="http://schemas.microsoft.com/office/drawing/2014/main" id="{E73BE4E7-31A0-8636-46D9-A333D467FBDB}"/>
                </a:ext>
              </a:extLst>
            </p:cNvPr>
            <p:cNvSpPr/>
            <p:nvPr/>
          </p:nvSpPr>
          <p:spPr>
            <a:xfrm rot="16200000">
              <a:off x="905953" y="278868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Oval 97">
              <a:extLst>
                <a:ext uri="{FF2B5EF4-FFF2-40B4-BE49-F238E27FC236}">
                  <a16:creationId xmlns:a16="http://schemas.microsoft.com/office/drawing/2014/main" id="{D4B2058E-119B-5641-B3C4-D547735C7DEC}"/>
                </a:ext>
              </a:extLst>
            </p:cNvPr>
            <p:cNvSpPr/>
            <p:nvPr/>
          </p:nvSpPr>
          <p:spPr>
            <a:xfrm rot="16200000">
              <a:off x="1160055" y="278868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Oval 100">
              <a:extLst>
                <a:ext uri="{FF2B5EF4-FFF2-40B4-BE49-F238E27FC236}">
                  <a16:creationId xmlns:a16="http://schemas.microsoft.com/office/drawing/2014/main" id="{04FAE29D-0642-ED25-6988-9BFC9C15E9AC}"/>
                </a:ext>
              </a:extLst>
            </p:cNvPr>
            <p:cNvSpPr/>
            <p:nvPr/>
          </p:nvSpPr>
          <p:spPr>
            <a:xfrm rot="16200000">
              <a:off x="660308" y="250739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Oval 101">
              <a:extLst>
                <a:ext uri="{FF2B5EF4-FFF2-40B4-BE49-F238E27FC236}">
                  <a16:creationId xmlns:a16="http://schemas.microsoft.com/office/drawing/2014/main" id="{0C52E392-E111-547D-29A5-9DF183B75F46}"/>
                </a:ext>
              </a:extLst>
            </p:cNvPr>
            <p:cNvSpPr/>
            <p:nvPr/>
          </p:nvSpPr>
          <p:spPr>
            <a:xfrm rot="16200000">
              <a:off x="903609" y="2507391"/>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Oval 102">
              <a:extLst>
                <a:ext uri="{FF2B5EF4-FFF2-40B4-BE49-F238E27FC236}">
                  <a16:creationId xmlns:a16="http://schemas.microsoft.com/office/drawing/2014/main" id="{1E05C8FD-F646-E51D-746E-9066924DFD39}"/>
                </a:ext>
              </a:extLst>
            </p:cNvPr>
            <p:cNvSpPr/>
            <p:nvPr/>
          </p:nvSpPr>
          <p:spPr>
            <a:xfrm rot="16200000">
              <a:off x="1157711" y="2507391"/>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Oval 105">
              <a:extLst>
                <a:ext uri="{FF2B5EF4-FFF2-40B4-BE49-F238E27FC236}">
                  <a16:creationId xmlns:a16="http://schemas.microsoft.com/office/drawing/2014/main" id="{B3898677-05EA-7342-B96D-943E934A42F8}"/>
                </a:ext>
              </a:extLst>
            </p:cNvPr>
            <p:cNvSpPr/>
            <p:nvPr/>
          </p:nvSpPr>
          <p:spPr>
            <a:xfrm rot="16200000">
              <a:off x="662652" y="3402339"/>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Oval 106">
              <a:extLst>
                <a:ext uri="{FF2B5EF4-FFF2-40B4-BE49-F238E27FC236}">
                  <a16:creationId xmlns:a16="http://schemas.microsoft.com/office/drawing/2014/main" id="{2B4CD4B5-3088-44E1-7970-86301FC389FD}"/>
                </a:ext>
              </a:extLst>
            </p:cNvPr>
            <p:cNvSpPr/>
            <p:nvPr/>
          </p:nvSpPr>
          <p:spPr>
            <a:xfrm rot="16200000">
              <a:off x="905953" y="340234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Oval 107">
              <a:extLst>
                <a:ext uri="{FF2B5EF4-FFF2-40B4-BE49-F238E27FC236}">
                  <a16:creationId xmlns:a16="http://schemas.microsoft.com/office/drawing/2014/main" id="{95CCB98D-2E7E-818C-4714-62D6A446F001}"/>
                </a:ext>
              </a:extLst>
            </p:cNvPr>
            <p:cNvSpPr/>
            <p:nvPr/>
          </p:nvSpPr>
          <p:spPr>
            <a:xfrm rot="16200000">
              <a:off x="1160055" y="340234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09" name="Abgerundetes Rechteck 108">
            <a:extLst>
              <a:ext uri="{FF2B5EF4-FFF2-40B4-BE49-F238E27FC236}">
                <a16:creationId xmlns:a16="http://schemas.microsoft.com/office/drawing/2014/main" id="{5247535F-7EDD-5342-76A5-05BB1D8489B1}"/>
              </a:ext>
            </a:extLst>
          </p:cNvPr>
          <p:cNvSpPr/>
          <p:nvPr/>
        </p:nvSpPr>
        <p:spPr>
          <a:xfrm>
            <a:off x="622458" y="3375632"/>
            <a:ext cx="787036" cy="264522"/>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59" name="Abgerundetes Rechteck 458">
            <a:extLst>
              <a:ext uri="{FF2B5EF4-FFF2-40B4-BE49-F238E27FC236}">
                <a16:creationId xmlns:a16="http://schemas.microsoft.com/office/drawing/2014/main" id="{147711D4-6448-DB40-4D54-B35A5B129484}"/>
              </a:ext>
            </a:extLst>
          </p:cNvPr>
          <p:cNvSpPr/>
          <p:nvPr/>
        </p:nvSpPr>
        <p:spPr>
          <a:xfrm>
            <a:off x="576015" y="4810512"/>
            <a:ext cx="893267" cy="174888"/>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3" name="Gruppieren 12">
            <a:extLst>
              <a:ext uri="{FF2B5EF4-FFF2-40B4-BE49-F238E27FC236}">
                <a16:creationId xmlns:a16="http://schemas.microsoft.com/office/drawing/2014/main" id="{E2D092ED-657B-7EA2-2D2E-51D9BE1A9189}"/>
              </a:ext>
            </a:extLst>
          </p:cNvPr>
          <p:cNvGrpSpPr/>
          <p:nvPr/>
        </p:nvGrpSpPr>
        <p:grpSpPr>
          <a:xfrm>
            <a:off x="603627" y="4825552"/>
            <a:ext cx="833726" cy="146240"/>
            <a:chOff x="603627" y="4825552"/>
            <a:chExt cx="833726" cy="146240"/>
          </a:xfrm>
        </p:grpSpPr>
        <p:sp>
          <p:nvSpPr>
            <p:cNvPr id="456" name="Oval 455">
              <a:extLst>
                <a:ext uri="{FF2B5EF4-FFF2-40B4-BE49-F238E27FC236}">
                  <a16:creationId xmlns:a16="http://schemas.microsoft.com/office/drawing/2014/main" id="{9D1B1D17-C204-3FAE-E469-3C7E4EB99CA7}"/>
                </a:ext>
              </a:extLst>
            </p:cNvPr>
            <p:cNvSpPr/>
            <p:nvPr/>
          </p:nvSpPr>
          <p:spPr>
            <a:xfrm rot="16200000">
              <a:off x="606388" y="4822791"/>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7" name="Oval 456">
              <a:extLst>
                <a:ext uri="{FF2B5EF4-FFF2-40B4-BE49-F238E27FC236}">
                  <a16:creationId xmlns:a16="http://schemas.microsoft.com/office/drawing/2014/main" id="{2BF4B3BE-0307-4136-A6F0-8116A8DFBEC3}"/>
                </a:ext>
              </a:extLst>
            </p:cNvPr>
            <p:cNvSpPr/>
            <p:nvPr/>
          </p:nvSpPr>
          <p:spPr>
            <a:xfrm rot="16200000">
              <a:off x="773527" y="482279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8" name="Oval 457">
              <a:extLst>
                <a:ext uri="{FF2B5EF4-FFF2-40B4-BE49-F238E27FC236}">
                  <a16:creationId xmlns:a16="http://schemas.microsoft.com/office/drawing/2014/main" id="{E0363B3D-C387-3860-6EF4-60AF5D388C1A}"/>
                </a:ext>
              </a:extLst>
            </p:cNvPr>
            <p:cNvSpPr/>
            <p:nvPr/>
          </p:nvSpPr>
          <p:spPr>
            <a:xfrm rot="16200000">
              <a:off x="948086" y="482279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4" name="Oval 453">
              <a:extLst>
                <a:ext uri="{FF2B5EF4-FFF2-40B4-BE49-F238E27FC236}">
                  <a16:creationId xmlns:a16="http://schemas.microsoft.com/office/drawing/2014/main" id="{5E6ED37B-3889-0234-7604-4611E3BE1D36}"/>
                </a:ext>
              </a:extLst>
            </p:cNvPr>
            <p:cNvSpPr/>
            <p:nvPr/>
          </p:nvSpPr>
          <p:spPr>
            <a:xfrm rot="16200000">
              <a:off x="1118599" y="4826250"/>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5" name="Oval 454">
              <a:extLst>
                <a:ext uri="{FF2B5EF4-FFF2-40B4-BE49-F238E27FC236}">
                  <a16:creationId xmlns:a16="http://schemas.microsoft.com/office/drawing/2014/main" id="{0016B3EB-5765-BC46-FCE3-5B12ECA49BFA}"/>
                </a:ext>
              </a:extLst>
            </p:cNvPr>
            <p:cNvSpPr/>
            <p:nvPr/>
          </p:nvSpPr>
          <p:spPr>
            <a:xfrm rot="16200000">
              <a:off x="1293157" y="482759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66" name="Abgerundetes Rechteck 465">
            <a:extLst>
              <a:ext uri="{FF2B5EF4-FFF2-40B4-BE49-F238E27FC236}">
                <a16:creationId xmlns:a16="http://schemas.microsoft.com/office/drawing/2014/main" id="{03EC8302-0FDB-C5D4-DDA5-1AB69D834F21}"/>
              </a:ext>
            </a:extLst>
          </p:cNvPr>
          <p:cNvSpPr/>
          <p:nvPr/>
        </p:nvSpPr>
        <p:spPr>
          <a:xfrm>
            <a:off x="577671" y="4610644"/>
            <a:ext cx="893267" cy="174888"/>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2" name="Gruppieren 11">
            <a:extLst>
              <a:ext uri="{FF2B5EF4-FFF2-40B4-BE49-F238E27FC236}">
                <a16:creationId xmlns:a16="http://schemas.microsoft.com/office/drawing/2014/main" id="{F1ECB67D-4E05-BAF1-598E-67D5D1D3D4AC}"/>
              </a:ext>
            </a:extLst>
          </p:cNvPr>
          <p:cNvGrpSpPr/>
          <p:nvPr/>
        </p:nvGrpSpPr>
        <p:grpSpPr>
          <a:xfrm>
            <a:off x="605283" y="4625684"/>
            <a:ext cx="833726" cy="146240"/>
            <a:chOff x="605283" y="4625684"/>
            <a:chExt cx="833726" cy="146240"/>
          </a:xfrm>
        </p:grpSpPr>
        <p:sp>
          <p:nvSpPr>
            <p:cNvPr id="463" name="Oval 462">
              <a:extLst>
                <a:ext uri="{FF2B5EF4-FFF2-40B4-BE49-F238E27FC236}">
                  <a16:creationId xmlns:a16="http://schemas.microsoft.com/office/drawing/2014/main" id="{E380EA4F-873E-19F5-8C4F-D878826FBD27}"/>
                </a:ext>
              </a:extLst>
            </p:cNvPr>
            <p:cNvSpPr/>
            <p:nvPr/>
          </p:nvSpPr>
          <p:spPr>
            <a:xfrm rot="16200000">
              <a:off x="608044" y="4622923"/>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4" name="Oval 463">
              <a:extLst>
                <a:ext uri="{FF2B5EF4-FFF2-40B4-BE49-F238E27FC236}">
                  <a16:creationId xmlns:a16="http://schemas.microsoft.com/office/drawing/2014/main" id="{16F88F6A-8BAA-C983-8C34-9DAFB386668F}"/>
                </a:ext>
              </a:extLst>
            </p:cNvPr>
            <p:cNvSpPr/>
            <p:nvPr/>
          </p:nvSpPr>
          <p:spPr>
            <a:xfrm rot="16200000">
              <a:off x="775183" y="4622924"/>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5" name="Oval 464">
              <a:extLst>
                <a:ext uri="{FF2B5EF4-FFF2-40B4-BE49-F238E27FC236}">
                  <a16:creationId xmlns:a16="http://schemas.microsoft.com/office/drawing/2014/main" id="{26043EB5-1367-F935-4609-89C010F47426}"/>
                </a:ext>
              </a:extLst>
            </p:cNvPr>
            <p:cNvSpPr/>
            <p:nvPr/>
          </p:nvSpPr>
          <p:spPr>
            <a:xfrm rot="16200000">
              <a:off x="949742" y="4622924"/>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1" name="Oval 460">
              <a:extLst>
                <a:ext uri="{FF2B5EF4-FFF2-40B4-BE49-F238E27FC236}">
                  <a16:creationId xmlns:a16="http://schemas.microsoft.com/office/drawing/2014/main" id="{BDF6EC6A-0581-D17E-C1C6-15B83C1BB448}"/>
                </a:ext>
              </a:extLst>
            </p:cNvPr>
            <p:cNvSpPr/>
            <p:nvPr/>
          </p:nvSpPr>
          <p:spPr>
            <a:xfrm rot="16200000">
              <a:off x="1120255" y="462638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2" name="Oval 461">
              <a:extLst>
                <a:ext uri="{FF2B5EF4-FFF2-40B4-BE49-F238E27FC236}">
                  <a16:creationId xmlns:a16="http://schemas.microsoft.com/office/drawing/2014/main" id="{2BA258F4-F403-3CB3-BE44-853B5BD1A107}"/>
                </a:ext>
              </a:extLst>
            </p:cNvPr>
            <p:cNvSpPr/>
            <p:nvPr/>
          </p:nvSpPr>
          <p:spPr>
            <a:xfrm rot="16200000">
              <a:off x="1294813" y="462772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52" name="Abgerundetes Rechteck 451">
            <a:extLst>
              <a:ext uri="{FF2B5EF4-FFF2-40B4-BE49-F238E27FC236}">
                <a16:creationId xmlns:a16="http://schemas.microsoft.com/office/drawing/2014/main" id="{DE8E33C2-C68A-D3A5-6232-ABFEAE23E797}"/>
              </a:ext>
            </a:extLst>
          </p:cNvPr>
          <p:cNvSpPr/>
          <p:nvPr/>
        </p:nvSpPr>
        <p:spPr>
          <a:xfrm>
            <a:off x="572614" y="5010231"/>
            <a:ext cx="893267" cy="174888"/>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8" name="Gruppieren 17">
            <a:extLst>
              <a:ext uri="{FF2B5EF4-FFF2-40B4-BE49-F238E27FC236}">
                <a16:creationId xmlns:a16="http://schemas.microsoft.com/office/drawing/2014/main" id="{FF827B10-E36D-9C41-5F55-F7A75D7EBEFF}"/>
              </a:ext>
            </a:extLst>
          </p:cNvPr>
          <p:cNvGrpSpPr/>
          <p:nvPr/>
        </p:nvGrpSpPr>
        <p:grpSpPr>
          <a:xfrm>
            <a:off x="600226" y="5025271"/>
            <a:ext cx="833726" cy="146240"/>
            <a:chOff x="600226" y="5025271"/>
            <a:chExt cx="833726" cy="146240"/>
          </a:xfrm>
        </p:grpSpPr>
        <p:sp>
          <p:nvSpPr>
            <p:cNvPr id="449" name="Oval 448">
              <a:extLst>
                <a:ext uri="{FF2B5EF4-FFF2-40B4-BE49-F238E27FC236}">
                  <a16:creationId xmlns:a16="http://schemas.microsoft.com/office/drawing/2014/main" id="{CB81F8FE-BB34-D198-4430-1B9F42C628E7}"/>
                </a:ext>
              </a:extLst>
            </p:cNvPr>
            <p:cNvSpPr/>
            <p:nvPr/>
          </p:nvSpPr>
          <p:spPr>
            <a:xfrm rot="16200000">
              <a:off x="602987" y="5022510"/>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0" name="Oval 449">
              <a:extLst>
                <a:ext uri="{FF2B5EF4-FFF2-40B4-BE49-F238E27FC236}">
                  <a16:creationId xmlns:a16="http://schemas.microsoft.com/office/drawing/2014/main" id="{9834493D-9850-4174-7341-36CDF61047B8}"/>
                </a:ext>
              </a:extLst>
            </p:cNvPr>
            <p:cNvSpPr/>
            <p:nvPr/>
          </p:nvSpPr>
          <p:spPr>
            <a:xfrm rot="16200000">
              <a:off x="770126" y="5022511"/>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51" name="Oval 450">
              <a:extLst>
                <a:ext uri="{FF2B5EF4-FFF2-40B4-BE49-F238E27FC236}">
                  <a16:creationId xmlns:a16="http://schemas.microsoft.com/office/drawing/2014/main" id="{1C7933AC-4EE1-C035-A4D0-A959C2BF4F21}"/>
                </a:ext>
              </a:extLst>
            </p:cNvPr>
            <p:cNvSpPr/>
            <p:nvPr/>
          </p:nvSpPr>
          <p:spPr>
            <a:xfrm rot="16200000">
              <a:off x="944685" y="5022511"/>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7" name="Oval 446">
              <a:extLst>
                <a:ext uri="{FF2B5EF4-FFF2-40B4-BE49-F238E27FC236}">
                  <a16:creationId xmlns:a16="http://schemas.microsoft.com/office/drawing/2014/main" id="{950B1449-1CAB-BA7B-6B16-77A8BC8F76A6}"/>
                </a:ext>
              </a:extLst>
            </p:cNvPr>
            <p:cNvSpPr/>
            <p:nvPr/>
          </p:nvSpPr>
          <p:spPr>
            <a:xfrm rot="16200000">
              <a:off x="1115198" y="5025969"/>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8" name="Oval 447">
              <a:extLst>
                <a:ext uri="{FF2B5EF4-FFF2-40B4-BE49-F238E27FC236}">
                  <a16:creationId xmlns:a16="http://schemas.microsoft.com/office/drawing/2014/main" id="{55CE183A-541C-0569-B548-59E6748FB81D}"/>
                </a:ext>
              </a:extLst>
            </p:cNvPr>
            <p:cNvSpPr/>
            <p:nvPr/>
          </p:nvSpPr>
          <p:spPr>
            <a:xfrm rot="16200000">
              <a:off x="1289756" y="50273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45" name="Abgerundetes Rechteck 444">
            <a:extLst>
              <a:ext uri="{FF2B5EF4-FFF2-40B4-BE49-F238E27FC236}">
                <a16:creationId xmlns:a16="http://schemas.microsoft.com/office/drawing/2014/main" id="{545029EB-9C66-B858-BDF3-3944F28E4506}"/>
              </a:ext>
            </a:extLst>
          </p:cNvPr>
          <p:cNvSpPr/>
          <p:nvPr/>
        </p:nvSpPr>
        <p:spPr>
          <a:xfrm>
            <a:off x="1513249" y="4605839"/>
            <a:ext cx="893267" cy="174888"/>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8" name="Abgerundetes Rechteck 437">
            <a:extLst>
              <a:ext uri="{FF2B5EF4-FFF2-40B4-BE49-F238E27FC236}">
                <a16:creationId xmlns:a16="http://schemas.microsoft.com/office/drawing/2014/main" id="{175F814E-63DC-C4D3-7580-CEDE7F357DD3}"/>
              </a:ext>
            </a:extLst>
          </p:cNvPr>
          <p:cNvSpPr/>
          <p:nvPr/>
        </p:nvSpPr>
        <p:spPr>
          <a:xfrm>
            <a:off x="1513667" y="4805707"/>
            <a:ext cx="893267" cy="174888"/>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1" name="Abgerundetes Rechteck 430">
            <a:extLst>
              <a:ext uri="{FF2B5EF4-FFF2-40B4-BE49-F238E27FC236}">
                <a16:creationId xmlns:a16="http://schemas.microsoft.com/office/drawing/2014/main" id="{5C3A176D-005D-ECA1-88A1-C6156D9C5B47}"/>
              </a:ext>
            </a:extLst>
          </p:cNvPr>
          <p:cNvSpPr/>
          <p:nvPr/>
        </p:nvSpPr>
        <p:spPr>
          <a:xfrm>
            <a:off x="1520445" y="5005520"/>
            <a:ext cx="893267" cy="174888"/>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9" name="Gruppieren 8">
            <a:extLst>
              <a:ext uri="{FF2B5EF4-FFF2-40B4-BE49-F238E27FC236}">
                <a16:creationId xmlns:a16="http://schemas.microsoft.com/office/drawing/2014/main" id="{3CB2562C-7B7F-FA40-6EDC-C91CC279B293}"/>
              </a:ext>
            </a:extLst>
          </p:cNvPr>
          <p:cNvGrpSpPr/>
          <p:nvPr/>
        </p:nvGrpSpPr>
        <p:grpSpPr>
          <a:xfrm>
            <a:off x="1540861" y="4620879"/>
            <a:ext cx="840922" cy="541117"/>
            <a:chOff x="1540861" y="4620879"/>
            <a:chExt cx="840922" cy="541117"/>
          </a:xfrm>
        </p:grpSpPr>
        <p:sp>
          <p:nvSpPr>
            <p:cNvPr id="442" name="Oval 441">
              <a:extLst>
                <a:ext uri="{FF2B5EF4-FFF2-40B4-BE49-F238E27FC236}">
                  <a16:creationId xmlns:a16="http://schemas.microsoft.com/office/drawing/2014/main" id="{89677447-A035-E51D-4F8F-F691B31C5F89}"/>
                </a:ext>
              </a:extLst>
            </p:cNvPr>
            <p:cNvSpPr/>
            <p:nvPr/>
          </p:nvSpPr>
          <p:spPr>
            <a:xfrm rot="16200000">
              <a:off x="1543622" y="461811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3" name="Oval 442">
              <a:extLst>
                <a:ext uri="{FF2B5EF4-FFF2-40B4-BE49-F238E27FC236}">
                  <a16:creationId xmlns:a16="http://schemas.microsoft.com/office/drawing/2014/main" id="{F8F816DC-9BE7-7009-C19E-702C0FB43588}"/>
                </a:ext>
              </a:extLst>
            </p:cNvPr>
            <p:cNvSpPr/>
            <p:nvPr/>
          </p:nvSpPr>
          <p:spPr>
            <a:xfrm rot="16200000">
              <a:off x="1710761" y="4618119"/>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4" name="Oval 443">
              <a:extLst>
                <a:ext uri="{FF2B5EF4-FFF2-40B4-BE49-F238E27FC236}">
                  <a16:creationId xmlns:a16="http://schemas.microsoft.com/office/drawing/2014/main" id="{3F4882CE-2711-6C26-B555-764E17E0D679}"/>
                </a:ext>
              </a:extLst>
            </p:cNvPr>
            <p:cNvSpPr/>
            <p:nvPr/>
          </p:nvSpPr>
          <p:spPr>
            <a:xfrm rot="16200000">
              <a:off x="1885320" y="4618119"/>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0" name="Oval 439">
              <a:extLst>
                <a:ext uri="{FF2B5EF4-FFF2-40B4-BE49-F238E27FC236}">
                  <a16:creationId xmlns:a16="http://schemas.microsoft.com/office/drawing/2014/main" id="{A50E0BE1-FE06-3BC1-D4DB-D26ED8FA2781}"/>
                </a:ext>
              </a:extLst>
            </p:cNvPr>
            <p:cNvSpPr/>
            <p:nvPr/>
          </p:nvSpPr>
          <p:spPr>
            <a:xfrm rot="16200000">
              <a:off x="2055833" y="46215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41" name="Oval 440">
              <a:extLst>
                <a:ext uri="{FF2B5EF4-FFF2-40B4-BE49-F238E27FC236}">
                  <a16:creationId xmlns:a16="http://schemas.microsoft.com/office/drawing/2014/main" id="{BDB75C82-4506-0628-8134-407E13E68462}"/>
                </a:ext>
              </a:extLst>
            </p:cNvPr>
            <p:cNvSpPr/>
            <p:nvPr/>
          </p:nvSpPr>
          <p:spPr>
            <a:xfrm rot="16200000">
              <a:off x="2230391" y="4622923"/>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5" name="Oval 434">
              <a:extLst>
                <a:ext uri="{FF2B5EF4-FFF2-40B4-BE49-F238E27FC236}">
                  <a16:creationId xmlns:a16="http://schemas.microsoft.com/office/drawing/2014/main" id="{9CB34CAC-A9E0-9659-24A2-86EC492D9FFF}"/>
                </a:ext>
              </a:extLst>
            </p:cNvPr>
            <p:cNvSpPr/>
            <p:nvPr/>
          </p:nvSpPr>
          <p:spPr>
            <a:xfrm rot="16200000">
              <a:off x="1544040" y="48179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6" name="Oval 435">
              <a:extLst>
                <a:ext uri="{FF2B5EF4-FFF2-40B4-BE49-F238E27FC236}">
                  <a16:creationId xmlns:a16="http://schemas.microsoft.com/office/drawing/2014/main" id="{22C82643-F67C-3912-CC7A-D49A3D4DF924}"/>
                </a:ext>
              </a:extLst>
            </p:cNvPr>
            <p:cNvSpPr/>
            <p:nvPr/>
          </p:nvSpPr>
          <p:spPr>
            <a:xfrm rot="16200000">
              <a:off x="1711179" y="481798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7" name="Oval 436">
              <a:extLst>
                <a:ext uri="{FF2B5EF4-FFF2-40B4-BE49-F238E27FC236}">
                  <a16:creationId xmlns:a16="http://schemas.microsoft.com/office/drawing/2014/main" id="{31543B62-52C1-0675-0650-F6F0F3DF9872}"/>
                </a:ext>
              </a:extLst>
            </p:cNvPr>
            <p:cNvSpPr/>
            <p:nvPr/>
          </p:nvSpPr>
          <p:spPr>
            <a:xfrm rot="16200000">
              <a:off x="1885738" y="481798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3" name="Oval 432">
              <a:extLst>
                <a:ext uri="{FF2B5EF4-FFF2-40B4-BE49-F238E27FC236}">
                  <a16:creationId xmlns:a16="http://schemas.microsoft.com/office/drawing/2014/main" id="{A6390B66-1B25-41B3-DE5A-2458C144FEBC}"/>
                </a:ext>
              </a:extLst>
            </p:cNvPr>
            <p:cNvSpPr/>
            <p:nvPr/>
          </p:nvSpPr>
          <p:spPr>
            <a:xfrm rot="16200000">
              <a:off x="2056251" y="482144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4" name="Oval 433">
              <a:extLst>
                <a:ext uri="{FF2B5EF4-FFF2-40B4-BE49-F238E27FC236}">
                  <a16:creationId xmlns:a16="http://schemas.microsoft.com/office/drawing/2014/main" id="{9840562C-F9C8-BA9A-5025-39F77824036D}"/>
                </a:ext>
              </a:extLst>
            </p:cNvPr>
            <p:cNvSpPr/>
            <p:nvPr/>
          </p:nvSpPr>
          <p:spPr>
            <a:xfrm rot="16200000">
              <a:off x="2230809" y="4814770"/>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8" name="Oval 427">
              <a:extLst>
                <a:ext uri="{FF2B5EF4-FFF2-40B4-BE49-F238E27FC236}">
                  <a16:creationId xmlns:a16="http://schemas.microsoft.com/office/drawing/2014/main" id="{690245FE-5958-7433-A653-3BCA5FB34685}"/>
                </a:ext>
              </a:extLst>
            </p:cNvPr>
            <p:cNvSpPr/>
            <p:nvPr/>
          </p:nvSpPr>
          <p:spPr>
            <a:xfrm rot="16200000">
              <a:off x="1550818" y="5017799"/>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9" name="Oval 428">
              <a:extLst>
                <a:ext uri="{FF2B5EF4-FFF2-40B4-BE49-F238E27FC236}">
                  <a16:creationId xmlns:a16="http://schemas.microsoft.com/office/drawing/2014/main" id="{31C2631D-E918-53BF-302F-F44E0DDC98D4}"/>
                </a:ext>
              </a:extLst>
            </p:cNvPr>
            <p:cNvSpPr/>
            <p:nvPr/>
          </p:nvSpPr>
          <p:spPr>
            <a:xfrm rot="16200000">
              <a:off x="1717957" y="5017800"/>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0" name="Oval 429">
              <a:extLst>
                <a:ext uri="{FF2B5EF4-FFF2-40B4-BE49-F238E27FC236}">
                  <a16:creationId xmlns:a16="http://schemas.microsoft.com/office/drawing/2014/main" id="{F9911622-D0D5-E02B-ACBA-2770CBFD3286}"/>
                </a:ext>
              </a:extLst>
            </p:cNvPr>
            <p:cNvSpPr/>
            <p:nvPr/>
          </p:nvSpPr>
          <p:spPr>
            <a:xfrm rot="16200000">
              <a:off x="1892516" y="5017800"/>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6" name="Oval 425">
              <a:extLst>
                <a:ext uri="{FF2B5EF4-FFF2-40B4-BE49-F238E27FC236}">
                  <a16:creationId xmlns:a16="http://schemas.microsoft.com/office/drawing/2014/main" id="{0D1DE199-E64D-E344-0A97-A4CF422A79FA}"/>
                </a:ext>
              </a:extLst>
            </p:cNvPr>
            <p:cNvSpPr/>
            <p:nvPr/>
          </p:nvSpPr>
          <p:spPr>
            <a:xfrm rot="16200000">
              <a:off x="2063029" y="501323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7" name="Oval 426">
              <a:extLst>
                <a:ext uri="{FF2B5EF4-FFF2-40B4-BE49-F238E27FC236}">
                  <a16:creationId xmlns:a16="http://schemas.microsoft.com/office/drawing/2014/main" id="{DE81B3F1-B9A3-C620-D636-EB9B68F27730}"/>
                </a:ext>
              </a:extLst>
            </p:cNvPr>
            <p:cNvSpPr/>
            <p:nvPr/>
          </p:nvSpPr>
          <p:spPr>
            <a:xfrm rot="16200000">
              <a:off x="2237587" y="5014583"/>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71" name="Gruppieren 470">
            <a:extLst>
              <a:ext uri="{FF2B5EF4-FFF2-40B4-BE49-F238E27FC236}">
                <a16:creationId xmlns:a16="http://schemas.microsoft.com/office/drawing/2014/main" id="{1DB0511B-5777-3C20-6E13-C1ABFDDFEA8B}"/>
              </a:ext>
            </a:extLst>
          </p:cNvPr>
          <p:cNvGrpSpPr/>
          <p:nvPr/>
        </p:nvGrpSpPr>
        <p:grpSpPr>
          <a:xfrm rot="16200000">
            <a:off x="1905509" y="2280019"/>
            <a:ext cx="713669" cy="1108873"/>
            <a:chOff x="660309" y="2507389"/>
            <a:chExt cx="713669" cy="1108873"/>
          </a:xfrm>
        </p:grpSpPr>
        <p:sp>
          <p:nvSpPr>
            <p:cNvPr id="472" name="Oval 471">
              <a:extLst>
                <a:ext uri="{FF2B5EF4-FFF2-40B4-BE49-F238E27FC236}">
                  <a16:creationId xmlns:a16="http://schemas.microsoft.com/office/drawing/2014/main" id="{BB46B68A-63BA-6C8D-735C-4D13535AB8C0}"/>
                </a:ext>
              </a:extLst>
            </p:cNvPr>
            <p:cNvSpPr/>
            <p:nvPr/>
          </p:nvSpPr>
          <p:spPr>
            <a:xfrm rot="16200000">
              <a:off x="660308" y="310059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6" name="Oval 315">
              <a:extLst>
                <a:ext uri="{FF2B5EF4-FFF2-40B4-BE49-F238E27FC236}">
                  <a16:creationId xmlns:a16="http://schemas.microsoft.com/office/drawing/2014/main" id="{B0BE3914-3AC6-8B55-C010-2C1F5F6F5A31}"/>
                </a:ext>
              </a:extLst>
            </p:cNvPr>
            <p:cNvSpPr/>
            <p:nvPr/>
          </p:nvSpPr>
          <p:spPr>
            <a:xfrm rot="16200000">
              <a:off x="903609" y="310059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7" name="Oval 316">
              <a:extLst>
                <a:ext uri="{FF2B5EF4-FFF2-40B4-BE49-F238E27FC236}">
                  <a16:creationId xmlns:a16="http://schemas.microsoft.com/office/drawing/2014/main" id="{E9DE98B3-B086-EF19-18A7-E9612F48CB4E}"/>
                </a:ext>
              </a:extLst>
            </p:cNvPr>
            <p:cNvSpPr/>
            <p:nvPr/>
          </p:nvSpPr>
          <p:spPr>
            <a:xfrm rot="16200000">
              <a:off x="1157711" y="310059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8" name="Oval 317">
              <a:extLst>
                <a:ext uri="{FF2B5EF4-FFF2-40B4-BE49-F238E27FC236}">
                  <a16:creationId xmlns:a16="http://schemas.microsoft.com/office/drawing/2014/main" id="{B9074B0F-28CB-AFA2-53B8-0C324E80A56F}"/>
                </a:ext>
              </a:extLst>
            </p:cNvPr>
            <p:cNvSpPr/>
            <p:nvPr/>
          </p:nvSpPr>
          <p:spPr>
            <a:xfrm rot="16200000">
              <a:off x="662652" y="2788679"/>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9" name="Oval 318">
              <a:extLst>
                <a:ext uri="{FF2B5EF4-FFF2-40B4-BE49-F238E27FC236}">
                  <a16:creationId xmlns:a16="http://schemas.microsoft.com/office/drawing/2014/main" id="{64CC8889-DBCA-55D5-DBEE-EA3E5A9F7D8A}"/>
                </a:ext>
              </a:extLst>
            </p:cNvPr>
            <p:cNvSpPr/>
            <p:nvPr/>
          </p:nvSpPr>
          <p:spPr>
            <a:xfrm rot="16200000">
              <a:off x="905953" y="278868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4" name="Oval 383">
              <a:extLst>
                <a:ext uri="{FF2B5EF4-FFF2-40B4-BE49-F238E27FC236}">
                  <a16:creationId xmlns:a16="http://schemas.microsoft.com/office/drawing/2014/main" id="{CE3D4F52-5D33-7A84-1064-94A6B2315F41}"/>
                </a:ext>
              </a:extLst>
            </p:cNvPr>
            <p:cNvSpPr/>
            <p:nvPr/>
          </p:nvSpPr>
          <p:spPr>
            <a:xfrm rot="16200000">
              <a:off x="1160055" y="278868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5" name="Oval 384">
              <a:extLst>
                <a:ext uri="{FF2B5EF4-FFF2-40B4-BE49-F238E27FC236}">
                  <a16:creationId xmlns:a16="http://schemas.microsoft.com/office/drawing/2014/main" id="{25766063-E872-F4AF-D5CE-80965650FC65}"/>
                </a:ext>
              </a:extLst>
            </p:cNvPr>
            <p:cNvSpPr/>
            <p:nvPr/>
          </p:nvSpPr>
          <p:spPr>
            <a:xfrm rot="16200000">
              <a:off x="660308" y="250739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6" name="Oval 385">
              <a:extLst>
                <a:ext uri="{FF2B5EF4-FFF2-40B4-BE49-F238E27FC236}">
                  <a16:creationId xmlns:a16="http://schemas.microsoft.com/office/drawing/2014/main" id="{91CADD32-4C37-CADB-7EAB-87F178BAFC04}"/>
                </a:ext>
              </a:extLst>
            </p:cNvPr>
            <p:cNvSpPr/>
            <p:nvPr/>
          </p:nvSpPr>
          <p:spPr>
            <a:xfrm rot="16200000">
              <a:off x="903609" y="2507391"/>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7" name="Oval 386">
              <a:extLst>
                <a:ext uri="{FF2B5EF4-FFF2-40B4-BE49-F238E27FC236}">
                  <a16:creationId xmlns:a16="http://schemas.microsoft.com/office/drawing/2014/main" id="{F2353035-E252-246B-DA72-A79E150272F5}"/>
                </a:ext>
              </a:extLst>
            </p:cNvPr>
            <p:cNvSpPr/>
            <p:nvPr/>
          </p:nvSpPr>
          <p:spPr>
            <a:xfrm rot="16200000">
              <a:off x="1157711" y="2507391"/>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8" name="Oval 387">
              <a:extLst>
                <a:ext uri="{FF2B5EF4-FFF2-40B4-BE49-F238E27FC236}">
                  <a16:creationId xmlns:a16="http://schemas.microsoft.com/office/drawing/2014/main" id="{48835E04-5DAB-E01E-0162-65CF4110B2D6}"/>
                </a:ext>
              </a:extLst>
            </p:cNvPr>
            <p:cNvSpPr/>
            <p:nvPr/>
          </p:nvSpPr>
          <p:spPr>
            <a:xfrm rot="16200000">
              <a:off x="662652" y="3402339"/>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9" name="Oval 388">
              <a:extLst>
                <a:ext uri="{FF2B5EF4-FFF2-40B4-BE49-F238E27FC236}">
                  <a16:creationId xmlns:a16="http://schemas.microsoft.com/office/drawing/2014/main" id="{65827998-79C0-CA1F-46BF-815DCB2AA137}"/>
                </a:ext>
              </a:extLst>
            </p:cNvPr>
            <p:cNvSpPr/>
            <p:nvPr/>
          </p:nvSpPr>
          <p:spPr>
            <a:xfrm rot="16200000">
              <a:off x="905953" y="340234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0" name="Oval 389">
              <a:extLst>
                <a:ext uri="{FF2B5EF4-FFF2-40B4-BE49-F238E27FC236}">
                  <a16:creationId xmlns:a16="http://schemas.microsoft.com/office/drawing/2014/main" id="{65198A8E-3945-EAF3-17A1-51C1D5CD37F6}"/>
                </a:ext>
              </a:extLst>
            </p:cNvPr>
            <p:cNvSpPr/>
            <p:nvPr/>
          </p:nvSpPr>
          <p:spPr>
            <a:xfrm rot="16200000">
              <a:off x="1160055" y="340234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4" name="Gruppieren 23">
            <a:extLst>
              <a:ext uri="{FF2B5EF4-FFF2-40B4-BE49-F238E27FC236}">
                <a16:creationId xmlns:a16="http://schemas.microsoft.com/office/drawing/2014/main" id="{637E4FDE-061B-720E-2A0E-4E8267E5A64E}"/>
              </a:ext>
            </a:extLst>
          </p:cNvPr>
          <p:cNvGrpSpPr/>
          <p:nvPr/>
        </p:nvGrpSpPr>
        <p:grpSpPr>
          <a:xfrm>
            <a:off x="1683025" y="2463615"/>
            <a:ext cx="1159666" cy="742944"/>
            <a:chOff x="1683025" y="2463615"/>
            <a:chExt cx="1159666" cy="742944"/>
          </a:xfrm>
        </p:grpSpPr>
        <p:sp>
          <p:nvSpPr>
            <p:cNvPr id="21" name="Abgerundetes Rechteck 20">
              <a:extLst>
                <a:ext uri="{FF2B5EF4-FFF2-40B4-BE49-F238E27FC236}">
                  <a16:creationId xmlns:a16="http://schemas.microsoft.com/office/drawing/2014/main" id="{AC61126C-6359-6196-4F62-0A7055F286C9}"/>
                </a:ext>
              </a:extLst>
            </p:cNvPr>
            <p:cNvSpPr/>
            <p:nvPr/>
          </p:nvSpPr>
          <p:spPr>
            <a:xfrm>
              <a:off x="1683025" y="2463615"/>
              <a:ext cx="1159666" cy="243301"/>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Abgerundetes Rechteck 21">
              <a:extLst>
                <a:ext uri="{FF2B5EF4-FFF2-40B4-BE49-F238E27FC236}">
                  <a16:creationId xmlns:a16="http://schemas.microsoft.com/office/drawing/2014/main" id="{6309CEEC-24A1-4604-58CF-46C430A43D9D}"/>
                </a:ext>
              </a:extLst>
            </p:cNvPr>
            <p:cNvSpPr/>
            <p:nvPr/>
          </p:nvSpPr>
          <p:spPr>
            <a:xfrm>
              <a:off x="1683025" y="2721280"/>
              <a:ext cx="1159666" cy="23758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Abgerundetes Rechteck 22">
              <a:extLst>
                <a:ext uri="{FF2B5EF4-FFF2-40B4-BE49-F238E27FC236}">
                  <a16:creationId xmlns:a16="http://schemas.microsoft.com/office/drawing/2014/main" id="{7754A4F6-063F-D359-D02A-D89258346261}"/>
                </a:ext>
              </a:extLst>
            </p:cNvPr>
            <p:cNvSpPr/>
            <p:nvPr/>
          </p:nvSpPr>
          <p:spPr>
            <a:xfrm>
              <a:off x="1683025" y="2968975"/>
              <a:ext cx="1159666" cy="23758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25" name="Grafik 24">
            <a:extLst>
              <a:ext uri="{FF2B5EF4-FFF2-40B4-BE49-F238E27FC236}">
                <a16:creationId xmlns:a16="http://schemas.microsoft.com/office/drawing/2014/main" id="{4BFE5096-D195-B6B8-1950-3BF53A20725E}"/>
              </a:ext>
            </a:extLst>
          </p:cNvPr>
          <p:cNvPicPr>
            <a:picLocks noChangeAspect="1"/>
          </p:cNvPicPr>
          <p:nvPr/>
        </p:nvPicPr>
        <p:blipFill>
          <a:blip r:embed="rId3"/>
          <a:stretch>
            <a:fillRect/>
          </a:stretch>
        </p:blipFill>
        <p:spPr>
          <a:xfrm>
            <a:off x="4312635" y="2587685"/>
            <a:ext cx="2215235" cy="1400810"/>
          </a:xfrm>
          <a:prstGeom prst="rect">
            <a:avLst/>
          </a:prstGeom>
        </p:spPr>
      </p:pic>
      <p:sp>
        <p:nvSpPr>
          <p:cNvPr id="2" name="Abgerundetes Rechteck 1">
            <a:extLst>
              <a:ext uri="{FF2B5EF4-FFF2-40B4-BE49-F238E27FC236}">
                <a16:creationId xmlns:a16="http://schemas.microsoft.com/office/drawing/2014/main" id="{C231B737-5A47-AC1B-C64C-696F66B65F97}"/>
              </a:ext>
            </a:extLst>
          </p:cNvPr>
          <p:cNvSpPr/>
          <p:nvPr/>
        </p:nvSpPr>
        <p:spPr>
          <a:xfrm>
            <a:off x="577671" y="4609241"/>
            <a:ext cx="1828845" cy="174888"/>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Abgerundetes Rechteck 3">
            <a:extLst>
              <a:ext uri="{FF2B5EF4-FFF2-40B4-BE49-F238E27FC236}">
                <a16:creationId xmlns:a16="http://schemas.microsoft.com/office/drawing/2014/main" id="{EDD446FD-D124-D692-201B-158F45DC257E}"/>
              </a:ext>
            </a:extLst>
          </p:cNvPr>
          <p:cNvSpPr/>
          <p:nvPr/>
        </p:nvSpPr>
        <p:spPr>
          <a:xfrm>
            <a:off x="572614" y="4808960"/>
            <a:ext cx="1828845" cy="174888"/>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Abgerundetes Rechteck 6">
            <a:extLst>
              <a:ext uri="{FF2B5EF4-FFF2-40B4-BE49-F238E27FC236}">
                <a16:creationId xmlns:a16="http://schemas.microsoft.com/office/drawing/2014/main" id="{ADA05F89-BA45-7C8E-35F5-779BE9B5C3DC}"/>
              </a:ext>
            </a:extLst>
          </p:cNvPr>
          <p:cNvSpPr/>
          <p:nvPr/>
        </p:nvSpPr>
        <p:spPr>
          <a:xfrm>
            <a:off x="579226" y="5006885"/>
            <a:ext cx="1828845" cy="174888"/>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9" name="Gruppieren 18">
            <a:extLst>
              <a:ext uri="{FF2B5EF4-FFF2-40B4-BE49-F238E27FC236}">
                <a16:creationId xmlns:a16="http://schemas.microsoft.com/office/drawing/2014/main" id="{10A11F06-F9D0-B21C-358C-A4D37BABEB2D}"/>
              </a:ext>
            </a:extLst>
          </p:cNvPr>
          <p:cNvGrpSpPr/>
          <p:nvPr/>
        </p:nvGrpSpPr>
        <p:grpSpPr>
          <a:xfrm>
            <a:off x="4312802" y="4817789"/>
            <a:ext cx="1730164" cy="1192662"/>
            <a:chOff x="6159754" y="2505923"/>
            <a:chExt cx="1730164" cy="1192662"/>
          </a:xfrm>
        </p:grpSpPr>
        <p:grpSp>
          <p:nvGrpSpPr>
            <p:cNvPr id="26" name="Gruppieren 25">
              <a:extLst>
                <a:ext uri="{FF2B5EF4-FFF2-40B4-BE49-F238E27FC236}">
                  <a16:creationId xmlns:a16="http://schemas.microsoft.com/office/drawing/2014/main" id="{0BD22328-DD85-3F92-73BD-1D557A53A7F7}"/>
                </a:ext>
              </a:extLst>
            </p:cNvPr>
            <p:cNvGrpSpPr/>
            <p:nvPr/>
          </p:nvGrpSpPr>
          <p:grpSpPr>
            <a:xfrm>
              <a:off x="6164644" y="2671515"/>
              <a:ext cx="1725274" cy="147384"/>
              <a:chOff x="3287014" y="4640527"/>
              <a:chExt cx="1725274" cy="147384"/>
            </a:xfrm>
          </p:grpSpPr>
          <p:grpSp>
            <p:nvGrpSpPr>
              <p:cNvPr id="509" name="Gruppieren 508">
                <a:extLst>
                  <a:ext uri="{FF2B5EF4-FFF2-40B4-BE49-F238E27FC236}">
                    <a16:creationId xmlns:a16="http://schemas.microsoft.com/office/drawing/2014/main" id="{93069702-5924-B10B-FF00-5D385D5EA042}"/>
                  </a:ext>
                </a:extLst>
              </p:cNvPr>
              <p:cNvGrpSpPr/>
              <p:nvPr/>
            </p:nvGrpSpPr>
            <p:grpSpPr>
              <a:xfrm>
                <a:off x="3287014" y="4640527"/>
                <a:ext cx="833726" cy="146239"/>
                <a:chOff x="5738409" y="3191184"/>
                <a:chExt cx="1213639" cy="221190"/>
              </a:xfrm>
            </p:grpSpPr>
            <p:grpSp>
              <p:nvGrpSpPr>
                <p:cNvPr id="68" name="Gruppieren 67">
                  <a:extLst>
                    <a:ext uri="{FF2B5EF4-FFF2-40B4-BE49-F238E27FC236}">
                      <a16:creationId xmlns:a16="http://schemas.microsoft.com/office/drawing/2014/main" id="{2E436283-2148-E42F-7B97-0C28E544D5D7}"/>
                    </a:ext>
                  </a:extLst>
                </p:cNvPr>
                <p:cNvGrpSpPr/>
                <p:nvPr/>
              </p:nvGrpSpPr>
              <p:grpSpPr>
                <a:xfrm>
                  <a:off x="5738409" y="3191184"/>
                  <a:ext cx="711325" cy="213924"/>
                  <a:chOff x="3291203" y="2972762"/>
                  <a:chExt cx="711325" cy="213924"/>
                </a:xfrm>
              </p:grpSpPr>
              <p:sp>
                <p:nvSpPr>
                  <p:cNvPr id="72" name="Oval 71">
                    <a:extLst>
                      <a:ext uri="{FF2B5EF4-FFF2-40B4-BE49-F238E27FC236}">
                        <a16:creationId xmlns:a16="http://schemas.microsoft.com/office/drawing/2014/main" id="{882A6637-9F11-0BE2-15D5-11B198CB2D5F}"/>
                      </a:ext>
                    </a:extLst>
                  </p:cNvPr>
                  <p:cNvSpPr/>
                  <p:nvPr/>
                </p:nvSpPr>
                <p:spPr>
                  <a:xfrm rot="16200000">
                    <a:off x="3291202" y="297276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Oval 72">
                    <a:extLst>
                      <a:ext uri="{FF2B5EF4-FFF2-40B4-BE49-F238E27FC236}">
                        <a16:creationId xmlns:a16="http://schemas.microsoft.com/office/drawing/2014/main" id="{B44CD785-1B46-D723-B34B-00AD24026B19}"/>
                      </a:ext>
                    </a:extLst>
                  </p:cNvPr>
                  <p:cNvSpPr/>
                  <p:nvPr/>
                </p:nvSpPr>
                <p:spPr>
                  <a:xfrm rot="16200000">
                    <a:off x="3534503" y="297276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Oval 73">
                    <a:extLst>
                      <a:ext uri="{FF2B5EF4-FFF2-40B4-BE49-F238E27FC236}">
                        <a16:creationId xmlns:a16="http://schemas.microsoft.com/office/drawing/2014/main" id="{A06B6E6D-A0BA-E3D7-CA45-AECC92696F07}"/>
                      </a:ext>
                    </a:extLst>
                  </p:cNvPr>
                  <p:cNvSpPr/>
                  <p:nvPr/>
                </p:nvSpPr>
                <p:spPr>
                  <a:xfrm rot="16200000">
                    <a:off x="3788605" y="297276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9" name="Oval 68">
                  <a:extLst>
                    <a:ext uri="{FF2B5EF4-FFF2-40B4-BE49-F238E27FC236}">
                      <a16:creationId xmlns:a16="http://schemas.microsoft.com/office/drawing/2014/main" id="{5E90DD0E-7610-8109-75CA-3347BC38CCBF}"/>
                    </a:ext>
                  </a:extLst>
                </p:cNvPr>
                <p:cNvSpPr/>
                <p:nvPr/>
              </p:nvSpPr>
              <p:spPr>
                <a:xfrm rot="16200000">
                  <a:off x="6484023" y="3196416"/>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Oval 70">
                  <a:extLst>
                    <a:ext uri="{FF2B5EF4-FFF2-40B4-BE49-F238E27FC236}">
                      <a16:creationId xmlns:a16="http://schemas.microsoft.com/office/drawing/2014/main" id="{132D10AF-C861-267F-F201-4498F4121062}"/>
                    </a:ext>
                  </a:extLst>
                </p:cNvPr>
                <p:cNvSpPr/>
                <p:nvPr/>
              </p:nvSpPr>
              <p:spPr>
                <a:xfrm rot="16200000">
                  <a:off x="6738125" y="319845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10" name="Oval 509">
                <a:extLst>
                  <a:ext uri="{FF2B5EF4-FFF2-40B4-BE49-F238E27FC236}">
                    <a16:creationId xmlns:a16="http://schemas.microsoft.com/office/drawing/2014/main" id="{8B6D9B76-0243-505F-401C-AA3E80473A0C}"/>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1" name="Oval 510">
                <a:extLst>
                  <a:ext uri="{FF2B5EF4-FFF2-40B4-BE49-F238E27FC236}">
                    <a16:creationId xmlns:a16="http://schemas.microsoft.com/office/drawing/2014/main" id="{417226E5-F72E-4CB4-052B-53999D0B9B3E}"/>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Oval 64">
                <a:extLst>
                  <a:ext uri="{FF2B5EF4-FFF2-40B4-BE49-F238E27FC236}">
                    <a16:creationId xmlns:a16="http://schemas.microsoft.com/office/drawing/2014/main" id="{A8AF7BEE-9030-341A-9C22-273294BE31C1}"/>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Oval 65">
                <a:extLst>
                  <a:ext uri="{FF2B5EF4-FFF2-40B4-BE49-F238E27FC236}">
                    <a16:creationId xmlns:a16="http://schemas.microsoft.com/office/drawing/2014/main" id="{C1B02E86-EB91-CEAC-933E-0D1E2DF96166}"/>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Oval 66">
                <a:extLst>
                  <a:ext uri="{FF2B5EF4-FFF2-40B4-BE49-F238E27FC236}">
                    <a16:creationId xmlns:a16="http://schemas.microsoft.com/office/drawing/2014/main" id="{2E54B265-E155-C4D4-7AB4-5E3F26DA2E96}"/>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7" name="Gruppieren 26">
              <a:extLst>
                <a:ext uri="{FF2B5EF4-FFF2-40B4-BE49-F238E27FC236}">
                  <a16:creationId xmlns:a16="http://schemas.microsoft.com/office/drawing/2014/main" id="{5368B077-DA5A-4369-DD75-B57B47330D9B}"/>
                </a:ext>
              </a:extLst>
            </p:cNvPr>
            <p:cNvGrpSpPr/>
            <p:nvPr/>
          </p:nvGrpSpPr>
          <p:grpSpPr>
            <a:xfrm>
              <a:off x="6164644" y="2505923"/>
              <a:ext cx="1725274" cy="146021"/>
              <a:chOff x="3287014" y="4641947"/>
              <a:chExt cx="1725274" cy="146021"/>
            </a:xfrm>
          </p:grpSpPr>
          <p:grpSp>
            <p:nvGrpSpPr>
              <p:cNvPr id="497" name="Gruppieren 496">
                <a:extLst>
                  <a:ext uri="{FF2B5EF4-FFF2-40B4-BE49-F238E27FC236}">
                    <a16:creationId xmlns:a16="http://schemas.microsoft.com/office/drawing/2014/main" id="{9A47B38F-F237-D9B4-D6DC-3BE04C5E0335}"/>
                  </a:ext>
                </a:extLst>
              </p:cNvPr>
              <p:cNvGrpSpPr/>
              <p:nvPr/>
            </p:nvGrpSpPr>
            <p:grpSpPr>
              <a:xfrm>
                <a:off x="3287014" y="4643975"/>
                <a:ext cx="833726" cy="143993"/>
                <a:chOff x="5738409" y="3196415"/>
                <a:chExt cx="1213639" cy="217794"/>
              </a:xfrm>
            </p:grpSpPr>
            <p:grpSp>
              <p:nvGrpSpPr>
                <p:cNvPr id="503" name="Gruppieren 502">
                  <a:extLst>
                    <a:ext uri="{FF2B5EF4-FFF2-40B4-BE49-F238E27FC236}">
                      <a16:creationId xmlns:a16="http://schemas.microsoft.com/office/drawing/2014/main" id="{088C8591-A9F3-AE49-28B8-FC854D165FB8}"/>
                    </a:ext>
                  </a:extLst>
                </p:cNvPr>
                <p:cNvGrpSpPr/>
                <p:nvPr/>
              </p:nvGrpSpPr>
              <p:grpSpPr>
                <a:xfrm>
                  <a:off x="5738409" y="3200283"/>
                  <a:ext cx="711324" cy="213926"/>
                  <a:chOff x="3291203" y="2981861"/>
                  <a:chExt cx="711324" cy="213926"/>
                </a:xfrm>
              </p:grpSpPr>
              <p:sp>
                <p:nvSpPr>
                  <p:cNvPr id="506" name="Oval 505">
                    <a:extLst>
                      <a:ext uri="{FF2B5EF4-FFF2-40B4-BE49-F238E27FC236}">
                        <a16:creationId xmlns:a16="http://schemas.microsoft.com/office/drawing/2014/main" id="{4CFE9FBD-F42D-0D89-8DE1-D3508DE12870}"/>
                      </a:ext>
                    </a:extLst>
                  </p:cNvPr>
                  <p:cNvSpPr/>
                  <p:nvPr/>
                </p:nvSpPr>
                <p:spPr>
                  <a:xfrm rot="16200000">
                    <a:off x="3291202" y="298186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7" name="Oval 506">
                    <a:extLst>
                      <a:ext uri="{FF2B5EF4-FFF2-40B4-BE49-F238E27FC236}">
                        <a16:creationId xmlns:a16="http://schemas.microsoft.com/office/drawing/2014/main" id="{A271CE26-ABB1-92EB-3FB5-0130369808C2}"/>
                      </a:ext>
                    </a:extLst>
                  </p:cNvPr>
                  <p:cNvSpPr/>
                  <p:nvPr/>
                </p:nvSpPr>
                <p:spPr>
                  <a:xfrm rot="16200000">
                    <a:off x="3534503" y="298186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8" name="Oval 507">
                    <a:extLst>
                      <a:ext uri="{FF2B5EF4-FFF2-40B4-BE49-F238E27FC236}">
                        <a16:creationId xmlns:a16="http://schemas.microsoft.com/office/drawing/2014/main" id="{3B6AFBC8-1F1D-CA91-609B-8CAA7DC3EFBF}"/>
                      </a:ext>
                    </a:extLst>
                  </p:cNvPr>
                  <p:cNvSpPr/>
                  <p:nvPr/>
                </p:nvSpPr>
                <p:spPr>
                  <a:xfrm rot="16200000">
                    <a:off x="3788605" y="2981864"/>
                    <a:ext cx="213922" cy="213923"/>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04" name="Oval 503">
                  <a:extLst>
                    <a:ext uri="{FF2B5EF4-FFF2-40B4-BE49-F238E27FC236}">
                      <a16:creationId xmlns:a16="http://schemas.microsoft.com/office/drawing/2014/main" id="{783F3861-0B63-648F-EB26-D7242FC267C7}"/>
                    </a:ext>
                  </a:extLst>
                </p:cNvPr>
                <p:cNvSpPr/>
                <p:nvPr/>
              </p:nvSpPr>
              <p:spPr>
                <a:xfrm rot="16200000">
                  <a:off x="6484023" y="3196416"/>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5" name="Oval 504">
                  <a:extLst>
                    <a:ext uri="{FF2B5EF4-FFF2-40B4-BE49-F238E27FC236}">
                      <a16:creationId xmlns:a16="http://schemas.microsoft.com/office/drawing/2014/main" id="{9FBB20E9-0622-066E-0AE5-11640528DB8E}"/>
                    </a:ext>
                  </a:extLst>
                </p:cNvPr>
                <p:cNvSpPr/>
                <p:nvPr/>
              </p:nvSpPr>
              <p:spPr>
                <a:xfrm rot="16200000">
                  <a:off x="6738125" y="319845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98" name="Oval 497">
                <a:extLst>
                  <a:ext uri="{FF2B5EF4-FFF2-40B4-BE49-F238E27FC236}">
                    <a16:creationId xmlns:a16="http://schemas.microsoft.com/office/drawing/2014/main" id="{18E03ADF-0425-7A62-F16B-A2DE3D0CF0DD}"/>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9" name="Oval 498">
                <a:extLst>
                  <a:ext uri="{FF2B5EF4-FFF2-40B4-BE49-F238E27FC236}">
                    <a16:creationId xmlns:a16="http://schemas.microsoft.com/office/drawing/2014/main" id="{10A4E85D-E9EE-E8F7-E2CF-2092166A74E0}"/>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0" name="Oval 499">
                <a:extLst>
                  <a:ext uri="{FF2B5EF4-FFF2-40B4-BE49-F238E27FC236}">
                    <a16:creationId xmlns:a16="http://schemas.microsoft.com/office/drawing/2014/main" id="{99A0088A-6A12-0E69-FE42-302652283E79}"/>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1" name="Oval 500">
                <a:extLst>
                  <a:ext uri="{FF2B5EF4-FFF2-40B4-BE49-F238E27FC236}">
                    <a16:creationId xmlns:a16="http://schemas.microsoft.com/office/drawing/2014/main" id="{9BC333B3-44E9-B086-0110-DC4D09EDB1E9}"/>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2" name="Oval 501">
                <a:extLst>
                  <a:ext uri="{FF2B5EF4-FFF2-40B4-BE49-F238E27FC236}">
                    <a16:creationId xmlns:a16="http://schemas.microsoft.com/office/drawing/2014/main" id="{170141CB-20F4-651D-64EA-DE01D81914CD}"/>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8" name="Gruppieren 27">
              <a:extLst>
                <a:ext uri="{FF2B5EF4-FFF2-40B4-BE49-F238E27FC236}">
                  <a16:creationId xmlns:a16="http://schemas.microsoft.com/office/drawing/2014/main" id="{2DC6F8E9-FE11-C09A-7983-9A56C8CBE6CF}"/>
                </a:ext>
              </a:extLst>
            </p:cNvPr>
            <p:cNvGrpSpPr/>
            <p:nvPr/>
          </p:nvGrpSpPr>
          <p:grpSpPr>
            <a:xfrm>
              <a:off x="6159754" y="2834671"/>
              <a:ext cx="1725274" cy="147384"/>
              <a:chOff x="3287014" y="4640527"/>
              <a:chExt cx="1725274" cy="147384"/>
            </a:xfrm>
          </p:grpSpPr>
          <p:grpSp>
            <p:nvGrpSpPr>
              <p:cNvPr id="485" name="Gruppieren 484">
                <a:extLst>
                  <a:ext uri="{FF2B5EF4-FFF2-40B4-BE49-F238E27FC236}">
                    <a16:creationId xmlns:a16="http://schemas.microsoft.com/office/drawing/2014/main" id="{5F7CB315-74F8-B217-033E-D9BC3F2A1336}"/>
                  </a:ext>
                </a:extLst>
              </p:cNvPr>
              <p:cNvGrpSpPr/>
              <p:nvPr/>
            </p:nvGrpSpPr>
            <p:grpSpPr>
              <a:xfrm>
                <a:off x="3287014" y="4640527"/>
                <a:ext cx="833726" cy="146239"/>
                <a:chOff x="5738409" y="3191184"/>
                <a:chExt cx="1213639" cy="221190"/>
              </a:xfrm>
            </p:grpSpPr>
            <p:grpSp>
              <p:nvGrpSpPr>
                <p:cNvPr id="491" name="Gruppieren 490">
                  <a:extLst>
                    <a:ext uri="{FF2B5EF4-FFF2-40B4-BE49-F238E27FC236}">
                      <a16:creationId xmlns:a16="http://schemas.microsoft.com/office/drawing/2014/main" id="{01604B82-AF16-0C28-4BE7-15F859DA1682}"/>
                    </a:ext>
                  </a:extLst>
                </p:cNvPr>
                <p:cNvGrpSpPr/>
                <p:nvPr/>
              </p:nvGrpSpPr>
              <p:grpSpPr>
                <a:xfrm>
                  <a:off x="5738409" y="3191184"/>
                  <a:ext cx="711325" cy="213924"/>
                  <a:chOff x="3291203" y="2972762"/>
                  <a:chExt cx="711325" cy="213924"/>
                </a:xfrm>
              </p:grpSpPr>
              <p:sp>
                <p:nvSpPr>
                  <p:cNvPr id="494" name="Oval 493">
                    <a:extLst>
                      <a:ext uri="{FF2B5EF4-FFF2-40B4-BE49-F238E27FC236}">
                        <a16:creationId xmlns:a16="http://schemas.microsoft.com/office/drawing/2014/main" id="{7281D887-B07B-F74E-1D01-C149586D292A}"/>
                      </a:ext>
                    </a:extLst>
                  </p:cNvPr>
                  <p:cNvSpPr/>
                  <p:nvPr/>
                </p:nvSpPr>
                <p:spPr>
                  <a:xfrm rot="16200000">
                    <a:off x="3291202" y="297276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5" name="Oval 494">
                    <a:extLst>
                      <a:ext uri="{FF2B5EF4-FFF2-40B4-BE49-F238E27FC236}">
                        <a16:creationId xmlns:a16="http://schemas.microsoft.com/office/drawing/2014/main" id="{3878D12F-0130-4010-18A0-D016993A9F76}"/>
                      </a:ext>
                    </a:extLst>
                  </p:cNvPr>
                  <p:cNvSpPr/>
                  <p:nvPr/>
                </p:nvSpPr>
                <p:spPr>
                  <a:xfrm rot="16200000">
                    <a:off x="3534503" y="297276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6" name="Oval 495">
                    <a:extLst>
                      <a:ext uri="{FF2B5EF4-FFF2-40B4-BE49-F238E27FC236}">
                        <a16:creationId xmlns:a16="http://schemas.microsoft.com/office/drawing/2014/main" id="{B3B20D69-D60E-28EF-53AF-07E66EE79CC6}"/>
                      </a:ext>
                    </a:extLst>
                  </p:cNvPr>
                  <p:cNvSpPr/>
                  <p:nvPr/>
                </p:nvSpPr>
                <p:spPr>
                  <a:xfrm rot="16200000">
                    <a:off x="3788605" y="297276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92" name="Oval 491">
                  <a:extLst>
                    <a:ext uri="{FF2B5EF4-FFF2-40B4-BE49-F238E27FC236}">
                      <a16:creationId xmlns:a16="http://schemas.microsoft.com/office/drawing/2014/main" id="{AB392171-41E3-FEBC-2FE2-C1949CB17CFA}"/>
                    </a:ext>
                  </a:extLst>
                </p:cNvPr>
                <p:cNvSpPr/>
                <p:nvPr/>
              </p:nvSpPr>
              <p:spPr>
                <a:xfrm rot="16200000">
                  <a:off x="6484023" y="3196416"/>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3" name="Oval 492">
                  <a:extLst>
                    <a:ext uri="{FF2B5EF4-FFF2-40B4-BE49-F238E27FC236}">
                      <a16:creationId xmlns:a16="http://schemas.microsoft.com/office/drawing/2014/main" id="{54148374-2858-D408-7A5F-924F1119BF67}"/>
                    </a:ext>
                  </a:extLst>
                </p:cNvPr>
                <p:cNvSpPr/>
                <p:nvPr/>
              </p:nvSpPr>
              <p:spPr>
                <a:xfrm rot="16200000">
                  <a:off x="6738125" y="319845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86" name="Oval 485">
                <a:extLst>
                  <a:ext uri="{FF2B5EF4-FFF2-40B4-BE49-F238E27FC236}">
                    <a16:creationId xmlns:a16="http://schemas.microsoft.com/office/drawing/2014/main" id="{2C18467B-54BF-55B7-689D-A24A0CA9CF62}"/>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7" name="Oval 486">
                <a:extLst>
                  <a:ext uri="{FF2B5EF4-FFF2-40B4-BE49-F238E27FC236}">
                    <a16:creationId xmlns:a16="http://schemas.microsoft.com/office/drawing/2014/main" id="{C21F07BA-65D2-2D9F-6FDB-40833E7469DA}"/>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8" name="Oval 487">
                <a:extLst>
                  <a:ext uri="{FF2B5EF4-FFF2-40B4-BE49-F238E27FC236}">
                    <a16:creationId xmlns:a16="http://schemas.microsoft.com/office/drawing/2014/main" id="{76FEF396-E80A-D13D-1583-76F0CE362954}"/>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9" name="Oval 488">
                <a:extLst>
                  <a:ext uri="{FF2B5EF4-FFF2-40B4-BE49-F238E27FC236}">
                    <a16:creationId xmlns:a16="http://schemas.microsoft.com/office/drawing/2014/main" id="{9ECCDD9B-C1B1-8C35-0BDA-3FA8E40190AD}"/>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0" name="Oval 489">
                <a:extLst>
                  <a:ext uri="{FF2B5EF4-FFF2-40B4-BE49-F238E27FC236}">
                    <a16:creationId xmlns:a16="http://schemas.microsoft.com/office/drawing/2014/main" id="{42E2D0A8-779D-B06D-2231-6ED0B4180A7D}"/>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9" name="Gruppieren 28">
              <a:extLst>
                <a:ext uri="{FF2B5EF4-FFF2-40B4-BE49-F238E27FC236}">
                  <a16:creationId xmlns:a16="http://schemas.microsoft.com/office/drawing/2014/main" id="{2A0C45A6-4C4A-8404-0593-CBE9752EA0D2}"/>
                </a:ext>
              </a:extLst>
            </p:cNvPr>
            <p:cNvGrpSpPr/>
            <p:nvPr/>
          </p:nvGrpSpPr>
          <p:grpSpPr>
            <a:xfrm>
              <a:off x="6159754" y="2999855"/>
              <a:ext cx="1725274" cy="147384"/>
              <a:chOff x="3287014" y="4640527"/>
              <a:chExt cx="1725274" cy="147384"/>
            </a:xfrm>
          </p:grpSpPr>
          <p:grpSp>
            <p:nvGrpSpPr>
              <p:cNvPr id="473" name="Gruppieren 472">
                <a:extLst>
                  <a:ext uri="{FF2B5EF4-FFF2-40B4-BE49-F238E27FC236}">
                    <a16:creationId xmlns:a16="http://schemas.microsoft.com/office/drawing/2014/main" id="{D90A56AA-CC13-0217-6D3B-1263220A9E6E}"/>
                  </a:ext>
                </a:extLst>
              </p:cNvPr>
              <p:cNvGrpSpPr/>
              <p:nvPr/>
            </p:nvGrpSpPr>
            <p:grpSpPr>
              <a:xfrm>
                <a:off x="3287014" y="4640527"/>
                <a:ext cx="833726" cy="146239"/>
                <a:chOff x="5738409" y="3191184"/>
                <a:chExt cx="1213639" cy="221190"/>
              </a:xfrm>
            </p:grpSpPr>
            <p:grpSp>
              <p:nvGrpSpPr>
                <p:cNvPr id="479" name="Gruppieren 478">
                  <a:extLst>
                    <a:ext uri="{FF2B5EF4-FFF2-40B4-BE49-F238E27FC236}">
                      <a16:creationId xmlns:a16="http://schemas.microsoft.com/office/drawing/2014/main" id="{8C17906A-A7EB-6588-DFA9-DB79FBD77391}"/>
                    </a:ext>
                  </a:extLst>
                </p:cNvPr>
                <p:cNvGrpSpPr/>
                <p:nvPr/>
              </p:nvGrpSpPr>
              <p:grpSpPr>
                <a:xfrm>
                  <a:off x="5738409" y="3191184"/>
                  <a:ext cx="711325" cy="213924"/>
                  <a:chOff x="3291203" y="2972762"/>
                  <a:chExt cx="711325" cy="213924"/>
                </a:xfrm>
              </p:grpSpPr>
              <p:sp>
                <p:nvSpPr>
                  <p:cNvPr id="482" name="Oval 481">
                    <a:extLst>
                      <a:ext uri="{FF2B5EF4-FFF2-40B4-BE49-F238E27FC236}">
                        <a16:creationId xmlns:a16="http://schemas.microsoft.com/office/drawing/2014/main" id="{C35BA5C2-DBF6-48F3-6E5A-A3A33F399CB9}"/>
                      </a:ext>
                    </a:extLst>
                  </p:cNvPr>
                  <p:cNvSpPr/>
                  <p:nvPr/>
                </p:nvSpPr>
                <p:spPr>
                  <a:xfrm rot="16200000">
                    <a:off x="3291202" y="297276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3" name="Oval 482">
                    <a:extLst>
                      <a:ext uri="{FF2B5EF4-FFF2-40B4-BE49-F238E27FC236}">
                        <a16:creationId xmlns:a16="http://schemas.microsoft.com/office/drawing/2014/main" id="{22663BE0-7172-0B3F-E1C1-529E515CDFEE}"/>
                      </a:ext>
                    </a:extLst>
                  </p:cNvPr>
                  <p:cNvSpPr/>
                  <p:nvPr/>
                </p:nvSpPr>
                <p:spPr>
                  <a:xfrm rot="16200000">
                    <a:off x="3534503" y="297276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4" name="Oval 483">
                    <a:extLst>
                      <a:ext uri="{FF2B5EF4-FFF2-40B4-BE49-F238E27FC236}">
                        <a16:creationId xmlns:a16="http://schemas.microsoft.com/office/drawing/2014/main" id="{81D0C191-3F40-A33A-8CF1-9314A2C648ED}"/>
                      </a:ext>
                    </a:extLst>
                  </p:cNvPr>
                  <p:cNvSpPr/>
                  <p:nvPr/>
                </p:nvSpPr>
                <p:spPr>
                  <a:xfrm rot="16200000">
                    <a:off x="3788605" y="297276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80" name="Oval 479">
                  <a:extLst>
                    <a:ext uri="{FF2B5EF4-FFF2-40B4-BE49-F238E27FC236}">
                      <a16:creationId xmlns:a16="http://schemas.microsoft.com/office/drawing/2014/main" id="{99E4D7EF-893B-9A76-F118-14C5C4B931D8}"/>
                    </a:ext>
                  </a:extLst>
                </p:cNvPr>
                <p:cNvSpPr/>
                <p:nvPr/>
              </p:nvSpPr>
              <p:spPr>
                <a:xfrm rot="16200000">
                  <a:off x="6484023" y="3196416"/>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1" name="Oval 480">
                  <a:extLst>
                    <a:ext uri="{FF2B5EF4-FFF2-40B4-BE49-F238E27FC236}">
                      <a16:creationId xmlns:a16="http://schemas.microsoft.com/office/drawing/2014/main" id="{2DFF6271-709B-5B3B-2FDD-E1826CF97966}"/>
                    </a:ext>
                  </a:extLst>
                </p:cNvPr>
                <p:cNvSpPr/>
                <p:nvPr/>
              </p:nvSpPr>
              <p:spPr>
                <a:xfrm rot="16200000">
                  <a:off x="6738125" y="319845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74" name="Oval 473">
                <a:extLst>
                  <a:ext uri="{FF2B5EF4-FFF2-40B4-BE49-F238E27FC236}">
                    <a16:creationId xmlns:a16="http://schemas.microsoft.com/office/drawing/2014/main" id="{59532C5D-2594-66DD-1B25-FECB2C9C9CAB}"/>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5" name="Oval 474">
                <a:extLst>
                  <a:ext uri="{FF2B5EF4-FFF2-40B4-BE49-F238E27FC236}">
                    <a16:creationId xmlns:a16="http://schemas.microsoft.com/office/drawing/2014/main" id="{4A53D45F-7BD6-DC03-22C5-BFC64E6DB4C4}"/>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6" name="Oval 475">
                <a:extLst>
                  <a:ext uri="{FF2B5EF4-FFF2-40B4-BE49-F238E27FC236}">
                    <a16:creationId xmlns:a16="http://schemas.microsoft.com/office/drawing/2014/main" id="{02DCD4AD-A1E3-5E05-67F7-AF08746AD11A}"/>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7" name="Oval 476">
                <a:extLst>
                  <a:ext uri="{FF2B5EF4-FFF2-40B4-BE49-F238E27FC236}">
                    <a16:creationId xmlns:a16="http://schemas.microsoft.com/office/drawing/2014/main" id="{D97B6540-08A8-21EF-5255-F40CF4EABCF3}"/>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8" name="Oval 477">
                <a:extLst>
                  <a:ext uri="{FF2B5EF4-FFF2-40B4-BE49-F238E27FC236}">
                    <a16:creationId xmlns:a16="http://schemas.microsoft.com/office/drawing/2014/main" id="{90CCBFBD-2458-8086-127B-FBC5753A518C}"/>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0" name="Gruppieren 29">
              <a:extLst>
                <a:ext uri="{FF2B5EF4-FFF2-40B4-BE49-F238E27FC236}">
                  <a16:creationId xmlns:a16="http://schemas.microsoft.com/office/drawing/2014/main" id="{2DFD772A-BF0B-CC56-14C1-96096ADDFA48}"/>
                </a:ext>
              </a:extLst>
            </p:cNvPr>
            <p:cNvGrpSpPr/>
            <p:nvPr/>
          </p:nvGrpSpPr>
          <p:grpSpPr>
            <a:xfrm>
              <a:off x="6164641" y="3168557"/>
              <a:ext cx="1725277" cy="146025"/>
              <a:chOff x="3287011" y="4641947"/>
              <a:chExt cx="1725277" cy="146025"/>
            </a:xfrm>
          </p:grpSpPr>
          <p:grpSp>
            <p:nvGrpSpPr>
              <p:cNvPr id="57" name="Gruppieren 56">
                <a:extLst>
                  <a:ext uri="{FF2B5EF4-FFF2-40B4-BE49-F238E27FC236}">
                    <a16:creationId xmlns:a16="http://schemas.microsoft.com/office/drawing/2014/main" id="{2B8120F8-238C-9425-D2E5-64097F7B8854}"/>
                  </a:ext>
                </a:extLst>
              </p:cNvPr>
              <p:cNvGrpSpPr/>
              <p:nvPr/>
            </p:nvGrpSpPr>
            <p:grpSpPr>
              <a:xfrm>
                <a:off x="3287011" y="4643980"/>
                <a:ext cx="833727" cy="143992"/>
                <a:chOff x="5738407" y="3196415"/>
                <a:chExt cx="1213641" cy="217792"/>
              </a:xfrm>
            </p:grpSpPr>
            <p:grpSp>
              <p:nvGrpSpPr>
                <p:cNvPr id="63" name="Gruppieren 62">
                  <a:extLst>
                    <a:ext uri="{FF2B5EF4-FFF2-40B4-BE49-F238E27FC236}">
                      <a16:creationId xmlns:a16="http://schemas.microsoft.com/office/drawing/2014/main" id="{2C4B5931-2DA7-9F47-F51A-ABBA608CE1ED}"/>
                    </a:ext>
                  </a:extLst>
                </p:cNvPr>
                <p:cNvGrpSpPr/>
                <p:nvPr/>
              </p:nvGrpSpPr>
              <p:grpSpPr>
                <a:xfrm>
                  <a:off x="5738407" y="3200284"/>
                  <a:ext cx="711327" cy="213923"/>
                  <a:chOff x="3291201" y="2981862"/>
                  <a:chExt cx="711327" cy="213923"/>
                </a:xfrm>
              </p:grpSpPr>
              <p:sp>
                <p:nvSpPr>
                  <p:cNvPr id="468" name="Oval 467">
                    <a:extLst>
                      <a:ext uri="{FF2B5EF4-FFF2-40B4-BE49-F238E27FC236}">
                        <a16:creationId xmlns:a16="http://schemas.microsoft.com/office/drawing/2014/main" id="{3261213D-DA26-6E38-B8F1-C2F48ABAA40B}"/>
                      </a:ext>
                    </a:extLst>
                  </p:cNvPr>
                  <p:cNvSpPr/>
                  <p:nvPr/>
                </p:nvSpPr>
                <p:spPr>
                  <a:xfrm rot="16200000">
                    <a:off x="3291202" y="2981862"/>
                    <a:ext cx="213922" cy="213923"/>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9" name="Oval 468">
                    <a:extLst>
                      <a:ext uri="{FF2B5EF4-FFF2-40B4-BE49-F238E27FC236}">
                        <a16:creationId xmlns:a16="http://schemas.microsoft.com/office/drawing/2014/main" id="{3D796DEB-5147-98C8-D63B-BEDAAF73EB05}"/>
                      </a:ext>
                    </a:extLst>
                  </p:cNvPr>
                  <p:cNvSpPr/>
                  <p:nvPr/>
                </p:nvSpPr>
                <p:spPr>
                  <a:xfrm rot="16200000">
                    <a:off x="3534503" y="298186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0" name="Oval 469">
                    <a:extLst>
                      <a:ext uri="{FF2B5EF4-FFF2-40B4-BE49-F238E27FC236}">
                        <a16:creationId xmlns:a16="http://schemas.microsoft.com/office/drawing/2014/main" id="{15C04A73-ECA0-0D7D-BC2E-AAC980AB1B7B}"/>
                      </a:ext>
                    </a:extLst>
                  </p:cNvPr>
                  <p:cNvSpPr/>
                  <p:nvPr/>
                </p:nvSpPr>
                <p:spPr>
                  <a:xfrm rot="16200000">
                    <a:off x="3788605" y="298186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53" name="Oval 452">
                  <a:extLst>
                    <a:ext uri="{FF2B5EF4-FFF2-40B4-BE49-F238E27FC236}">
                      <a16:creationId xmlns:a16="http://schemas.microsoft.com/office/drawing/2014/main" id="{85D94CD6-C909-5DCC-C0D7-C9C1AFA13D1D}"/>
                    </a:ext>
                  </a:extLst>
                </p:cNvPr>
                <p:cNvSpPr/>
                <p:nvPr/>
              </p:nvSpPr>
              <p:spPr>
                <a:xfrm rot="16200000">
                  <a:off x="6484023" y="3196416"/>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0" name="Oval 459">
                  <a:extLst>
                    <a:ext uri="{FF2B5EF4-FFF2-40B4-BE49-F238E27FC236}">
                      <a16:creationId xmlns:a16="http://schemas.microsoft.com/office/drawing/2014/main" id="{6A4321F8-239E-D2F2-E005-1EB9CE033644}"/>
                    </a:ext>
                  </a:extLst>
                </p:cNvPr>
                <p:cNvSpPr/>
                <p:nvPr/>
              </p:nvSpPr>
              <p:spPr>
                <a:xfrm rot="16200000">
                  <a:off x="6738125" y="319845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8" name="Oval 57">
                <a:extLst>
                  <a:ext uri="{FF2B5EF4-FFF2-40B4-BE49-F238E27FC236}">
                    <a16:creationId xmlns:a16="http://schemas.microsoft.com/office/drawing/2014/main" id="{C62B2A40-0898-A688-BA66-AA3F060ED8A8}"/>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Oval 58">
                <a:extLst>
                  <a:ext uri="{FF2B5EF4-FFF2-40B4-BE49-F238E27FC236}">
                    <a16:creationId xmlns:a16="http://schemas.microsoft.com/office/drawing/2014/main" id="{B2C90855-E819-F305-2CCE-C0EA86A14B23}"/>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Oval 59">
                <a:extLst>
                  <a:ext uri="{FF2B5EF4-FFF2-40B4-BE49-F238E27FC236}">
                    <a16:creationId xmlns:a16="http://schemas.microsoft.com/office/drawing/2014/main" id="{199B1A6B-C8D3-BE25-6E75-5DE3EE6C2370}"/>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Oval 60">
                <a:extLst>
                  <a:ext uri="{FF2B5EF4-FFF2-40B4-BE49-F238E27FC236}">
                    <a16:creationId xmlns:a16="http://schemas.microsoft.com/office/drawing/2014/main" id="{448633B9-FDB0-D500-91C8-CD3FB86B9285}"/>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Oval 61">
                <a:extLst>
                  <a:ext uri="{FF2B5EF4-FFF2-40B4-BE49-F238E27FC236}">
                    <a16:creationId xmlns:a16="http://schemas.microsoft.com/office/drawing/2014/main" id="{E053FB28-903E-3F5B-3C44-DB30C42602A3}"/>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1" name="Gruppieren 30">
              <a:extLst>
                <a:ext uri="{FF2B5EF4-FFF2-40B4-BE49-F238E27FC236}">
                  <a16:creationId xmlns:a16="http://schemas.microsoft.com/office/drawing/2014/main" id="{93AC7233-461B-8D84-2462-499769764357}"/>
                </a:ext>
              </a:extLst>
            </p:cNvPr>
            <p:cNvGrpSpPr/>
            <p:nvPr/>
          </p:nvGrpSpPr>
          <p:grpSpPr>
            <a:xfrm>
              <a:off x="6164643" y="3379841"/>
              <a:ext cx="1725274" cy="147384"/>
              <a:chOff x="3287014" y="4640527"/>
              <a:chExt cx="1725274" cy="147384"/>
            </a:xfrm>
          </p:grpSpPr>
          <p:grpSp>
            <p:nvGrpSpPr>
              <p:cNvPr id="45" name="Gruppieren 44">
                <a:extLst>
                  <a:ext uri="{FF2B5EF4-FFF2-40B4-BE49-F238E27FC236}">
                    <a16:creationId xmlns:a16="http://schemas.microsoft.com/office/drawing/2014/main" id="{CDF86334-0B6E-9A64-D40B-3E511D553C9C}"/>
                  </a:ext>
                </a:extLst>
              </p:cNvPr>
              <p:cNvGrpSpPr/>
              <p:nvPr/>
            </p:nvGrpSpPr>
            <p:grpSpPr>
              <a:xfrm>
                <a:off x="3287014" y="4640527"/>
                <a:ext cx="833726" cy="146239"/>
                <a:chOff x="5738409" y="3191184"/>
                <a:chExt cx="1213639" cy="221190"/>
              </a:xfrm>
            </p:grpSpPr>
            <p:grpSp>
              <p:nvGrpSpPr>
                <p:cNvPr id="51" name="Gruppieren 50">
                  <a:extLst>
                    <a:ext uri="{FF2B5EF4-FFF2-40B4-BE49-F238E27FC236}">
                      <a16:creationId xmlns:a16="http://schemas.microsoft.com/office/drawing/2014/main" id="{F834F820-0A50-CF83-1BE0-55649A999F53}"/>
                    </a:ext>
                  </a:extLst>
                </p:cNvPr>
                <p:cNvGrpSpPr/>
                <p:nvPr/>
              </p:nvGrpSpPr>
              <p:grpSpPr>
                <a:xfrm>
                  <a:off x="5738409" y="3191184"/>
                  <a:ext cx="711325" cy="213924"/>
                  <a:chOff x="3291203" y="2972762"/>
                  <a:chExt cx="711325" cy="213924"/>
                </a:xfrm>
              </p:grpSpPr>
              <p:sp>
                <p:nvSpPr>
                  <p:cNvPr id="54" name="Oval 53">
                    <a:extLst>
                      <a:ext uri="{FF2B5EF4-FFF2-40B4-BE49-F238E27FC236}">
                        <a16:creationId xmlns:a16="http://schemas.microsoft.com/office/drawing/2014/main" id="{328BCF3F-A141-73B6-B215-8D5D13611DDB}"/>
                      </a:ext>
                    </a:extLst>
                  </p:cNvPr>
                  <p:cNvSpPr/>
                  <p:nvPr/>
                </p:nvSpPr>
                <p:spPr>
                  <a:xfrm rot="16200000">
                    <a:off x="3291202" y="297276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Oval 54">
                    <a:extLst>
                      <a:ext uri="{FF2B5EF4-FFF2-40B4-BE49-F238E27FC236}">
                        <a16:creationId xmlns:a16="http://schemas.microsoft.com/office/drawing/2014/main" id="{F651228D-1655-D65C-7689-A84C32E5EEB1}"/>
                      </a:ext>
                    </a:extLst>
                  </p:cNvPr>
                  <p:cNvSpPr/>
                  <p:nvPr/>
                </p:nvSpPr>
                <p:spPr>
                  <a:xfrm rot="16200000">
                    <a:off x="3534503" y="297276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Oval 55">
                    <a:extLst>
                      <a:ext uri="{FF2B5EF4-FFF2-40B4-BE49-F238E27FC236}">
                        <a16:creationId xmlns:a16="http://schemas.microsoft.com/office/drawing/2014/main" id="{3614C257-9464-9BB3-C7F2-D50033B17951}"/>
                      </a:ext>
                    </a:extLst>
                  </p:cNvPr>
                  <p:cNvSpPr/>
                  <p:nvPr/>
                </p:nvSpPr>
                <p:spPr>
                  <a:xfrm rot="16200000">
                    <a:off x="3788605" y="297276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2" name="Oval 51">
                  <a:extLst>
                    <a:ext uri="{FF2B5EF4-FFF2-40B4-BE49-F238E27FC236}">
                      <a16:creationId xmlns:a16="http://schemas.microsoft.com/office/drawing/2014/main" id="{B5309023-EF38-2319-FA00-4B538131AEBB}"/>
                    </a:ext>
                  </a:extLst>
                </p:cNvPr>
                <p:cNvSpPr/>
                <p:nvPr/>
              </p:nvSpPr>
              <p:spPr>
                <a:xfrm rot="16200000">
                  <a:off x="6484023" y="3196416"/>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Oval 52">
                  <a:extLst>
                    <a:ext uri="{FF2B5EF4-FFF2-40B4-BE49-F238E27FC236}">
                      <a16:creationId xmlns:a16="http://schemas.microsoft.com/office/drawing/2014/main" id="{446DF452-52B6-F6FE-0BBA-041F3381E29B}"/>
                    </a:ext>
                  </a:extLst>
                </p:cNvPr>
                <p:cNvSpPr/>
                <p:nvPr/>
              </p:nvSpPr>
              <p:spPr>
                <a:xfrm rot="16200000">
                  <a:off x="6738125" y="319845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6" name="Oval 45">
                <a:extLst>
                  <a:ext uri="{FF2B5EF4-FFF2-40B4-BE49-F238E27FC236}">
                    <a16:creationId xmlns:a16="http://schemas.microsoft.com/office/drawing/2014/main" id="{168D2368-3665-D199-FE2E-02567EE4BF12}"/>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Oval 46">
                <a:extLst>
                  <a:ext uri="{FF2B5EF4-FFF2-40B4-BE49-F238E27FC236}">
                    <a16:creationId xmlns:a16="http://schemas.microsoft.com/office/drawing/2014/main" id="{056889B1-81AD-575D-DE95-461258499270}"/>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Oval 47">
                <a:extLst>
                  <a:ext uri="{FF2B5EF4-FFF2-40B4-BE49-F238E27FC236}">
                    <a16:creationId xmlns:a16="http://schemas.microsoft.com/office/drawing/2014/main" id="{6C9F3565-4ADB-15EE-C700-AA15885D0434}"/>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Oval 48">
                <a:extLst>
                  <a:ext uri="{FF2B5EF4-FFF2-40B4-BE49-F238E27FC236}">
                    <a16:creationId xmlns:a16="http://schemas.microsoft.com/office/drawing/2014/main" id="{08A4E91E-F043-9075-CAFF-8B38DF1B2974}"/>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Oval 49">
                <a:extLst>
                  <a:ext uri="{FF2B5EF4-FFF2-40B4-BE49-F238E27FC236}">
                    <a16:creationId xmlns:a16="http://schemas.microsoft.com/office/drawing/2014/main" id="{7FD60184-739A-D405-52E4-9972F00AF4FD}"/>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2" name="Gruppieren 31">
              <a:extLst>
                <a:ext uri="{FF2B5EF4-FFF2-40B4-BE49-F238E27FC236}">
                  <a16:creationId xmlns:a16="http://schemas.microsoft.com/office/drawing/2014/main" id="{96EB3E91-FC65-ECED-DA6A-EE5815F29798}"/>
                </a:ext>
              </a:extLst>
            </p:cNvPr>
            <p:cNvGrpSpPr/>
            <p:nvPr/>
          </p:nvGrpSpPr>
          <p:grpSpPr>
            <a:xfrm>
              <a:off x="6164644" y="3552549"/>
              <a:ext cx="1725273" cy="146036"/>
              <a:chOff x="3287015" y="4641947"/>
              <a:chExt cx="1725273" cy="146036"/>
            </a:xfrm>
          </p:grpSpPr>
          <p:grpSp>
            <p:nvGrpSpPr>
              <p:cNvPr id="33" name="Gruppieren 32">
                <a:extLst>
                  <a:ext uri="{FF2B5EF4-FFF2-40B4-BE49-F238E27FC236}">
                    <a16:creationId xmlns:a16="http://schemas.microsoft.com/office/drawing/2014/main" id="{DD6EF196-F66D-8B91-6887-89C77C7763C5}"/>
                  </a:ext>
                </a:extLst>
              </p:cNvPr>
              <p:cNvGrpSpPr/>
              <p:nvPr/>
            </p:nvGrpSpPr>
            <p:grpSpPr>
              <a:xfrm>
                <a:off x="3287015" y="4643989"/>
                <a:ext cx="833727" cy="143994"/>
                <a:chOff x="5738408" y="3196415"/>
                <a:chExt cx="1213640" cy="217794"/>
              </a:xfrm>
            </p:grpSpPr>
            <p:grpSp>
              <p:nvGrpSpPr>
                <p:cNvPr id="39" name="Gruppieren 38">
                  <a:extLst>
                    <a:ext uri="{FF2B5EF4-FFF2-40B4-BE49-F238E27FC236}">
                      <a16:creationId xmlns:a16="http://schemas.microsoft.com/office/drawing/2014/main" id="{E0EF57BB-E3A3-CC97-892C-26F8CED3CED7}"/>
                    </a:ext>
                  </a:extLst>
                </p:cNvPr>
                <p:cNvGrpSpPr/>
                <p:nvPr/>
              </p:nvGrpSpPr>
              <p:grpSpPr>
                <a:xfrm>
                  <a:off x="5738408" y="3200284"/>
                  <a:ext cx="711326" cy="213925"/>
                  <a:chOff x="3291202" y="2981862"/>
                  <a:chExt cx="711326" cy="213925"/>
                </a:xfrm>
              </p:grpSpPr>
              <p:sp>
                <p:nvSpPr>
                  <p:cNvPr id="42" name="Oval 41">
                    <a:extLst>
                      <a:ext uri="{FF2B5EF4-FFF2-40B4-BE49-F238E27FC236}">
                        <a16:creationId xmlns:a16="http://schemas.microsoft.com/office/drawing/2014/main" id="{258F1BDA-16A5-9242-474A-9C8BEBA81D2C}"/>
                      </a:ext>
                    </a:extLst>
                  </p:cNvPr>
                  <p:cNvSpPr/>
                  <p:nvPr/>
                </p:nvSpPr>
                <p:spPr>
                  <a:xfrm rot="16200000">
                    <a:off x="3291202" y="2981862"/>
                    <a:ext cx="213923" cy="213923"/>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Oval 42">
                    <a:extLst>
                      <a:ext uri="{FF2B5EF4-FFF2-40B4-BE49-F238E27FC236}">
                        <a16:creationId xmlns:a16="http://schemas.microsoft.com/office/drawing/2014/main" id="{B518CBD7-799F-10EC-1788-539658455F81}"/>
                      </a:ext>
                    </a:extLst>
                  </p:cNvPr>
                  <p:cNvSpPr/>
                  <p:nvPr/>
                </p:nvSpPr>
                <p:spPr>
                  <a:xfrm rot="16200000">
                    <a:off x="3534504" y="2981864"/>
                    <a:ext cx="213922" cy="213923"/>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Oval 43">
                    <a:extLst>
                      <a:ext uri="{FF2B5EF4-FFF2-40B4-BE49-F238E27FC236}">
                        <a16:creationId xmlns:a16="http://schemas.microsoft.com/office/drawing/2014/main" id="{35EBD5C8-CD83-411C-E628-21D1C2E70575}"/>
                      </a:ext>
                    </a:extLst>
                  </p:cNvPr>
                  <p:cNvSpPr/>
                  <p:nvPr/>
                </p:nvSpPr>
                <p:spPr>
                  <a:xfrm rot="16200000">
                    <a:off x="3788605" y="2981864"/>
                    <a:ext cx="213923" cy="213923"/>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0" name="Oval 39">
                  <a:extLst>
                    <a:ext uri="{FF2B5EF4-FFF2-40B4-BE49-F238E27FC236}">
                      <a16:creationId xmlns:a16="http://schemas.microsoft.com/office/drawing/2014/main" id="{AF745B58-A7D3-41AD-886F-3347E906DE36}"/>
                    </a:ext>
                  </a:extLst>
                </p:cNvPr>
                <p:cNvSpPr/>
                <p:nvPr/>
              </p:nvSpPr>
              <p:spPr>
                <a:xfrm rot="16200000">
                  <a:off x="6484023" y="3196416"/>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Oval 40">
                  <a:extLst>
                    <a:ext uri="{FF2B5EF4-FFF2-40B4-BE49-F238E27FC236}">
                      <a16:creationId xmlns:a16="http://schemas.microsoft.com/office/drawing/2014/main" id="{A437EFBB-46F8-DED1-AA0B-0E62C20BDA64}"/>
                    </a:ext>
                  </a:extLst>
                </p:cNvPr>
                <p:cNvSpPr/>
                <p:nvPr/>
              </p:nvSpPr>
              <p:spPr>
                <a:xfrm rot="16200000">
                  <a:off x="6738125" y="319845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4" name="Oval 33">
                <a:extLst>
                  <a:ext uri="{FF2B5EF4-FFF2-40B4-BE49-F238E27FC236}">
                    <a16:creationId xmlns:a16="http://schemas.microsoft.com/office/drawing/2014/main" id="{56244BD5-AECC-C7CB-80AE-FEF02B8ABC4E}"/>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Oval 34">
                <a:extLst>
                  <a:ext uri="{FF2B5EF4-FFF2-40B4-BE49-F238E27FC236}">
                    <a16:creationId xmlns:a16="http://schemas.microsoft.com/office/drawing/2014/main" id="{2667A649-DA9A-8D19-1E96-16726CDB711B}"/>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Oval 35">
                <a:extLst>
                  <a:ext uri="{FF2B5EF4-FFF2-40B4-BE49-F238E27FC236}">
                    <a16:creationId xmlns:a16="http://schemas.microsoft.com/office/drawing/2014/main" id="{8185C38E-CB8B-A469-C70D-63100F09D482}"/>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Oval 36">
                <a:extLst>
                  <a:ext uri="{FF2B5EF4-FFF2-40B4-BE49-F238E27FC236}">
                    <a16:creationId xmlns:a16="http://schemas.microsoft.com/office/drawing/2014/main" id="{CD29F5CF-FC3B-F13F-E642-E0D783DBBD7B}"/>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Oval 37">
                <a:extLst>
                  <a:ext uri="{FF2B5EF4-FFF2-40B4-BE49-F238E27FC236}">
                    <a16:creationId xmlns:a16="http://schemas.microsoft.com/office/drawing/2014/main" id="{EABA19EF-82FD-5663-84F4-A0C62D646F44}"/>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75" name="Abgerundetes Rechteck 74">
            <a:extLst>
              <a:ext uri="{FF2B5EF4-FFF2-40B4-BE49-F238E27FC236}">
                <a16:creationId xmlns:a16="http://schemas.microsoft.com/office/drawing/2014/main" id="{37A1DF9A-47A8-5F90-FB9A-0E4D2E2E2413}"/>
              </a:ext>
            </a:extLst>
          </p:cNvPr>
          <p:cNvSpPr/>
          <p:nvPr/>
        </p:nvSpPr>
        <p:spPr>
          <a:xfrm>
            <a:off x="4291547" y="4975675"/>
            <a:ext cx="1780574"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Abgerundetes Rechteck 77">
            <a:extLst>
              <a:ext uri="{FF2B5EF4-FFF2-40B4-BE49-F238E27FC236}">
                <a16:creationId xmlns:a16="http://schemas.microsoft.com/office/drawing/2014/main" id="{07D9E5F6-518C-2BB3-996E-7AFDAD0CD44B}"/>
              </a:ext>
            </a:extLst>
          </p:cNvPr>
          <p:cNvSpPr/>
          <p:nvPr/>
        </p:nvSpPr>
        <p:spPr>
          <a:xfrm>
            <a:off x="4282597" y="5137035"/>
            <a:ext cx="1780574"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Abgerundetes Rechteck 78">
            <a:extLst>
              <a:ext uri="{FF2B5EF4-FFF2-40B4-BE49-F238E27FC236}">
                <a16:creationId xmlns:a16="http://schemas.microsoft.com/office/drawing/2014/main" id="{785A7091-E572-16EA-01BF-15A814E5C71D}"/>
              </a:ext>
            </a:extLst>
          </p:cNvPr>
          <p:cNvSpPr/>
          <p:nvPr/>
        </p:nvSpPr>
        <p:spPr>
          <a:xfrm>
            <a:off x="4287084" y="5302881"/>
            <a:ext cx="1780574"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Abgerundetes Rechteck 79">
            <a:extLst>
              <a:ext uri="{FF2B5EF4-FFF2-40B4-BE49-F238E27FC236}">
                <a16:creationId xmlns:a16="http://schemas.microsoft.com/office/drawing/2014/main" id="{A2FCCBFB-7C7A-9643-5B91-E79A37FF8D37}"/>
              </a:ext>
            </a:extLst>
          </p:cNvPr>
          <p:cNvSpPr/>
          <p:nvPr/>
        </p:nvSpPr>
        <p:spPr>
          <a:xfrm>
            <a:off x="4287096" y="5473213"/>
            <a:ext cx="1780574"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Abgerundetes Rechteck 80">
            <a:extLst>
              <a:ext uri="{FF2B5EF4-FFF2-40B4-BE49-F238E27FC236}">
                <a16:creationId xmlns:a16="http://schemas.microsoft.com/office/drawing/2014/main" id="{9864BEA5-0BD9-93FE-0510-E11F92F9B28B}"/>
              </a:ext>
            </a:extLst>
          </p:cNvPr>
          <p:cNvSpPr/>
          <p:nvPr/>
        </p:nvSpPr>
        <p:spPr>
          <a:xfrm>
            <a:off x="4291590" y="5683884"/>
            <a:ext cx="1780574"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Abgerundetes Rechteck 81">
            <a:extLst>
              <a:ext uri="{FF2B5EF4-FFF2-40B4-BE49-F238E27FC236}">
                <a16:creationId xmlns:a16="http://schemas.microsoft.com/office/drawing/2014/main" id="{54F53EFD-799B-DA8D-81D3-2A91B78F0AC0}"/>
              </a:ext>
            </a:extLst>
          </p:cNvPr>
          <p:cNvSpPr/>
          <p:nvPr/>
        </p:nvSpPr>
        <p:spPr>
          <a:xfrm>
            <a:off x="4287115" y="5854212"/>
            <a:ext cx="1780574"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3" name="Gruppieren 82">
            <a:extLst>
              <a:ext uri="{FF2B5EF4-FFF2-40B4-BE49-F238E27FC236}">
                <a16:creationId xmlns:a16="http://schemas.microsoft.com/office/drawing/2014/main" id="{713DC6F5-4DA8-56F9-4E93-2DADCD2C0C1F}"/>
              </a:ext>
            </a:extLst>
          </p:cNvPr>
          <p:cNvGrpSpPr/>
          <p:nvPr/>
        </p:nvGrpSpPr>
        <p:grpSpPr>
          <a:xfrm>
            <a:off x="6603945" y="4819189"/>
            <a:ext cx="487195" cy="1189699"/>
            <a:chOff x="7017901" y="4371860"/>
            <a:chExt cx="487195" cy="1189699"/>
          </a:xfrm>
          <a:solidFill>
            <a:srgbClr val="FF0000"/>
          </a:solidFill>
        </p:grpSpPr>
        <p:sp>
          <p:nvSpPr>
            <p:cNvPr id="84" name="Oval 83">
              <a:extLst>
                <a:ext uri="{FF2B5EF4-FFF2-40B4-BE49-F238E27FC236}">
                  <a16:creationId xmlns:a16="http://schemas.microsoft.com/office/drawing/2014/main" id="{EB5AADA6-E870-DFAC-B12B-51BB351D28B8}"/>
                </a:ext>
              </a:extLst>
            </p:cNvPr>
            <p:cNvSpPr/>
            <p:nvPr/>
          </p:nvSpPr>
          <p:spPr>
            <a:xfrm rot="16200000">
              <a:off x="7025552" y="4536111"/>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Oval 84">
              <a:extLst>
                <a:ext uri="{FF2B5EF4-FFF2-40B4-BE49-F238E27FC236}">
                  <a16:creationId xmlns:a16="http://schemas.microsoft.com/office/drawing/2014/main" id="{C81074B1-BDAE-B3F9-9363-6F4BDE6BB791}"/>
                </a:ext>
              </a:extLst>
            </p:cNvPr>
            <p:cNvSpPr/>
            <p:nvPr/>
          </p:nvSpPr>
          <p:spPr>
            <a:xfrm rot="16200000">
              <a:off x="7192691" y="4536112"/>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Oval 85">
              <a:extLst>
                <a:ext uri="{FF2B5EF4-FFF2-40B4-BE49-F238E27FC236}">
                  <a16:creationId xmlns:a16="http://schemas.microsoft.com/office/drawing/2014/main" id="{CA433B4E-6739-3FE7-4BF9-B6D1A8FE978A}"/>
                </a:ext>
              </a:extLst>
            </p:cNvPr>
            <p:cNvSpPr/>
            <p:nvPr/>
          </p:nvSpPr>
          <p:spPr>
            <a:xfrm rot="16200000">
              <a:off x="7360900" y="4537749"/>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Oval 86">
              <a:extLst>
                <a:ext uri="{FF2B5EF4-FFF2-40B4-BE49-F238E27FC236}">
                  <a16:creationId xmlns:a16="http://schemas.microsoft.com/office/drawing/2014/main" id="{A690CD4B-1388-A211-CC5F-DF465A523BEF}"/>
                </a:ext>
              </a:extLst>
            </p:cNvPr>
            <p:cNvSpPr/>
            <p:nvPr/>
          </p:nvSpPr>
          <p:spPr>
            <a:xfrm rot="16200000">
              <a:off x="7025552" y="4369099"/>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Oval 87">
              <a:extLst>
                <a:ext uri="{FF2B5EF4-FFF2-40B4-BE49-F238E27FC236}">
                  <a16:creationId xmlns:a16="http://schemas.microsoft.com/office/drawing/2014/main" id="{E7DFE3F0-8F8D-2FEC-166C-AC57B168E098}"/>
                </a:ext>
              </a:extLst>
            </p:cNvPr>
            <p:cNvSpPr/>
            <p:nvPr/>
          </p:nvSpPr>
          <p:spPr>
            <a:xfrm rot="16200000">
              <a:off x="7192691" y="4369100"/>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Oval 88">
              <a:extLst>
                <a:ext uri="{FF2B5EF4-FFF2-40B4-BE49-F238E27FC236}">
                  <a16:creationId xmlns:a16="http://schemas.microsoft.com/office/drawing/2014/main" id="{36C50090-17D1-D9E8-E3F8-116D0B4BA8D7}"/>
                </a:ext>
              </a:extLst>
            </p:cNvPr>
            <p:cNvSpPr/>
            <p:nvPr/>
          </p:nvSpPr>
          <p:spPr>
            <a:xfrm rot="16200000">
              <a:off x="7360900" y="4370737"/>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Oval 89">
              <a:extLst>
                <a:ext uri="{FF2B5EF4-FFF2-40B4-BE49-F238E27FC236}">
                  <a16:creationId xmlns:a16="http://schemas.microsoft.com/office/drawing/2014/main" id="{03B7331C-3680-C2C3-02AF-58B5FC42CE1D}"/>
                </a:ext>
              </a:extLst>
            </p:cNvPr>
            <p:cNvSpPr/>
            <p:nvPr/>
          </p:nvSpPr>
          <p:spPr>
            <a:xfrm rot="16200000">
              <a:off x="7020662" y="4699267"/>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Oval 90">
              <a:extLst>
                <a:ext uri="{FF2B5EF4-FFF2-40B4-BE49-F238E27FC236}">
                  <a16:creationId xmlns:a16="http://schemas.microsoft.com/office/drawing/2014/main" id="{192FAB15-BF3A-07CC-5C8A-BC59B962EE16}"/>
                </a:ext>
              </a:extLst>
            </p:cNvPr>
            <p:cNvSpPr/>
            <p:nvPr/>
          </p:nvSpPr>
          <p:spPr>
            <a:xfrm rot="16200000">
              <a:off x="7187801" y="4699268"/>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Oval 91">
              <a:extLst>
                <a:ext uri="{FF2B5EF4-FFF2-40B4-BE49-F238E27FC236}">
                  <a16:creationId xmlns:a16="http://schemas.microsoft.com/office/drawing/2014/main" id="{99FBCD22-A027-0DD7-214B-B901BDCBD7E4}"/>
                </a:ext>
              </a:extLst>
            </p:cNvPr>
            <p:cNvSpPr/>
            <p:nvPr/>
          </p:nvSpPr>
          <p:spPr>
            <a:xfrm rot="16200000">
              <a:off x="7356010" y="4700905"/>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Oval 92">
              <a:extLst>
                <a:ext uri="{FF2B5EF4-FFF2-40B4-BE49-F238E27FC236}">
                  <a16:creationId xmlns:a16="http://schemas.microsoft.com/office/drawing/2014/main" id="{D169FC96-C945-3DE0-F5A6-B7974992D706}"/>
                </a:ext>
              </a:extLst>
            </p:cNvPr>
            <p:cNvSpPr/>
            <p:nvPr/>
          </p:nvSpPr>
          <p:spPr>
            <a:xfrm rot="16200000">
              <a:off x="7020662" y="4864451"/>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Oval 93">
              <a:extLst>
                <a:ext uri="{FF2B5EF4-FFF2-40B4-BE49-F238E27FC236}">
                  <a16:creationId xmlns:a16="http://schemas.microsoft.com/office/drawing/2014/main" id="{04CB70E8-181E-C1FE-B915-D761B02794A8}"/>
                </a:ext>
              </a:extLst>
            </p:cNvPr>
            <p:cNvSpPr/>
            <p:nvPr/>
          </p:nvSpPr>
          <p:spPr>
            <a:xfrm rot="16200000">
              <a:off x="7187801" y="4864452"/>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Oval 94">
              <a:extLst>
                <a:ext uri="{FF2B5EF4-FFF2-40B4-BE49-F238E27FC236}">
                  <a16:creationId xmlns:a16="http://schemas.microsoft.com/office/drawing/2014/main" id="{253F4126-2A3D-7C5A-8890-E9554FFF12AB}"/>
                </a:ext>
              </a:extLst>
            </p:cNvPr>
            <p:cNvSpPr/>
            <p:nvPr/>
          </p:nvSpPr>
          <p:spPr>
            <a:xfrm rot="16200000">
              <a:off x="7356010" y="4866089"/>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Oval 99">
              <a:extLst>
                <a:ext uri="{FF2B5EF4-FFF2-40B4-BE49-F238E27FC236}">
                  <a16:creationId xmlns:a16="http://schemas.microsoft.com/office/drawing/2014/main" id="{95D4DFCA-1EB9-E166-B8D9-23005137AD87}"/>
                </a:ext>
              </a:extLst>
            </p:cNvPr>
            <p:cNvSpPr/>
            <p:nvPr/>
          </p:nvSpPr>
          <p:spPr>
            <a:xfrm rot="16200000">
              <a:off x="7025552" y="5031733"/>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Oval 104">
              <a:extLst>
                <a:ext uri="{FF2B5EF4-FFF2-40B4-BE49-F238E27FC236}">
                  <a16:creationId xmlns:a16="http://schemas.microsoft.com/office/drawing/2014/main" id="{3EC89806-03D8-8885-B002-3B41BE9D49C3}"/>
                </a:ext>
              </a:extLst>
            </p:cNvPr>
            <p:cNvSpPr/>
            <p:nvPr/>
          </p:nvSpPr>
          <p:spPr>
            <a:xfrm rot="16200000">
              <a:off x="7192691" y="5031734"/>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0" name="Oval 109">
              <a:extLst>
                <a:ext uri="{FF2B5EF4-FFF2-40B4-BE49-F238E27FC236}">
                  <a16:creationId xmlns:a16="http://schemas.microsoft.com/office/drawing/2014/main" id="{A8FF4260-8486-976B-75DD-156905D9DF88}"/>
                </a:ext>
              </a:extLst>
            </p:cNvPr>
            <p:cNvSpPr/>
            <p:nvPr/>
          </p:nvSpPr>
          <p:spPr>
            <a:xfrm rot="16200000">
              <a:off x="7360900" y="5033371"/>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1" name="Oval 110">
              <a:extLst>
                <a:ext uri="{FF2B5EF4-FFF2-40B4-BE49-F238E27FC236}">
                  <a16:creationId xmlns:a16="http://schemas.microsoft.com/office/drawing/2014/main" id="{0ED44C93-81EA-18EC-6F66-223BB64F09DF}"/>
                </a:ext>
              </a:extLst>
            </p:cNvPr>
            <p:cNvSpPr/>
            <p:nvPr/>
          </p:nvSpPr>
          <p:spPr>
            <a:xfrm rot="16200000">
              <a:off x="7025551" y="5244437"/>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2" name="Oval 111">
              <a:extLst>
                <a:ext uri="{FF2B5EF4-FFF2-40B4-BE49-F238E27FC236}">
                  <a16:creationId xmlns:a16="http://schemas.microsoft.com/office/drawing/2014/main" id="{68D917BF-F902-250C-23B4-D7B407230117}"/>
                </a:ext>
              </a:extLst>
            </p:cNvPr>
            <p:cNvSpPr/>
            <p:nvPr/>
          </p:nvSpPr>
          <p:spPr>
            <a:xfrm rot="16200000">
              <a:off x="7192690" y="5244438"/>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3" name="Oval 112">
              <a:extLst>
                <a:ext uri="{FF2B5EF4-FFF2-40B4-BE49-F238E27FC236}">
                  <a16:creationId xmlns:a16="http://schemas.microsoft.com/office/drawing/2014/main" id="{B407D663-56FA-E11C-93E3-47723598C8EB}"/>
                </a:ext>
              </a:extLst>
            </p:cNvPr>
            <p:cNvSpPr/>
            <p:nvPr/>
          </p:nvSpPr>
          <p:spPr>
            <a:xfrm rot="16200000">
              <a:off x="7360899" y="5246075"/>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4" name="Oval 113">
              <a:extLst>
                <a:ext uri="{FF2B5EF4-FFF2-40B4-BE49-F238E27FC236}">
                  <a16:creationId xmlns:a16="http://schemas.microsoft.com/office/drawing/2014/main" id="{D44C1EA6-FAFE-E0D4-9753-AACFE7202F37}"/>
                </a:ext>
              </a:extLst>
            </p:cNvPr>
            <p:cNvSpPr/>
            <p:nvPr/>
          </p:nvSpPr>
          <p:spPr>
            <a:xfrm rot="16200000">
              <a:off x="7025551" y="5415725"/>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5" name="Oval 114">
              <a:extLst>
                <a:ext uri="{FF2B5EF4-FFF2-40B4-BE49-F238E27FC236}">
                  <a16:creationId xmlns:a16="http://schemas.microsoft.com/office/drawing/2014/main" id="{6F478DEA-8D46-D537-A158-24C5C392E762}"/>
                </a:ext>
              </a:extLst>
            </p:cNvPr>
            <p:cNvSpPr/>
            <p:nvPr/>
          </p:nvSpPr>
          <p:spPr>
            <a:xfrm rot="16200000">
              <a:off x="7192690" y="5415726"/>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6" name="Oval 115">
              <a:extLst>
                <a:ext uri="{FF2B5EF4-FFF2-40B4-BE49-F238E27FC236}">
                  <a16:creationId xmlns:a16="http://schemas.microsoft.com/office/drawing/2014/main" id="{79BE8A6E-1F7B-61C2-4F56-0983FC38C372}"/>
                </a:ext>
              </a:extLst>
            </p:cNvPr>
            <p:cNvSpPr/>
            <p:nvPr/>
          </p:nvSpPr>
          <p:spPr>
            <a:xfrm rot="16200000">
              <a:off x="7360899" y="5417363"/>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17" name="Abgerundetes Rechteck 116">
            <a:extLst>
              <a:ext uri="{FF2B5EF4-FFF2-40B4-BE49-F238E27FC236}">
                <a16:creationId xmlns:a16="http://schemas.microsoft.com/office/drawing/2014/main" id="{A88649F4-7385-91F3-4728-9935C9AB46CF}"/>
              </a:ext>
            </a:extLst>
          </p:cNvPr>
          <p:cNvSpPr/>
          <p:nvPr/>
        </p:nvSpPr>
        <p:spPr>
          <a:xfrm>
            <a:off x="6585294" y="4972373"/>
            <a:ext cx="526027" cy="167806"/>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8" name="Abgerundetes Rechteck 117">
            <a:extLst>
              <a:ext uri="{FF2B5EF4-FFF2-40B4-BE49-F238E27FC236}">
                <a16:creationId xmlns:a16="http://schemas.microsoft.com/office/drawing/2014/main" id="{976CED5D-7CD5-FCD4-9590-D7E06348140F}"/>
              </a:ext>
            </a:extLst>
          </p:cNvPr>
          <p:cNvSpPr/>
          <p:nvPr/>
        </p:nvSpPr>
        <p:spPr>
          <a:xfrm>
            <a:off x="6582973" y="5137916"/>
            <a:ext cx="526027" cy="167806"/>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9" name="Abgerundetes Rechteck 118">
            <a:extLst>
              <a:ext uri="{FF2B5EF4-FFF2-40B4-BE49-F238E27FC236}">
                <a16:creationId xmlns:a16="http://schemas.microsoft.com/office/drawing/2014/main" id="{F2A0D769-9BBF-535C-32F6-CF7807B2E0EA}"/>
              </a:ext>
            </a:extLst>
          </p:cNvPr>
          <p:cNvSpPr/>
          <p:nvPr/>
        </p:nvSpPr>
        <p:spPr>
          <a:xfrm>
            <a:off x="6582959" y="5300708"/>
            <a:ext cx="526027" cy="167806"/>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0" name="Abgerundetes Rechteck 119">
            <a:extLst>
              <a:ext uri="{FF2B5EF4-FFF2-40B4-BE49-F238E27FC236}">
                <a16:creationId xmlns:a16="http://schemas.microsoft.com/office/drawing/2014/main" id="{4321A86B-9E6B-2A09-A601-0F6A9BCFCF19}"/>
              </a:ext>
            </a:extLst>
          </p:cNvPr>
          <p:cNvSpPr/>
          <p:nvPr/>
        </p:nvSpPr>
        <p:spPr>
          <a:xfrm>
            <a:off x="6586407" y="5466964"/>
            <a:ext cx="526027" cy="167806"/>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1" name="Abgerundetes Rechteck 120">
            <a:extLst>
              <a:ext uri="{FF2B5EF4-FFF2-40B4-BE49-F238E27FC236}">
                <a16:creationId xmlns:a16="http://schemas.microsoft.com/office/drawing/2014/main" id="{D18B8EC5-E337-C033-8770-A9D7874C2006}"/>
              </a:ext>
            </a:extLst>
          </p:cNvPr>
          <p:cNvSpPr/>
          <p:nvPr/>
        </p:nvSpPr>
        <p:spPr>
          <a:xfrm>
            <a:off x="6586456" y="5681535"/>
            <a:ext cx="526027" cy="167806"/>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2" name="Abgerundetes Rechteck 121">
            <a:extLst>
              <a:ext uri="{FF2B5EF4-FFF2-40B4-BE49-F238E27FC236}">
                <a16:creationId xmlns:a16="http://schemas.microsoft.com/office/drawing/2014/main" id="{D26D5FA4-AB52-40F7-DFA1-3EB7AEC8EC3C}"/>
              </a:ext>
            </a:extLst>
          </p:cNvPr>
          <p:cNvSpPr/>
          <p:nvPr/>
        </p:nvSpPr>
        <p:spPr>
          <a:xfrm>
            <a:off x="6587770" y="5852080"/>
            <a:ext cx="526027" cy="167806"/>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3" name="Abgerundetes Rechteck 122">
            <a:extLst>
              <a:ext uri="{FF2B5EF4-FFF2-40B4-BE49-F238E27FC236}">
                <a16:creationId xmlns:a16="http://schemas.microsoft.com/office/drawing/2014/main" id="{324F7324-3D6C-3BEC-EDB7-6FB5A5FB6C67}"/>
              </a:ext>
            </a:extLst>
          </p:cNvPr>
          <p:cNvSpPr/>
          <p:nvPr/>
        </p:nvSpPr>
        <p:spPr>
          <a:xfrm>
            <a:off x="4296033" y="4805347"/>
            <a:ext cx="1780574"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4" name="Abgerundetes Rechteck 123">
            <a:extLst>
              <a:ext uri="{FF2B5EF4-FFF2-40B4-BE49-F238E27FC236}">
                <a16:creationId xmlns:a16="http://schemas.microsoft.com/office/drawing/2014/main" id="{AA1BC121-DB72-21AE-B7A6-A4BA27953E7A}"/>
              </a:ext>
            </a:extLst>
          </p:cNvPr>
          <p:cNvSpPr/>
          <p:nvPr/>
        </p:nvSpPr>
        <p:spPr>
          <a:xfrm>
            <a:off x="6585299" y="4806117"/>
            <a:ext cx="526027" cy="167806"/>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6" name="Abgerundetes Rechteck 125">
            <a:extLst>
              <a:ext uri="{FF2B5EF4-FFF2-40B4-BE49-F238E27FC236}">
                <a16:creationId xmlns:a16="http://schemas.microsoft.com/office/drawing/2014/main" id="{A964FDB6-816A-99E2-A175-C97537B7950D}"/>
              </a:ext>
            </a:extLst>
          </p:cNvPr>
          <p:cNvSpPr/>
          <p:nvPr/>
        </p:nvSpPr>
        <p:spPr>
          <a:xfrm>
            <a:off x="4291546" y="4975675"/>
            <a:ext cx="2828668"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7" name="Abgerundetes Rechteck 126">
            <a:extLst>
              <a:ext uri="{FF2B5EF4-FFF2-40B4-BE49-F238E27FC236}">
                <a16:creationId xmlns:a16="http://schemas.microsoft.com/office/drawing/2014/main" id="{320751A6-00F8-91C4-5F92-BEC95553565A}"/>
              </a:ext>
            </a:extLst>
          </p:cNvPr>
          <p:cNvSpPr/>
          <p:nvPr/>
        </p:nvSpPr>
        <p:spPr>
          <a:xfrm>
            <a:off x="4282596" y="5137035"/>
            <a:ext cx="2828668"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6" name="Abgerundetes Rechteck 255">
            <a:extLst>
              <a:ext uri="{FF2B5EF4-FFF2-40B4-BE49-F238E27FC236}">
                <a16:creationId xmlns:a16="http://schemas.microsoft.com/office/drawing/2014/main" id="{73C89054-D69E-73B8-72AF-166C43A0788A}"/>
              </a:ext>
            </a:extLst>
          </p:cNvPr>
          <p:cNvSpPr/>
          <p:nvPr/>
        </p:nvSpPr>
        <p:spPr>
          <a:xfrm>
            <a:off x="4287083" y="5302881"/>
            <a:ext cx="2828668"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7" name="Abgerundetes Rechteck 256">
            <a:extLst>
              <a:ext uri="{FF2B5EF4-FFF2-40B4-BE49-F238E27FC236}">
                <a16:creationId xmlns:a16="http://schemas.microsoft.com/office/drawing/2014/main" id="{1BF7F250-A83C-4110-30B6-ED2A11F35B8B}"/>
              </a:ext>
            </a:extLst>
          </p:cNvPr>
          <p:cNvSpPr/>
          <p:nvPr/>
        </p:nvSpPr>
        <p:spPr>
          <a:xfrm>
            <a:off x="4287095" y="5473213"/>
            <a:ext cx="2828668"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8" name="Abgerundetes Rechteck 257">
            <a:extLst>
              <a:ext uri="{FF2B5EF4-FFF2-40B4-BE49-F238E27FC236}">
                <a16:creationId xmlns:a16="http://schemas.microsoft.com/office/drawing/2014/main" id="{8BEF5B81-0FB6-C7E9-7630-E12D16479C23}"/>
              </a:ext>
            </a:extLst>
          </p:cNvPr>
          <p:cNvSpPr/>
          <p:nvPr/>
        </p:nvSpPr>
        <p:spPr>
          <a:xfrm>
            <a:off x="4291589" y="5683884"/>
            <a:ext cx="2828668"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9" name="Abgerundetes Rechteck 258">
            <a:extLst>
              <a:ext uri="{FF2B5EF4-FFF2-40B4-BE49-F238E27FC236}">
                <a16:creationId xmlns:a16="http://schemas.microsoft.com/office/drawing/2014/main" id="{BB338B96-B5A6-EBAA-4074-C2AFED52A980}"/>
              </a:ext>
            </a:extLst>
          </p:cNvPr>
          <p:cNvSpPr/>
          <p:nvPr/>
        </p:nvSpPr>
        <p:spPr>
          <a:xfrm>
            <a:off x="4287114" y="5854212"/>
            <a:ext cx="2828668"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0" name="Abgerundetes Rechteck 259">
            <a:extLst>
              <a:ext uri="{FF2B5EF4-FFF2-40B4-BE49-F238E27FC236}">
                <a16:creationId xmlns:a16="http://schemas.microsoft.com/office/drawing/2014/main" id="{0E74702C-F0A7-69C2-B598-C74A3CF96184}"/>
              </a:ext>
            </a:extLst>
          </p:cNvPr>
          <p:cNvSpPr/>
          <p:nvPr/>
        </p:nvSpPr>
        <p:spPr>
          <a:xfrm>
            <a:off x="4296032" y="4805347"/>
            <a:ext cx="2828668"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73040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xit" presetSubtype="10" fill="hold" grpId="0" nodeType="withEffect">
                                  <p:stCondLst>
                                    <p:cond delay="0"/>
                                  </p:stCondLst>
                                  <p:childTnLst>
                                    <p:animEffect transition="out" filter="blinds(horizontal)">
                                      <p:cBhvr>
                                        <p:cTn id="6" dur="500"/>
                                        <p:tgtEl>
                                          <p:spTgt spid="259"/>
                                        </p:tgtEl>
                                      </p:cBhvr>
                                    </p:animEffect>
                                    <p:set>
                                      <p:cBhvr>
                                        <p:cTn id="7" dur="1" fill="hold">
                                          <p:stCondLst>
                                            <p:cond delay="499"/>
                                          </p:stCondLst>
                                        </p:cTn>
                                        <p:tgtEl>
                                          <p:spTgt spid="259"/>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258"/>
                                        </p:tgtEl>
                                      </p:cBhvr>
                                    </p:animEffect>
                                    <p:set>
                                      <p:cBhvr>
                                        <p:cTn id="10" dur="1" fill="hold">
                                          <p:stCondLst>
                                            <p:cond delay="499"/>
                                          </p:stCondLst>
                                        </p:cTn>
                                        <p:tgtEl>
                                          <p:spTgt spid="258"/>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257"/>
                                        </p:tgtEl>
                                      </p:cBhvr>
                                    </p:animEffect>
                                    <p:set>
                                      <p:cBhvr>
                                        <p:cTn id="13" dur="1" fill="hold">
                                          <p:stCondLst>
                                            <p:cond delay="499"/>
                                          </p:stCondLst>
                                        </p:cTn>
                                        <p:tgtEl>
                                          <p:spTgt spid="257"/>
                                        </p:tgtEl>
                                        <p:attrNameLst>
                                          <p:attrName>style.visibility</p:attrName>
                                        </p:attrNameLst>
                                      </p:cBhvr>
                                      <p:to>
                                        <p:strVal val="hidden"/>
                                      </p:to>
                                    </p:set>
                                  </p:childTnLst>
                                </p:cTn>
                              </p:par>
                              <p:par>
                                <p:cTn id="14" presetID="3" presetClass="exit" presetSubtype="10" fill="hold" grpId="0" nodeType="withEffect">
                                  <p:stCondLst>
                                    <p:cond delay="0"/>
                                  </p:stCondLst>
                                  <p:childTnLst>
                                    <p:animEffect transition="out" filter="blinds(horizontal)">
                                      <p:cBhvr>
                                        <p:cTn id="15" dur="500"/>
                                        <p:tgtEl>
                                          <p:spTgt spid="256"/>
                                        </p:tgtEl>
                                      </p:cBhvr>
                                    </p:animEffect>
                                    <p:set>
                                      <p:cBhvr>
                                        <p:cTn id="16" dur="1" fill="hold">
                                          <p:stCondLst>
                                            <p:cond delay="499"/>
                                          </p:stCondLst>
                                        </p:cTn>
                                        <p:tgtEl>
                                          <p:spTgt spid="256"/>
                                        </p:tgtEl>
                                        <p:attrNameLst>
                                          <p:attrName>style.visibility</p:attrName>
                                        </p:attrNameLst>
                                      </p:cBhvr>
                                      <p:to>
                                        <p:strVal val="hidden"/>
                                      </p:to>
                                    </p:set>
                                  </p:childTnLst>
                                </p:cTn>
                              </p:par>
                              <p:par>
                                <p:cTn id="17" presetID="3" presetClass="exit" presetSubtype="10" fill="hold" grpId="0" nodeType="withEffect">
                                  <p:stCondLst>
                                    <p:cond delay="0"/>
                                  </p:stCondLst>
                                  <p:childTnLst>
                                    <p:animEffect transition="out" filter="blinds(horizontal)">
                                      <p:cBhvr>
                                        <p:cTn id="18" dur="500"/>
                                        <p:tgtEl>
                                          <p:spTgt spid="127"/>
                                        </p:tgtEl>
                                      </p:cBhvr>
                                    </p:animEffect>
                                    <p:set>
                                      <p:cBhvr>
                                        <p:cTn id="19" dur="1" fill="hold">
                                          <p:stCondLst>
                                            <p:cond delay="499"/>
                                          </p:stCondLst>
                                        </p:cTn>
                                        <p:tgtEl>
                                          <p:spTgt spid="127"/>
                                        </p:tgtEl>
                                        <p:attrNameLst>
                                          <p:attrName>style.visibility</p:attrName>
                                        </p:attrNameLst>
                                      </p:cBhvr>
                                      <p:to>
                                        <p:strVal val="hidden"/>
                                      </p:to>
                                    </p:set>
                                  </p:childTnLst>
                                </p:cTn>
                              </p:par>
                              <p:par>
                                <p:cTn id="20" presetID="3" presetClass="exit" presetSubtype="10" fill="hold" grpId="0" nodeType="withEffect">
                                  <p:stCondLst>
                                    <p:cond delay="0"/>
                                  </p:stCondLst>
                                  <p:childTnLst>
                                    <p:animEffect transition="out" filter="blinds(horizontal)">
                                      <p:cBhvr>
                                        <p:cTn id="21" dur="500"/>
                                        <p:tgtEl>
                                          <p:spTgt spid="126"/>
                                        </p:tgtEl>
                                      </p:cBhvr>
                                    </p:animEffect>
                                    <p:set>
                                      <p:cBhvr>
                                        <p:cTn id="22" dur="1" fill="hold">
                                          <p:stCondLst>
                                            <p:cond delay="499"/>
                                          </p:stCondLst>
                                        </p:cTn>
                                        <p:tgtEl>
                                          <p:spTgt spid="126"/>
                                        </p:tgtEl>
                                        <p:attrNameLst>
                                          <p:attrName>style.visibility</p:attrName>
                                        </p:attrNameLst>
                                      </p:cBhvr>
                                      <p:to>
                                        <p:strVal val="hidden"/>
                                      </p:to>
                                    </p:set>
                                  </p:childTnLst>
                                </p:cTn>
                              </p:par>
                              <p:par>
                                <p:cTn id="23" presetID="3" presetClass="exit" presetSubtype="10" fill="hold" grpId="0" nodeType="withEffect">
                                  <p:stCondLst>
                                    <p:cond delay="0"/>
                                  </p:stCondLst>
                                  <p:childTnLst>
                                    <p:animEffect transition="out" filter="blinds(horizontal)">
                                      <p:cBhvr>
                                        <p:cTn id="24" dur="500"/>
                                        <p:tgtEl>
                                          <p:spTgt spid="260"/>
                                        </p:tgtEl>
                                      </p:cBhvr>
                                    </p:animEffect>
                                    <p:set>
                                      <p:cBhvr>
                                        <p:cTn id="25" dur="1" fill="hold">
                                          <p:stCondLst>
                                            <p:cond delay="499"/>
                                          </p:stCondLst>
                                        </p:cTn>
                                        <p:tgtEl>
                                          <p:spTgt spid="260"/>
                                        </p:tgtEl>
                                        <p:attrNameLst>
                                          <p:attrName>style.visibility</p:attrName>
                                        </p:attrNameLst>
                                      </p:cBhvr>
                                      <p:to>
                                        <p:strVal val="hidden"/>
                                      </p:to>
                                    </p:se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1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8" grpId="0" animBg="1"/>
      <p:bldP spid="79" grpId="0" animBg="1"/>
      <p:bldP spid="80" grpId="0" animBg="1"/>
      <p:bldP spid="81" grpId="0" animBg="1"/>
      <p:bldP spid="82" grpId="0" animBg="1"/>
      <p:bldP spid="117" grpId="0" animBg="1"/>
      <p:bldP spid="118" grpId="0" animBg="1"/>
      <p:bldP spid="119" grpId="0" animBg="1"/>
      <p:bldP spid="120" grpId="0" animBg="1"/>
      <p:bldP spid="121" grpId="0" animBg="1"/>
      <p:bldP spid="122" grpId="0" animBg="1"/>
      <p:bldP spid="123" grpId="0" animBg="1"/>
      <p:bldP spid="124" grpId="0" animBg="1"/>
      <p:bldP spid="126" grpId="0" animBg="1"/>
      <p:bldP spid="127" grpId="0" animBg="1"/>
      <p:bldP spid="256" grpId="0" animBg="1"/>
      <p:bldP spid="257" grpId="0" animBg="1"/>
      <p:bldP spid="258" grpId="0" animBg="1"/>
      <p:bldP spid="259" grpId="0" animBg="1"/>
      <p:bldP spid="26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6</a:t>
            </a:fld>
            <a:endParaRPr lang="de-DE" dirty="0"/>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dirty="0"/>
              <a:t>AUFBAU DES MODULS 2</a:t>
            </a:r>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423" y="1639658"/>
            <a:ext cx="7418927" cy="4527819"/>
          </a:xfrm>
        </p:spPr>
        <p:txBody>
          <a:bodyPr/>
          <a:lstStyle/>
          <a:p>
            <a:r>
              <a:rPr lang="de-DE" sz="1400" b="1" dirty="0"/>
              <a:t>Teil 1:</a:t>
            </a:r>
            <a:r>
              <a:rPr lang="de-DE" sz="1400" dirty="0"/>
              <a:t> Zu Beginn des Moduls wird der Erprobungsauftrag aus Modul 1 aufgegriffen und reflektiert.</a:t>
            </a:r>
          </a:p>
          <a:p>
            <a:r>
              <a:rPr lang="de-DE" sz="1400" b="1" dirty="0"/>
              <a:t>Teil 2:</a:t>
            </a:r>
            <a:r>
              <a:rPr lang="de-DE" sz="1400" dirty="0"/>
              <a:t> Anschließend werden die Kompetenzerwartungen aus dem Lehrplan genannt sowie die Bedeutung des tragfähigen Operationsverständnisses für das weitere Lernen anhand einer Folie verdeutlicht.</a:t>
            </a:r>
          </a:p>
          <a:p>
            <a:r>
              <a:rPr lang="de-DE" sz="1400" b="1" dirty="0"/>
              <a:t>Teil 3:</a:t>
            </a:r>
            <a:r>
              <a:rPr lang="de-DE" sz="1400" dirty="0"/>
              <a:t> Die drei Aspekte eines tragfähigen Operationsverständnisses werden nacheinander durch einen kleinen Theorieteil veranschaulicht und jeweils direkt mit Aufgaben für die praktische Umsetzung im Unterricht verknüpft. Dabei wird die sprachliche Begleitung in den Blick genommen. Jeder der drei Bereiche endet mit einer Kernbotschaft. Weiterführende Informationen wie Beobachtungsaspekte werden in den Notizen genannt.</a:t>
            </a:r>
          </a:p>
          <a:p>
            <a:r>
              <a:rPr lang="de-DE" sz="1400" b="1" dirty="0"/>
              <a:t>Teil 4:</a:t>
            </a:r>
            <a:r>
              <a:rPr lang="de-DE" sz="1400" dirty="0"/>
              <a:t> Abschließend sollen die Teilnehmenden durch die Vorbereitung des Erprobungsauftrags die diskutierten Aspekte für die Etablierung und Durchführung der „Malaufgabe des Tages“ in der eigenen Lerngruppe reflektieren.</a:t>
            </a:r>
            <a:endParaRPr lang="de-DE" sz="1100" dirty="0"/>
          </a:p>
        </p:txBody>
      </p:sp>
    </p:spTree>
    <p:extLst>
      <p:ext uri="{BB962C8B-B14F-4D97-AF65-F5344CB8AC3E}">
        <p14:creationId xmlns:p14="http://schemas.microsoft.com/office/powerpoint/2010/main" val="8420636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58EB6F-FF66-4E49-9C7D-69155DB14EFE}"/>
              </a:ext>
            </a:extLst>
          </p:cNvPr>
          <p:cNvSpPr>
            <a:spLocks noGrp="1"/>
          </p:cNvSpPr>
          <p:nvPr>
            <p:ph type="title"/>
          </p:nvPr>
        </p:nvSpPr>
        <p:spPr>
          <a:xfrm>
            <a:off x="1096423" y="382774"/>
            <a:ext cx="7930806" cy="603704"/>
          </a:xfrm>
        </p:spPr>
        <p:txBody>
          <a:bodyPr>
            <a:normAutofit/>
          </a:bodyPr>
          <a:lstStyle/>
          <a:p>
            <a:r>
              <a:rPr lang="de-DE" dirty="0"/>
              <a:t>Aufgabenbeziehungen nutzen</a:t>
            </a:r>
          </a:p>
        </p:txBody>
      </p:sp>
      <p:sp>
        <p:nvSpPr>
          <p:cNvPr id="5" name="Datumsplatzhalter 4">
            <a:extLst>
              <a:ext uri="{FF2B5EF4-FFF2-40B4-BE49-F238E27FC236}">
                <a16:creationId xmlns:a16="http://schemas.microsoft.com/office/drawing/2014/main" id="{B74B887D-9387-4EE3-9593-DA302B9005A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C8DDD42-B498-42FC-A7BE-6CAD27735C4D}"/>
              </a:ext>
            </a:extLst>
          </p:cNvPr>
          <p:cNvSpPr>
            <a:spLocks noGrp="1"/>
          </p:cNvSpPr>
          <p:nvPr>
            <p:ph type="sldNum" sz="quarter" idx="12"/>
          </p:nvPr>
        </p:nvSpPr>
        <p:spPr/>
        <p:txBody>
          <a:bodyPr/>
          <a:lstStyle/>
          <a:p>
            <a:fld id="{C3752B7C-18A9-864D-BBCB-54A9F41B5594}" type="slidenum">
              <a:rPr lang="de-DE" smtClean="0"/>
              <a:pPr/>
              <a:t>60</a:t>
            </a:fld>
            <a:endParaRPr lang="de-DE" dirty="0"/>
          </a:p>
        </p:txBody>
      </p:sp>
      <p:sp>
        <p:nvSpPr>
          <p:cNvPr id="13" name="Inhaltsplatzhalter 3">
            <a:extLst>
              <a:ext uri="{FF2B5EF4-FFF2-40B4-BE49-F238E27FC236}">
                <a16:creationId xmlns:a16="http://schemas.microsoft.com/office/drawing/2014/main" id="{A1F91C2D-2489-5B1B-1622-A00D660727C7}"/>
              </a:ext>
            </a:extLst>
          </p:cNvPr>
          <p:cNvSpPr>
            <a:spLocks noGrp="1"/>
          </p:cNvSpPr>
          <p:nvPr>
            <p:ph idx="1"/>
          </p:nvPr>
        </p:nvSpPr>
        <p:spPr>
          <a:xfrm>
            <a:off x="1096266" y="1748860"/>
            <a:ext cx="7009509" cy="4418617"/>
          </a:xfrm>
        </p:spPr>
        <p:txBody>
          <a:bodyPr/>
          <a:lstStyle/>
          <a:p>
            <a:pPr marL="0" indent="0">
              <a:lnSpc>
                <a:spcPct val="114000"/>
              </a:lnSpc>
              <a:spcBef>
                <a:spcPts val="400"/>
              </a:spcBef>
              <a:buNone/>
            </a:pPr>
            <a:r>
              <a:rPr lang="de-DE" dirty="0"/>
              <a:t>„Notiere die Malaufgabe zu den vorgegebenen Punktebildern.“ </a:t>
            </a:r>
          </a:p>
          <a:p>
            <a:pPr marL="0" indent="0">
              <a:lnSpc>
                <a:spcPct val="114000"/>
              </a:lnSpc>
              <a:spcBef>
                <a:spcPts val="400"/>
              </a:spcBef>
              <a:buNone/>
            </a:pPr>
            <a:r>
              <a:rPr lang="de-DE" dirty="0"/>
              <a:t>„Markiere die einzelnen Zahlen (Faktoren) der Malaufgabe in der Rechnung und im Punktebild.“ </a:t>
            </a:r>
          </a:p>
          <a:p>
            <a:pPr marL="0" indent="0">
              <a:lnSpc>
                <a:spcPct val="114000"/>
              </a:lnSpc>
              <a:spcBef>
                <a:spcPts val="400"/>
              </a:spcBef>
              <a:buNone/>
            </a:pPr>
            <a:endParaRPr lang="de-DE" dirty="0"/>
          </a:p>
          <a:p>
            <a:pPr marL="0" indent="0">
              <a:lnSpc>
                <a:spcPct val="114000"/>
              </a:lnSpc>
              <a:spcBef>
                <a:spcPts val="400"/>
              </a:spcBef>
              <a:buNone/>
            </a:pPr>
            <a:endParaRPr lang="de-DE" dirty="0"/>
          </a:p>
        </p:txBody>
      </p:sp>
      <p:sp>
        <p:nvSpPr>
          <p:cNvPr id="10" name="Textplatzhalter 2">
            <a:extLst>
              <a:ext uri="{FF2B5EF4-FFF2-40B4-BE49-F238E27FC236}">
                <a16:creationId xmlns:a16="http://schemas.microsoft.com/office/drawing/2014/main" id="{09E37BD0-11B2-F03F-B65C-4F19894636C7}"/>
              </a:ext>
            </a:extLst>
          </p:cNvPr>
          <p:cNvSpPr txBox="1">
            <a:spLocks/>
          </p:cNvSpPr>
          <p:nvPr/>
        </p:nvSpPr>
        <p:spPr>
          <a:xfrm>
            <a:off x="1096266" y="1134064"/>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ERKENNEN UND NUTZEN VON BEZIEHUNGEN (MULTIPLIKATION)</a:t>
            </a:r>
          </a:p>
        </p:txBody>
      </p:sp>
      <p:grpSp>
        <p:nvGrpSpPr>
          <p:cNvPr id="4" name="Gruppieren 3"/>
          <p:cNvGrpSpPr/>
          <p:nvPr/>
        </p:nvGrpSpPr>
        <p:grpSpPr>
          <a:xfrm>
            <a:off x="1411351" y="4456251"/>
            <a:ext cx="3953263" cy="1562691"/>
            <a:chOff x="1861895" y="4105364"/>
            <a:chExt cx="3953263" cy="1562691"/>
          </a:xfrm>
        </p:grpSpPr>
        <p:sp>
          <p:nvSpPr>
            <p:cNvPr id="31912" name="Oval 31911">
              <a:extLst>
                <a:ext uri="{FF2B5EF4-FFF2-40B4-BE49-F238E27FC236}">
                  <a16:creationId xmlns:a16="http://schemas.microsoft.com/office/drawing/2014/main" id="{993765BD-5067-9162-245B-32F000441926}"/>
                </a:ext>
              </a:extLst>
            </p:cNvPr>
            <p:cNvSpPr/>
            <p:nvPr/>
          </p:nvSpPr>
          <p:spPr>
            <a:xfrm>
              <a:off x="4498669" y="484300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13" name="Oval 31912">
              <a:extLst>
                <a:ext uri="{FF2B5EF4-FFF2-40B4-BE49-F238E27FC236}">
                  <a16:creationId xmlns:a16="http://schemas.microsoft.com/office/drawing/2014/main" id="{7A30182F-2689-105B-10AD-2608069B5EDA}"/>
                </a:ext>
              </a:extLst>
            </p:cNvPr>
            <p:cNvSpPr/>
            <p:nvPr/>
          </p:nvSpPr>
          <p:spPr>
            <a:xfrm>
              <a:off x="4786669" y="484300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14" name="Oval 31913">
              <a:extLst>
                <a:ext uri="{FF2B5EF4-FFF2-40B4-BE49-F238E27FC236}">
                  <a16:creationId xmlns:a16="http://schemas.microsoft.com/office/drawing/2014/main" id="{F0B4EB60-8E6C-83FF-64FA-4CFA4FF3428D}"/>
                </a:ext>
              </a:extLst>
            </p:cNvPr>
            <p:cNvSpPr/>
            <p:nvPr/>
          </p:nvSpPr>
          <p:spPr>
            <a:xfrm>
              <a:off x="5074669" y="484300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15" name="Oval 31914">
              <a:extLst>
                <a:ext uri="{FF2B5EF4-FFF2-40B4-BE49-F238E27FC236}">
                  <a16:creationId xmlns:a16="http://schemas.microsoft.com/office/drawing/2014/main" id="{7E008A7F-AE49-11A5-70CE-701F5A10F623}"/>
                </a:ext>
              </a:extLst>
            </p:cNvPr>
            <p:cNvSpPr/>
            <p:nvPr/>
          </p:nvSpPr>
          <p:spPr>
            <a:xfrm>
              <a:off x="5362669" y="484300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20" name="Oval 31919">
              <a:extLst>
                <a:ext uri="{FF2B5EF4-FFF2-40B4-BE49-F238E27FC236}">
                  <a16:creationId xmlns:a16="http://schemas.microsoft.com/office/drawing/2014/main" id="{92F008E0-8ADA-04CD-1EC1-0832623D4E8D}"/>
                </a:ext>
              </a:extLst>
            </p:cNvPr>
            <p:cNvSpPr/>
            <p:nvPr/>
          </p:nvSpPr>
          <p:spPr>
            <a:xfrm>
              <a:off x="4500614" y="513100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21" name="Oval 31920">
              <a:extLst>
                <a:ext uri="{FF2B5EF4-FFF2-40B4-BE49-F238E27FC236}">
                  <a16:creationId xmlns:a16="http://schemas.microsoft.com/office/drawing/2014/main" id="{B7448988-362E-1BE5-1F74-1805FF1B1D91}"/>
                </a:ext>
              </a:extLst>
            </p:cNvPr>
            <p:cNvSpPr/>
            <p:nvPr/>
          </p:nvSpPr>
          <p:spPr>
            <a:xfrm>
              <a:off x="4788614" y="513100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22" name="Oval 31921">
              <a:extLst>
                <a:ext uri="{FF2B5EF4-FFF2-40B4-BE49-F238E27FC236}">
                  <a16:creationId xmlns:a16="http://schemas.microsoft.com/office/drawing/2014/main" id="{D0C41A4E-07EA-71F9-B525-1A4493401058}"/>
                </a:ext>
              </a:extLst>
            </p:cNvPr>
            <p:cNvSpPr/>
            <p:nvPr/>
          </p:nvSpPr>
          <p:spPr>
            <a:xfrm>
              <a:off x="5076614" y="513100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23" name="Oval 31922">
              <a:extLst>
                <a:ext uri="{FF2B5EF4-FFF2-40B4-BE49-F238E27FC236}">
                  <a16:creationId xmlns:a16="http://schemas.microsoft.com/office/drawing/2014/main" id="{E73F4C6E-6B7F-3F37-44C5-60400CEE067B}"/>
                </a:ext>
              </a:extLst>
            </p:cNvPr>
            <p:cNvSpPr/>
            <p:nvPr/>
          </p:nvSpPr>
          <p:spPr>
            <a:xfrm>
              <a:off x="5364614" y="513100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24" name="Oval 31923">
              <a:extLst>
                <a:ext uri="{FF2B5EF4-FFF2-40B4-BE49-F238E27FC236}">
                  <a16:creationId xmlns:a16="http://schemas.microsoft.com/office/drawing/2014/main" id="{8328E369-C7A3-6C36-5D15-0F04011A4C58}"/>
                </a:ext>
              </a:extLst>
            </p:cNvPr>
            <p:cNvSpPr/>
            <p:nvPr/>
          </p:nvSpPr>
          <p:spPr>
            <a:xfrm>
              <a:off x="4495375" y="541900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25" name="Oval 31924">
              <a:extLst>
                <a:ext uri="{FF2B5EF4-FFF2-40B4-BE49-F238E27FC236}">
                  <a16:creationId xmlns:a16="http://schemas.microsoft.com/office/drawing/2014/main" id="{5C61CB0B-E074-27C9-FD25-8D9520247124}"/>
                </a:ext>
              </a:extLst>
            </p:cNvPr>
            <p:cNvSpPr/>
            <p:nvPr/>
          </p:nvSpPr>
          <p:spPr>
            <a:xfrm>
              <a:off x="4783375" y="541900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26" name="Oval 31925">
              <a:extLst>
                <a:ext uri="{FF2B5EF4-FFF2-40B4-BE49-F238E27FC236}">
                  <a16:creationId xmlns:a16="http://schemas.microsoft.com/office/drawing/2014/main" id="{DB23DA41-F9FC-B746-2D35-57BFF420EC7A}"/>
                </a:ext>
              </a:extLst>
            </p:cNvPr>
            <p:cNvSpPr/>
            <p:nvPr/>
          </p:nvSpPr>
          <p:spPr>
            <a:xfrm>
              <a:off x="5071375" y="541900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27" name="Oval 31926">
              <a:extLst>
                <a:ext uri="{FF2B5EF4-FFF2-40B4-BE49-F238E27FC236}">
                  <a16:creationId xmlns:a16="http://schemas.microsoft.com/office/drawing/2014/main" id="{5872EF90-9BEC-EF81-5D43-FA25178E5DF9}"/>
                </a:ext>
              </a:extLst>
            </p:cNvPr>
            <p:cNvSpPr/>
            <p:nvPr/>
          </p:nvSpPr>
          <p:spPr>
            <a:xfrm>
              <a:off x="5359375" y="541900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28" name="Oval 31927">
              <a:extLst>
                <a:ext uri="{FF2B5EF4-FFF2-40B4-BE49-F238E27FC236}">
                  <a16:creationId xmlns:a16="http://schemas.microsoft.com/office/drawing/2014/main" id="{DF092AB7-CFC0-DD70-D672-2527BCB48C93}"/>
                </a:ext>
              </a:extLst>
            </p:cNvPr>
            <p:cNvSpPr/>
            <p:nvPr/>
          </p:nvSpPr>
          <p:spPr>
            <a:xfrm>
              <a:off x="3013040" y="484300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29" name="Oval 31928">
              <a:extLst>
                <a:ext uri="{FF2B5EF4-FFF2-40B4-BE49-F238E27FC236}">
                  <a16:creationId xmlns:a16="http://schemas.microsoft.com/office/drawing/2014/main" id="{C5F057F3-E4F2-C2F5-C101-9A0270EAA970}"/>
                </a:ext>
              </a:extLst>
            </p:cNvPr>
            <p:cNvSpPr/>
            <p:nvPr/>
          </p:nvSpPr>
          <p:spPr>
            <a:xfrm>
              <a:off x="3301040" y="484300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30" name="Oval 31929">
              <a:extLst>
                <a:ext uri="{FF2B5EF4-FFF2-40B4-BE49-F238E27FC236}">
                  <a16:creationId xmlns:a16="http://schemas.microsoft.com/office/drawing/2014/main" id="{63AB3EC1-8543-AE05-3FCA-41F9FF96A157}"/>
                </a:ext>
              </a:extLst>
            </p:cNvPr>
            <p:cNvSpPr/>
            <p:nvPr/>
          </p:nvSpPr>
          <p:spPr>
            <a:xfrm>
              <a:off x="3589040" y="484300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31" name="Oval 31930">
              <a:extLst>
                <a:ext uri="{FF2B5EF4-FFF2-40B4-BE49-F238E27FC236}">
                  <a16:creationId xmlns:a16="http://schemas.microsoft.com/office/drawing/2014/main" id="{32C0B0A0-17CF-B495-E850-8A45B9B5B8CE}"/>
                </a:ext>
              </a:extLst>
            </p:cNvPr>
            <p:cNvSpPr/>
            <p:nvPr/>
          </p:nvSpPr>
          <p:spPr>
            <a:xfrm>
              <a:off x="3877040" y="484300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32" name="Oval 31931">
              <a:extLst>
                <a:ext uri="{FF2B5EF4-FFF2-40B4-BE49-F238E27FC236}">
                  <a16:creationId xmlns:a16="http://schemas.microsoft.com/office/drawing/2014/main" id="{CCB8B195-F2C6-1321-563B-0EE4A0A74D06}"/>
                </a:ext>
              </a:extLst>
            </p:cNvPr>
            <p:cNvSpPr/>
            <p:nvPr/>
          </p:nvSpPr>
          <p:spPr>
            <a:xfrm>
              <a:off x="3014985" y="513100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33" name="Oval 31932">
              <a:extLst>
                <a:ext uri="{FF2B5EF4-FFF2-40B4-BE49-F238E27FC236}">
                  <a16:creationId xmlns:a16="http://schemas.microsoft.com/office/drawing/2014/main" id="{851306AA-4711-434F-5E8D-504B95D89DC3}"/>
                </a:ext>
              </a:extLst>
            </p:cNvPr>
            <p:cNvSpPr/>
            <p:nvPr/>
          </p:nvSpPr>
          <p:spPr>
            <a:xfrm>
              <a:off x="3302985" y="513100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34" name="Oval 31933">
              <a:extLst>
                <a:ext uri="{FF2B5EF4-FFF2-40B4-BE49-F238E27FC236}">
                  <a16:creationId xmlns:a16="http://schemas.microsoft.com/office/drawing/2014/main" id="{F2A4AB65-D5B6-078A-426F-F181CD4210DD}"/>
                </a:ext>
              </a:extLst>
            </p:cNvPr>
            <p:cNvSpPr/>
            <p:nvPr/>
          </p:nvSpPr>
          <p:spPr>
            <a:xfrm>
              <a:off x="3590985" y="513100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35" name="Oval 31934">
              <a:extLst>
                <a:ext uri="{FF2B5EF4-FFF2-40B4-BE49-F238E27FC236}">
                  <a16:creationId xmlns:a16="http://schemas.microsoft.com/office/drawing/2014/main" id="{3527E570-CE1D-5552-147B-198F27D3B407}"/>
                </a:ext>
              </a:extLst>
            </p:cNvPr>
            <p:cNvSpPr/>
            <p:nvPr/>
          </p:nvSpPr>
          <p:spPr>
            <a:xfrm>
              <a:off x="3878985" y="513100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36" name="Oval 31935">
              <a:extLst>
                <a:ext uri="{FF2B5EF4-FFF2-40B4-BE49-F238E27FC236}">
                  <a16:creationId xmlns:a16="http://schemas.microsoft.com/office/drawing/2014/main" id="{B2FB28EA-C816-AA5E-43AC-17F51CB3E9DF}"/>
                </a:ext>
              </a:extLst>
            </p:cNvPr>
            <p:cNvSpPr/>
            <p:nvPr/>
          </p:nvSpPr>
          <p:spPr>
            <a:xfrm>
              <a:off x="3009746" y="541900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37" name="Oval 31936">
              <a:extLst>
                <a:ext uri="{FF2B5EF4-FFF2-40B4-BE49-F238E27FC236}">
                  <a16:creationId xmlns:a16="http://schemas.microsoft.com/office/drawing/2014/main" id="{12F43860-6E97-1A20-154C-227DBAEB3E0C}"/>
                </a:ext>
              </a:extLst>
            </p:cNvPr>
            <p:cNvSpPr/>
            <p:nvPr/>
          </p:nvSpPr>
          <p:spPr>
            <a:xfrm>
              <a:off x="3297746" y="541900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38" name="Oval 31937">
              <a:extLst>
                <a:ext uri="{FF2B5EF4-FFF2-40B4-BE49-F238E27FC236}">
                  <a16:creationId xmlns:a16="http://schemas.microsoft.com/office/drawing/2014/main" id="{547780AF-3B7C-463A-4178-45F38E288CFE}"/>
                </a:ext>
              </a:extLst>
            </p:cNvPr>
            <p:cNvSpPr/>
            <p:nvPr/>
          </p:nvSpPr>
          <p:spPr>
            <a:xfrm>
              <a:off x="3585746" y="541900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39" name="Oval 31938">
              <a:extLst>
                <a:ext uri="{FF2B5EF4-FFF2-40B4-BE49-F238E27FC236}">
                  <a16:creationId xmlns:a16="http://schemas.microsoft.com/office/drawing/2014/main" id="{629EA04D-C457-0F33-B543-58A10311B1A2}"/>
                </a:ext>
              </a:extLst>
            </p:cNvPr>
            <p:cNvSpPr/>
            <p:nvPr/>
          </p:nvSpPr>
          <p:spPr>
            <a:xfrm>
              <a:off x="3873746" y="541900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42" name="Abgerundetes Rechteck 31941">
              <a:extLst>
                <a:ext uri="{FF2B5EF4-FFF2-40B4-BE49-F238E27FC236}">
                  <a16:creationId xmlns:a16="http://schemas.microsoft.com/office/drawing/2014/main" id="{42A40D45-FAC3-6215-EE74-1C507E50658C}"/>
                </a:ext>
              </a:extLst>
            </p:cNvPr>
            <p:cNvSpPr/>
            <p:nvPr/>
          </p:nvSpPr>
          <p:spPr>
            <a:xfrm>
              <a:off x="2980449" y="4813017"/>
              <a:ext cx="1141200" cy="273896"/>
            </a:xfrm>
            <a:prstGeom prst="roundRect">
              <a:avLst>
                <a:gd name="adj" fmla="val 50000"/>
              </a:avLst>
            </a:prstGeom>
            <a:noFill/>
            <a:ln w="127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43" name="Abgerundetes Rechteck 31942">
              <a:extLst>
                <a:ext uri="{FF2B5EF4-FFF2-40B4-BE49-F238E27FC236}">
                  <a16:creationId xmlns:a16="http://schemas.microsoft.com/office/drawing/2014/main" id="{EBE46F91-F6F9-6ED0-A238-529ED7A2BA71}"/>
                </a:ext>
              </a:extLst>
            </p:cNvPr>
            <p:cNvSpPr/>
            <p:nvPr/>
          </p:nvSpPr>
          <p:spPr>
            <a:xfrm>
              <a:off x="2980143" y="5103588"/>
              <a:ext cx="1141200" cy="273896"/>
            </a:xfrm>
            <a:prstGeom prst="roundRect">
              <a:avLst>
                <a:gd name="adj" fmla="val 50000"/>
              </a:avLst>
            </a:prstGeom>
            <a:noFill/>
            <a:ln w="127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44" name="Abgerundetes Rechteck 31943">
              <a:extLst>
                <a:ext uri="{FF2B5EF4-FFF2-40B4-BE49-F238E27FC236}">
                  <a16:creationId xmlns:a16="http://schemas.microsoft.com/office/drawing/2014/main" id="{0011460B-A696-08B4-1890-D6C07F2323D9}"/>
                </a:ext>
              </a:extLst>
            </p:cNvPr>
            <p:cNvSpPr/>
            <p:nvPr/>
          </p:nvSpPr>
          <p:spPr>
            <a:xfrm>
              <a:off x="2979631" y="5394159"/>
              <a:ext cx="1141200" cy="273896"/>
            </a:xfrm>
            <a:prstGeom prst="roundRect">
              <a:avLst>
                <a:gd name="adj" fmla="val 50000"/>
              </a:avLst>
            </a:prstGeom>
            <a:noFill/>
            <a:ln w="127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45" name="Abgerundetes Rechteck 31944">
              <a:extLst>
                <a:ext uri="{FF2B5EF4-FFF2-40B4-BE49-F238E27FC236}">
                  <a16:creationId xmlns:a16="http://schemas.microsoft.com/office/drawing/2014/main" id="{63D67379-4C06-A07A-F2F0-16D7120A20FE}"/>
                </a:ext>
              </a:extLst>
            </p:cNvPr>
            <p:cNvSpPr/>
            <p:nvPr/>
          </p:nvSpPr>
          <p:spPr>
            <a:xfrm rot="5400000">
              <a:off x="4175720" y="5100797"/>
              <a:ext cx="850465" cy="273600"/>
            </a:xfrm>
            <a:prstGeom prst="roundRect">
              <a:avLst>
                <a:gd name="adj" fmla="val 50000"/>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46" name="Abgerundetes Rechteck 31945">
              <a:extLst>
                <a:ext uri="{FF2B5EF4-FFF2-40B4-BE49-F238E27FC236}">
                  <a16:creationId xmlns:a16="http://schemas.microsoft.com/office/drawing/2014/main" id="{6F068989-DC6D-F764-4896-230F7AD50183}"/>
                </a:ext>
              </a:extLst>
            </p:cNvPr>
            <p:cNvSpPr/>
            <p:nvPr/>
          </p:nvSpPr>
          <p:spPr>
            <a:xfrm rot="5400000">
              <a:off x="4459676" y="5100797"/>
              <a:ext cx="850465" cy="273600"/>
            </a:xfrm>
            <a:prstGeom prst="roundRect">
              <a:avLst>
                <a:gd name="adj" fmla="val 50000"/>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47" name="Abgerundetes Rechteck 31946">
              <a:extLst>
                <a:ext uri="{FF2B5EF4-FFF2-40B4-BE49-F238E27FC236}">
                  <a16:creationId xmlns:a16="http://schemas.microsoft.com/office/drawing/2014/main" id="{731315FE-8551-632C-B52B-05801938B950}"/>
                </a:ext>
              </a:extLst>
            </p:cNvPr>
            <p:cNvSpPr/>
            <p:nvPr/>
          </p:nvSpPr>
          <p:spPr>
            <a:xfrm rot="5400000">
              <a:off x="4756397" y="5100797"/>
              <a:ext cx="850465" cy="273600"/>
            </a:xfrm>
            <a:prstGeom prst="roundRect">
              <a:avLst>
                <a:gd name="adj" fmla="val 50000"/>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48" name="Abgerundetes Rechteck 31947">
              <a:extLst>
                <a:ext uri="{FF2B5EF4-FFF2-40B4-BE49-F238E27FC236}">
                  <a16:creationId xmlns:a16="http://schemas.microsoft.com/office/drawing/2014/main" id="{8E054806-0A7B-39F8-9A41-E677E5C0EC46}"/>
                </a:ext>
              </a:extLst>
            </p:cNvPr>
            <p:cNvSpPr/>
            <p:nvPr/>
          </p:nvSpPr>
          <p:spPr>
            <a:xfrm rot="5400000">
              <a:off x="5048533" y="5100797"/>
              <a:ext cx="850465" cy="273600"/>
            </a:xfrm>
            <a:prstGeom prst="roundRect">
              <a:avLst>
                <a:gd name="adj" fmla="val 50000"/>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49" name="Ovale Legende 31948">
              <a:extLst>
                <a:ext uri="{FF2B5EF4-FFF2-40B4-BE49-F238E27FC236}">
                  <a16:creationId xmlns:a16="http://schemas.microsoft.com/office/drawing/2014/main" id="{CC15EF42-245B-6E14-1383-B4793C48DA04}"/>
                </a:ext>
              </a:extLst>
            </p:cNvPr>
            <p:cNvSpPr/>
            <p:nvPr/>
          </p:nvSpPr>
          <p:spPr>
            <a:xfrm>
              <a:off x="4769400" y="4105364"/>
              <a:ext cx="1045758" cy="566599"/>
            </a:xfrm>
            <a:prstGeom prst="wedgeEllipseCallou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1"/>
                  </a:solidFill>
                  <a:latin typeface="Arial" panose="020B0604020202020204" pitchFamily="34" charset="0"/>
                  <a:cs typeface="Arial" panose="020B0604020202020204" pitchFamily="34" charset="0"/>
                </a:rPr>
                <a:t>Ich sehe 4 Dreier</a:t>
              </a:r>
            </a:p>
          </p:txBody>
        </p:sp>
        <p:sp>
          <p:nvSpPr>
            <p:cNvPr id="31950" name="Ovale Legende 31949">
              <a:extLst>
                <a:ext uri="{FF2B5EF4-FFF2-40B4-BE49-F238E27FC236}">
                  <a16:creationId xmlns:a16="http://schemas.microsoft.com/office/drawing/2014/main" id="{3DC99EAB-FF63-57F3-78BD-F5FEBD240889}"/>
                </a:ext>
              </a:extLst>
            </p:cNvPr>
            <p:cNvSpPr/>
            <p:nvPr/>
          </p:nvSpPr>
          <p:spPr>
            <a:xfrm>
              <a:off x="1861895" y="5096231"/>
              <a:ext cx="1045758" cy="566599"/>
            </a:xfrm>
            <a:prstGeom prst="wedgeEllipseCallout">
              <a:avLst/>
            </a:prstGeom>
            <a:noFill/>
            <a:ln>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50" dirty="0">
                  <a:solidFill>
                    <a:schemeClr val="tx1"/>
                  </a:solidFill>
                  <a:latin typeface="Arial" panose="020B0604020202020204" pitchFamily="34" charset="0"/>
                  <a:cs typeface="Arial" panose="020B0604020202020204" pitchFamily="34" charset="0"/>
                </a:rPr>
                <a:t>Ich sehe 3 Vierer</a:t>
              </a:r>
            </a:p>
          </p:txBody>
        </p:sp>
        <p:sp>
          <p:nvSpPr>
            <p:cNvPr id="31951" name="Pfeil nach rechts 31950">
              <a:extLst>
                <a:ext uri="{FF2B5EF4-FFF2-40B4-BE49-F238E27FC236}">
                  <a16:creationId xmlns:a16="http://schemas.microsoft.com/office/drawing/2014/main" id="{9A53190C-E33E-3681-A8E4-73DE025FCC59}"/>
                </a:ext>
              </a:extLst>
            </p:cNvPr>
            <p:cNvSpPr/>
            <p:nvPr/>
          </p:nvSpPr>
          <p:spPr>
            <a:xfrm>
              <a:off x="2509559" y="4843004"/>
              <a:ext cx="396813" cy="213922"/>
            </a:xfrm>
            <a:prstGeom prst="rightArrow">
              <a:avLst/>
            </a:prstGeom>
            <a:solidFill>
              <a:schemeClr val="bg1">
                <a:lumMod val="85000"/>
              </a:schemeClr>
            </a:solidFill>
            <a:ln>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952" name="Pfeil nach rechts 31951">
              <a:extLst>
                <a:ext uri="{FF2B5EF4-FFF2-40B4-BE49-F238E27FC236}">
                  <a16:creationId xmlns:a16="http://schemas.microsoft.com/office/drawing/2014/main" id="{C3530167-28F8-3559-FCA3-40C4ACE543D8}"/>
                </a:ext>
              </a:extLst>
            </p:cNvPr>
            <p:cNvSpPr/>
            <p:nvPr/>
          </p:nvSpPr>
          <p:spPr>
            <a:xfrm rot="5400000">
              <a:off x="4403931" y="4432724"/>
              <a:ext cx="396813" cy="213922"/>
            </a:xfrm>
            <a:prstGeom prst="rightArrow">
              <a:avLst/>
            </a:prstGeom>
            <a:solidFill>
              <a:schemeClr val="bg1">
                <a:lumMod val="8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 name="Gruppieren 2"/>
          <p:cNvGrpSpPr/>
          <p:nvPr/>
        </p:nvGrpSpPr>
        <p:grpSpPr>
          <a:xfrm>
            <a:off x="1230226" y="3135068"/>
            <a:ext cx="2441181" cy="1522732"/>
            <a:chOff x="516153" y="3066499"/>
            <a:chExt cx="2441181" cy="1522732"/>
          </a:xfrm>
        </p:grpSpPr>
        <p:sp>
          <p:nvSpPr>
            <p:cNvPr id="31940" name="Textfeld 31939">
              <a:extLst>
                <a:ext uri="{FF2B5EF4-FFF2-40B4-BE49-F238E27FC236}">
                  <a16:creationId xmlns:a16="http://schemas.microsoft.com/office/drawing/2014/main" id="{C4BE58D0-6C26-D2E0-EF60-B83C1293B130}"/>
                </a:ext>
              </a:extLst>
            </p:cNvPr>
            <p:cNvSpPr txBox="1"/>
            <p:nvPr/>
          </p:nvSpPr>
          <p:spPr>
            <a:xfrm>
              <a:off x="516153" y="4281454"/>
              <a:ext cx="1176309" cy="307777"/>
            </a:xfrm>
            <a:prstGeom prst="rect">
              <a:avLst/>
            </a:prstGeom>
            <a:noFill/>
          </p:spPr>
          <p:txBody>
            <a:bodyPr wrap="square" rtlCol="0">
              <a:spAutoFit/>
            </a:bodyPr>
            <a:lstStyle/>
            <a:p>
              <a:pPr algn="ctr"/>
              <a:r>
                <a:rPr lang="de-DE" altLang="de-DE" sz="1400" dirty="0">
                  <a:solidFill>
                    <a:srgbClr val="327D87"/>
                  </a:solidFill>
                  <a:latin typeface="Arial" panose="020B0604020202020204" pitchFamily="34" charset="0"/>
                  <a:cs typeface="Arial" panose="020B0604020202020204" pitchFamily="34" charset="0"/>
                </a:rPr>
                <a:t>3 </a:t>
              </a:r>
              <a:r>
                <a:rPr lang="de-DE" sz="1400" dirty="0">
                  <a:solidFill>
                    <a:srgbClr val="327D87"/>
                  </a:solidFill>
                </a:rPr>
                <a:t>∙</a:t>
              </a:r>
              <a:r>
                <a:rPr lang="de-DE" altLang="de-DE" sz="1400" dirty="0">
                  <a:solidFill>
                    <a:srgbClr val="327D87"/>
                  </a:solidFill>
                  <a:latin typeface="Arial" panose="020B0604020202020204" pitchFamily="34" charset="0"/>
                  <a:cs typeface="Arial" panose="020B0604020202020204" pitchFamily="34" charset="0"/>
                </a:rPr>
                <a:t> 4 = 12</a:t>
              </a:r>
              <a:endParaRPr lang="de-DE" sz="1400" dirty="0">
                <a:solidFill>
                  <a:srgbClr val="327D87"/>
                </a:solidFill>
              </a:endParaRPr>
            </a:p>
          </p:txBody>
        </p:sp>
        <p:sp>
          <p:nvSpPr>
            <p:cNvPr id="31941" name="Textfeld 31940">
              <a:extLst>
                <a:ext uri="{FF2B5EF4-FFF2-40B4-BE49-F238E27FC236}">
                  <a16:creationId xmlns:a16="http://schemas.microsoft.com/office/drawing/2014/main" id="{F38C33EC-FB11-D188-4BFE-BAFBCA981505}"/>
                </a:ext>
              </a:extLst>
            </p:cNvPr>
            <p:cNvSpPr txBox="1"/>
            <p:nvPr/>
          </p:nvSpPr>
          <p:spPr>
            <a:xfrm>
              <a:off x="1781025" y="4264545"/>
              <a:ext cx="1176309" cy="307777"/>
            </a:xfrm>
            <a:prstGeom prst="rect">
              <a:avLst/>
            </a:prstGeom>
            <a:noFill/>
          </p:spPr>
          <p:txBody>
            <a:bodyPr wrap="square" rtlCol="0">
              <a:spAutoFit/>
            </a:bodyPr>
            <a:lstStyle/>
            <a:p>
              <a:pPr algn="ctr"/>
              <a:r>
                <a:rPr lang="de-DE" altLang="de-DE" sz="1400" dirty="0">
                  <a:solidFill>
                    <a:srgbClr val="C00000"/>
                  </a:solidFill>
                  <a:latin typeface="Arial" panose="020B0604020202020204" pitchFamily="34" charset="0"/>
                  <a:cs typeface="Arial" panose="020B0604020202020204" pitchFamily="34" charset="0"/>
                </a:rPr>
                <a:t>4 </a:t>
              </a:r>
              <a:r>
                <a:rPr lang="de-DE" sz="1400" dirty="0">
                  <a:solidFill>
                    <a:srgbClr val="C00000"/>
                  </a:solidFill>
                </a:rPr>
                <a:t>∙</a:t>
              </a:r>
              <a:r>
                <a:rPr lang="de-DE" altLang="de-DE" sz="1400" dirty="0">
                  <a:solidFill>
                    <a:srgbClr val="C00000"/>
                  </a:solidFill>
                  <a:latin typeface="Arial" panose="020B0604020202020204" pitchFamily="34" charset="0"/>
                  <a:cs typeface="Arial" panose="020B0604020202020204" pitchFamily="34" charset="0"/>
                </a:rPr>
                <a:t> 3 = 12</a:t>
              </a:r>
              <a:endParaRPr lang="de-DE" sz="1400" dirty="0">
                <a:solidFill>
                  <a:srgbClr val="C00000"/>
                </a:solidFill>
              </a:endParaRPr>
            </a:p>
          </p:txBody>
        </p:sp>
        <p:sp>
          <p:nvSpPr>
            <p:cNvPr id="31953" name="Oval 31952">
              <a:extLst>
                <a:ext uri="{FF2B5EF4-FFF2-40B4-BE49-F238E27FC236}">
                  <a16:creationId xmlns:a16="http://schemas.microsoft.com/office/drawing/2014/main" id="{265E0492-9305-153B-C386-3B40EE5175C6}"/>
                </a:ext>
              </a:extLst>
            </p:cNvPr>
            <p:cNvSpPr/>
            <p:nvPr/>
          </p:nvSpPr>
          <p:spPr>
            <a:xfrm>
              <a:off x="573996" y="3365425"/>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54" name="Oval 31953">
              <a:extLst>
                <a:ext uri="{FF2B5EF4-FFF2-40B4-BE49-F238E27FC236}">
                  <a16:creationId xmlns:a16="http://schemas.microsoft.com/office/drawing/2014/main" id="{5BB21EF3-6578-D5ED-FD45-BE799DEDEC50}"/>
                </a:ext>
              </a:extLst>
            </p:cNvPr>
            <p:cNvSpPr/>
            <p:nvPr/>
          </p:nvSpPr>
          <p:spPr>
            <a:xfrm>
              <a:off x="861996" y="3365425"/>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55" name="Oval 31954">
              <a:extLst>
                <a:ext uri="{FF2B5EF4-FFF2-40B4-BE49-F238E27FC236}">
                  <a16:creationId xmlns:a16="http://schemas.microsoft.com/office/drawing/2014/main" id="{70AE9DF6-533A-50F9-D0BE-8CCB8D81527E}"/>
                </a:ext>
              </a:extLst>
            </p:cNvPr>
            <p:cNvSpPr/>
            <p:nvPr/>
          </p:nvSpPr>
          <p:spPr>
            <a:xfrm>
              <a:off x="1149996" y="3365425"/>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56" name="Oval 31955">
              <a:extLst>
                <a:ext uri="{FF2B5EF4-FFF2-40B4-BE49-F238E27FC236}">
                  <a16:creationId xmlns:a16="http://schemas.microsoft.com/office/drawing/2014/main" id="{F92D2F5F-50EC-844D-B02A-3A7837C13BBD}"/>
                </a:ext>
              </a:extLst>
            </p:cNvPr>
            <p:cNvSpPr/>
            <p:nvPr/>
          </p:nvSpPr>
          <p:spPr>
            <a:xfrm>
              <a:off x="1437996" y="3365425"/>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57" name="Oval 31956">
              <a:extLst>
                <a:ext uri="{FF2B5EF4-FFF2-40B4-BE49-F238E27FC236}">
                  <a16:creationId xmlns:a16="http://schemas.microsoft.com/office/drawing/2014/main" id="{CC75F0ED-3608-5D76-0F01-14E02B14F887}"/>
                </a:ext>
              </a:extLst>
            </p:cNvPr>
            <p:cNvSpPr/>
            <p:nvPr/>
          </p:nvSpPr>
          <p:spPr>
            <a:xfrm>
              <a:off x="575941" y="3653425"/>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58" name="Oval 31957">
              <a:extLst>
                <a:ext uri="{FF2B5EF4-FFF2-40B4-BE49-F238E27FC236}">
                  <a16:creationId xmlns:a16="http://schemas.microsoft.com/office/drawing/2014/main" id="{2567FD86-7C1E-9B74-407D-6AFD7C249513}"/>
                </a:ext>
              </a:extLst>
            </p:cNvPr>
            <p:cNvSpPr/>
            <p:nvPr/>
          </p:nvSpPr>
          <p:spPr>
            <a:xfrm>
              <a:off x="863941" y="3653425"/>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59" name="Oval 31958">
              <a:extLst>
                <a:ext uri="{FF2B5EF4-FFF2-40B4-BE49-F238E27FC236}">
                  <a16:creationId xmlns:a16="http://schemas.microsoft.com/office/drawing/2014/main" id="{D2800440-8898-84BC-D77C-A384B58CE2FF}"/>
                </a:ext>
              </a:extLst>
            </p:cNvPr>
            <p:cNvSpPr/>
            <p:nvPr/>
          </p:nvSpPr>
          <p:spPr>
            <a:xfrm>
              <a:off x="1151941" y="3653425"/>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60" name="Oval 31959">
              <a:extLst>
                <a:ext uri="{FF2B5EF4-FFF2-40B4-BE49-F238E27FC236}">
                  <a16:creationId xmlns:a16="http://schemas.microsoft.com/office/drawing/2014/main" id="{90BEBC87-02E4-DF2E-6B37-CD2F0446840A}"/>
                </a:ext>
              </a:extLst>
            </p:cNvPr>
            <p:cNvSpPr/>
            <p:nvPr/>
          </p:nvSpPr>
          <p:spPr>
            <a:xfrm>
              <a:off x="1439941" y="3653425"/>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61" name="Oval 31960">
              <a:extLst>
                <a:ext uri="{FF2B5EF4-FFF2-40B4-BE49-F238E27FC236}">
                  <a16:creationId xmlns:a16="http://schemas.microsoft.com/office/drawing/2014/main" id="{2647CEA9-A560-9760-7FFA-A964B0EE6FC4}"/>
                </a:ext>
              </a:extLst>
            </p:cNvPr>
            <p:cNvSpPr/>
            <p:nvPr/>
          </p:nvSpPr>
          <p:spPr>
            <a:xfrm>
              <a:off x="570702" y="3941425"/>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62" name="Oval 31961">
              <a:extLst>
                <a:ext uri="{FF2B5EF4-FFF2-40B4-BE49-F238E27FC236}">
                  <a16:creationId xmlns:a16="http://schemas.microsoft.com/office/drawing/2014/main" id="{336D9EE8-67FF-982C-E866-CB2C9D3262E1}"/>
                </a:ext>
              </a:extLst>
            </p:cNvPr>
            <p:cNvSpPr/>
            <p:nvPr/>
          </p:nvSpPr>
          <p:spPr>
            <a:xfrm>
              <a:off x="858702" y="3941425"/>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63" name="Oval 31962">
              <a:extLst>
                <a:ext uri="{FF2B5EF4-FFF2-40B4-BE49-F238E27FC236}">
                  <a16:creationId xmlns:a16="http://schemas.microsoft.com/office/drawing/2014/main" id="{FF0EAD2A-62D1-67D4-DC16-85DBC889D165}"/>
                </a:ext>
              </a:extLst>
            </p:cNvPr>
            <p:cNvSpPr/>
            <p:nvPr/>
          </p:nvSpPr>
          <p:spPr>
            <a:xfrm>
              <a:off x="1146702" y="3941425"/>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64" name="Oval 31963">
              <a:extLst>
                <a:ext uri="{FF2B5EF4-FFF2-40B4-BE49-F238E27FC236}">
                  <a16:creationId xmlns:a16="http://schemas.microsoft.com/office/drawing/2014/main" id="{25241504-86A8-0DE8-DE4C-D80554C796C8}"/>
                </a:ext>
              </a:extLst>
            </p:cNvPr>
            <p:cNvSpPr/>
            <p:nvPr/>
          </p:nvSpPr>
          <p:spPr>
            <a:xfrm>
              <a:off x="1434702" y="3941425"/>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65" name="Abgerundetes Rechteck 31964">
              <a:extLst>
                <a:ext uri="{FF2B5EF4-FFF2-40B4-BE49-F238E27FC236}">
                  <a16:creationId xmlns:a16="http://schemas.microsoft.com/office/drawing/2014/main" id="{1845AD7C-7E39-AE28-95F0-D8BFEBA1E2C8}"/>
                </a:ext>
              </a:extLst>
            </p:cNvPr>
            <p:cNvSpPr/>
            <p:nvPr/>
          </p:nvSpPr>
          <p:spPr>
            <a:xfrm>
              <a:off x="541405" y="3335438"/>
              <a:ext cx="1141200" cy="273896"/>
            </a:xfrm>
            <a:prstGeom prst="roundRect">
              <a:avLst>
                <a:gd name="adj" fmla="val 50000"/>
              </a:avLst>
            </a:prstGeom>
            <a:noFill/>
            <a:ln w="127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66" name="Abgerundetes Rechteck 31965">
              <a:extLst>
                <a:ext uri="{FF2B5EF4-FFF2-40B4-BE49-F238E27FC236}">
                  <a16:creationId xmlns:a16="http://schemas.microsoft.com/office/drawing/2014/main" id="{D3091BEA-76B7-7DDF-AE14-910F9FA524A1}"/>
                </a:ext>
              </a:extLst>
            </p:cNvPr>
            <p:cNvSpPr/>
            <p:nvPr/>
          </p:nvSpPr>
          <p:spPr>
            <a:xfrm>
              <a:off x="541099" y="3625200"/>
              <a:ext cx="1141200" cy="273896"/>
            </a:xfrm>
            <a:prstGeom prst="roundRect">
              <a:avLst>
                <a:gd name="adj" fmla="val 50000"/>
              </a:avLst>
            </a:prstGeom>
            <a:noFill/>
            <a:ln w="127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67" name="Abgerundetes Rechteck 31966">
              <a:extLst>
                <a:ext uri="{FF2B5EF4-FFF2-40B4-BE49-F238E27FC236}">
                  <a16:creationId xmlns:a16="http://schemas.microsoft.com/office/drawing/2014/main" id="{17CBA1FF-D35A-4750-3E39-E87C20F66954}"/>
                </a:ext>
              </a:extLst>
            </p:cNvPr>
            <p:cNvSpPr/>
            <p:nvPr/>
          </p:nvSpPr>
          <p:spPr>
            <a:xfrm>
              <a:off x="540587" y="3916580"/>
              <a:ext cx="1141200" cy="273896"/>
            </a:xfrm>
            <a:prstGeom prst="roundRect">
              <a:avLst>
                <a:gd name="adj" fmla="val 50000"/>
              </a:avLst>
            </a:prstGeom>
            <a:noFill/>
            <a:ln w="127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68" name="Oval 31967">
              <a:extLst>
                <a:ext uri="{FF2B5EF4-FFF2-40B4-BE49-F238E27FC236}">
                  <a16:creationId xmlns:a16="http://schemas.microsoft.com/office/drawing/2014/main" id="{343EFDEF-542E-7CD9-E8AA-EC40DA078CD3}"/>
                </a:ext>
              </a:extLst>
            </p:cNvPr>
            <p:cNvSpPr/>
            <p:nvPr/>
          </p:nvSpPr>
          <p:spPr>
            <a:xfrm>
              <a:off x="1971247" y="3389257"/>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69" name="Oval 31968">
              <a:extLst>
                <a:ext uri="{FF2B5EF4-FFF2-40B4-BE49-F238E27FC236}">
                  <a16:creationId xmlns:a16="http://schemas.microsoft.com/office/drawing/2014/main" id="{E664DBF1-94AC-61B8-CA7A-6A313EBC804B}"/>
                </a:ext>
              </a:extLst>
            </p:cNvPr>
            <p:cNvSpPr/>
            <p:nvPr/>
          </p:nvSpPr>
          <p:spPr>
            <a:xfrm>
              <a:off x="2259247" y="3389257"/>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70" name="Oval 31969">
              <a:extLst>
                <a:ext uri="{FF2B5EF4-FFF2-40B4-BE49-F238E27FC236}">
                  <a16:creationId xmlns:a16="http://schemas.microsoft.com/office/drawing/2014/main" id="{3A00CF49-95AE-F09F-58FB-2138E3AE5E18}"/>
                </a:ext>
              </a:extLst>
            </p:cNvPr>
            <p:cNvSpPr/>
            <p:nvPr/>
          </p:nvSpPr>
          <p:spPr>
            <a:xfrm>
              <a:off x="2547247" y="3389257"/>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72" name="Oval 31971">
              <a:extLst>
                <a:ext uri="{FF2B5EF4-FFF2-40B4-BE49-F238E27FC236}">
                  <a16:creationId xmlns:a16="http://schemas.microsoft.com/office/drawing/2014/main" id="{F2098164-D2F0-1F1D-EEE8-2A5FD58A7CDA}"/>
                </a:ext>
              </a:extLst>
            </p:cNvPr>
            <p:cNvSpPr/>
            <p:nvPr/>
          </p:nvSpPr>
          <p:spPr>
            <a:xfrm>
              <a:off x="1973192" y="3677257"/>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73" name="Oval 31972">
              <a:extLst>
                <a:ext uri="{FF2B5EF4-FFF2-40B4-BE49-F238E27FC236}">
                  <a16:creationId xmlns:a16="http://schemas.microsoft.com/office/drawing/2014/main" id="{D93849F0-A492-0EBD-9D85-8C0B0FE5CFA8}"/>
                </a:ext>
              </a:extLst>
            </p:cNvPr>
            <p:cNvSpPr/>
            <p:nvPr/>
          </p:nvSpPr>
          <p:spPr>
            <a:xfrm>
              <a:off x="2261192" y="3677257"/>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74" name="Oval 31973">
              <a:extLst>
                <a:ext uri="{FF2B5EF4-FFF2-40B4-BE49-F238E27FC236}">
                  <a16:creationId xmlns:a16="http://schemas.microsoft.com/office/drawing/2014/main" id="{DD681192-2D11-3527-3F63-BB2CB5CC9635}"/>
                </a:ext>
              </a:extLst>
            </p:cNvPr>
            <p:cNvSpPr/>
            <p:nvPr/>
          </p:nvSpPr>
          <p:spPr>
            <a:xfrm>
              <a:off x="2549192" y="3677257"/>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76" name="Oval 31975">
              <a:extLst>
                <a:ext uri="{FF2B5EF4-FFF2-40B4-BE49-F238E27FC236}">
                  <a16:creationId xmlns:a16="http://schemas.microsoft.com/office/drawing/2014/main" id="{4AB3FD9B-234F-2BB0-CFDF-70A7710D1E81}"/>
                </a:ext>
              </a:extLst>
            </p:cNvPr>
            <p:cNvSpPr/>
            <p:nvPr/>
          </p:nvSpPr>
          <p:spPr>
            <a:xfrm>
              <a:off x="1967953" y="3965257"/>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77" name="Oval 31976">
              <a:extLst>
                <a:ext uri="{FF2B5EF4-FFF2-40B4-BE49-F238E27FC236}">
                  <a16:creationId xmlns:a16="http://schemas.microsoft.com/office/drawing/2014/main" id="{19A10D6E-8A4D-48D4-281B-F93385DB48A2}"/>
                </a:ext>
              </a:extLst>
            </p:cNvPr>
            <p:cNvSpPr/>
            <p:nvPr/>
          </p:nvSpPr>
          <p:spPr>
            <a:xfrm>
              <a:off x="2255953" y="3965257"/>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78" name="Oval 31977">
              <a:extLst>
                <a:ext uri="{FF2B5EF4-FFF2-40B4-BE49-F238E27FC236}">
                  <a16:creationId xmlns:a16="http://schemas.microsoft.com/office/drawing/2014/main" id="{57ED2811-3701-C624-5FDC-ECBDBF8659A4}"/>
                </a:ext>
              </a:extLst>
            </p:cNvPr>
            <p:cNvSpPr/>
            <p:nvPr/>
          </p:nvSpPr>
          <p:spPr>
            <a:xfrm>
              <a:off x="2543953" y="3965257"/>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80" name="Abgerundetes Rechteck 31979">
              <a:extLst>
                <a:ext uri="{FF2B5EF4-FFF2-40B4-BE49-F238E27FC236}">
                  <a16:creationId xmlns:a16="http://schemas.microsoft.com/office/drawing/2014/main" id="{57833B3E-8EEE-2B20-D7EB-BADF44E7498C}"/>
                </a:ext>
              </a:extLst>
            </p:cNvPr>
            <p:cNvSpPr/>
            <p:nvPr/>
          </p:nvSpPr>
          <p:spPr>
            <a:xfrm>
              <a:off x="1938656" y="3359270"/>
              <a:ext cx="849600" cy="273896"/>
            </a:xfrm>
            <a:prstGeom prst="roundRect">
              <a:avLst>
                <a:gd name="adj" fmla="val 50000"/>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81" name="Abgerundetes Rechteck 31980">
              <a:extLst>
                <a:ext uri="{FF2B5EF4-FFF2-40B4-BE49-F238E27FC236}">
                  <a16:creationId xmlns:a16="http://schemas.microsoft.com/office/drawing/2014/main" id="{A3CD7989-3A7E-0EB1-E40E-BB2BA8D89DD6}"/>
                </a:ext>
              </a:extLst>
            </p:cNvPr>
            <p:cNvSpPr/>
            <p:nvPr/>
          </p:nvSpPr>
          <p:spPr>
            <a:xfrm>
              <a:off x="1938350" y="3649032"/>
              <a:ext cx="849600" cy="273600"/>
            </a:xfrm>
            <a:prstGeom prst="roundRect">
              <a:avLst>
                <a:gd name="adj" fmla="val 50000"/>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82" name="Abgerundetes Rechteck 31981">
              <a:extLst>
                <a:ext uri="{FF2B5EF4-FFF2-40B4-BE49-F238E27FC236}">
                  <a16:creationId xmlns:a16="http://schemas.microsoft.com/office/drawing/2014/main" id="{8157860D-87BD-BFD1-1708-26E8BCD9F5DA}"/>
                </a:ext>
              </a:extLst>
            </p:cNvPr>
            <p:cNvSpPr/>
            <p:nvPr/>
          </p:nvSpPr>
          <p:spPr>
            <a:xfrm>
              <a:off x="1937838" y="3940412"/>
              <a:ext cx="849600" cy="273896"/>
            </a:xfrm>
            <a:prstGeom prst="roundRect">
              <a:avLst>
                <a:gd name="adj" fmla="val 50000"/>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83" name="Oval 31982">
              <a:extLst>
                <a:ext uri="{FF2B5EF4-FFF2-40B4-BE49-F238E27FC236}">
                  <a16:creationId xmlns:a16="http://schemas.microsoft.com/office/drawing/2014/main" id="{5CF26C6F-9C9C-274B-1FDA-A3FB1B604D25}"/>
                </a:ext>
              </a:extLst>
            </p:cNvPr>
            <p:cNvSpPr/>
            <p:nvPr/>
          </p:nvSpPr>
          <p:spPr>
            <a:xfrm>
              <a:off x="1967953" y="309960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84" name="Oval 31983">
              <a:extLst>
                <a:ext uri="{FF2B5EF4-FFF2-40B4-BE49-F238E27FC236}">
                  <a16:creationId xmlns:a16="http://schemas.microsoft.com/office/drawing/2014/main" id="{F9EA9943-EE9F-94E5-2F8F-81041370D01C}"/>
                </a:ext>
              </a:extLst>
            </p:cNvPr>
            <p:cNvSpPr/>
            <p:nvPr/>
          </p:nvSpPr>
          <p:spPr>
            <a:xfrm>
              <a:off x="2255953" y="309960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85" name="Oval 31984">
              <a:extLst>
                <a:ext uri="{FF2B5EF4-FFF2-40B4-BE49-F238E27FC236}">
                  <a16:creationId xmlns:a16="http://schemas.microsoft.com/office/drawing/2014/main" id="{68730445-F7A2-C9F3-88FD-D91E875F5F86}"/>
                </a:ext>
              </a:extLst>
            </p:cNvPr>
            <p:cNvSpPr/>
            <p:nvPr/>
          </p:nvSpPr>
          <p:spPr>
            <a:xfrm>
              <a:off x="2543953" y="3099600"/>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986" name="Abgerundetes Rechteck 31985">
              <a:extLst>
                <a:ext uri="{FF2B5EF4-FFF2-40B4-BE49-F238E27FC236}">
                  <a16:creationId xmlns:a16="http://schemas.microsoft.com/office/drawing/2014/main" id="{8E66FE71-818B-1320-2BC7-0FA018389AD7}"/>
                </a:ext>
              </a:extLst>
            </p:cNvPr>
            <p:cNvSpPr/>
            <p:nvPr/>
          </p:nvSpPr>
          <p:spPr>
            <a:xfrm>
              <a:off x="1940662" y="3066499"/>
              <a:ext cx="849600" cy="273896"/>
            </a:xfrm>
            <a:prstGeom prst="roundRect">
              <a:avLst>
                <a:gd name="adj" fmla="val 50000"/>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77" name="Abgerundete rechteckige Legende 76"/>
          <p:cNvSpPr/>
          <p:nvPr/>
        </p:nvSpPr>
        <p:spPr>
          <a:xfrm>
            <a:off x="5573298" y="2793452"/>
            <a:ext cx="2844799" cy="1254934"/>
          </a:xfrm>
          <a:prstGeom prst="wedgeRoundRectCallout">
            <a:avLst>
              <a:gd name="adj1" fmla="val 65989"/>
              <a:gd name="adj2" fmla="val 38418"/>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dirty="0">
                <a:solidFill>
                  <a:schemeClr val="tx1"/>
                </a:solidFill>
                <a:latin typeface="Arial" panose="020B0604020202020204" pitchFamily="34" charset="0"/>
                <a:cs typeface="Arial" panose="020B0604020202020204" pitchFamily="34" charset="0"/>
              </a:rPr>
              <a:t>Was fällt dir an den Faktoren oder dem Ergebnis der Malaufgaben auf?</a:t>
            </a:r>
            <a:endParaRPr lang="de-DE" altLang="de-DE" dirty="0">
              <a:solidFill>
                <a:schemeClr val="tx1"/>
              </a:solidFill>
              <a:latin typeface="Arial" panose="020B0604020202020204" pitchFamily="34" charset="0"/>
              <a:cs typeface="Arial" panose="020B0604020202020204" pitchFamily="34" charset="0"/>
            </a:endParaRPr>
          </a:p>
        </p:txBody>
      </p:sp>
      <p:sp>
        <p:nvSpPr>
          <p:cNvPr id="78" name="Abgerundete rechteckige Legende 77"/>
          <p:cNvSpPr/>
          <p:nvPr/>
        </p:nvSpPr>
        <p:spPr>
          <a:xfrm>
            <a:off x="5815158" y="4589231"/>
            <a:ext cx="2844799" cy="1439352"/>
          </a:xfrm>
          <a:prstGeom prst="wedgeRoundRectCallout">
            <a:avLst>
              <a:gd name="adj1" fmla="val 65989"/>
              <a:gd name="adj2" fmla="val 38418"/>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Erkläre mit den Punktebildern den Unterschied zwischen </a:t>
            </a:r>
          </a:p>
          <a:p>
            <a:pPr algn="ctr"/>
            <a:r>
              <a:rPr lang="de-DE" dirty="0">
                <a:solidFill>
                  <a:schemeClr val="tx1"/>
                </a:solidFill>
                <a:latin typeface="Arial" panose="020B0604020202020204" pitchFamily="34" charset="0"/>
                <a:cs typeface="Arial" panose="020B0604020202020204" pitchFamily="34" charset="0"/>
              </a:rPr>
              <a:t>den beiden Malaufgaben.</a:t>
            </a:r>
            <a:endParaRPr lang="de-DE" altLang="de-DE"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071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C79CAFCC-2371-A511-8C71-1AF11C27176F}"/>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2F9588F4-F5EC-596F-90AB-B67430EFE215}"/>
              </a:ext>
            </a:extLst>
          </p:cNvPr>
          <p:cNvSpPr>
            <a:spLocks noGrp="1"/>
          </p:cNvSpPr>
          <p:nvPr>
            <p:ph type="sldNum" sz="quarter" idx="12"/>
          </p:nvPr>
        </p:nvSpPr>
        <p:spPr/>
        <p:txBody>
          <a:bodyPr/>
          <a:lstStyle/>
          <a:p>
            <a:fld id="{C3752B7C-18A9-864D-BBCB-54A9F41B5594}" type="slidenum">
              <a:rPr lang="de-DE" smtClean="0"/>
              <a:pPr/>
              <a:t>61</a:t>
            </a:fld>
            <a:endParaRPr lang="de-DE" dirty="0"/>
          </a:p>
        </p:txBody>
      </p:sp>
      <p:sp>
        <p:nvSpPr>
          <p:cNvPr id="9" name="Titel 1">
            <a:extLst>
              <a:ext uri="{FF2B5EF4-FFF2-40B4-BE49-F238E27FC236}">
                <a16:creationId xmlns:a16="http://schemas.microsoft.com/office/drawing/2014/main" id="{816EFB5F-304B-0236-8BCA-7F65CA605C39}"/>
              </a:ext>
            </a:extLst>
          </p:cNvPr>
          <p:cNvSpPr>
            <a:spLocks noGrp="1"/>
          </p:cNvSpPr>
          <p:nvPr>
            <p:ph type="title"/>
          </p:nvPr>
        </p:nvSpPr>
        <p:spPr>
          <a:xfrm>
            <a:off x="1096423" y="382774"/>
            <a:ext cx="7936741" cy="603704"/>
          </a:xfrm>
        </p:spPr>
        <p:txBody>
          <a:bodyPr>
            <a:normAutofit/>
          </a:bodyPr>
          <a:lstStyle/>
          <a:p>
            <a:r>
              <a:rPr lang="de-DE" dirty="0"/>
              <a:t>Aufgabenbeziehungen nutzen</a:t>
            </a:r>
          </a:p>
        </p:txBody>
      </p:sp>
      <p:pic>
        <p:nvPicPr>
          <p:cNvPr id="7" name="Grafik 6" descr="Ein Bild, das Diagramm enthält.&#10;&#10;Automatisch generierte Beschreibung">
            <a:extLst>
              <a:ext uri="{FF2B5EF4-FFF2-40B4-BE49-F238E27FC236}">
                <a16:creationId xmlns:a16="http://schemas.microsoft.com/office/drawing/2014/main" id="{B34E8BC2-600C-BE41-1EB2-2101535A2FED}"/>
              </a:ext>
            </a:extLst>
          </p:cNvPr>
          <p:cNvPicPr>
            <a:picLocks noChangeAspect="1"/>
          </p:cNvPicPr>
          <p:nvPr/>
        </p:nvPicPr>
        <p:blipFill>
          <a:blip r:embed="rId3"/>
          <a:stretch>
            <a:fillRect/>
          </a:stretch>
        </p:blipFill>
        <p:spPr>
          <a:xfrm>
            <a:off x="1036085" y="1673801"/>
            <a:ext cx="7144835" cy="2953817"/>
          </a:xfrm>
          <a:prstGeom prst="rect">
            <a:avLst/>
          </a:prstGeom>
        </p:spPr>
      </p:pic>
      <p:sp>
        <p:nvSpPr>
          <p:cNvPr id="8" name="Textplatzhalter 6">
            <a:extLst>
              <a:ext uri="{FF2B5EF4-FFF2-40B4-BE49-F238E27FC236}">
                <a16:creationId xmlns:a16="http://schemas.microsoft.com/office/drawing/2014/main" id="{47AF4F8E-A16D-EF8E-B797-B7FE682434EC}"/>
              </a:ext>
            </a:extLst>
          </p:cNvPr>
          <p:cNvSpPr>
            <a:spLocks noGrp="1"/>
          </p:cNvSpPr>
          <p:nvPr>
            <p:ph type="body" sz="quarter" idx="13"/>
          </p:nvPr>
        </p:nvSpPr>
        <p:spPr>
          <a:xfrm>
            <a:off x="1096266" y="1194030"/>
            <a:ext cx="7009509" cy="445628"/>
          </a:xfrm>
        </p:spPr>
        <p:txBody>
          <a:bodyPr/>
          <a:lstStyle/>
          <a:p>
            <a:r>
              <a:rPr lang="de-DE" dirty="0"/>
              <a:t>MALAUFGABEN AM PUNKTEFELD ZERLEGEN</a:t>
            </a:r>
          </a:p>
        </p:txBody>
      </p:sp>
      <p:sp>
        <p:nvSpPr>
          <p:cNvPr id="10" name="Abgerundete rechteckige Legende 9"/>
          <p:cNvSpPr/>
          <p:nvPr/>
        </p:nvSpPr>
        <p:spPr>
          <a:xfrm>
            <a:off x="5035549" y="4764844"/>
            <a:ext cx="2844799" cy="1254934"/>
          </a:xfrm>
          <a:prstGeom prst="wedgeRoundRectCallout">
            <a:avLst>
              <a:gd name="adj1" fmla="val 65989"/>
              <a:gd name="adj2" fmla="val 38418"/>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Ich sehe die Aufgabe 4 mal 10 im </a:t>
            </a:r>
            <a:r>
              <a:rPr lang="de-DE" dirty="0" err="1">
                <a:solidFill>
                  <a:schemeClr val="tx1"/>
                </a:solidFill>
                <a:latin typeface="Arial" panose="020B0604020202020204" pitchFamily="34" charset="0"/>
                <a:cs typeface="Arial" panose="020B0604020202020204" pitchFamily="34" charset="0"/>
              </a:rPr>
              <a:t>Malkreuz</a:t>
            </a:r>
            <a:r>
              <a:rPr lang="de-DE" dirty="0">
                <a:solidFill>
                  <a:schemeClr val="tx1"/>
                </a:solidFill>
                <a:latin typeface="Arial" panose="020B0604020202020204" pitchFamily="34" charset="0"/>
                <a:cs typeface="Arial" panose="020B0604020202020204" pitchFamily="34" charset="0"/>
              </a:rPr>
              <a:t> und in den roten Punkten.</a:t>
            </a:r>
            <a:endParaRPr lang="de-DE" altLang="de-DE" dirty="0">
              <a:solidFill>
                <a:schemeClr val="tx1"/>
              </a:solidFill>
              <a:latin typeface="Arial" panose="020B0604020202020204" pitchFamily="34" charset="0"/>
              <a:cs typeface="Arial" panose="020B0604020202020204" pitchFamily="34" charset="0"/>
            </a:endParaRPr>
          </a:p>
        </p:txBody>
      </p:sp>
      <p:sp>
        <p:nvSpPr>
          <p:cNvPr id="13" name="Abgerundete rechteckige Legende 12"/>
          <p:cNvSpPr/>
          <p:nvPr/>
        </p:nvSpPr>
        <p:spPr>
          <a:xfrm>
            <a:off x="1215260" y="4748960"/>
            <a:ext cx="2975740" cy="1254934"/>
          </a:xfrm>
          <a:prstGeom prst="wedgeRoundRectCallout">
            <a:avLst>
              <a:gd name="adj1" fmla="val -79993"/>
              <a:gd name="adj2" fmla="val 53598"/>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dirty="0">
                <a:solidFill>
                  <a:schemeClr val="tx1"/>
                </a:solidFill>
                <a:latin typeface="Arial" panose="020B0604020202020204" pitchFamily="34" charset="0"/>
                <a:cs typeface="Arial" panose="020B0604020202020204" pitchFamily="34" charset="0"/>
              </a:rPr>
              <a:t>Vergleiche das </a:t>
            </a:r>
            <a:r>
              <a:rPr lang="de-DE" dirty="0" err="1">
                <a:solidFill>
                  <a:schemeClr val="tx1"/>
                </a:solidFill>
                <a:latin typeface="Arial" panose="020B0604020202020204" pitchFamily="34" charset="0"/>
                <a:cs typeface="Arial" panose="020B0604020202020204" pitchFamily="34" charset="0"/>
              </a:rPr>
              <a:t>Malkreuz</a:t>
            </a:r>
            <a:r>
              <a:rPr lang="de-DE" dirty="0">
                <a:solidFill>
                  <a:schemeClr val="tx1"/>
                </a:solidFill>
                <a:latin typeface="Arial" panose="020B0604020202020204" pitchFamily="34" charset="0"/>
                <a:cs typeface="Arial" panose="020B0604020202020204" pitchFamily="34" charset="0"/>
              </a:rPr>
              <a:t> mit dem Punktefeld. </a:t>
            </a:r>
          </a:p>
          <a:p>
            <a:pPr lvl="0" algn="ctr"/>
            <a:r>
              <a:rPr lang="de-DE" dirty="0">
                <a:solidFill>
                  <a:schemeClr val="tx1"/>
                </a:solidFill>
                <a:latin typeface="Arial" panose="020B0604020202020204" pitchFamily="34" charset="0"/>
                <a:cs typeface="Arial" panose="020B0604020202020204" pitchFamily="34" charset="0"/>
              </a:rPr>
              <a:t>Wo findest du die Aufgaben wieder?</a:t>
            </a:r>
            <a:endParaRPr lang="de-DE" altLang="de-DE"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005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62</a:t>
            </a:fld>
            <a:endParaRPr lang="de-DE" dirty="0"/>
          </a:p>
        </p:txBody>
      </p:sp>
      <p:sp>
        <p:nvSpPr>
          <p:cNvPr id="7" name="Textplatzhalter 9">
            <a:extLst>
              <a:ext uri="{FF2B5EF4-FFF2-40B4-BE49-F238E27FC236}">
                <a16:creationId xmlns:a16="http://schemas.microsoft.com/office/drawing/2014/main" id="{7FB7004F-52D7-CA04-F790-0C08EAA43358}"/>
              </a:ext>
            </a:extLst>
          </p:cNvPr>
          <p:cNvSpPr>
            <a:spLocks noGrp="1"/>
          </p:cNvSpPr>
          <p:nvPr>
            <p:ph type="body" sz="quarter" idx="13"/>
          </p:nvPr>
        </p:nvSpPr>
        <p:spPr>
          <a:xfrm>
            <a:off x="1019908" y="1194030"/>
            <a:ext cx="7085868" cy="445628"/>
          </a:xfrm>
        </p:spPr>
        <p:txBody>
          <a:bodyPr/>
          <a:lstStyle/>
          <a:p>
            <a:r>
              <a:rPr lang="de-DE" dirty="0"/>
              <a:t>HINWEISE ZUR AKTIVITÄT AUF FOLIE 63</a:t>
            </a:r>
          </a:p>
        </p:txBody>
      </p:sp>
      <p:sp>
        <p:nvSpPr>
          <p:cNvPr id="6" name="Inhaltsplatzhalter 5"/>
          <p:cNvSpPr>
            <a:spLocks noGrp="1"/>
          </p:cNvSpPr>
          <p:nvPr>
            <p:ph idx="1"/>
          </p:nvPr>
        </p:nvSpPr>
        <p:spPr>
          <a:xfrm>
            <a:off x="1019908" y="1569318"/>
            <a:ext cx="7603231" cy="4527819"/>
          </a:xfrm>
        </p:spPr>
        <p:txBody>
          <a:bodyPr/>
          <a:lstStyle/>
          <a:p>
            <a:pPr>
              <a:spcBef>
                <a:spcPts val="0"/>
              </a:spcBef>
            </a:pPr>
            <a:r>
              <a:rPr lang="de-DE" sz="1500" b="1" dirty="0"/>
              <a:t>Ziel: </a:t>
            </a:r>
            <a:r>
              <a:rPr lang="de-DE" sz="1500" kern="1200" dirty="0">
                <a:solidFill>
                  <a:schemeClr val="tx1"/>
                </a:solidFill>
                <a:effectLst/>
              </a:rPr>
              <a:t>Diese Aktivität dient dazu, die </a:t>
            </a:r>
            <a:r>
              <a:rPr lang="de-DE" sz="1500" dirty="0"/>
              <a:t>vorher gemachte Selbsterfahrung auf Kinderniveau zu überragen und konkret zu überlegen, wie eine Umsetzung im Unterricht erfolgen kann und welche Hürden zu nehmen sind.</a:t>
            </a:r>
            <a:br>
              <a:rPr lang="de-DE" sz="1500" dirty="0"/>
            </a:br>
            <a:r>
              <a:rPr lang="de-DE" sz="900" dirty="0"/>
              <a:t> </a:t>
            </a:r>
            <a:endParaRPr lang="de-DE" sz="1200" b="1" dirty="0"/>
          </a:p>
          <a:p>
            <a:pPr>
              <a:lnSpc>
                <a:spcPct val="114000"/>
              </a:lnSpc>
              <a:spcBef>
                <a:spcPts val="600"/>
              </a:spcBef>
              <a:defRPr/>
            </a:pPr>
            <a:r>
              <a:rPr lang="de-DE" sz="1500" b="1" dirty="0"/>
              <a:t>Hintergrund: </a:t>
            </a:r>
          </a:p>
          <a:p>
            <a:pPr>
              <a:spcBef>
                <a:spcPts val="600"/>
              </a:spcBef>
              <a:defRPr/>
            </a:pPr>
            <a:r>
              <a:rPr lang="de-DE" sz="1400" dirty="0">
                <a:sym typeface="Wingdings" pitchFamily="2" charset="2"/>
              </a:rPr>
              <a:t>Die Konkretisierung auf </a:t>
            </a:r>
            <a:r>
              <a:rPr lang="de-DE" sz="1400" dirty="0" err="1">
                <a:sym typeface="Wingdings" pitchFamily="2" charset="2"/>
              </a:rPr>
              <a:t>Lernendenniveau</a:t>
            </a:r>
            <a:r>
              <a:rPr lang="de-DE" sz="1400" dirty="0">
                <a:sym typeface="Wingdings" pitchFamily="2" charset="2"/>
              </a:rPr>
              <a:t> ermöglicht an dieser Stelle auch noch einmal die Herausforderungen, denen sich Kinder zu stellen haben. Hier wird deutlich, wie wichtig entsprechende mentale Vorstellung der Multiplikation sind. Was muss verändert werden, wenn ich zum Lösen der Aufgabe 7 </a:t>
            </a:r>
            <a:r>
              <a:rPr lang="de-DE" sz="1400" dirty="0"/>
              <a:t>∙ </a:t>
            </a:r>
            <a:r>
              <a:rPr lang="de-DE" sz="1400" dirty="0">
                <a:sym typeface="Wingdings" pitchFamily="2" charset="2"/>
              </a:rPr>
              <a:t>8 die Aufgabe 7 </a:t>
            </a:r>
            <a:r>
              <a:rPr lang="de-DE" sz="1400" dirty="0"/>
              <a:t>∙ </a:t>
            </a:r>
            <a:r>
              <a:rPr lang="de-DE" sz="1400" dirty="0">
                <a:sym typeface="Wingdings" pitchFamily="2" charset="2"/>
              </a:rPr>
              <a:t>7 nutze (von jedem der sieben 8er einen wegnehmen) oder wenn ich die Aufgabe 8 </a:t>
            </a:r>
            <a:r>
              <a:rPr lang="de-DE" sz="1400" dirty="0"/>
              <a:t>∙ </a:t>
            </a:r>
            <a:r>
              <a:rPr lang="de-DE" sz="1400" dirty="0">
                <a:sym typeface="Wingdings" pitchFamily="2" charset="2"/>
              </a:rPr>
              <a:t>8 nutze (es kommt ein 8er dazu)?</a:t>
            </a:r>
            <a:endParaRPr lang="de-DE" sz="1500" dirty="0">
              <a:sym typeface="Wingdings" pitchFamily="2" charset="2"/>
            </a:endParaRPr>
          </a:p>
          <a:p>
            <a:pPr>
              <a:spcBef>
                <a:spcPts val="600"/>
              </a:spcBef>
              <a:defRPr/>
            </a:pPr>
            <a:r>
              <a:rPr lang="de-DE" sz="1400" dirty="0">
                <a:sym typeface="Wingdings" pitchFamily="2" charset="2"/>
              </a:rPr>
              <a:t>Wenn mentale Vorstellungsbilder noch nicht aufgebaut sind, werden Anschauungsmittel benötigt um entsprechende Bilder aufzubauen (Vierphasenmodell). </a:t>
            </a:r>
          </a:p>
          <a:p>
            <a:pPr>
              <a:spcBef>
                <a:spcPts val="600"/>
              </a:spcBef>
              <a:defRPr/>
            </a:pPr>
            <a:r>
              <a:rPr lang="de-DE" sz="1400" dirty="0">
                <a:sym typeface="Wingdings" pitchFamily="2" charset="2"/>
              </a:rPr>
              <a:t>Mittels Material können Rechengesetzte und Strategien zudem veranschaulicht und thematisiert werden.</a:t>
            </a:r>
          </a:p>
          <a:p>
            <a:pPr>
              <a:spcBef>
                <a:spcPts val="0"/>
              </a:spcBef>
            </a:pPr>
            <a:endParaRPr lang="de-DE" sz="1200" dirty="0"/>
          </a:p>
        </p:txBody>
      </p:sp>
    </p:spTree>
    <p:extLst>
      <p:ext uri="{BB962C8B-B14F-4D97-AF65-F5344CB8AC3E}">
        <p14:creationId xmlns:p14="http://schemas.microsoft.com/office/powerpoint/2010/main" val="42291022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33DDE178-96CB-C14F-A48B-0AC2DB328982}"/>
              </a:ext>
            </a:extLst>
          </p:cNvPr>
          <p:cNvSpPr>
            <a:spLocks noGrp="1"/>
          </p:cNvSpPr>
          <p:nvPr>
            <p:ph type="body" sz="quarter" idx="14"/>
          </p:nvPr>
        </p:nvSpPr>
        <p:spPr>
          <a:xfrm>
            <a:off x="1763316" y="2531381"/>
            <a:ext cx="6752034" cy="897619"/>
          </a:xfrm>
        </p:spPr>
        <p:txBody>
          <a:bodyPr>
            <a:normAutofit/>
          </a:bodyPr>
          <a:lstStyle/>
          <a:p>
            <a:pPr>
              <a:lnSpc>
                <a:spcPct val="114000"/>
              </a:lnSpc>
              <a:defRPr/>
            </a:pPr>
            <a:r>
              <a:rPr lang="de-DE" altLang="de-DE" sz="2000" dirty="0">
                <a:solidFill>
                  <a:srgbClr val="000000"/>
                </a:solidFill>
              </a:rPr>
              <a:t>Berechnen Sie die Aufgabe 7 </a:t>
            </a:r>
            <a:r>
              <a:rPr lang="de-DE" sz="2000" dirty="0"/>
              <a:t>∙</a:t>
            </a:r>
            <a:r>
              <a:rPr lang="de-DE" altLang="de-DE" sz="2000" dirty="0">
                <a:solidFill>
                  <a:srgbClr val="000000"/>
                </a:solidFill>
              </a:rPr>
              <a:t> 8.</a:t>
            </a:r>
          </a:p>
        </p:txBody>
      </p:sp>
      <p:sp>
        <p:nvSpPr>
          <p:cNvPr id="5" name="Datumsplatzhalter 4">
            <a:extLst>
              <a:ext uri="{FF2B5EF4-FFF2-40B4-BE49-F238E27FC236}">
                <a16:creationId xmlns:a16="http://schemas.microsoft.com/office/drawing/2014/main" id="{B328DBFA-DF28-404E-A16F-4BFE5425A44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F0DFD6B-DA24-0845-B8C9-88237C47B125}"/>
              </a:ext>
            </a:extLst>
          </p:cNvPr>
          <p:cNvSpPr>
            <a:spLocks noGrp="1"/>
          </p:cNvSpPr>
          <p:nvPr>
            <p:ph type="sldNum" sz="quarter" idx="12"/>
          </p:nvPr>
        </p:nvSpPr>
        <p:spPr/>
        <p:txBody>
          <a:bodyPr/>
          <a:lstStyle/>
          <a:p>
            <a:fld id="{C3752B7C-18A9-864D-BBCB-54A9F41B5594}" type="slidenum">
              <a:rPr lang="de-DE" smtClean="0"/>
              <a:pPr/>
              <a:t>63</a:t>
            </a:fld>
            <a:endParaRPr lang="de-DE" dirty="0"/>
          </a:p>
        </p:txBody>
      </p:sp>
      <p:sp>
        <p:nvSpPr>
          <p:cNvPr id="10" name="Titel 9">
            <a:extLst>
              <a:ext uri="{FF2B5EF4-FFF2-40B4-BE49-F238E27FC236}">
                <a16:creationId xmlns:a16="http://schemas.microsoft.com/office/drawing/2014/main" id="{EE7C0D1A-801D-A608-6DE8-DE60BA60416A}"/>
              </a:ext>
            </a:extLst>
          </p:cNvPr>
          <p:cNvSpPr>
            <a:spLocks noGrp="1"/>
          </p:cNvSpPr>
          <p:nvPr>
            <p:ph type="title"/>
          </p:nvPr>
        </p:nvSpPr>
        <p:spPr/>
        <p:txBody>
          <a:bodyPr/>
          <a:lstStyle/>
          <a:p>
            <a:r>
              <a:rPr lang="de-DE" dirty="0"/>
              <a:t>Aufgabenbeziehungen nutzen </a:t>
            </a:r>
          </a:p>
        </p:txBody>
      </p:sp>
      <p:sp>
        <p:nvSpPr>
          <p:cNvPr id="7" name="Rechteck 6"/>
          <p:cNvSpPr/>
          <p:nvPr/>
        </p:nvSpPr>
        <p:spPr>
          <a:xfrm>
            <a:off x="965200" y="4155912"/>
            <a:ext cx="6946900" cy="1927772"/>
          </a:xfrm>
          <a:prstGeom prst="rect">
            <a:avLst/>
          </a:prstGeom>
        </p:spPr>
        <p:txBody>
          <a:bodyPr wrap="square">
            <a:spAutoFit/>
          </a:bodyPr>
          <a:lstStyle/>
          <a:p>
            <a:pPr marL="342900" lvl="0" indent="-342900" defTabSz="914400">
              <a:lnSpc>
                <a:spcPct val="114000"/>
              </a:lnSpc>
              <a:spcBef>
                <a:spcPts val="1000"/>
              </a:spcBef>
              <a:buFont typeface="Arial" panose="020B0604020202020204" pitchFamily="34" charset="0"/>
              <a:buChar char="•"/>
              <a:defRPr/>
            </a:pPr>
            <a:r>
              <a:rPr lang="de-DE" altLang="de-DE" dirty="0">
                <a:solidFill>
                  <a:srgbClr val="000000"/>
                </a:solidFill>
                <a:latin typeface="Arial" panose="020B0604020202020204" pitchFamily="34" charset="0"/>
                <a:cs typeface="Arial" panose="020B0604020202020204" pitchFamily="34" charset="0"/>
              </a:rPr>
              <a:t>Welche einfachen Malaufgaben können den Kindern helfen, die Aufgabe zu lösen? </a:t>
            </a:r>
          </a:p>
          <a:p>
            <a:pPr marL="342900" lvl="0" indent="-342900" defTabSz="914400">
              <a:lnSpc>
                <a:spcPct val="114000"/>
              </a:lnSpc>
              <a:spcBef>
                <a:spcPts val="1000"/>
              </a:spcBef>
              <a:buFont typeface="Arial" panose="020B0604020202020204" pitchFamily="34" charset="0"/>
              <a:buChar char="•"/>
              <a:defRPr/>
            </a:pPr>
            <a:r>
              <a:rPr lang="de-DE" altLang="de-DE" dirty="0">
                <a:solidFill>
                  <a:srgbClr val="000000"/>
                </a:solidFill>
                <a:latin typeface="Arial" panose="020B0604020202020204" pitchFamily="34" charset="0"/>
                <a:cs typeface="Arial" panose="020B0604020202020204" pitchFamily="34" charset="0"/>
              </a:rPr>
              <a:t>Wie würden Sie die Aufgabe mit Material visualisieren?</a:t>
            </a:r>
          </a:p>
          <a:p>
            <a:pPr marL="342900" lvl="0" indent="-342900" defTabSz="914400">
              <a:lnSpc>
                <a:spcPct val="114000"/>
              </a:lnSpc>
              <a:spcBef>
                <a:spcPts val="1000"/>
              </a:spcBef>
              <a:buFont typeface="Arial" panose="020B0604020202020204" pitchFamily="34" charset="0"/>
              <a:buChar char="•"/>
              <a:defRPr/>
            </a:pPr>
            <a:r>
              <a:rPr lang="de-DE" dirty="0">
                <a:solidFill>
                  <a:srgbClr val="000000"/>
                </a:solidFill>
                <a:latin typeface="Arial" panose="020B0604020202020204" pitchFamily="34" charset="0"/>
                <a:cs typeface="Arial" panose="020B0604020202020204" pitchFamily="34" charset="0"/>
              </a:rPr>
              <a:t>Welche Impulse fallen Ihnen ein, um Kinder bei dieser Aufgabe zu unterstützen?</a:t>
            </a:r>
            <a:endParaRPr lang="de-DE"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38042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Aufgabenbeziehungen nutzen</a:t>
            </a:r>
          </a:p>
        </p:txBody>
      </p:sp>
      <p:sp>
        <p:nvSpPr>
          <p:cNvPr id="3" name="Textplatzhalter 2"/>
          <p:cNvSpPr>
            <a:spLocks noGrp="1"/>
          </p:cNvSpPr>
          <p:nvPr>
            <p:ph type="body" sz="quarter" idx="13"/>
          </p:nvPr>
        </p:nvSpPr>
        <p:spPr/>
        <p:txBody>
          <a:bodyPr/>
          <a:lstStyle/>
          <a:p>
            <a:r>
              <a:rPr lang="de-DE" dirty="0"/>
              <a:t>AKTIVITÄT – MÖGLICHE LÖSUNGEN </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64</a:t>
            </a:fld>
            <a:endParaRPr lang="de-DE" dirty="0"/>
          </a:p>
        </p:txBody>
      </p:sp>
      <p:sp>
        <p:nvSpPr>
          <p:cNvPr id="8" name="Textfeld 7">
            <a:extLst>
              <a:ext uri="{FF2B5EF4-FFF2-40B4-BE49-F238E27FC236}">
                <a16:creationId xmlns:a16="http://schemas.microsoft.com/office/drawing/2014/main" id="{F130B519-9255-5556-E9B8-EB701181EF80}"/>
              </a:ext>
            </a:extLst>
          </p:cNvPr>
          <p:cNvSpPr txBox="1"/>
          <p:nvPr/>
        </p:nvSpPr>
        <p:spPr>
          <a:xfrm>
            <a:off x="637935" y="1723980"/>
            <a:ext cx="3713429" cy="369332"/>
          </a:xfrm>
          <a:prstGeom prst="rect">
            <a:avLst/>
          </a:prstGeom>
          <a:noFill/>
        </p:spPr>
        <p:txBody>
          <a:bodyPr wrap="square">
            <a:spAutoFit/>
          </a:bodyPr>
          <a:lstStyle/>
          <a:p>
            <a:r>
              <a:rPr lang="de-DE" altLang="de-DE" dirty="0">
                <a:latin typeface="Arial" panose="020B0604020202020204" pitchFamily="34" charset="0"/>
                <a:cs typeface="Arial" panose="020B0604020202020204" pitchFamily="34" charset="0"/>
              </a:rPr>
              <a:t>7 </a:t>
            </a:r>
            <a:r>
              <a:rPr lang="de-DE" dirty="0">
                <a:latin typeface="Arial" panose="020B0604020202020204" pitchFamily="34" charset="0"/>
                <a:cs typeface="Arial" panose="020B0604020202020204" pitchFamily="34" charset="0"/>
              </a:rPr>
              <a:t>∙</a:t>
            </a:r>
            <a:r>
              <a:rPr lang="de-DE" altLang="de-DE" dirty="0">
                <a:latin typeface="Arial" panose="020B0604020202020204" pitchFamily="34" charset="0"/>
                <a:cs typeface="Arial" panose="020B0604020202020204" pitchFamily="34" charset="0"/>
              </a:rPr>
              <a:t> 8 = 7 </a:t>
            </a:r>
            <a:r>
              <a:rPr lang="de-DE" dirty="0">
                <a:latin typeface="Arial" panose="020B0604020202020204" pitchFamily="34" charset="0"/>
                <a:cs typeface="Arial" panose="020B0604020202020204" pitchFamily="34" charset="0"/>
              </a:rPr>
              <a:t>∙ (5 + 3) =</a:t>
            </a:r>
            <a:r>
              <a:rPr lang="de-DE" altLang="de-DE" dirty="0">
                <a:latin typeface="Arial" panose="020B0604020202020204" pitchFamily="34" charset="0"/>
                <a:cs typeface="Arial" panose="020B0604020202020204" pitchFamily="34" charset="0"/>
              </a:rPr>
              <a:t> (7 </a:t>
            </a:r>
            <a:r>
              <a:rPr lang="de-DE" dirty="0">
                <a:latin typeface="Arial" panose="020B0604020202020204" pitchFamily="34" charset="0"/>
                <a:cs typeface="Arial" panose="020B0604020202020204" pitchFamily="34" charset="0"/>
              </a:rPr>
              <a:t>∙ 5</a:t>
            </a:r>
            <a:r>
              <a:rPr lang="de-DE" altLang="de-DE" dirty="0">
                <a:latin typeface="Arial" panose="020B0604020202020204" pitchFamily="34" charset="0"/>
                <a:cs typeface="Arial" panose="020B0604020202020204" pitchFamily="34" charset="0"/>
              </a:rPr>
              <a:t>)</a:t>
            </a:r>
            <a:r>
              <a:rPr lang="de-DE" dirty="0">
                <a:latin typeface="Arial" panose="020B0604020202020204" pitchFamily="34" charset="0"/>
                <a:cs typeface="Arial" panose="020B0604020202020204" pitchFamily="34" charset="0"/>
              </a:rPr>
              <a:t> + (7 ∙ 3</a:t>
            </a:r>
            <a:r>
              <a:rPr lang="de-DE" altLang="de-DE" dirty="0">
                <a:latin typeface="Arial" panose="020B0604020202020204" pitchFamily="34" charset="0"/>
                <a:cs typeface="Arial" panose="020B0604020202020204" pitchFamily="34" charset="0"/>
              </a:rPr>
              <a:t>)  </a:t>
            </a:r>
            <a:endParaRPr lang="de-DE" dirty="0">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61B00F66-6B65-58A3-A51B-C2A200DFE47B}"/>
              </a:ext>
            </a:extLst>
          </p:cNvPr>
          <p:cNvSpPr txBox="1"/>
          <p:nvPr/>
        </p:nvSpPr>
        <p:spPr>
          <a:xfrm>
            <a:off x="4920546" y="1775268"/>
            <a:ext cx="3718262" cy="369332"/>
          </a:xfrm>
          <a:prstGeom prst="rect">
            <a:avLst/>
          </a:prstGeom>
          <a:noFill/>
        </p:spPr>
        <p:txBody>
          <a:bodyPr wrap="square">
            <a:spAutoFit/>
          </a:bodyPr>
          <a:lstStyle/>
          <a:p>
            <a:r>
              <a:rPr lang="de-DE" altLang="de-DE" dirty="0">
                <a:latin typeface="Arial" panose="020B0604020202020204" pitchFamily="34" charset="0"/>
                <a:cs typeface="Arial" panose="020B0604020202020204" pitchFamily="34" charset="0"/>
              </a:rPr>
              <a:t>7 </a:t>
            </a:r>
            <a:r>
              <a:rPr lang="de-DE" dirty="0">
                <a:latin typeface="Arial" panose="020B0604020202020204" pitchFamily="34" charset="0"/>
                <a:cs typeface="Arial" panose="020B0604020202020204" pitchFamily="34" charset="0"/>
              </a:rPr>
              <a:t>∙</a:t>
            </a:r>
            <a:r>
              <a:rPr lang="de-DE" altLang="de-DE" dirty="0">
                <a:latin typeface="Arial" panose="020B0604020202020204" pitchFamily="34" charset="0"/>
                <a:cs typeface="Arial" panose="020B0604020202020204" pitchFamily="34" charset="0"/>
              </a:rPr>
              <a:t> 8 = 7 </a:t>
            </a:r>
            <a:r>
              <a:rPr lang="de-DE" dirty="0">
                <a:latin typeface="Arial" panose="020B0604020202020204" pitchFamily="34" charset="0"/>
                <a:cs typeface="Arial" panose="020B0604020202020204" pitchFamily="34" charset="0"/>
              </a:rPr>
              <a:t>∙ (4 + 4) =</a:t>
            </a:r>
            <a:r>
              <a:rPr lang="de-DE" altLang="de-DE" dirty="0">
                <a:latin typeface="Arial" panose="020B0604020202020204" pitchFamily="34" charset="0"/>
                <a:cs typeface="Arial" panose="020B0604020202020204" pitchFamily="34" charset="0"/>
              </a:rPr>
              <a:t> (7 </a:t>
            </a:r>
            <a:r>
              <a:rPr lang="de-DE" dirty="0">
                <a:latin typeface="Arial" panose="020B0604020202020204" pitchFamily="34" charset="0"/>
                <a:cs typeface="Arial" panose="020B0604020202020204" pitchFamily="34" charset="0"/>
              </a:rPr>
              <a:t>∙ 4</a:t>
            </a:r>
            <a:r>
              <a:rPr lang="de-DE" altLang="de-DE" dirty="0">
                <a:latin typeface="Arial" panose="020B0604020202020204" pitchFamily="34" charset="0"/>
                <a:cs typeface="Arial" panose="020B0604020202020204" pitchFamily="34" charset="0"/>
              </a:rPr>
              <a:t>)</a:t>
            </a:r>
            <a:r>
              <a:rPr lang="de-DE" dirty="0">
                <a:latin typeface="Arial" panose="020B0604020202020204" pitchFamily="34" charset="0"/>
                <a:cs typeface="Arial" panose="020B0604020202020204" pitchFamily="34" charset="0"/>
              </a:rPr>
              <a:t> + (7 ∙ 4</a:t>
            </a:r>
            <a:r>
              <a:rPr lang="de-DE" altLang="de-DE" dirty="0">
                <a:latin typeface="Arial" panose="020B0604020202020204" pitchFamily="34" charset="0"/>
                <a:cs typeface="Arial" panose="020B0604020202020204" pitchFamily="34" charset="0"/>
              </a:rPr>
              <a:t>)  </a:t>
            </a:r>
            <a:endParaRPr lang="de-DE" dirty="0">
              <a:latin typeface="Arial" panose="020B0604020202020204" pitchFamily="34" charset="0"/>
              <a:cs typeface="Arial" panose="020B0604020202020204" pitchFamily="34" charset="0"/>
            </a:endParaRPr>
          </a:p>
        </p:txBody>
      </p:sp>
      <p:grpSp>
        <p:nvGrpSpPr>
          <p:cNvPr id="10" name="Gruppieren 9">
            <a:extLst>
              <a:ext uri="{FF2B5EF4-FFF2-40B4-BE49-F238E27FC236}">
                <a16:creationId xmlns:a16="http://schemas.microsoft.com/office/drawing/2014/main" id="{874DC092-8BDB-A057-A8F3-1E8675880AC9}"/>
              </a:ext>
            </a:extLst>
          </p:cNvPr>
          <p:cNvGrpSpPr>
            <a:grpSpLocks noChangeAspect="1"/>
          </p:cNvGrpSpPr>
          <p:nvPr/>
        </p:nvGrpSpPr>
        <p:grpSpPr>
          <a:xfrm>
            <a:off x="5718815" y="2255376"/>
            <a:ext cx="1695505" cy="1440000"/>
            <a:chOff x="4997955" y="2617050"/>
            <a:chExt cx="1428311" cy="1213071"/>
          </a:xfrm>
        </p:grpSpPr>
        <p:grpSp>
          <p:nvGrpSpPr>
            <p:cNvPr id="11" name="Gruppieren 10">
              <a:extLst>
                <a:ext uri="{FF2B5EF4-FFF2-40B4-BE49-F238E27FC236}">
                  <a16:creationId xmlns:a16="http://schemas.microsoft.com/office/drawing/2014/main" id="{59E960C5-884F-98F0-6402-03B587660BA7}"/>
                </a:ext>
              </a:extLst>
            </p:cNvPr>
            <p:cNvGrpSpPr/>
            <p:nvPr/>
          </p:nvGrpSpPr>
          <p:grpSpPr>
            <a:xfrm>
              <a:off x="5013091" y="2637161"/>
              <a:ext cx="1391923" cy="810017"/>
              <a:chOff x="5929024" y="4696072"/>
              <a:chExt cx="1391923" cy="810017"/>
            </a:xfrm>
            <a:solidFill>
              <a:srgbClr val="FF0000"/>
            </a:solidFill>
          </p:grpSpPr>
          <p:sp>
            <p:nvSpPr>
              <p:cNvPr id="31" name="Oval 70">
                <a:extLst>
                  <a:ext uri="{FF2B5EF4-FFF2-40B4-BE49-F238E27FC236}">
                    <a16:creationId xmlns:a16="http://schemas.microsoft.com/office/drawing/2014/main" id="{45D83C28-6BC9-24CD-EDE0-78967DC97309}"/>
                  </a:ext>
                </a:extLst>
              </p:cNvPr>
              <p:cNvSpPr/>
              <p:nvPr/>
            </p:nvSpPr>
            <p:spPr>
              <a:xfrm rot="16200000">
                <a:off x="5936676" y="4860322"/>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Oval 71">
                <a:extLst>
                  <a:ext uri="{FF2B5EF4-FFF2-40B4-BE49-F238E27FC236}">
                    <a16:creationId xmlns:a16="http://schemas.microsoft.com/office/drawing/2014/main" id="{19D1AD15-0E27-1D7C-C4D4-4B65D3D67A99}"/>
                  </a:ext>
                </a:extLst>
              </p:cNvPr>
              <p:cNvSpPr/>
              <p:nvPr/>
            </p:nvSpPr>
            <p:spPr>
              <a:xfrm rot="16200000">
                <a:off x="6103815" y="4860323"/>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Oval 72">
                <a:extLst>
                  <a:ext uri="{FF2B5EF4-FFF2-40B4-BE49-F238E27FC236}">
                    <a16:creationId xmlns:a16="http://schemas.microsoft.com/office/drawing/2014/main" id="{B24F7B27-3725-0567-0AD1-FA9F17CA9448}"/>
                  </a:ext>
                </a:extLst>
              </p:cNvPr>
              <p:cNvSpPr/>
              <p:nvPr/>
            </p:nvSpPr>
            <p:spPr>
              <a:xfrm rot="16200000">
                <a:off x="6278373" y="4860323"/>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4" name="Oval 73">
                <a:extLst>
                  <a:ext uri="{FF2B5EF4-FFF2-40B4-BE49-F238E27FC236}">
                    <a16:creationId xmlns:a16="http://schemas.microsoft.com/office/drawing/2014/main" id="{DC8614D9-047E-4C8E-B191-7CE3DB28EF34}"/>
                  </a:ext>
                </a:extLst>
              </p:cNvPr>
              <p:cNvSpPr/>
              <p:nvPr/>
            </p:nvSpPr>
            <p:spPr>
              <a:xfrm rot="16200000">
                <a:off x="6448886" y="4863781"/>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5" name="Oval 74">
                <a:extLst>
                  <a:ext uri="{FF2B5EF4-FFF2-40B4-BE49-F238E27FC236}">
                    <a16:creationId xmlns:a16="http://schemas.microsoft.com/office/drawing/2014/main" id="{55BB291E-3C7D-9A6B-0632-C9B96DA458D4}"/>
                  </a:ext>
                </a:extLst>
              </p:cNvPr>
              <p:cNvSpPr/>
              <p:nvPr/>
            </p:nvSpPr>
            <p:spPr>
              <a:xfrm rot="16200000">
                <a:off x="6623445" y="4865127"/>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Oval 75">
                <a:extLst>
                  <a:ext uri="{FF2B5EF4-FFF2-40B4-BE49-F238E27FC236}">
                    <a16:creationId xmlns:a16="http://schemas.microsoft.com/office/drawing/2014/main" id="{2DA26402-B883-F3AC-9498-DE7EBDE00314}"/>
                  </a:ext>
                </a:extLst>
              </p:cNvPr>
              <p:cNvSpPr/>
              <p:nvPr/>
            </p:nvSpPr>
            <p:spPr>
              <a:xfrm rot="16200000">
                <a:off x="6841403" y="4864633"/>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Oval 76">
                <a:extLst>
                  <a:ext uri="{FF2B5EF4-FFF2-40B4-BE49-F238E27FC236}">
                    <a16:creationId xmlns:a16="http://schemas.microsoft.com/office/drawing/2014/main" id="{6075C943-9E8D-2FEB-DFAE-D5B947615C42}"/>
                  </a:ext>
                </a:extLst>
              </p:cNvPr>
              <p:cNvSpPr/>
              <p:nvPr/>
            </p:nvSpPr>
            <p:spPr>
              <a:xfrm rot="16200000">
                <a:off x="7008542" y="4864634"/>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Oval 77">
                <a:extLst>
                  <a:ext uri="{FF2B5EF4-FFF2-40B4-BE49-F238E27FC236}">
                    <a16:creationId xmlns:a16="http://schemas.microsoft.com/office/drawing/2014/main" id="{609B3935-F823-A139-3D7A-209BFCA235BC}"/>
                  </a:ext>
                </a:extLst>
              </p:cNvPr>
              <p:cNvSpPr/>
              <p:nvPr/>
            </p:nvSpPr>
            <p:spPr>
              <a:xfrm rot="16200000">
                <a:off x="7176751" y="4866271"/>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Oval 78">
                <a:extLst>
                  <a:ext uri="{FF2B5EF4-FFF2-40B4-BE49-F238E27FC236}">
                    <a16:creationId xmlns:a16="http://schemas.microsoft.com/office/drawing/2014/main" id="{6E2A2A8E-67AD-7C7D-86B9-358B84503ED3}"/>
                  </a:ext>
                </a:extLst>
              </p:cNvPr>
              <p:cNvSpPr/>
              <p:nvPr/>
            </p:nvSpPr>
            <p:spPr>
              <a:xfrm rot="16200000">
                <a:off x="5936676" y="4693310"/>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Oval 79">
                <a:extLst>
                  <a:ext uri="{FF2B5EF4-FFF2-40B4-BE49-F238E27FC236}">
                    <a16:creationId xmlns:a16="http://schemas.microsoft.com/office/drawing/2014/main" id="{5AD8E0C3-B156-8832-20B6-945B4C7E6899}"/>
                  </a:ext>
                </a:extLst>
              </p:cNvPr>
              <p:cNvSpPr/>
              <p:nvPr/>
            </p:nvSpPr>
            <p:spPr>
              <a:xfrm rot="16200000">
                <a:off x="6103815" y="4693311"/>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Oval 80">
                <a:extLst>
                  <a:ext uri="{FF2B5EF4-FFF2-40B4-BE49-F238E27FC236}">
                    <a16:creationId xmlns:a16="http://schemas.microsoft.com/office/drawing/2014/main" id="{95FF93FB-C10E-0E7E-C695-0B02E143B417}"/>
                  </a:ext>
                </a:extLst>
              </p:cNvPr>
              <p:cNvSpPr/>
              <p:nvPr/>
            </p:nvSpPr>
            <p:spPr>
              <a:xfrm rot="16200000">
                <a:off x="6278373" y="4693311"/>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Oval 81">
                <a:extLst>
                  <a:ext uri="{FF2B5EF4-FFF2-40B4-BE49-F238E27FC236}">
                    <a16:creationId xmlns:a16="http://schemas.microsoft.com/office/drawing/2014/main" id="{0FDDE32C-642C-5999-1AF5-4BA39C19D4C1}"/>
                  </a:ext>
                </a:extLst>
              </p:cNvPr>
              <p:cNvSpPr/>
              <p:nvPr/>
            </p:nvSpPr>
            <p:spPr>
              <a:xfrm rot="16200000">
                <a:off x="6448886" y="4696769"/>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Oval 82">
                <a:extLst>
                  <a:ext uri="{FF2B5EF4-FFF2-40B4-BE49-F238E27FC236}">
                    <a16:creationId xmlns:a16="http://schemas.microsoft.com/office/drawing/2014/main" id="{66E33009-FA2E-69C4-57AB-138FFC992558}"/>
                  </a:ext>
                </a:extLst>
              </p:cNvPr>
              <p:cNvSpPr/>
              <p:nvPr/>
            </p:nvSpPr>
            <p:spPr>
              <a:xfrm rot="16200000">
                <a:off x="6623445" y="4698115"/>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Oval 83">
                <a:extLst>
                  <a:ext uri="{FF2B5EF4-FFF2-40B4-BE49-F238E27FC236}">
                    <a16:creationId xmlns:a16="http://schemas.microsoft.com/office/drawing/2014/main" id="{34867860-E4E6-392A-B34C-9BA45D3A74AD}"/>
                  </a:ext>
                </a:extLst>
              </p:cNvPr>
              <p:cNvSpPr/>
              <p:nvPr/>
            </p:nvSpPr>
            <p:spPr>
              <a:xfrm rot="16200000">
                <a:off x="6841403" y="4697621"/>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Oval 84">
                <a:extLst>
                  <a:ext uri="{FF2B5EF4-FFF2-40B4-BE49-F238E27FC236}">
                    <a16:creationId xmlns:a16="http://schemas.microsoft.com/office/drawing/2014/main" id="{10D12276-A0E8-6039-E76A-0F93B9F73CB4}"/>
                  </a:ext>
                </a:extLst>
              </p:cNvPr>
              <p:cNvSpPr/>
              <p:nvPr/>
            </p:nvSpPr>
            <p:spPr>
              <a:xfrm rot="16200000">
                <a:off x="7008542" y="4697622"/>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Oval 85">
                <a:extLst>
                  <a:ext uri="{FF2B5EF4-FFF2-40B4-BE49-F238E27FC236}">
                    <a16:creationId xmlns:a16="http://schemas.microsoft.com/office/drawing/2014/main" id="{F6D70C76-2D2F-B1A3-E49A-67BB53BF01D9}"/>
                  </a:ext>
                </a:extLst>
              </p:cNvPr>
              <p:cNvSpPr/>
              <p:nvPr/>
            </p:nvSpPr>
            <p:spPr>
              <a:xfrm rot="16200000">
                <a:off x="7176751" y="4699259"/>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Oval 86">
                <a:extLst>
                  <a:ext uri="{FF2B5EF4-FFF2-40B4-BE49-F238E27FC236}">
                    <a16:creationId xmlns:a16="http://schemas.microsoft.com/office/drawing/2014/main" id="{33B65441-A907-FCB8-492B-42A1AB33495A}"/>
                  </a:ext>
                </a:extLst>
              </p:cNvPr>
              <p:cNvSpPr/>
              <p:nvPr/>
            </p:nvSpPr>
            <p:spPr>
              <a:xfrm rot="16200000">
                <a:off x="5931786" y="5023478"/>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Oval 87">
                <a:extLst>
                  <a:ext uri="{FF2B5EF4-FFF2-40B4-BE49-F238E27FC236}">
                    <a16:creationId xmlns:a16="http://schemas.microsoft.com/office/drawing/2014/main" id="{DC01C2F0-4717-671D-71EC-0BD83EDEF479}"/>
                  </a:ext>
                </a:extLst>
              </p:cNvPr>
              <p:cNvSpPr/>
              <p:nvPr/>
            </p:nvSpPr>
            <p:spPr>
              <a:xfrm rot="16200000">
                <a:off x="6098925" y="5023479"/>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Oval 88">
                <a:extLst>
                  <a:ext uri="{FF2B5EF4-FFF2-40B4-BE49-F238E27FC236}">
                    <a16:creationId xmlns:a16="http://schemas.microsoft.com/office/drawing/2014/main" id="{78FEB7E1-8228-5C8A-21D7-03A1C41270E8}"/>
                  </a:ext>
                </a:extLst>
              </p:cNvPr>
              <p:cNvSpPr/>
              <p:nvPr/>
            </p:nvSpPr>
            <p:spPr>
              <a:xfrm rot="16200000">
                <a:off x="6273483" y="5023479"/>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Oval 89">
                <a:extLst>
                  <a:ext uri="{FF2B5EF4-FFF2-40B4-BE49-F238E27FC236}">
                    <a16:creationId xmlns:a16="http://schemas.microsoft.com/office/drawing/2014/main" id="{A98F55B3-875F-83C2-704C-6DBEEB971AF3}"/>
                  </a:ext>
                </a:extLst>
              </p:cNvPr>
              <p:cNvSpPr/>
              <p:nvPr/>
            </p:nvSpPr>
            <p:spPr>
              <a:xfrm rot="16200000">
                <a:off x="6443996" y="5026937"/>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Oval 90">
                <a:extLst>
                  <a:ext uri="{FF2B5EF4-FFF2-40B4-BE49-F238E27FC236}">
                    <a16:creationId xmlns:a16="http://schemas.microsoft.com/office/drawing/2014/main" id="{CA39E7C4-82B6-64BB-681A-078098F74BFC}"/>
                  </a:ext>
                </a:extLst>
              </p:cNvPr>
              <p:cNvSpPr/>
              <p:nvPr/>
            </p:nvSpPr>
            <p:spPr>
              <a:xfrm rot="16200000">
                <a:off x="6618555" y="5028283"/>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Oval 91">
                <a:extLst>
                  <a:ext uri="{FF2B5EF4-FFF2-40B4-BE49-F238E27FC236}">
                    <a16:creationId xmlns:a16="http://schemas.microsoft.com/office/drawing/2014/main" id="{4E9F45AC-4D47-5429-7EA2-69FABCA76FFA}"/>
                  </a:ext>
                </a:extLst>
              </p:cNvPr>
              <p:cNvSpPr/>
              <p:nvPr/>
            </p:nvSpPr>
            <p:spPr>
              <a:xfrm rot="16200000">
                <a:off x="6836513" y="5027789"/>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Oval 92">
                <a:extLst>
                  <a:ext uri="{FF2B5EF4-FFF2-40B4-BE49-F238E27FC236}">
                    <a16:creationId xmlns:a16="http://schemas.microsoft.com/office/drawing/2014/main" id="{9743035B-84B3-ABB8-1EA7-8F157B147C52}"/>
                  </a:ext>
                </a:extLst>
              </p:cNvPr>
              <p:cNvSpPr/>
              <p:nvPr/>
            </p:nvSpPr>
            <p:spPr>
              <a:xfrm rot="16200000">
                <a:off x="7003652" y="5027790"/>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Oval 93">
                <a:extLst>
                  <a:ext uri="{FF2B5EF4-FFF2-40B4-BE49-F238E27FC236}">
                    <a16:creationId xmlns:a16="http://schemas.microsoft.com/office/drawing/2014/main" id="{5E675096-8C22-3D61-FCF2-E29AADDB6EC8}"/>
                  </a:ext>
                </a:extLst>
              </p:cNvPr>
              <p:cNvSpPr/>
              <p:nvPr/>
            </p:nvSpPr>
            <p:spPr>
              <a:xfrm rot="16200000">
                <a:off x="7171861" y="5029427"/>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Oval 94">
                <a:extLst>
                  <a:ext uri="{FF2B5EF4-FFF2-40B4-BE49-F238E27FC236}">
                    <a16:creationId xmlns:a16="http://schemas.microsoft.com/office/drawing/2014/main" id="{219A79AE-E12B-A826-07F0-CFD8B1FB9243}"/>
                  </a:ext>
                </a:extLst>
              </p:cNvPr>
              <p:cNvSpPr/>
              <p:nvPr/>
            </p:nvSpPr>
            <p:spPr>
              <a:xfrm rot="16200000">
                <a:off x="5931786" y="5188662"/>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Oval 95">
                <a:extLst>
                  <a:ext uri="{FF2B5EF4-FFF2-40B4-BE49-F238E27FC236}">
                    <a16:creationId xmlns:a16="http://schemas.microsoft.com/office/drawing/2014/main" id="{B580E0D1-5047-E065-5725-007C6039BD10}"/>
                  </a:ext>
                </a:extLst>
              </p:cNvPr>
              <p:cNvSpPr/>
              <p:nvPr/>
            </p:nvSpPr>
            <p:spPr>
              <a:xfrm rot="16200000">
                <a:off x="6098925" y="5188663"/>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Oval 96">
                <a:extLst>
                  <a:ext uri="{FF2B5EF4-FFF2-40B4-BE49-F238E27FC236}">
                    <a16:creationId xmlns:a16="http://schemas.microsoft.com/office/drawing/2014/main" id="{B4624557-9C8F-1C52-6A51-F4E72D61DA23}"/>
                  </a:ext>
                </a:extLst>
              </p:cNvPr>
              <p:cNvSpPr/>
              <p:nvPr/>
            </p:nvSpPr>
            <p:spPr>
              <a:xfrm rot="16200000">
                <a:off x="6273483" y="5188663"/>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Oval 97">
                <a:extLst>
                  <a:ext uri="{FF2B5EF4-FFF2-40B4-BE49-F238E27FC236}">
                    <a16:creationId xmlns:a16="http://schemas.microsoft.com/office/drawing/2014/main" id="{3AAD309A-5B4C-2A53-99B9-44B8351BC126}"/>
                  </a:ext>
                </a:extLst>
              </p:cNvPr>
              <p:cNvSpPr/>
              <p:nvPr/>
            </p:nvSpPr>
            <p:spPr>
              <a:xfrm rot="16200000">
                <a:off x="6443996" y="5192121"/>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Oval 98">
                <a:extLst>
                  <a:ext uri="{FF2B5EF4-FFF2-40B4-BE49-F238E27FC236}">
                    <a16:creationId xmlns:a16="http://schemas.microsoft.com/office/drawing/2014/main" id="{62E7207E-4551-A917-6330-86BA33548CB7}"/>
                  </a:ext>
                </a:extLst>
              </p:cNvPr>
              <p:cNvSpPr/>
              <p:nvPr/>
            </p:nvSpPr>
            <p:spPr>
              <a:xfrm rot="16200000">
                <a:off x="6618555" y="5193467"/>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Oval 99">
                <a:extLst>
                  <a:ext uri="{FF2B5EF4-FFF2-40B4-BE49-F238E27FC236}">
                    <a16:creationId xmlns:a16="http://schemas.microsoft.com/office/drawing/2014/main" id="{7A9E79FC-EECE-B5DB-2D43-989D02BD91BE}"/>
                  </a:ext>
                </a:extLst>
              </p:cNvPr>
              <p:cNvSpPr/>
              <p:nvPr/>
            </p:nvSpPr>
            <p:spPr>
              <a:xfrm rot="16200000">
                <a:off x="6836513" y="5192973"/>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Oval 100">
                <a:extLst>
                  <a:ext uri="{FF2B5EF4-FFF2-40B4-BE49-F238E27FC236}">
                    <a16:creationId xmlns:a16="http://schemas.microsoft.com/office/drawing/2014/main" id="{E64F6D0E-C7A0-E3AE-14AE-9E560D1AE23F}"/>
                  </a:ext>
                </a:extLst>
              </p:cNvPr>
              <p:cNvSpPr/>
              <p:nvPr/>
            </p:nvSpPr>
            <p:spPr>
              <a:xfrm rot="16200000">
                <a:off x="7003652" y="5192974"/>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Oval 101">
                <a:extLst>
                  <a:ext uri="{FF2B5EF4-FFF2-40B4-BE49-F238E27FC236}">
                    <a16:creationId xmlns:a16="http://schemas.microsoft.com/office/drawing/2014/main" id="{AEBA4C20-0F64-0D56-51D1-FEFC9A80DD27}"/>
                  </a:ext>
                </a:extLst>
              </p:cNvPr>
              <p:cNvSpPr/>
              <p:nvPr/>
            </p:nvSpPr>
            <p:spPr>
              <a:xfrm rot="16200000">
                <a:off x="7171861" y="5194611"/>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Oval 102">
                <a:extLst>
                  <a:ext uri="{FF2B5EF4-FFF2-40B4-BE49-F238E27FC236}">
                    <a16:creationId xmlns:a16="http://schemas.microsoft.com/office/drawing/2014/main" id="{3143F1F3-10C8-5C4A-2D2B-D0CCD76993FD}"/>
                  </a:ext>
                </a:extLst>
              </p:cNvPr>
              <p:cNvSpPr/>
              <p:nvPr/>
            </p:nvSpPr>
            <p:spPr>
              <a:xfrm rot="16200000">
                <a:off x="5936676" y="5355944"/>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Oval 103">
                <a:extLst>
                  <a:ext uri="{FF2B5EF4-FFF2-40B4-BE49-F238E27FC236}">
                    <a16:creationId xmlns:a16="http://schemas.microsoft.com/office/drawing/2014/main" id="{04B3DEC1-52B8-6943-1246-B2083C0C5943}"/>
                  </a:ext>
                </a:extLst>
              </p:cNvPr>
              <p:cNvSpPr/>
              <p:nvPr/>
            </p:nvSpPr>
            <p:spPr>
              <a:xfrm rot="16200000">
                <a:off x="6103815" y="5355945"/>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Oval 104">
                <a:extLst>
                  <a:ext uri="{FF2B5EF4-FFF2-40B4-BE49-F238E27FC236}">
                    <a16:creationId xmlns:a16="http://schemas.microsoft.com/office/drawing/2014/main" id="{89D0C674-48AD-1C7E-86C8-69AC92E3D32B}"/>
                  </a:ext>
                </a:extLst>
              </p:cNvPr>
              <p:cNvSpPr/>
              <p:nvPr/>
            </p:nvSpPr>
            <p:spPr>
              <a:xfrm rot="16200000">
                <a:off x="6278373" y="5355945"/>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Oval 105">
                <a:extLst>
                  <a:ext uri="{FF2B5EF4-FFF2-40B4-BE49-F238E27FC236}">
                    <a16:creationId xmlns:a16="http://schemas.microsoft.com/office/drawing/2014/main" id="{6CADDD65-1267-126E-7CAA-1C9903BB32E5}"/>
                  </a:ext>
                </a:extLst>
              </p:cNvPr>
              <p:cNvSpPr/>
              <p:nvPr/>
            </p:nvSpPr>
            <p:spPr>
              <a:xfrm rot="16200000">
                <a:off x="6448886" y="5359403"/>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Oval 106">
                <a:extLst>
                  <a:ext uri="{FF2B5EF4-FFF2-40B4-BE49-F238E27FC236}">
                    <a16:creationId xmlns:a16="http://schemas.microsoft.com/office/drawing/2014/main" id="{965F9DBE-4094-31FF-4350-F986A2A30091}"/>
                  </a:ext>
                </a:extLst>
              </p:cNvPr>
              <p:cNvSpPr/>
              <p:nvPr/>
            </p:nvSpPr>
            <p:spPr>
              <a:xfrm rot="16200000">
                <a:off x="6623445" y="5360749"/>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68" name="Oval 107">
                <a:extLst>
                  <a:ext uri="{FF2B5EF4-FFF2-40B4-BE49-F238E27FC236}">
                    <a16:creationId xmlns:a16="http://schemas.microsoft.com/office/drawing/2014/main" id="{D6316CC5-5D02-AF92-2CA0-5B5BEE9EA31C}"/>
                  </a:ext>
                </a:extLst>
              </p:cNvPr>
              <p:cNvSpPr/>
              <p:nvPr/>
            </p:nvSpPr>
            <p:spPr>
              <a:xfrm rot="16200000">
                <a:off x="6841403" y="5360255"/>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Oval 108">
                <a:extLst>
                  <a:ext uri="{FF2B5EF4-FFF2-40B4-BE49-F238E27FC236}">
                    <a16:creationId xmlns:a16="http://schemas.microsoft.com/office/drawing/2014/main" id="{E7AC919D-821F-5FEC-FD50-87864DCDC4EC}"/>
                  </a:ext>
                </a:extLst>
              </p:cNvPr>
              <p:cNvSpPr/>
              <p:nvPr/>
            </p:nvSpPr>
            <p:spPr>
              <a:xfrm rot="16200000">
                <a:off x="7008542" y="5360256"/>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Oval 109">
                <a:extLst>
                  <a:ext uri="{FF2B5EF4-FFF2-40B4-BE49-F238E27FC236}">
                    <a16:creationId xmlns:a16="http://schemas.microsoft.com/office/drawing/2014/main" id="{60C67284-AB02-3125-8CE8-161F0AE1FC31}"/>
                  </a:ext>
                </a:extLst>
              </p:cNvPr>
              <p:cNvSpPr/>
              <p:nvPr/>
            </p:nvSpPr>
            <p:spPr>
              <a:xfrm rot="16200000">
                <a:off x="7176751" y="5361893"/>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nvGrpSpPr>
            <p:cNvPr id="12" name="Gruppieren 11">
              <a:extLst>
                <a:ext uri="{FF2B5EF4-FFF2-40B4-BE49-F238E27FC236}">
                  <a16:creationId xmlns:a16="http://schemas.microsoft.com/office/drawing/2014/main" id="{DBCD0B71-7D9F-63BF-279C-11E7E46936AA}"/>
                </a:ext>
              </a:extLst>
            </p:cNvPr>
            <p:cNvGrpSpPr/>
            <p:nvPr/>
          </p:nvGrpSpPr>
          <p:grpSpPr>
            <a:xfrm>
              <a:off x="5015536" y="3497451"/>
              <a:ext cx="1387033" cy="314395"/>
              <a:chOff x="1606608" y="2541296"/>
              <a:chExt cx="1387033" cy="314395"/>
            </a:xfrm>
            <a:solidFill>
              <a:srgbClr val="FF0000"/>
            </a:solidFill>
          </p:grpSpPr>
          <p:sp>
            <p:nvSpPr>
              <p:cNvPr id="15" name="Oval 111">
                <a:extLst>
                  <a:ext uri="{FF2B5EF4-FFF2-40B4-BE49-F238E27FC236}">
                    <a16:creationId xmlns:a16="http://schemas.microsoft.com/office/drawing/2014/main" id="{DE39EE97-0BF1-514A-675A-D5B41E6E6640}"/>
                  </a:ext>
                </a:extLst>
              </p:cNvPr>
              <p:cNvSpPr/>
              <p:nvPr/>
            </p:nvSpPr>
            <p:spPr>
              <a:xfrm rot="16200000">
                <a:off x="1609370" y="2705546"/>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Oval 112">
                <a:extLst>
                  <a:ext uri="{FF2B5EF4-FFF2-40B4-BE49-F238E27FC236}">
                    <a16:creationId xmlns:a16="http://schemas.microsoft.com/office/drawing/2014/main" id="{4B06DA8D-D88B-354D-22C1-97287E22094A}"/>
                  </a:ext>
                </a:extLst>
              </p:cNvPr>
              <p:cNvSpPr/>
              <p:nvPr/>
            </p:nvSpPr>
            <p:spPr>
              <a:xfrm rot="16200000">
                <a:off x="1776509" y="2705547"/>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7" name="Oval 113">
                <a:extLst>
                  <a:ext uri="{FF2B5EF4-FFF2-40B4-BE49-F238E27FC236}">
                    <a16:creationId xmlns:a16="http://schemas.microsoft.com/office/drawing/2014/main" id="{2B57420F-BCD4-42BE-6C0F-687680181E82}"/>
                  </a:ext>
                </a:extLst>
              </p:cNvPr>
              <p:cNvSpPr/>
              <p:nvPr/>
            </p:nvSpPr>
            <p:spPr>
              <a:xfrm rot="16200000">
                <a:off x="1951067" y="2705547"/>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Oval 114">
                <a:extLst>
                  <a:ext uri="{FF2B5EF4-FFF2-40B4-BE49-F238E27FC236}">
                    <a16:creationId xmlns:a16="http://schemas.microsoft.com/office/drawing/2014/main" id="{EDBC94BC-FF5C-79D1-81C5-DD99F3B5F418}"/>
                  </a:ext>
                </a:extLst>
              </p:cNvPr>
              <p:cNvSpPr/>
              <p:nvPr/>
            </p:nvSpPr>
            <p:spPr>
              <a:xfrm rot="16200000">
                <a:off x="2121580" y="2709005"/>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Oval 115">
                <a:extLst>
                  <a:ext uri="{FF2B5EF4-FFF2-40B4-BE49-F238E27FC236}">
                    <a16:creationId xmlns:a16="http://schemas.microsoft.com/office/drawing/2014/main" id="{F620554A-E9C4-8B0C-D3CD-E1AE89AFAEC2}"/>
                  </a:ext>
                </a:extLst>
              </p:cNvPr>
              <p:cNvSpPr/>
              <p:nvPr/>
            </p:nvSpPr>
            <p:spPr>
              <a:xfrm rot="16200000">
                <a:off x="2296139" y="2710351"/>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0" name="Oval 116">
                <a:extLst>
                  <a:ext uri="{FF2B5EF4-FFF2-40B4-BE49-F238E27FC236}">
                    <a16:creationId xmlns:a16="http://schemas.microsoft.com/office/drawing/2014/main" id="{A1C62130-F5D2-1F40-5CE3-037F4A01AB3F}"/>
                  </a:ext>
                </a:extLst>
              </p:cNvPr>
              <p:cNvSpPr/>
              <p:nvPr/>
            </p:nvSpPr>
            <p:spPr>
              <a:xfrm rot="16200000">
                <a:off x="2514097" y="2709857"/>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Oval 117">
                <a:extLst>
                  <a:ext uri="{FF2B5EF4-FFF2-40B4-BE49-F238E27FC236}">
                    <a16:creationId xmlns:a16="http://schemas.microsoft.com/office/drawing/2014/main" id="{70F8070F-128C-E62D-542F-BC760C541DE7}"/>
                  </a:ext>
                </a:extLst>
              </p:cNvPr>
              <p:cNvSpPr/>
              <p:nvPr/>
            </p:nvSpPr>
            <p:spPr>
              <a:xfrm rot="16200000">
                <a:off x="2681236" y="2709858"/>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Oval 118">
                <a:extLst>
                  <a:ext uri="{FF2B5EF4-FFF2-40B4-BE49-F238E27FC236}">
                    <a16:creationId xmlns:a16="http://schemas.microsoft.com/office/drawing/2014/main" id="{C412516E-BEBE-35C2-8B12-33F35956FE52}"/>
                  </a:ext>
                </a:extLst>
              </p:cNvPr>
              <p:cNvSpPr/>
              <p:nvPr/>
            </p:nvSpPr>
            <p:spPr>
              <a:xfrm rot="16200000">
                <a:off x="2849445" y="2711495"/>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Oval 119">
                <a:extLst>
                  <a:ext uri="{FF2B5EF4-FFF2-40B4-BE49-F238E27FC236}">
                    <a16:creationId xmlns:a16="http://schemas.microsoft.com/office/drawing/2014/main" id="{2EA8BB52-E1BB-8F13-E1CA-0770240A0DC8}"/>
                  </a:ext>
                </a:extLst>
              </p:cNvPr>
              <p:cNvSpPr/>
              <p:nvPr/>
            </p:nvSpPr>
            <p:spPr>
              <a:xfrm rot="16200000">
                <a:off x="1609370" y="2538534"/>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Oval 120">
                <a:extLst>
                  <a:ext uri="{FF2B5EF4-FFF2-40B4-BE49-F238E27FC236}">
                    <a16:creationId xmlns:a16="http://schemas.microsoft.com/office/drawing/2014/main" id="{C32E5781-BC0E-4061-D3E5-1C394EE40F6F}"/>
                  </a:ext>
                </a:extLst>
              </p:cNvPr>
              <p:cNvSpPr/>
              <p:nvPr/>
            </p:nvSpPr>
            <p:spPr>
              <a:xfrm rot="16200000">
                <a:off x="1776509" y="2538535"/>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Oval 121">
                <a:extLst>
                  <a:ext uri="{FF2B5EF4-FFF2-40B4-BE49-F238E27FC236}">
                    <a16:creationId xmlns:a16="http://schemas.microsoft.com/office/drawing/2014/main" id="{695AB820-1AE1-A3DA-D0A2-3DA54BB3BCED}"/>
                  </a:ext>
                </a:extLst>
              </p:cNvPr>
              <p:cNvSpPr/>
              <p:nvPr/>
            </p:nvSpPr>
            <p:spPr>
              <a:xfrm rot="16200000">
                <a:off x="1951067" y="2538535"/>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Oval 122">
                <a:extLst>
                  <a:ext uri="{FF2B5EF4-FFF2-40B4-BE49-F238E27FC236}">
                    <a16:creationId xmlns:a16="http://schemas.microsoft.com/office/drawing/2014/main" id="{B17F79A3-9356-D8AD-015E-FF7C50541124}"/>
                  </a:ext>
                </a:extLst>
              </p:cNvPr>
              <p:cNvSpPr/>
              <p:nvPr/>
            </p:nvSpPr>
            <p:spPr>
              <a:xfrm rot="16200000">
                <a:off x="2121580" y="2541993"/>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Oval 123">
                <a:extLst>
                  <a:ext uri="{FF2B5EF4-FFF2-40B4-BE49-F238E27FC236}">
                    <a16:creationId xmlns:a16="http://schemas.microsoft.com/office/drawing/2014/main" id="{369C4FA4-F7B9-3431-2135-B4B9E68E21DB}"/>
                  </a:ext>
                </a:extLst>
              </p:cNvPr>
              <p:cNvSpPr/>
              <p:nvPr/>
            </p:nvSpPr>
            <p:spPr>
              <a:xfrm rot="16200000">
                <a:off x="2296139" y="2543339"/>
                <a:ext cx="141434"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Oval 124">
                <a:extLst>
                  <a:ext uri="{FF2B5EF4-FFF2-40B4-BE49-F238E27FC236}">
                    <a16:creationId xmlns:a16="http://schemas.microsoft.com/office/drawing/2014/main" id="{FE5B0FA2-77B2-59D6-3F4E-2847CF6323F8}"/>
                  </a:ext>
                </a:extLst>
              </p:cNvPr>
              <p:cNvSpPr/>
              <p:nvPr/>
            </p:nvSpPr>
            <p:spPr>
              <a:xfrm rot="16200000">
                <a:off x="2514097" y="2542845"/>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Oval 125">
                <a:extLst>
                  <a:ext uri="{FF2B5EF4-FFF2-40B4-BE49-F238E27FC236}">
                    <a16:creationId xmlns:a16="http://schemas.microsoft.com/office/drawing/2014/main" id="{9DF7A47C-2AA0-6A0A-B6C0-2D49916F3C14}"/>
                  </a:ext>
                </a:extLst>
              </p:cNvPr>
              <p:cNvSpPr/>
              <p:nvPr/>
            </p:nvSpPr>
            <p:spPr>
              <a:xfrm rot="16200000">
                <a:off x="2681236" y="2542846"/>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Oval 126">
                <a:extLst>
                  <a:ext uri="{FF2B5EF4-FFF2-40B4-BE49-F238E27FC236}">
                    <a16:creationId xmlns:a16="http://schemas.microsoft.com/office/drawing/2014/main" id="{EFFD5D3C-256B-AF94-7353-ED5E519B334D}"/>
                  </a:ext>
                </a:extLst>
              </p:cNvPr>
              <p:cNvSpPr/>
              <p:nvPr/>
            </p:nvSpPr>
            <p:spPr>
              <a:xfrm rot="16200000">
                <a:off x="2849445" y="2544483"/>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sp>
          <p:nvSpPr>
            <p:cNvPr id="13" name="Abgerundetes Rechteck 12">
              <a:extLst>
                <a:ext uri="{FF2B5EF4-FFF2-40B4-BE49-F238E27FC236}">
                  <a16:creationId xmlns:a16="http://schemas.microsoft.com/office/drawing/2014/main" id="{F042154D-C6AE-7583-C8A6-387E275564ED}"/>
                </a:ext>
              </a:extLst>
            </p:cNvPr>
            <p:cNvSpPr/>
            <p:nvPr/>
          </p:nvSpPr>
          <p:spPr>
            <a:xfrm>
              <a:off x="4997955" y="2617987"/>
              <a:ext cx="689960" cy="1212134"/>
            </a:xfrm>
            <a:prstGeom prst="roundRect">
              <a:avLst>
                <a:gd name="adj" fmla="val 8912"/>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a:extLst>
                <a:ext uri="{FF2B5EF4-FFF2-40B4-BE49-F238E27FC236}">
                  <a16:creationId xmlns:a16="http://schemas.microsoft.com/office/drawing/2014/main" id="{9E794310-4B17-A6FC-5916-8CA40D373837}"/>
                </a:ext>
              </a:extLst>
            </p:cNvPr>
            <p:cNvSpPr/>
            <p:nvPr/>
          </p:nvSpPr>
          <p:spPr>
            <a:xfrm>
              <a:off x="5691170" y="2617050"/>
              <a:ext cx="735096" cy="1212133"/>
            </a:xfrm>
            <a:prstGeom prst="roundRect">
              <a:avLst>
                <a:gd name="adj" fmla="val 12238"/>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nvGrpSpPr>
          <p:cNvPr id="71" name="Gruppieren 70">
            <a:extLst>
              <a:ext uri="{FF2B5EF4-FFF2-40B4-BE49-F238E27FC236}">
                <a16:creationId xmlns:a16="http://schemas.microsoft.com/office/drawing/2014/main" id="{697FA76B-7B12-8011-B85B-6D15400810B1}"/>
              </a:ext>
            </a:extLst>
          </p:cNvPr>
          <p:cNvGrpSpPr>
            <a:grpSpLocks noChangeAspect="1"/>
          </p:cNvGrpSpPr>
          <p:nvPr/>
        </p:nvGrpSpPr>
        <p:grpSpPr>
          <a:xfrm>
            <a:off x="1344125" y="2203463"/>
            <a:ext cx="1844430" cy="1440000"/>
            <a:chOff x="1593412" y="2562018"/>
            <a:chExt cx="1555647" cy="1214539"/>
          </a:xfrm>
        </p:grpSpPr>
        <p:grpSp>
          <p:nvGrpSpPr>
            <p:cNvPr id="72" name="Gruppieren 71">
              <a:extLst>
                <a:ext uri="{FF2B5EF4-FFF2-40B4-BE49-F238E27FC236}">
                  <a16:creationId xmlns:a16="http://schemas.microsoft.com/office/drawing/2014/main" id="{DA75FEB9-AE9A-B1E6-B235-8FA53A63F6DF}"/>
                </a:ext>
              </a:extLst>
            </p:cNvPr>
            <p:cNvGrpSpPr/>
            <p:nvPr/>
          </p:nvGrpSpPr>
          <p:grpSpPr>
            <a:xfrm>
              <a:off x="1616855" y="2574460"/>
              <a:ext cx="825437" cy="1192590"/>
              <a:chOff x="7064481" y="2505923"/>
              <a:chExt cx="825437" cy="1192590"/>
            </a:xfrm>
          </p:grpSpPr>
          <p:grpSp>
            <p:nvGrpSpPr>
              <p:cNvPr id="109" name="Gruppieren 108">
                <a:extLst>
                  <a:ext uri="{FF2B5EF4-FFF2-40B4-BE49-F238E27FC236}">
                    <a16:creationId xmlns:a16="http://schemas.microsoft.com/office/drawing/2014/main" id="{68F068E7-1B58-C3C6-956A-A021F5192F65}"/>
                  </a:ext>
                </a:extLst>
              </p:cNvPr>
              <p:cNvGrpSpPr/>
              <p:nvPr/>
            </p:nvGrpSpPr>
            <p:grpSpPr>
              <a:xfrm>
                <a:off x="7069371" y="2672935"/>
                <a:ext cx="820547" cy="145964"/>
                <a:chOff x="4191741" y="4641947"/>
                <a:chExt cx="820547" cy="145964"/>
              </a:xfrm>
            </p:grpSpPr>
            <p:sp>
              <p:nvSpPr>
                <p:cNvPr id="146" name="Oval 379">
                  <a:extLst>
                    <a:ext uri="{FF2B5EF4-FFF2-40B4-BE49-F238E27FC236}">
                      <a16:creationId xmlns:a16="http://schemas.microsoft.com/office/drawing/2014/main" id="{68FCB4B7-6CB0-9DCD-6BDD-502D063C1149}"/>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7" name="Oval 380">
                  <a:extLst>
                    <a:ext uri="{FF2B5EF4-FFF2-40B4-BE49-F238E27FC236}">
                      <a16:creationId xmlns:a16="http://schemas.microsoft.com/office/drawing/2014/main" id="{25602A79-3A93-F8A8-740C-D88DF715B7CB}"/>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8" name="Oval 381">
                  <a:extLst>
                    <a:ext uri="{FF2B5EF4-FFF2-40B4-BE49-F238E27FC236}">
                      <a16:creationId xmlns:a16="http://schemas.microsoft.com/office/drawing/2014/main" id="{67166144-AD57-AE1E-C2B9-D717BA78B288}"/>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9" name="Oval 382">
                  <a:extLst>
                    <a:ext uri="{FF2B5EF4-FFF2-40B4-BE49-F238E27FC236}">
                      <a16:creationId xmlns:a16="http://schemas.microsoft.com/office/drawing/2014/main" id="{743004BD-7F13-EB80-026D-5C4DB8AD05A5}"/>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0" name="Oval 383">
                  <a:extLst>
                    <a:ext uri="{FF2B5EF4-FFF2-40B4-BE49-F238E27FC236}">
                      <a16:creationId xmlns:a16="http://schemas.microsoft.com/office/drawing/2014/main" id="{E217CD58-9485-07FF-D8A4-7D9D8531CFFC}"/>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nvGrpSpPr>
              <p:cNvPr id="110" name="Gruppieren 109">
                <a:extLst>
                  <a:ext uri="{FF2B5EF4-FFF2-40B4-BE49-F238E27FC236}">
                    <a16:creationId xmlns:a16="http://schemas.microsoft.com/office/drawing/2014/main" id="{43E37071-17B1-1CDC-826A-A95FBB22E478}"/>
                  </a:ext>
                </a:extLst>
              </p:cNvPr>
              <p:cNvGrpSpPr/>
              <p:nvPr/>
            </p:nvGrpSpPr>
            <p:grpSpPr>
              <a:xfrm>
                <a:off x="7069371" y="2505923"/>
                <a:ext cx="820547" cy="145964"/>
                <a:chOff x="4191741" y="4641947"/>
                <a:chExt cx="820547" cy="145964"/>
              </a:xfrm>
            </p:grpSpPr>
            <p:sp>
              <p:nvSpPr>
                <p:cNvPr id="141" name="Oval 367">
                  <a:extLst>
                    <a:ext uri="{FF2B5EF4-FFF2-40B4-BE49-F238E27FC236}">
                      <a16:creationId xmlns:a16="http://schemas.microsoft.com/office/drawing/2014/main" id="{8A8E2F4A-6B52-FC91-3020-E84180B5B466}"/>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2" name="Oval 368">
                  <a:extLst>
                    <a:ext uri="{FF2B5EF4-FFF2-40B4-BE49-F238E27FC236}">
                      <a16:creationId xmlns:a16="http://schemas.microsoft.com/office/drawing/2014/main" id="{B124E868-1709-128B-6597-D050270329BE}"/>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3" name="Oval 369">
                  <a:extLst>
                    <a:ext uri="{FF2B5EF4-FFF2-40B4-BE49-F238E27FC236}">
                      <a16:creationId xmlns:a16="http://schemas.microsoft.com/office/drawing/2014/main" id="{698E5BCD-3B7E-E36A-257B-77CA92FA6415}"/>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4" name="Oval 370">
                  <a:extLst>
                    <a:ext uri="{FF2B5EF4-FFF2-40B4-BE49-F238E27FC236}">
                      <a16:creationId xmlns:a16="http://schemas.microsoft.com/office/drawing/2014/main" id="{7001C49C-C61E-F28F-106D-3A9CB11E7D4F}"/>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5" name="Oval 371">
                  <a:extLst>
                    <a:ext uri="{FF2B5EF4-FFF2-40B4-BE49-F238E27FC236}">
                      <a16:creationId xmlns:a16="http://schemas.microsoft.com/office/drawing/2014/main" id="{E3FBA4A5-8A4F-F729-6FEA-7B12DCDB2B2B}"/>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nvGrpSpPr>
              <p:cNvPr id="111" name="Gruppieren 110">
                <a:extLst>
                  <a:ext uri="{FF2B5EF4-FFF2-40B4-BE49-F238E27FC236}">
                    <a16:creationId xmlns:a16="http://schemas.microsoft.com/office/drawing/2014/main" id="{202B1A13-A588-0F3E-0B06-E8B898A655EE}"/>
                  </a:ext>
                </a:extLst>
              </p:cNvPr>
              <p:cNvGrpSpPr/>
              <p:nvPr/>
            </p:nvGrpSpPr>
            <p:grpSpPr>
              <a:xfrm>
                <a:off x="7064481" y="2836091"/>
                <a:ext cx="820547" cy="145964"/>
                <a:chOff x="4191741" y="4641947"/>
                <a:chExt cx="820547" cy="145964"/>
              </a:xfrm>
            </p:grpSpPr>
            <p:sp>
              <p:nvSpPr>
                <p:cNvPr id="136" name="Oval 355">
                  <a:extLst>
                    <a:ext uri="{FF2B5EF4-FFF2-40B4-BE49-F238E27FC236}">
                      <a16:creationId xmlns:a16="http://schemas.microsoft.com/office/drawing/2014/main" id="{BEEC7CD9-2526-E1B9-4CFA-555DCDFE0286}"/>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37" name="Oval 356">
                  <a:extLst>
                    <a:ext uri="{FF2B5EF4-FFF2-40B4-BE49-F238E27FC236}">
                      <a16:creationId xmlns:a16="http://schemas.microsoft.com/office/drawing/2014/main" id="{D4B0D3EC-9039-6457-13E9-2F9816DFE7BF}"/>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38" name="Oval 357">
                  <a:extLst>
                    <a:ext uri="{FF2B5EF4-FFF2-40B4-BE49-F238E27FC236}">
                      <a16:creationId xmlns:a16="http://schemas.microsoft.com/office/drawing/2014/main" id="{1501D66D-3A74-5BFB-8B20-8275EBF87991}"/>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39" name="Oval 358">
                  <a:extLst>
                    <a:ext uri="{FF2B5EF4-FFF2-40B4-BE49-F238E27FC236}">
                      <a16:creationId xmlns:a16="http://schemas.microsoft.com/office/drawing/2014/main" id="{9996BCF6-A990-DDD6-76C8-F9D48DB7C705}"/>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0" name="Oval 359">
                  <a:extLst>
                    <a:ext uri="{FF2B5EF4-FFF2-40B4-BE49-F238E27FC236}">
                      <a16:creationId xmlns:a16="http://schemas.microsoft.com/office/drawing/2014/main" id="{1B58C569-ECB0-AB9A-1AC2-C1ADE8F311C8}"/>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nvGrpSpPr>
              <p:cNvPr id="112" name="Gruppieren 111">
                <a:extLst>
                  <a:ext uri="{FF2B5EF4-FFF2-40B4-BE49-F238E27FC236}">
                    <a16:creationId xmlns:a16="http://schemas.microsoft.com/office/drawing/2014/main" id="{C1CF51BC-3E05-CC30-6732-258F4842B55C}"/>
                  </a:ext>
                </a:extLst>
              </p:cNvPr>
              <p:cNvGrpSpPr/>
              <p:nvPr/>
            </p:nvGrpSpPr>
            <p:grpSpPr>
              <a:xfrm>
                <a:off x="7064481" y="3001275"/>
                <a:ext cx="820547" cy="145964"/>
                <a:chOff x="4191741" y="4641947"/>
                <a:chExt cx="820547" cy="145964"/>
              </a:xfrm>
            </p:grpSpPr>
            <p:sp>
              <p:nvSpPr>
                <p:cNvPr id="131" name="Oval 343">
                  <a:extLst>
                    <a:ext uri="{FF2B5EF4-FFF2-40B4-BE49-F238E27FC236}">
                      <a16:creationId xmlns:a16="http://schemas.microsoft.com/office/drawing/2014/main" id="{4D9420F8-AC2F-AEA7-EED4-A85D49EC9A70}"/>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32" name="Oval 344">
                  <a:extLst>
                    <a:ext uri="{FF2B5EF4-FFF2-40B4-BE49-F238E27FC236}">
                      <a16:creationId xmlns:a16="http://schemas.microsoft.com/office/drawing/2014/main" id="{15DE12EF-E292-8746-EDE0-9E05526B3A0E}"/>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33" name="Oval 345">
                  <a:extLst>
                    <a:ext uri="{FF2B5EF4-FFF2-40B4-BE49-F238E27FC236}">
                      <a16:creationId xmlns:a16="http://schemas.microsoft.com/office/drawing/2014/main" id="{9F9CDFD2-5BB0-10D9-C9FA-617EC86E3670}"/>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34" name="Oval 346">
                  <a:extLst>
                    <a:ext uri="{FF2B5EF4-FFF2-40B4-BE49-F238E27FC236}">
                      <a16:creationId xmlns:a16="http://schemas.microsoft.com/office/drawing/2014/main" id="{8BC53852-70B3-A64B-54B0-DF1AED66022C}"/>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35" name="Oval 347">
                  <a:extLst>
                    <a:ext uri="{FF2B5EF4-FFF2-40B4-BE49-F238E27FC236}">
                      <a16:creationId xmlns:a16="http://schemas.microsoft.com/office/drawing/2014/main" id="{4FB7E942-DCA7-EA1B-40A8-E2218C9D416E}"/>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nvGrpSpPr>
              <p:cNvPr id="113" name="Gruppieren 112">
                <a:extLst>
                  <a:ext uri="{FF2B5EF4-FFF2-40B4-BE49-F238E27FC236}">
                    <a16:creationId xmlns:a16="http://schemas.microsoft.com/office/drawing/2014/main" id="{6134A319-241F-4B39-5063-4ADD3DA9B95F}"/>
                  </a:ext>
                </a:extLst>
              </p:cNvPr>
              <p:cNvGrpSpPr/>
              <p:nvPr/>
            </p:nvGrpSpPr>
            <p:grpSpPr>
              <a:xfrm>
                <a:off x="7069371" y="3168557"/>
                <a:ext cx="820547" cy="145964"/>
                <a:chOff x="4191741" y="4641947"/>
                <a:chExt cx="820547" cy="145964"/>
              </a:xfrm>
            </p:grpSpPr>
            <p:sp>
              <p:nvSpPr>
                <p:cNvPr id="126" name="Oval 331">
                  <a:extLst>
                    <a:ext uri="{FF2B5EF4-FFF2-40B4-BE49-F238E27FC236}">
                      <a16:creationId xmlns:a16="http://schemas.microsoft.com/office/drawing/2014/main" id="{733A97E6-8100-3353-D0E7-6866D81D0547}"/>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27" name="Oval 332">
                  <a:extLst>
                    <a:ext uri="{FF2B5EF4-FFF2-40B4-BE49-F238E27FC236}">
                      <a16:creationId xmlns:a16="http://schemas.microsoft.com/office/drawing/2014/main" id="{DE9E395C-9DDF-F3DD-D148-7A6D7A960445}"/>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28" name="Oval 333">
                  <a:extLst>
                    <a:ext uri="{FF2B5EF4-FFF2-40B4-BE49-F238E27FC236}">
                      <a16:creationId xmlns:a16="http://schemas.microsoft.com/office/drawing/2014/main" id="{5B1E283B-112F-FB69-EDAD-181B7D7A51DE}"/>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29" name="Oval 334">
                  <a:extLst>
                    <a:ext uri="{FF2B5EF4-FFF2-40B4-BE49-F238E27FC236}">
                      <a16:creationId xmlns:a16="http://schemas.microsoft.com/office/drawing/2014/main" id="{EFB35663-1910-6318-BFD2-C2F4485DAF66}"/>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30" name="Oval 335">
                  <a:extLst>
                    <a:ext uri="{FF2B5EF4-FFF2-40B4-BE49-F238E27FC236}">
                      <a16:creationId xmlns:a16="http://schemas.microsoft.com/office/drawing/2014/main" id="{9EEE613D-BCFA-9453-2FA8-CDC18B86A8B4}"/>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nvGrpSpPr>
              <p:cNvPr id="114" name="Gruppieren 113">
                <a:extLst>
                  <a:ext uri="{FF2B5EF4-FFF2-40B4-BE49-F238E27FC236}">
                    <a16:creationId xmlns:a16="http://schemas.microsoft.com/office/drawing/2014/main" id="{AB8A1829-682B-BE3A-6BC6-A4EF9E84AA87}"/>
                  </a:ext>
                </a:extLst>
              </p:cNvPr>
              <p:cNvGrpSpPr/>
              <p:nvPr/>
            </p:nvGrpSpPr>
            <p:grpSpPr>
              <a:xfrm>
                <a:off x="7069370" y="3381261"/>
                <a:ext cx="820547" cy="145964"/>
                <a:chOff x="4191741" y="4641947"/>
                <a:chExt cx="820547" cy="145964"/>
              </a:xfrm>
            </p:grpSpPr>
            <p:sp>
              <p:nvSpPr>
                <p:cNvPr id="121" name="Oval 319">
                  <a:extLst>
                    <a:ext uri="{FF2B5EF4-FFF2-40B4-BE49-F238E27FC236}">
                      <a16:creationId xmlns:a16="http://schemas.microsoft.com/office/drawing/2014/main" id="{EE5168A4-D20F-0033-F6B0-1BBF3BA01A12}"/>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22" name="Oval 320">
                  <a:extLst>
                    <a:ext uri="{FF2B5EF4-FFF2-40B4-BE49-F238E27FC236}">
                      <a16:creationId xmlns:a16="http://schemas.microsoft.com/office/drawing/2014/main" id="{1674AB55-DFE9-C71A-00DB-329E2E2032D2}"/>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23" name="Oval 321">
                  <a:extLst>
                    <a:ext uri="{FF2B5EF4-FFF2-40B4-BE49-F238E27FC236}">
                      <a16:creationId xmlns:a16="http://schemas.microsoft.com/office/drawing/2014/main" id="{3F2C5CC8-4C05-F57A-CAAE-A8D39198BD24}"/>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24" name="Oval 322">
                  <a:extLst>
                    <a:ext uri="{FF2B5EF4-FFF2-40B4-BE49-F238E27FC236}">
                      <a16:creationId xmlns:a16="http://schemas.microsoft.com/office/drawing/2014/main" id="{8A81CED1-04F2-C8E3-190A-7DD273E56F1B}"/>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25" name="Oval 323">
                  <a:extLst>
                    <a:ext uri="{FF2B5EF4-FFF2-40B4-BE49-F238E27FC236}">
                      <a16:creationId xmlns:a16="http://schemas.microsoft.com/office/drawing/2014/main" id="{824707E3-D585-619E-0D7E-3E8BAD0044E6}"/>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nvGrpSpPr>
              <p:cNvPr id="115" name="Gruppieren 114">
                <a:extLst>
                  <a:ext uri="{FF2B5EF4-FFF2-40B4-BE49-F238E27FC236}">
                    <a16:creationId xmlns:a16="http://schemas.microsoft.com/office/drawing/2014/main" id="{42DC81FD-3E90-47F7-BBEE-7841488EE602}"/>
                  </a:ext>
                </a:extLst>
              </p:cNvPr>
              <p:cNvGrpSpPr/>
              <p:nvPr/>
            </p:nvGrpSpPr>
            <p:grpSpPr>
              <a:xfrm>
                <a:off x="7069370" y="3552549"/>
                <a:ext cx="820547" cy="145964"/>
                <a:chOff x="4191741" y="4641947"/>
                <a:chExt cx="820547" cy="145964"/>
              </a:xfrm>
            </p:grpSpPr>
            <p:sp>
              <p:nvSpPr>
                <p:cNvPr id="116" name="Oval 307">
                  <a:extLst>
                    <a:ext uri="{FF2B5EF4-FFF2-40B4-BE49-F238E27FC236}">
                      <a16:creationId xmlns:a16="http://schemas.microsoft.com/office/drawing/2014/main" id="{3F91F2C0-063E-8A9B-0BB7-967840426906}"/>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7" name="Oval 308">
                  <a:extLst>
                    <a:ext uri="{FF2B5EF4-FFF2-40B4-BE49-F238E27FC236}">
                      <a16:creationId xmlns:a16="http://schemas.microsoft.com/office/drawing/2014/main" id="{70754DA1-4DD8-7710-A573-D64A46A41729}"/>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8" name="Oval 309">
                  <a:extLst>
                    <a:ext uri="{FF2B5EF4-FFF2-40B4-BE49-F238E27FC236}">
                      <a16:creationId xmlns:a16="http://schemas.microsoft.com/office/drawing/2014/main" id="{A163AF93-5F41-EA3E-BC6A-B48B3CC2F517}"/>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9" name="Oval 310">
                  <a:extLst>
                    <a:ext uri="{FF2B5EF4-FFF2-40B4-BE49-F238E27FC236}">
                      <a16:creationId xmlns:a16="http://schemas.microsoft.com/office/drawing/2014/main" id="{B09CFF2C-CB7C-C0E3-A0FF-D0B32DCF8ABD}"/>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20" name="Oval 311">
                  <a:extLst>
                    <a:ext uri="{FF2B5EF4-FFF2-40B4-BE49-F238E27FC236}">
                      <a16:creationId xmlns:a16="http://schemas.microsoft.com/office/drawing/2014/main" id="{0F3A6BB4-2AE3-6DEC-9231-5D51DF4C3786}"/>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grpSp>
          <p:nvGrpSpPr>
            <p:cNvPr id="73" name="Gruppieren 72">
              <a:extLst>
                <a:ext uri="{FF2B5EF4-FFF2-40B4-BE49-F238E27FC236}">
                  <a16:creationId xmlns:a16="http://schemas.microsoft.com/office/drawing/2014/main" id="{0319DB1B-1BA2-6537-CBBE-F70924A35701}"/>
                </a:ext>
              </a:extLst>
            </p:cNvPr>
            <p:cNvGrpSpPr/>
            <p:nvPr/>
          </p:nvGrpSpPr>
          <p:grpSpPr>
            <a:xfrm>
              <a:off x="2639207" y="2575860"/>
              <a:ext cx="487195" cy="1189699"/>
              <a:chOff x="7017901" y="4371860"/>
              <a:chExt cx="487195" cy="1189699"/>
            </a:xfrm>
            <a:solidFill>
              <a:srgbClr val="FF0000"/>
            </a:solidFill>
          </p:grpSpPr>
          <p:sp>
            <p:nvSpPr>
              <p:cNvPr id="88" name="Oval 391">
                <a:extLst>
                  <a:ext uri="{FF2B5EF4-FFF2-40B4-BE49-F238E27FC236}">
                    <a16:creationId xmlns:a16="http://schemas.microsoft.com/office/drawing/2014/main" id="{ACB1676E-2EA8-F4E5-ACF2-B7666E880BCF}"/>
                  </a:ext>
                </a:extLst>
              </p:cNvPr>
              <p:cNvSpPr/>
              <p:nvPr/>
            </p:nvSpPr>
            <p:spPr>
              <a:xfrm rot="16200000">
                <a:off x="7025552" y="4536111"/>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89" name="Oval 392">
                <a:extLst>
                  <a:ext uri="{FF2B5EF4-FFF2-40B4-BE49-F238E27FC236}">
                    <a16:creationId xmlns:a16="http://schemas.microsoft.com/office/drawing/2014/main" id="{8BB721B6-CAB6-EEED-25FD-7BE87C3EA079}"/>
                  </a:ext>
                </a:extLst>
              </p:cNvPr>
              <p:cNvSpPr/>
              <p:nvPr/>
            </p:nvSpPr>
            <p:spPr>
              <a:xfrm rot="16200000">
                <a:off x="7192691" y="4536112"/>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90" name="Oval 393">
                <a:extLst>
                  <a:ext uri="{FF2B5EF4-FFF2-40B4-BE49-F238E27FC236}">
                    <a16:creationId xmlns:a16="http://schemas.microsoft.com/office/drawing/2014/main" id="{DCFA051E-1B09-43D7-90A2-37FFEB518252}"/>
                  </a:ext>
                </a:extLst>
              </p:cNvPr>
              <p:cNvSpPr/>
              <p:nvPr/>
            </p:nvSpPr>
            <p:spPr>
              <a:xfrm rot="16200000">
                <a:off x="7360900" y="4537749"/>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91" name="Oval 394">
                <a:extLst>
                  <a:ext uri="{FF2B5EF4-FFF2-40B4-BE49-F238E27FC236}">
                    <a16:creationId xmlns:a16="http://schemas.microsoft.com/office/drawing/2014/main" id="{D722A77F-70A2-99C5-9311-27B616D7EF78}"/>
                  </a:ext>
                </a:extLst>
              </p:cNvPr>
              <p:cNvSpPr/>
              <p:nvPr/>
            </p:nvSpPr>
            <p:spPr>
              <a:xfrm rot="16200000">
                <a:off x="7025552" y="4369099"/>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92" name="Oval 395">
                <a:extLst>
                  <a:ext uri="{FF2B5EF4-FFF2-40B4-BE49-F238E27FC236}">
                    <a16:creationId xmlns:a16="http://schemas.microsoft.com/office/drawing/2014/main" id="{993C95AA-6170-E9D7-AA16-8C62024F0756}"/>
                  </a:ext>
                </a:extLst>
              </p:cNvPr>
              <p:cNvSpPr/>
              <p:nvPr/>
            </p:nvSpPr>
            <p:spPr>
              <a:xfrm rot="16200000">
                <a:off x="7192691" y="4369100"/>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93" name="Oval 396">
                <a:extLst>
                  <a:ext uri="{FF2B5EF4-FFF2-40B4-BE49-F238E27FC236}">
                    <a16:creationId xmlns:a16="http://schemas.microsoft.com/office/drawing/2014/main" id="{0D858F2D-C822-F535-21B0-6571CC724614}"/>
                  </a:ext>
                </a:extLst>
              </p:cNvPr>
              <p:cNvSpPr/>
              <p:nvPr/>
            </p:nvSpPr>
            <p:spPr>
              <a:xfrm rot="16200000">
                <a:off x="7360900" y="4370737"/>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94" name="Oval 397">
                <a:extLst>
                  <a:ext uri="{FF2B5EF4-FFF2-40B4-BE49-F238E27FC236}">
                    <a16:creationId xmlns:a16="http://schemas.microsoft.com/office/drawing/2014/main" id="{3DE151F8-23E5-4A9B-CB6D-28300EEA1CD5}"/>
                  </a:ext>
                </a:extLst>
              </p:cNvPr>
              <p:cNvSpPr/>
              <p:nvPr/>
            </p:nvSpPr>
            <p:spPr>
              <a:xfrm rot="16200000">
                <a:off x="7020662" y="4699267"/>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95" name="Oval 398">
                <a:extLst>
                  <a:ext uri="{FF2B5EF4-FFF2-40B4-BE49-F238E27FC236}">
                    <a16:creationId xmlns:a16="http://schemas.microsoft.com/office/drawing/2014/main" id="{32327242-4EC3-62EC-D6B1-1D6BFF55EE60}"/>
                  </a:ext>
                </a:extLst>
              </p:cNvPr>
              <p:cNvSpPr/>
              <p:nvPr/>
            </p:nvSpPr>
            <p:spPr>
              <a:xfrm rot="16200000">
                <a:off x="7187801" y="4699268"/>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96" name="Oval 399">
                <a:extLst>
                  <a:ext uri="{FF2B5EF4-FFF2-40B4-BE49-F238E27FC236}">
                    <a16:creationId xmlns:a16="http://schemas.microsoft.com/office/drawing/2014/main" id="{FF92576C-5EC2-3615-0E2B-34C1562A241D}"/>
                  </a:ext>
                </a:extLst>
              </p:cNvPr>
              <p:cNvSpPr/>
              <p:nvPr/>
            </p:nvSpPr>
            <p:spPr>
              <a:xfrm rot="16200000">
                <a:off x="7356010" y="4700905"/>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97" name="Oval 400">
                <a:extLst>
                  <a:ext uri="{FF2B5EF4-FFF2-40B4-BE49-F238E27FC236}">
                    <a16:creationId xmlns:a16="http://schemas.microsoft.com/office/drawing/2014/main" id="{95B17228-6A28-2DCC-745D-A6607463D86B}"/>
                  </a:ext>
                </a:extLst>
              </p:cNvPr>
              <p:cNvSpPr/>
              <p:nvPr/>
            </p:nvSpPr>
            <p:spPr>
              <a:xfrm rot="16200000">
                <a:off x="7020662" y="4864451"/>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98" name="Oval 401">
                <a:extLst>
                  <a:ext uri="{FF2B5EF4-FFF2-40B4-BE49-F238E27FC236}">
                    <a16:creationId xmlns:a16="http://schemas.microsoft.com/office/drawing/2014/main" id="{453B7051-8F0E-F5DF-B19C-24D56E68EAD1}"/>
                  </a:ext>
                </a:extLst>
              </p:cNvPr>
              <p:cNvSpPr/>
              <p:nvPr/>
            </p:nvSpPr>
            <p:spPr>
              <a:xfrm rot="16200000">
                <a:off x="7187801" y="4864452"/>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99" name="Oval 402">
                <a:extLst>
                  <a:ext uri="{FF2B5EF4-FFF2-40B4-BE49-F238E27FC236}">
                    <a16:creationId xmlns:a16="http://schemas.microsoft.com/office/drawing/2014/main" id="{194F05CE-CB46-4008-781F-589F5C274193}"/>
                  </a:ext>
                </a:extLst>
              </p:cNvPr>
              <p:cNvSpPr/>
              <p:nvPr/>
            </p:nvSpPr>
            <p:spPr>
              <a:xfrm rot="16200000">
                <a:off x="7356010" y="4866089"/>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00" name="Oval 403">
                <a:extLst>
                  <a:ext uri="{FF2B5EF4-FFF2-40B4-BE49-F238E27FC236}">
                    <a16:creationId xmlns:a16="http://schemas.microsoft.com/office/drawing/2014/main" id="{6F832951-8463-8C8C-1CE5-281E73339888}"/>
                  </a:ext>
                </a:extLst>
              </p:cNvPr>
              <p:cNvSpPr/>
              <p:nvPr/>
            </p:nvSpPr>
            <p:spPr>
              <a:xfrm rot="16200000">
                <a:off x="7025552" y="5031733"/>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01" name="Oval 404">
                <a:extLst>
                  <a:ext uri="{FF2B5EF4-FFF2-40B4-BE49-F238E27FC236}">
                    <a16:creationId xmlns:a16="http://schemas.microsoft.com/office/drawing/2014/main" id="{2887DB50-4BBF-0F04-54A0-EC166EA0BB01}"/>
                  </a:ext>
                </a:extLst>
              </p:cNvPr>
              <p:cNvSpPr/>
              <p:nvPr/>
            </p:nvSpPr>
            <p:spPr>
              <a:xfrm rot="16200000">
                <a:off x="7192691" y="5031734"/>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02" name="Oval 405">
                <a:extLst>
                  <a:ext uri="{FF2B5EF4-FFF2-40B4-BE49-F238E27FC236}">
                    <a16:creationId xmlns:a16="http://schemas.microsoft.com/office/drawing/2014/main" id="{E60FC770-95FE-B71E-3465-7BFAA459AD98}"/>
                  </a:ext>
                </a:extLst>
              </p:cNvPr>
              <p:cNvSpPr/>
              <p:nvPr/>
            </p:nvSpPr>
            <p:spPr>
              <a:xfrm rot="16200000">
                <a:off x="7360900" y="5033371"/>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03" name="Oval 406">
                <a:extLst>
                  <a:ext uri="{FF2B5EF4-FFF2-40B4-BE49-F238E27FC236}">
                    <a16:creationId xmlns:a16="http://schemas.microsoft.com/office/drawing/2014/main" id="{72080130-876C-8724-0EA1-9B156A2D1003}"/>
                  </a:ext>
                </a:extLst>
              </p:cNvPr>
              <p:cNvSpPr/>
              <p:nvPr/>
            </p:nvSpPr>
            <p:spPr>
              <a:xfrm rot="16200000">
                <a:off x="7025551" y="5244437"/>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04" name="Oval 407">
                <a:extLst>
                  <a:ext uri="{FF2B5EF4-FFF2-40B4-BE49-F238E27FC236}">
                    <a16:creationId xmlns:a16="http://schemas.microsoft.com/office/drawing/2014/main" id="{DF5E3D26-B0F3-F48C-DAA2-CD18F1BD93E0}"/>
                  </a:ext>
                </a:extLst>
              </p:cNvPr>
              <p:cNvSpPr/>
              <p:nvPr/>
            </p:nvSpPr>
            <p:spPr>
              <a:xfrm rot="16200000">
                <a:off x="7192690" y="5244438"/>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05" name="Oval 408">
                <a:extLst>
                  <a:ext uri="{FF2B5EF4-FFF2-40B4-BE49-F238E27FC236}">
                    <a16:creationId xmlns:a16="http://schemas.microsoft.com/office/drawing/2014/main" id="{EBFAF545-4767-F5CD-C163-60F2259CA03B}"/>
                  </a:ext>
                </a:extLst>
              </p:cNvPr>
              <p:cNvSpPr/>
              <p:nvPr/>
            </p:nvSpPr>
            <p:spPr>
              <a:xfrm rot="16200000">
                <a:off x="7360899" y="5246075"/>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06" name="Oval 409">
                <a:extLst>
                  <a:ext uri="{FF2B5EF4-FFF2-40B4-BE49-F238E27FC236}">
                    <a16:creationId xmlns:a16="http://schemas.microsoft.com/office/drawing/2014/main" id="{90D532DB-31B0-C58E-B9B1-214D1812A748}"/>
                  </a:ext>
                </a:extLst>
              </p:cNvPr>
              <p:cNvSpPr/>
              <p:nvPr/>
            </p:nvSpPr>
            <p:spPr>
              <a:xfrm rot="16200000">
                <a:off x="7025551" y="5415725"/>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07" name="Oval 410">
                <a:extLst>
                  <a:ext uri="{FF2B5EF4-FFF2-40B4-BE49-F238E27FC236}">
                    <a16:creationId xmlns:a16="http://schemas.microsoft.com/office/drawing/2014/main" id="{280DF2C2-B69C-3AD7-CE26-726398B24AC3}"/>
                  </a:ext>
                </a:extLst>
              </p:cNvPr>
              <p:cNvSpPr/>
              <p:nvPr/>
            </p:nvSpPr>
            <p:spPr>
              <a:xfrm rot="16200000">
                <a:off x="7192690" y="5415726"/>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08" name="Oval 411">
                <a:extLst>
                  <a:ext uri="{FF2B5EF4-FFF2-40B4-BE49-F238E27FC236}">
                    <a16:creationId xmlns:a16="http://schemas.microsoft.com/office/drawing/2014/main" id="{CB802912-A0DF-8543-FA9E-F88CCDB657D1}"/>
                  </a:ext>
                </a:extLst>
              </p:cNvPr>
              <p:cNvSpPr/>
              <p:nvPr/>
            </p:nvSpPr>
            <p:spPr>
              <a:xfrm rot="16200000">
                <a:off x="7360899" y="5417363"/>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sp>
          <p:nvSpPr>
            <p:cNvPr id="74" name="Abgerundetes Rechteck 73">
              <a:extLst>
                <a:ext uri="{FF2B5EF4-FFF2-40B4-BE49-F238E27FC236}">
                  <a16:creationId xmlns:a16="http://schemas.microsoft.com/office/drawing/2014/main" id="{7C1C466B-34A5-FD10-DD52-7AC1113D0DF3}"/>
                </a:ext>
              </a:extLst>
            </p:cNvPr>
            <p:cNvSpPr/>
            <p:nvPr/>
          </p:nvSpPr>
          <p:spPr>
            <a:xfrm>
              <a:off x="1597875" y="2562018"/>
              <a:ext cx="867726"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5" name="Abgerundetes Rechteck 74">
              <a:extLst>
                <a:ext uri="{FF2B5EF4-FFF2-40B4-BE49-F238E27FC236}">
                  <a16:creationId xmlns:a16="http://schemas.microsoft.com/office/drawing/2014/main" id="{E7AE6E22-2A81-CFC8-0C8E-B4354FA243AF}"/>
                </a:ext>
              </a:extLst>
            </p:cNvPr>
            <p:cNvSpPr/>
            <p:nvPr/>
          </p:nvSpPr>
          <p:spPr>
            <a:xfrm>
              <a:off x="1597875" y="2732346"/>
              <a:ext cx="864259"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6" name="Abgerundetes Rechteck 75">
              <a:extLst>
                <a:ext uri="{FF2B5EF4-FFF2-40B4-BE49-F238E27FC236}">
                  <a16:creationId xmlns:a16="http://schemas.microsoft.com/office/drawing/2014/main" id="{6F3DE930-DFD1-C3A4-24A4-16FE85F6D280}"/>
                </a:ext>
              </a:extLst>
            </p:cNvPr>
            <p:cNvSpPr/>
            <p:nvPr/>
          </p:nvSpPr>
          <p:spPr>
            <a:xfrm>
              <a:off x="1594427" y="2893706"/>
              <a:ext cx="868070"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7" name="Abgerundetes Rechteck 76">
              <a:extLst>
                <a:ext uri="{FF2B5EF4-FFF2-40B4-BE49-F238E27FC236}">
                  <a16:creationId xmlns:a16="http://schemas.microsoft.com/office/drawing/2014/main" id="{BEF43E2E-D1FF-BF7D-0BDE-54EC177F89CF}"/>
                </a:ext>
              </a:extLst>
            </p:cNvPr>
            <p:cNvSpPr/>
            <p:nvPr/>
          </p:nvSpPr>
          <p:spPr>
            <a:xfrm>
              <a:off x="1593412" y="3059552"/>
              <a:ext cx="873572"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8" name="Abgerundetes Rechteck 77">
              <a:extLst>
                <a:ext uri="{FF2B5EF4-FFF2-40B4-BE49-F238E27FC236}">
                  <a16:creationId xmlns:a16="http://schemas.microsoft.com/office/drawing/2014/main" id="{D3C4E288-B3A0-EF04-C858-164E5B746E9D}"/>
                </a:ext>
              </a:extLst>
            </p:cNvPr>
            <p:cNvSpPr/>
            <p:nvPr/>
          </p:nvSpPr>
          <p:spPr>
            <a:xfrm>
              <a:off x="1593412" y="3229884"/>
              <a:ext cx="873584"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9" name="Abgerundetes Rechteck 78">
              <a:extLst>
                <a:ext uri="{FF2B5EF4-FFF2-40B4-BE49-F238E27FC236}">
                  <a16:creationId xmlns:a16="http://schemas.microsoft.com/office/drawing/2014/main" id="{CA52E0FB-8514-989E-17B5-0918B65D51B3}"/>
                </a:ext>
              </a:extLst>
            </p:cNvPr>
            <p:cNvSpPr/>
            <p:nvPr/>
          </p:nvSpPr>
          <p:spPr>
            <a:xfrm>
              <a:off x="1593412" y="3435389"/>
              <a:ext cx="878078"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80" name="Abgerundetes Rechteck 79">
              <a:extLst>
                <a:ext uri="{FF2B5EF4-FFF2-40B4-BE49-F238E27FC236}">
                  <a16:creationId xmlns:a16="http://schemas.microsoft.com/office/drawing/2014/main" id="{4AA17FF1-6D17-752A-AF17-B4378188CCFA}"/>
                </a:ext>
              </a:extLst>
            </p:cNvPr>
            <p:cNvSpPr/>
            <p:nvPr/>
          </p:nvSpPr>
          <p:spPr>
            <a:xfrm>
              <a:off x="1597875" y="3605717"/>
              <a:ext cx="869140"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81" name="Abgerundetes Rechteck 80">
              <a:extLst>
                <a:ext uri="{FF2B5EF4-FFF2-40B4-BE49-F238E27FC236}">
                  <a16:creationId xmlns:a16="http://schemas.microsoft.com/office/drawing/2014/main" id="{E8222535-79F5-7642-1304-DC2D0AB327A2}"/>
                </a:ext>
              </a:extLst>
            </p:cNvPr>
            <p:cNvSpPr/>
            <p:nvPr/>
          </p:nvSpPr>
          <p:spPr>
            <a:xfrm>
              <a:off x="2620561" y="2562788"/>
              <a:ext cx="526027" cy="167806"/>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82" name="Abgerundetes Rechteck 81">
              <a:extLst>
                <a:ext uri="{FF2B5EF4-FFF2-40B4-BE49-F238E27FC236}">
                  <a16:creationId xmlns:a16="http://schemas.microsoft.com/office/drawing/2014/main" id="{334FD8B6-5720-B968-0E7E-71C8AB713CBB}"/>
                </a:ext>
              </a:extLst>
            </p:cNvPr>
            <p:cNvSpPr/>
            <p:nvPr/>
          </p:nvSpPr>
          <p:spPr>
            <a:xfrm>
              <a:off x="2620556" y="2729044"/>
              <a:ext cx="526027" cy="167806"/>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83" name="Abgerundetes Rechteck 82">
              <a:extLst>
                <a:ext uri="{FF2B5EF4-FFF2-40B4-BE49-F238E27FC236}">
                  <a16:creationId xmlns:a16="http://schemas.microsoft.com/office/drawing/2014/main" id="{44CE2974-731B-5457-03EB-93E3D0E24801}"/>
                </a:ext>
              </a:extLst>
            </p:cNvPr>
            <p:cNvSpPr/>
            <p:nvPr/>
          </p:nvSpPr>
          <p:spPr>
            <a:xfrm>
              <a:off x="2618235" y="2894587"/>
              <a:ext cx="526027" cy="167806"/>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84" name="Abgerundetes Rechteck 83">
              <a:extLst>
                <a:ext uri="{FF2B5EF4-FFF2-40B4-BE49-F238E27FC236}">
                  <a16:creationId xmlns:a16="http://schemas.microsoft.com/office/drawing/2014/main" id="{8413EA45-D16F-E9F0-8C39-87A956A4899A}"/>
                </a:ext>
              </a:extLst>
            </p:cNvPr>
            <p:cNvSpPr/>
            <p:nvPr/>
          </p:nvSpPr>
          <p:spPr>
            <a:xfrm>
              <a:off x="2618221" y="3057379"/>
              <a:ext cx="526027" cy="167806"/>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85" name="Abgerundetes Rechteck 84">
              <a:extLst>
                <a:ext uri="{FF2B5EF4-FFF2-40B4-BE49-F238E27FC236}">
                  <a16:creationId xmlns:a16="http://schemas.microsoft.com/office/drawing/2014/main" id="{F57B2B6B-470B-AF23-BBDB-60033D6B4B42}"/>
                </a:ext>
              </a:extLst>
            </p:cNvPr>
            <p:cNvSpPr/>
            <p:nvPr/>
          </p:nvSpPr>
          <p:spPr>
            <a:xfrm>
              <a:off x="2621669" y="3223635"/>
              <a:ext cx="526027" cy="167806"/>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86" name="Abgerundetes Rechteck 85">
              <a:extLst>
                <a:ext uri="{FF2B5EF4-FFF2-40B4-BE49-F238E27FC236}">
                  <a16:creationId xmlns:a16="http://schemas.microsoft.com/office/drawing/2014/main" id="{31D22F27-C6D9-17F3-C415-EB9064D501EA}"/>
                </a:ext>
              </a:extLst>
            </p:cNvPr>
            <p:cNvSpPr/>
            <p:nvPr/>
          </p:nvSpPr>
          <p:spPr>
            <a:xfrm>
              <a:off x="2621718" y="3438206"/>
              <a:ext cx="526027" cy="167806"/>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87" name="Abgerundetes Rechteck 86">
              <a:extLst>
                <a:ext uri="{FF2B5EF4-FFF2-40B4-BE49-F238E27FC236}">
                  <a16:creationId xmlns:a16="http://schemas.microsoft.com/office/drawing/2014/main" id="{E05049A4-B8FE-4E65-2CB9-9008A6A8F492}"/>
                </a:ext>
              </a:extLst>
            </p:cNvPr>
            <p:cNvSpPr/>
            <p:nvPr/>
          </p:nvSpPr>
          <p:spPr>
            <a:xfrm>
              <a:off x="2623032" y="3608751"/>
              <a:ext cx="526027" cy="167806"/>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nvGrpSpPr>
          <p:cNvPr id="151" name="Gruppieren 150">
            <a:extLst>
              <a:ext uri="{FF2B5EF4-FFF2-40B4-BE49-F238E27FC236}">
                <a16:creationId xmlns:a16="http://schemas.microsoft.com/office/drawing/2014/main" id="{77FB6EFA-E135-2402-1C69-CBB0C09A9500}"/>
              </a:ext>
            </a:extLst>
          </p:cNvPr>
          <p:cNvGrpSpPr>
            <a:grpSpLocks noChangeAspect="1"/>
          </p:cNvGrpSpPr>
          <p:nvPr/>
        </p:nvGrpSpPr>
        <p:grpSpPr>
          <a:xfrm>
            <a:off x="5793529" y="4546954"/>
            <a:ext cx="1703050" cy="1440000"/>
            <a:chOff x="8555008" y="2593834"/>
            <a:chExt cx="1433872" cy="1212394"/>
          </a:xfrm>
        </p:grpSpPr>
        <p:grpSp>
          <p:nvGrpSpPr>
            <p:cNvPr id="152" name="Gruppieren 151">
              <a:extLst>
                <a:ext uri="{FF2B5EF4-FFF2-40B4-BE49-F238E27FC236}">
                  <a16:creationId xmlns:a16="http://schemas.microsoft.com/office/drawing/2014/main" id="{DB25FE80-749C-5F52-57B3-89E9411E2060}"/>
                </a:ext>
              </a:extLst>
            </p:cNvPr>
            <p:cNvGrpSpPr/>
            <p:nvPr/>
          </p:nvGrpSpPr>
          <p:grpSpPr>
            <a:xfrm>
              <a:off x="8562545" y="2603774"/>
              <a:ext cx="1426335" cy="1192590"/>
              <a:chOff x="1601750" y="2574460"/>
              <a:chExt cx="1426335" cy="1192590"/>
            </a:xfrm>
          </p:grpSpPr>
          <p:grpSp>
            <p:nvGrpSpPr>
              <p:cNvPr id="159" name="Gruppieren 158">
                <a:extLst>
                  <a:ext uri="{FF2B5EF4-FFF2-40B4-BE49-F238E27FC236}">
                    <a16:creationId xmlns:a16="http://schemas.microsoft.com/office/drawing/2014/main" id="{0BB68E25-8AEB-53D1-A78C-8B4815F93430}"/>
                  </a:ext>
                </a:extLst>
              </p:cNvPr>
              <p:cNvGrpSpPr/>
              <p:nvPr/>
            </p:nvGrpSpPr>
            <p:grpSpPr>
              <a:xfrm>
                <a:off x="1616855" y="2574460"/>
                <a:ext cx="825437" cy="1192590"/>
                <a:chOff x="7064481" y="2505923"/>
                <a:chExt cx="825437" cy="1192590"/>
              </a:xfrm>
            </p:grpSpPr>
            <p:grpSp>
              <p:nvGrpSpPr>
                <p:cNvPr id="183" name="Gruppieren 182">
                  <a:extLst>
                    <a:ext uri="{FF2B5EF4-FFF2-40B4-BE49-F238E27FC236}">
                      <a16:creationId xmlns:a16="http://schemas.microsoft.com/office/drawing/2014/main" id="{96498D62-C7EF-7A1A-C612-B9F86FC86F5E}"/>
                    </a:ext>
                  </a:extLst>
                </p:cNvPr>
                <p:cNvGrpSpPr/>
                <p:nvPr/>
              </p:nvGrpSpPr>
              <p:grpSpPr>
                <a:xfrm>
                  <a:off x="7069371" y="2672935"/>
                  <a:ext cx="820547" cy="145964"/>
                  <a:chOff x="4191741" y="4641947"/>
                  <a:chExt cx="820547" cy="145964"/>
                </a:xfrm>
              </p:grpSpPr>
              <p:sp>
                <p:nvSpPr>
                  <p:cNvPr id="220" name="Oval 505">
                    <a:extLst>
                      <a:ext uri="{FF2B5EF4-FFF2-40B4-BE49-F238E27FC236}">
                        <a16:creationId xmlns:a16="http://schemas.microsoft.com/office/drawing/2014/main" id="{0E2F92D0-A874-7584-639B-80F06A9DAAB8}"/>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1" name="Oval 506">
                    <a:extLst>
                      <a:ext uri="{FF2B5EF4-FFF2-40B4-BE49-F238E27FC236}">
                        <a16:creationId xmlns:a16="http://schemas.microsoft.com/office/drawing/2014/main" id="{46D16329-9336-398F-F299-F89EEBF5ACA8}"/>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2" name="Oval 507">
                    <a:extLst>
                      <a:ext uri="{FF2B5EF4-FFF2-40B4-BE49-F238E27FC236}">
                        <a16:creationId xmlns:a16="http://schemas.microsoft.com/office/drawing/2014/main" id="{311EBEA0-6441-91E4-126E-75E3D21F84EE}"/>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3" name="Oval 508">
                    <a:extLst>
                      <a:ext uri="{FF2B5EF4-FFF2-40B4-BE49-F238E27FC236}">
                        <a16:creationId xmlns:a16="http://schemas.microsoft.com/office/drawing/2014/main" id="{178E8092-5433-83F2-132B-FEBA75AD6368}"/>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4" name="Oval 509">
                    <a:extLst>
                      <a:ext uri="{FF2B5EF4-FFF2-40B4-BE49-F238E27FC236}">
                        <a16:creationId xmlns:a16="http://schemas.microsoft.com/office/drawing/2014/main" id="{EBB1C65F-3B75-7075-2D39-E0B0A704E3C4}"/>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nvGrpSpPr>
                <p:cNvPr id="184" name="Gruppieren 183">
                  <a:extLst>
                    <a:ext uri="{FF2B5EF4-FFF2-40B4-BE49-F238E27FC236}">
                      <a16:creationId xmlns:a16="http://schemas.microsoft.com/office/drawing/2014/main" id="{98111468-8FF4-9356-50E2-5A68817A5F57}"/>
                    </a:ext>
                  </a:extLst>
                </p:cNvPr>
                <p:cNvGrpSpPr/>
                <p:nvPr/>
              </p:nvGrpSpPr>
              <p:grpSpPr>
                <a:xfrm>
                  <a:off x="7069371" y="2505923"/>
                  <a:ext cx="820547" cy="145964"/>
                  <a:chOff x="4191741" y="4641947"/>
                  <a:chExt cx="820547" cy="145964"/>
                </a:xfrm>
              </p:grpSpPr>
              <p:sp>
                <p:nvSpPr>
                  <p:cNvPr id="215" name="Oval 500">
                    <a:extLst>
                      <a:ext uri="{FF2B5EF4-FFF2-40B4-BE49-F238E27FC236}">
                        <a16:creationId xmlns:a16="http://schemas.microsoft.com/office/drawing/2014/main" id="{7C60E238-17C1-DA58-5562-37954A81EF44}"/>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6" name="Oval 501">
                    <a:extLst>
                      <a:ext uri="{FF2B5EF4-FFF2-40B4-BE49-F238E27FC236}">
                        <a16:creationId xmlns:a16="http://schemas.microsoft.com/office/drawing/2014/main" id="{1BB05B10-4AA1-68EC-0B20-C3C17EA1666E}"/>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7" name="Oval 502">
                    <a:extLst>
                      <a:ext uri="{FF2B5EF4-FFF2-40B4-BE49-F238E27FC236}">
                        <a16:creationId xmlns:a16="http://schemas.microsoft.com/office/drawing/2014/main" id="{0D6A96F1-9361-D91A-C692-DD7100697E05}"/>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8" name="Oval 503">
                    <a:extLst>
                      <a:ext uri="{FF2B5EF4-FFF2-40B4-BE49-F238E27FC236}">
                        <a16:creationId xmlns:a16="http://schemas.microsoft.com/office/drawing/2014/main" id="{1B76C4A0-97DC-72C2-CE3E-950430596214}"/>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9" name="Oval 504">
                    <a:extLst>
                      <a:ext uri="{FF2B5EF4-FFF2-40B4-BE49-F238E27FC236}">
                        <a16:creationId xmlns:a16="http://schemas.microsoft.com/office/drawing/2014/main" id="{A5F180FA-58B4-75D8-89C5-8172044FB1AA}"/>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nvGrpSpPr>
                <p:cNvPr id="185" name="Gruppieren 184">
                  <a:extLst>
                    <a:ext uri="{FF2B5EF4-FFF2-40B4-BE49-F238E27FC236}">
                      <a16:creationId xmlns:a16="http://schemas.microsoft.com/office/drawing/2014/main" id="{13016402-5A26-278D-C3E4-D8D03DAD5D51}"/>
                    </a:ext>
                  </a:extLst>
                </p:cNvPr>
                <p:cNvGrpSpPr/>
                <p:nvPr/>
              </p:nvGrpSpPr>
              <p:grpSpPr>
                <a:xfrm>
                  <a:off x="7064481" y="2836091"/>
                  <a:ext cx="820547" cy="145964"/>
                  <a:chOff x="4191741" y="4641947"/>
                  <a:chExt cx="820547" cy="145964"/>
                </a:xfrm>
              </p:grpSpPr>
              <p:sp>
                <p:nvSpPr>
                  <p:cNvPr id="210" name="Oval 495">
                    <a:extLst>
                      <a:ext uri="{FF2B5EF4-FFF2-40B4-BE49-F238E27FC236}">
                        <a16:creationId xmlns:a16="http://schemas.microsoft.com/office/drawing/2014/main" id="{A6482570-9BF6-E65C-AAE0-E8FBC2EFA6FB}"/>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1" name="Oval 496">
                    <a:extLst>
                      <a:ext uri="{FF2B5EF4-FFF2-40B4-BE49-F238E27FC236}">
                        <a16:creationId xmlns:a16="http://schemas.microsoft.com/office/drawing/2014/main" id="{45CF186E-5245-0082-4B98-B7ED15E69AFA}"/>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2" name="Oval 497">
                    <a:extLst>
                      <a:ext uri="{FF2B5EF4-FFF2-40B4-BE49-F238E27FC236}">
                        <a16:creationId xmlns:a16="http://schemas.microsoft.com/office/drawing/2014/main" id="{1FAF4B5E-02FF-D822-BF8B-08DE549A67B9}"/>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3" name="Oval 498">
                    <a:extLst>
                      <a:ext uri="{FF2B5EF4-FFF2-40B4-BE49-F238E27FC236}">
                        <a16:creationId xmlns:a16="http://schemas.microsoft.com/office/drawing/2014/main" id="{CEB3EAC9-A09B-8E30-06D8-BC3478778319}"/>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4" name="Oval 499">
                    <a:extLst>
                      <a:ext uri="{FF2B5EF4-FFF2-40B4-BE49-F238E27FC236}">
                        <a16:creationId xmlns:a16="http://schemas.microsoft.com/office/drawing/2014/main" id="{F0EF1408-E888-0397-2342-1B6ADA81FCF1}"/>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nvGrpSpPr>
                <p:cNvPr id="186" name="Gruppieren 185">
                  <a:extLst>
                    <a:ext uri="{FF2B5EF4-FFF2-40B4-BE49-F238E27FC236}">
                      <a16:creationId xmlns:a16="http://schemas.microsoft.com/office/drawing/2014/main" id="{D28DB041-BB75-751D-B63C-B87BB3D97DF9}"/>
                    </a:ext>
                  </a:extLst>
                </p:cNvPr>
                <p:cNvGrpSpPr/>
                <p:nvPr/>
              </p:nvGrpSpPr>
              <p:grpSpPr>
                <a:xfrm>
                  <a:off x="7064481" y="3001275"/>
                  <a:ext cx="820547" cy="145964"/>
                  <a:chOff x="4191741" y="4641947"/>
                  <a:chExt cx="820547" cy="145964"/>
                </a:xfrm>
              </p:grpSpPr>
              <p:sp>
                <p:nvSpPr>
                  <p:cNvPr id="205" name="Oval 490">
                    <a:extLst>
                      <a:ext uri="{FF2B5EF4-FFF2-40B4-BE49-F238E27FC236}">
                        <a16:creationId xmlns:a16="http://schemas.microsoft.com/office/drawing/2014/main" id="{C0BF77AB-4913-51C4-BDF2-80459A440735}"/>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06" name="Oval 491">
                    <a:extLst>
                      <a:ext uri="{FF2B5EF4-FFF2-40B4-BE49-F238E27FC236}">
                        <a16:creationId xmlns:a16="http://schemas.microsoft.com/office/drawing/2014/main" id="{42AF374E-FD65-038A-72F4-0ED1DD1D31A7}"/>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07" name="Oval 492">
                    <a:extLst>
                      <a:ext uri="{FF2B5EF4-FFF2-40B4-BE49-F238E27FC236}">
                        <a16:creationId xmlns:a16="http://schemas.microsoft.com/office/drawing/2014/main" id="{3471586E-020E-F45D-103F-3AACAA6D9E17}"/>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08" name="Oval 493">
                    <a:extLst>
                      <a:ext uri="{FF2B5EF4-FFF2-40B4-BE49-F238E27FC236}">
                        <a16:creationId xmlns:a16="http://schemas.microsoft.com/office/drawing/2014/main" id="{82E8515C-ABB6-1C2B-30F3-9597D75444E3}"/>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09" name="Oval 494">
                    <a:extLst>
                      <a:ext uri="{FF2B5EF4-FFF2-40B4-BE49-F238E27FC236}">
                        <a16:creationId xmlns:a16="http://schemas.microsoft.com/office/drawing/2014/main" id="{69D1A07C-C675-BDB8-4260-4B2ABEF44A73}"/>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nvGrpSpPr>
                <p:cNvPr id="187" name="Gruppieren 186">
                  <a:extLst>
                    <a:ext uri="{FF2B5EF4-FFF2-40B4-BE49-F238E27FC236}">
                      <a16:creationId xmlns:a16="http://schemas.microsoft.com/office/drawing/2014/main" id="{0BAAAF19-EB2B-4885-7671-C5F6D75454DE}"/>
                    </a:ext>
                  </a:extLst>
                </p:cNvPr>
                <p:cNvGrpSpPr/>
                <p:nvPr/>
              </p:nvGrpSpPr>
              <p:grpSpPr>
                <a:xfrm>
                  <a:off x="7069371" y="3168557"/>
                  <a:ext cx="820547" cy="145964"/>
                  <a:chOff x="4191741" y="4641947"/>
                  <a:chExt cx="820547" cy="145964"/>
                </a:xfrm>
              </p:grpSpPr>
              <p:sp>
                <p:nvSpPr>
                  <p:cNvPr id="200" name="Oval 485">
                    <a:extLst>
                      <a:ext uri="{FF2B5EF4-FFF2-40B4-BE49-F238E27FC236}">
                        <a16:creationId xmlns:a16="http://schemas.microsoft.com/office/drawing/2014/main" id="{6D1F86AD-2AAC-A2B2-4677-F364AC40B763}"/>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01" name="Oval 486">
                    <a:extLst>
                      <a:ext uri="{FF2B5EF4-FFF2-40B4-BE49-F238E27FC236}">
                        <a16:creationId xmlns:a16="http://schemas.microsoft.com/office/drawing/2014/main" id="{D964B29E-73C6-5F41-C61D-5D7ACF490E1E}"/>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02" name="Oval 487">
                    <a:extLst>
                      <a:ext uri="{FF2B5EF4-FFF2-40B4-BE49-F238E27FC236}">
                        <a16:creationId xmlns:a16="http://schemas.microsoft.com/office/drawing/2014/main" id="{C06DEFB4-FC3E-063F-70B9-EB166501DBDD}"/>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03" name="Oval 488">
                    <a:extLst>
                      <a:ext uri="{FF2B5EF4-FFF2-40B4-BE49-F238E27FC236}">
                        <a16:creationId xmlns:a16="http://schemas.microsoft.com/office/drawing/2014/main" id="{359F2C08-F55C-6454-CE5A-E92FF8450560}"/>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04" name="Oval 489">
                    <a:extLst>
                      <a:ext uri="{FF2B5EF4-FFF2-40B4-BE49-F238E27FC236}">
                        <a16:creationId xmlns:a16="http://schemas.microsoft.com/office/drawing/2014/main" id="{1346C785-44B9-C0EC-3978-81B768DF698B}"/>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nvGrpSpPr>
                <p:cNvPr id="188" name="Gruppieren 187">
                  <a:extLst>
                    <a:ext uri="{FF2B5EF4-FFF2-40B4-BE49-F238E27FC236}">
                      <a16:creationId xmlns:a16="http://schemas.microsoft.com/office/drawing/2014/main" id="{E20D2CC2-50BB-ABAC-A80F-96BADB7D035D}"/>
                    </a:ext>
                  </a:extLst>
                </p:cNvPr>
                <p:cNvGrpSpPr/>
                <p:nvPr/>
              </p:nvGrpSpPr>
              <p:grpSpPr>
                <a:xfrm>
                  <a:off x="7069370" y="3381261"/>
                  <a:ext cx="820547" cy="145964"/>
                  <a:chOff x="4191741" y="4641947"/>
                  <a:chExt cx="820547" cy="145964"/>
                </a:xfrm>
              </p:grpSpPr>
              <p:sp>
                <p:nvSpPr>
                  <p:cNvPr id="195" name="Oval 480">
                    <a:extLst>
                      <a:ext uri="{FF2B5EF4-FFF2-40B4-BE49-F238E27FC236}">
                        <a16:creationId xmlns:a16="http://schemas.microsoft.com/office/drawing/2014/main" id="{6E628665-B346-EFF9-6C1E-63504DB5C3AF}"/>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6" name="Oval 481">
                    <a:extLst>
                      <a:ext uri="{FF2B5EF4-FFF2-40B4-BE49-F238E27FC236}">
                        <a16:creationId xmlns:a16="http://schemas.microsoft.com/office/drawing/2014/main" id="{2534105A-B758-A9BD-DB98-2EDD3F22F5CD}"/>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7" name="Oval 482">
                    <a:extLst>
                      <a:ext uri="{FF2B5EF4-FFF2-40B4-BE49-F238E27FC236}">
                        <a16:creationId xmlns:a16="http://schemas.microsoft.com/office/drawing/2014/main" id="{B83CC32E-67DB-37C4-9E79-4BA362214FEA}"/>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8" name="Oval 483">
                    <a:extLst>
                      <a:ext uri="{FF2B5EF4-FFF2-40B4-BE49-F238E27FC236}">
                        <a16:creationId xmlns:a16="http://schemas.microsoft.com/office/drawing/2014/main" id="{E6A6E321-159A-3184-9BF9-4C4863BE723B}"/>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9" name="Oval 484">
                    <a:extLst>
                      <a:ext uri="{FF2B5EF4-FFF2-40B4-BE49-F238E27FC236}">
                        <a16:creationId xmlns:a16="http://schemas.microsoft.com/office/drawing/2014/main" id="{E3605F25-B8DB-E775-38FE-84617B50AF35}"/>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nvGrpSpPr>
                <p:cNvPr id="189" name="Gruppieren 188">
                  <a:extLst>
                    <a:ext uri="{FF2B5EF4-FFF2-40B4-BE49-F238E27FC236}">
                      <a16:creationId xmlns:a16="http://schemas.microsoft.com/office/drawing/2014/main" id="{E95896CB-BC94-C85F-AB8B-89445DCD60DB}"/>
                    </a:ext>
                  </a:extLst>
                </p:cNvPr>
                <p:cNvGrpSpPr/>
                <p:nvPr/>
              </p:nvGrpSpPr>
              <p:grpSpPr>
                <a:xfrm>
                  <a:off x="7069370" y="3552549"/>
                  <a:ext cx="820547" cy="145964"/>
                  <a:chOff x="4191741" y="4641947"/>
                  <a:chExt cx="820547" cy="145964"/>
                </a:xfrm>
              </p:grpSpPr>
              <p:sp>
                <p:nvSpPr>
                  <p:cNvPr id="190" name="Oval 475">
                    <a:extLst>
                      <a:ext uri="{FF2B5EF4-FFF2-40B4-BE49-F238E27FC236}">
                        <a16:creationId xmlns:a16="http://schemas.microsoft.com/office/drawing/2014/main" id="{5B973698-CC4A-CF18-E391-E1956A1AAAB4}"/>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1" name="Oval 476">
                    <a:extLst>
                      <a:ext uri="{FF2B5EF4-FFF2-40B4-BE49-F238E27FC236}">
                        <a16:creationId xmlns:a16="http://schemas.microsoft.com/office/drawing/2014/main" id="{18F51987-E18A-9159-B994-1ACE1D5C43D0}"/>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2" name="Oval 477">
                    <a:extLst>
                      <a:ext uri="{FF2B5EF4-FFF2-40B4-BE49-F238E27FC236}">
                        <a16:creationId xmlns:a16="http://schemas.microsoft.com/office/drawing/2014/main" id="{909CA224-6599-449B-F907-D7EE9AC2F289}"/>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3" name="Oval 478">
                    <a:extLst>
                      <a:ext uri="{FF2B5EF4-FFF2-40B4-BE49-F238E27FC236}">
                        <a16:creationId xmlns:a16="http://schemas.microsoft.com/office/drawing/2014/main" id="{0D291F63-25A0-2F9C-C8C5-F08A6F277347}"/>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4" name="Oval 479">
                    <a:extLst>
                      <a:ext uri="{FF2B5EF4-FFF2-40B4-BE49-F238E27FC236}">
                        <a16:creationId xmlns:a16="http://schemas.microsoft.com/office/drawing/2014/main" id="{7034D9AD-F92F-C2AE-DADF-0BD1E18E8C8C}"/>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grpSp>
            <p:nvGrpSpPr>
              <p:cNvPr id="160" name="Gruppieren 159">
                <a:extLst>
                  <a:ext uri="{FF2B5EF4-FFF2-40B4-BE49-F238E27FC236}">
                    <a16:creationId xmlns:a16="http://schemas.microsoft.com/office/drawing/2014/main" id="{301B1AC3-E511-5AB0-BD68-7FD50A1BABF0}"/>
                  </a:ext>
                </a:extLst>
              </p:cNvPr>
              <p:cNvGrpSpPr/>
              <p:nvPr/>
            </p:nvGrpSpPr>
            <p:grpSpPr>
              <a:xfrm>
                <a:off x="2514076" y="2575860"/>
                <a:ext cx="487195" cy="1189699"/>
                <a:chOff x="6892770" y="4371860"/>
                <a:chExt cx="487195" cy="1189699"/>
              </a:xfrm>
              <a:solidFill>
                <a:srgbClr val="FF0000"/>
              </a:solidFill>
            </p:grpSpPr>
            <p:sp>
              <p:nvSpPr>
                <p:cNvPr id="162" name="Oval 447">
                  <a:extLst>
                    <a:ext uri="{FF2B5EF4-FFF2-40B4-BE49-F238E27FC236}">
                      <a16:creationId xmlns:a16="http://schemas.microsoft.com/office/drawing/2014/main" id="{B8BE14AB-C2BD-2BBC-E806-867D3BECD5A3}"/>
                    </a:ext>
                  </a:extLst>
                </p:cNvPr>
                <p:cNvSpPr/>
                <p:nvPr/>
              </p:nvSpPr>
              <p:spPr>
                <a:xfrm rot="16200000">
                  <a:off x="6900421" y="4536111"/>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3" name="Oval 448">
                  <a:extLst>
                    <a:ext uri="{FF2B5EF4-FFF2-40B4-BE49-F238E27FC236}">
                      <a16:creationId xmlns:a16="http://schemas.microsoft.com/office/drawing/2014/main" id="{2C2673E9-09DE-174D-FC2C-96073452E46B}"/>
                    </a:ext>
                  </a:extLst>
                </p:cNvPr>
                <p:cNvSpPr/>
                <p:nvPr/>
              </p:nvSpPr>
              <p:spPr>
                <a:xfrm rot="16200000">
                  <a:off x="7067560" y="4536112"/>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4" name="Oval 449">
                  <a:extLst>
                    <a:ext uri="{FF2B5EF4-FFF2-40B4-BE49-F238E27FC236}">
                      <a16:creationId xmlns:a16="http://schemas.microsoft.com/office/drawing/2014/main" id="{8ED439D9-1909-85F4-37B1-82CB0EB9B2D6}"/>
                    </a:ext>
                  </a:extLst>
                </p:cNvPr>
                <p:cNvSpPr/>
                <p:nvPr/>
              </p:nvSpPr>
              <p:spPr>
                <a:xfrm rot="16200000">
                  <a:off x="7235769" y="4537749"/>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5" name="Oval 450">
                  <a:extLst>
                    <a:ext uri="{FF2B5EF4-FFF2-40B4-BE49-F238E27FC236}">
                      <a16:creationId xmlns:a16="http://schemas.microsoft.com/office/drawing/2014/main" id="{3FA696A7-9041-5165-6D16-52EAA219140C}"/>
                    </a:ext>
                  </a:extLst>
                </p:cNvPr>
                <p:cNvSpPr/>
                <p:nvPr/>
              </p:nvSpPr>
              <p:spPr>
                <a:xfrm rot="16200000">
                  <a:off x="6900421" y="4369099"/>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6" name="Oval 451">
                  <a:extLst>
                    <a:ext uri="{FF2B5EF4-FFF2-40B4-BE49-F238E27FC236}">
                      <a16:creationId xmlns:a16="http://schemas.microsoft.com/office/drawing/2014/main" id="{3A6D4618-3F8A-5C7A-76EE-2542AE2C82B7}"/>
                    </a:ext>
                  </a:extLst>
                </p:cNvPr>
                <p:cNvSpPr/>
                <p:nvPr/>
              </p:nvSpPr>
              <p:spPr>
                <a:xfrm rot="16200000">
                  <a:off x="7067560" y="4369100"/>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7" name="Oval 452">
                  <a:extLst>
                    <a:ext uri="{FF2B5EF4-FFF2-40B4-BE49-F238E27FC236}">
                      <a16:creationId xmlns:a16="http://schemas.microsoft.com/office/drawing/2014/main" id="{D087C00B-D823-8097-92D9-3AA3FC85C128}"/>
                    </a:ext>
                  </a:extLst>
                </p:cNvPr>
                <p:cNvSpPr/>
                <p:nvPr/>
              </p:nvSpPr>
              <p:spPr>
                <a:xfrm rot="16200000">
                  <a:off x="7235769" y="4370737"/>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8" name="Oval 453">
                  <a:extLst>
                    <a:ext uri="{FF2B5EF4-FFF2-40B4-BE49-F238E27FC236}">
                      <a16:creationId xmlns:a16="http://schemas.microsoft.com/office/drawing/2014/main" id="{84398F10-1390-A99A-1BCA-36A914A6F99A}"/>
                    </a:ext>
                  </a:extLst>
                </p:cNvPr>
                <p:cNvSpPr/>
                <p:nvPr/>
              </p:nvSpPr>
              <p:spPr>
                <a:xfrm rot="16200000">
                  <a:off x="6895531" y="4699267"/>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9" name="Oval 454">
                  <a:extLst>
                    <a:ext uri="{FF2B5EF4-FFF2-40B4-BE49-F238E27FC236}">
                      <a16:creationId xmlns:a16="http://schemas.microsoft.com/office/drawing/2014/main" id="{6A1EDE6C-545D-333F-011B-F96EC19C9BB7}"/>
                    </a:ext>
                  </a:extLst>
                </p:cNvPr>
                <p:cNvSpPr/>
                <p:nvPr/>
              </p:nvSpPr>
              <p:spPr>
                <a:xfrm rot="16200000">
                  <a:off x="7062670" y="4699268"/>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70" name="Oval 455">
                  <a:extLst>
                    <a:ext uri="{FF2B5EF4-FFF2-40B4-BE49-F238E27FC236}">
                      <a16:creationId xmlns:a16="http://schemas.microsoft.com/office/drawing/2014/main" id="{6744BD62-1916-B5AB-E4F1-5194A800AE22}"/>
                    </a:ext>
                  </a:extLst>
                </p:cNvPr>
                <p:cNvSpPr/>
                <p:nvPr/>
              </p:nvSpPr>
              <p:spPr>
                <a:xfrm rot="16200000">
                  <a:off x="7230879" y="4700905"/>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71" name="Oval 456">
                  <a:extLst>
                    <a:ext uri="{FF2B5EF4-FFF2-40B4-BE49-F238E27FC236}">
                      <a16:creationId xmlns:a16="http://schemas.microsoft.com/office/drawing/2014/main" id="{3B31B812-80C5-38AC-D9B6-90586FC9B603}"/>
                    </a:ext>
                  </a:extLst>
                </p:cNvPr>
                <p:cNvSpPr/>
                <p:nvPr/>
              </p:nvSpPr>
              <p:spPr>
                <a:xfrm rot="16200000">
                  <a:off x="6895531" y="4864451"/>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72" name="Oval 457">
                  <a:extLst>
                    <a:ext uri="{FF2B5EF4-FFF2-40B4-BE49-F238E27FC236}">
                      <a16:creationId xmlns:a16="http://schemas.microsoft.com/office/drawing/2014/main" id="{FB18B74C-F218-5977-9117-7EF40A886D0D}"/>
                    </a:ext>
                  </a:extLst>
                </p:cNvPr>
                <p:cNvSpPr/>
                <p:nvPr/>
              </p:nvSpPr>
              <p:spPr>
                <a:xfrm rot="16200000">
                  <a:off x="7062670" y="4864452"/>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73" name="Oval 458">
                  <a:extLst>
                    <a:ext uri="{FF2B5EF4-FFF2-40B4-BE49-F238E27FC236}">
                      <a16:creationId xmlns:a16="http://schemas.microsoft.com/office/drawing/2014/main" id="{A1546C5C-42F9-FF92-5DC3-0A834B7F6AF9}"/>
                    </a:ext>
                  </a:extLst>
                </p:cNvPr>
                <p:cNvSpPr/>
                <p:nvPr/>
              </p:nvSpPr>
              <p:spPr>
                <a:xfrm rot="16200000">
                  <a:off x="7230879" y="4866089"/>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74" name="Oval 459">
                  <a:extLst>
                    <a:ext uri="{FF2B5EF4-FFF2-40B4-BE49-F238E27FC236}">
                      <a16:creationId xmlns:a16="http://schemas.microsoft.com/office/drawing/2014/main" id="{B192287E-FABF-7047-0390-06DA4383FD29}"/>
                    </a:ext>
                  </a:extLst>
                </p:cNvPr>
                <p:cNvSpPr/>
                <p:nvPr/>
              </p:nvSpPr>
              <p:spPr>
                <a:xfrm rot="16200000">
                  <a:off x="6900421" y="5031733"/>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75" name="Oval 460">
                  <a:extLst>
                    <a:ext uri="{FF2B5EF4-FFF2-40B4-BE49-F238E27FC236}">
                      <a16:creationId xmlns:a16="http://schemas.microsoft.com/office/drawing/2014/main" id="{9F579ACA-4730-3CA9-8C14-FE1F31C4D80D}"/>
                    </a:ext>
                  </a:extLst>
                </p:cNvPr>
                <p:cNvSpPr/>
                <p:nvPr/>
              </p:nvSpPr>
              <p:spPr>
                <a:xfrm rot="16200000">
                  <a:off x="7067560" y="5031734"/>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76" name="Oval 461">
                  <a:extLst>
                    <a:ext uri="{FF2B5EF4-FFF2-40B4-BE49-F238E27FC236}">
                      <a16:creationId xmlns:a16="http://schemas.microsoft.com/office/drawing/2014/main" id="{87D11815-7B60-4FF5-E4CA-A22261944C1D}"/>
                    </a:ext>
                  </a:extLst>
                </p:cNvPr>
                <p:cNvSpPr/>
                <p:nvPr/>
              </p:nvSpPr>
              <p:spPr>
                <a:xfrm rot="16200000">
                  <a:off x="7235769" y="5033371"/>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77" name="Oval 462">
                  <a:extLst>
                    <a:ext uri="{FF2B5EF4-FFF2-40B4-BE49-F238E27FC236}">
                      <a16:creationId xmlns:a16="http://schemas.microsoft.com/office/drawing/2014/main" id="{B6A1CD6E-19CE-ABC3-7B28-B10468394534}"/>
                    </a:ext>
                  </a:extLst>
                </p:cNvPr>
                <p:cNvSpPr/>
                <p:nvPr/>
              </p:nvSpPr>
              <p:spPr>
                <a:xfrm rot="16200000">
                  <a:off x="6900420" y="5244437"/>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78" name="Oval 463">
                  <a:extLst>
                    <a:ext uri="{FF2B5EF4-FFF2-40B4-BE49-F238E27FC236}">
                      <a16:creationId xmlns:a16="http://schemas.microsoft.com/office/drawing/2014/main" id="{2A27027B-A3D5-496E-EE40-E94C56592DEB}"/>
                    </a:ext>
                  </a:extLst>
                </p:cNvPr>
                <p:cNvSpPr/>
                <p:nvPr/>
              </p:nvSpPr>
              <p:spPr>
                <a:xfrm rot="16200000">
                  <a:off x="7067559" y="5244438"/>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79" name="Oval 464">
                  <a:extLst>
                    <a:ext uri="{FF2B5EF4-FFF2-40B4-BE49-F238E27FC236}">
                      <a16:creationId xmlns:a16="http://schemas.microsoft.com/office/drawing/2014/main" id="{5CDEC851-B46F-1A95-5C8F-DBAE449AD73A}"/>
                    </a:ext>
                  </a:extLst>
                </p:cNvPr>
                <p:cNvSpPr/>
                <p:nvPr/>
              </p:nvSpPr>
              <p:spPr>
                <a:xfrm rot="16200000">
                  <a:off x="7235768" y="5246075"/>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0" name="Oval 465">
                  <a:extLst>
                    <a:ext uri="{FF2B5EF4-FFF2-40B4-BE49-F238E27FC236}">
                      <a16:creationId xmlns:a16="http://schemas.microsoft.com/office/drawing/2014/main" id="{8B9930C5-291C-9FA1-AD50-801E469B1E18}"/>
                    </a:ext>
                  </a:extLst>
                </p:cNvPr>
                <p:cNvSpPr/>
                <p:nvPr/>
              </p:nvSpPr>
              <p:spPr>
                <a:xfrm rot="16200000">
                  <a:off x="6900420" y="5415725"/>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1" name="Oval 466">
                  <a:extLst>
                    <a:ext uri="{FF2B5EF4-FFF2-40B4-BE49-F238E27FC236}">
                      <a16:creationId xmlns:a16="http://schemas.microsoft.com/office/drawing/2014/main" id="{E484AC94-FDA6-4EAD-F365-3844379FF39C}"/>
                    </a:ext>
                  </a:extLst>
                </p:cNvPr>
                <p:cNvSpPr/>
                <p:nvPr/>
              </p:nvSpPr>
              <p:spPr>
                <a:xfrm rot="16200000">
                  <a:off x="7067559" y="5415726"/>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2" name="Oval 467">
                  <a:extLst>
                    <a:ext uri="{FF2B5EF4-FFF2-40B4-BE49-F238E27FC236}">
                      <a16:creationId xmlns:a16="http://schemas.microsoft.com/office/drawing/2014/main" id="{D1DC1038-5F8D-FBC7-4CCA-B2A7E3A9AC7B}"/>
                    </a:ext>
                  </a:extLst>
                </p:cNvPr>
                <p:cNvSpPr/>
                <p:nvPr/>
              </p:nvSpPr>
              <p:spPr>
                <a:xfrm rot="16200000">
                  <a:off x="7235768" y="5417363"/>
                  <a:ext cx="141435" cy="146957"/>
                </a:xfrm>
                <a:prstGeom prst="ellipse">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sp>
            <p:nvSpPr>
              <p:cNvPr id="161" name="Abgerundetes Rechteck 160">
                <a:extLst>
                  <a:ext uri="{FF2B5EF4-FFF2-40B4-BE49-F238E27FC236}">
                    <a16:creationId xmlns:a16="http://schemas.microsoft.com/office/drawing/2014/main" id="{5BDC9C2A-349E-2CE0-C698-AC8C1CCC4F83}"/>
                  </a:ext>
                </a:extLst>
              </p:cNvPr>
              <p:cNvSpPr/>
              <p:nvPr/>
            </p:nvSpPr>
            <p:spPr>
              <a:xfrm>
                <a:off x="1601750" y="2732346"/>
                <a:ext cx="1426335"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sp>
          <p:nvSpPr>
            <p:cNvPr id="153" name="Abgerundetes Rechteck 152">
              <a:extLst>
                <a:ext uri="{FF2B5EF4-FFF2-40B4-BE49-F238E27FC236}">
                  <a16:creationId xmlns:a16="http://schemas.microsoft.com/office/drawing/2014/main" id="{A3290B20-3F0F-192F-F59A-BFC25E569553}"/>
                </a:ext>
              </a:extLst>
            </p:cNvPr>
            <p:cNvSpPr/>
            <p:nvPr/>
          </p:nvSpPr>
          <p:spPr>
            <a:xfrm>
              <a:off x="8555008" y="2593834"/>
              <a:ext cx="1426335"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4" name="Abgerundetes Rechteck 153">
              <a:extLst>
                <a:ext uri="{FF2B5EF4-FFF2-40B4-BE49-F238E27FC236}">
                  <a16:creationId xmlns:a16="http://schemas.microsoft.com/office/drawing/2014/main" id="{B4891A4B-FF48-E0D3-9BB4-D2B1598E7F6D}"/>
                </a:ext>
              </a:extLst>
            </p:cNvPr>
            <p:cNvSpPr/>
            <p:nvPr/>
          </p:nvSpPr>
          <p:spPr>
            <a:xfrm>
              <a:off x="8555638" y="2922476"/>
              <a:ext cx="1426335"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5" name="Abgerundetes Rechteck 154">
              <a:extLst>
                <a:ext uri="{FF2B5EF4-FFF2-40B4-BE49-F238E27FC236}">
                  <a16:creationId xmlns:a16="http://schemas.microsoft.com/office/drawing/2014/main" id="{CD80F083-90C7-3431-AE36-85B76BB288C8}"/>
                </a:ext>
              </a:extLst>
            </p:cNvPr>
            <p:cNvSpPr/>
            <p:nvPr/>
          </p:nvSpPr>
          <p:spPr>
            <a:xfrm>
              <a:off x="8556089" y="3088411"/>
              <a:ext cx="1426335"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6" name="Abgerundetes Rechteck 155">
              <a:extLst>
                <a:ext uri="{FF2B5EF4-FFF2-40B4-BE49-F238E27FC236}">
                  <a16:creationId xmlns:a16="http://schemas.microsoft.com/office/drawing/2014/main" id="{36C23C64-8C41-8E41-DF5A-08DEF58365B0}"/>
                </a:ext>
              </a:extLst>
            </p:cNvPr>
            <p:cNvSpPr/>
            <p:nvPr/>
          </p:nvSpPr>
          <p:spPr>
            <a:xfrm>
              <a:off x="8559957" y="3255024"/>
              <a:ext cx="1426335"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7" name="Abgerundetes Rechteck 156">
              <a:extLst>
                <a:ext uri="{FF2B5EF4-FFF2-40B4-BE49-F238E27FC236}">
                  <a16:creationId xmlns:a16="http://schemas.microsoft.com/office/drawing/2014/main" id="{DDF2BC47-2E7E-B813-9556-A0876D6D014D}"/>
                </a:ext>
              </a:extLst>
            </p:cNvPr>
            <p:cNvSpPr/>
            <p:nvPr/>
          </p:nvSpPr>
          <p:spPr>
            <a:xfrm>
              <a:off x="8557369" y="3470423"/>
              <a:ext cx="1426335"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8" name="Abgerundetes Rechteck 157">
              <a:extLst>
                <a:ext uri="{FF2B5EF4-FFF2-40B4-BE49-F238E27FC236}">
                  <a16:creationId xmlns:a16="http://schemas.microsoft.com/office/drawing/2014/main" id="{3BAF5119-A656-B313-86AE-DAA68E04C860}"/>
                </a:ext>
              </a:extLst>
            </p:cNvPr>
            <p:cNvSpPr/>
            <p:nvPr/>
          </p:nvSpPr>
          <p:spPr>
            <a:xfrm>
              <a:off x="8556920" y="3640554"/>
              <a:ext cx="1426335"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nvGrpSpPr>
          <p:cNvPr id="225" name="Gruppieren 224">
            <a:extLst>
              <a:ext uri="{FF2B5EF4-FFF2-40B4-BE49-F238E27FC236}">
                <a16:creationId xmlns:a16="http://schemas.microsoft.com/office/drawing/2014/main" id="{AA92B67D-E0E5-A78E-A448-F193685C5D99}"/>
              </a:ext>
            </a:extLst>
          </p:cNvPr>
          <p:cNvGrpSpPr>
            <a:grpSpLocks noChangeAspect="1"/>
          </p:cNvGrpSpPr>
          <p:nvPr/>
        </p:nvGrpSpPr>
        <p:grpSpPr>
          <a:xfrm>
            <a:off x="1367699" y="4548824"/>
            <a:ext cx="2127042" cy="1440000"/>
            <a:chOff x="5898820" y="4685049"/>
            <a:chExt cx="1794010" cy="1214539"/>
          </a:xfrm>
        </p:grpSpPr>
        <p:grpSp>
          <p:nvGrpSpPr>
            <p:cNvPr id="226" name="Gruppieren 225">
              <a:extLst>
                <a:ext uri="{FF2B5EF4-FFF2-40B4-BE49-F238E27FC236}">
                  <a16:creationId xmlns:a16="http://schemas.microsoft.com/office/drawing/2014/main" id="{683D6899-5DFF-5B6F-9163-ACCD23D4EE7A}"/>
                </a:ext>
              </a:extLst>
            </p:cNvPr>
            <p:cNvGrpSpPr/>
            <p:nvPr/>
          </p:nvGrpSpPr>
          <p:grpSpPr>
            <a:xfrm>
              <a:off x="5929025" y="4697491"/>
              <a:ext cx="1730164" cy="1192662"/>
              <a:chOff x="6159754" y="2505923"/>
              <a:chExt cx="1730164" cy="1192662"/>
            </a:xfrm>
          </p:grpSpPr>
          <p:grpSp>
            <p:nvGrpSpPr>
              <p:cNvPr id="234" name="Gruppieren 233">
                <a:extLst>
                  <a:ext uri="{FF2B5EF4-FFF2-40B4-BE49-F238E27FC236}">
                    <a16:creationId xmlns:a16="http://schemas.microsoft.com/office/drawing/2014/main" id="{4D7950B9-0C32-FB93-38E8-BFBC140FD9C4}"/>
                  </a:ext>
                </a:extLst>
              </p:cNvPr>
              <p:cNvGrpSpPr/>
              <p:nvPr/>
            </p:nvGrpSpPr>
            <p:grpSpPr>
              <a:xfrm>
                <a:off x="6164644" y="2671515"/>
                <a:ext cx="1725274" cy="147384"/>
                <a:chOff x="3287014" y="4640527"/>
                <a:chExt cx="1725274" cy="147384"/>
              </a:xfrm>
            </p:grpSpPr>
            <p:grpSp>
              <p:nvGrpSpPr>
                <p:cNvPr id="313" name="Gruppieren 312">
                  <a:extLst>
                    <a:ext uri="{FF2B5EF4-FFF2-40B4-BE49-F238E27FC236}">
                      <a16:creationId xmlns:a16="http://schemas.microsoft.com/office/drawing/2014/main" id="{24B24577-2154-783A-87D1-EFB1393860D0}"/>
                    </a:ext>
                  </a:extLst>
                </p:cNvPr>
                <p:cNvGrpSpPr/>
                <p:nvPr/>
              </p:nvGrpSpPr>
              <p:grpSpPr>
                <a:xfrm>
                  <a:off x="3287014" y="4640527"/>
                  <a:ext cx="833726" cy="146239"/>
                  <a:chOff x="5738409" y="3191184"/>
                  <a:chExt cx="1213639" cy="221190"/>
                </a:xfrm>
              </p:grpSpPr>
              <p:grpSp>
                <p:nvGrpSpPr>
                  <p:cNvPr id="319" name="Gruppieren 318">
                    <a:extLst>
                      <a:ext uri="{FF2B5EF4-FFF2-40B4-BE49-F238E27FC236}">
                        <a16:creationId xmlns:a16="http://schemas.microsoft.com/office/drawing/2014/main" id="{1D82FBA0-549F-EBEC-A50C-6B45E681F4B5}"/>
                      </a:ext>
                    </a:extLst>
                  </p:cNvPr>
                  <p:cNvGrpSpPr/>
                  <p:nvPr/>
                </p:nvGrpSpPr>
                <p:grpSpPr>
                  <a:xfrm>
                    <a:off x="5738409" y="3191184"/>
                    <a:ext cx="711325" cy="213924"/>
                    <a:chOff x="3291203" y="2972762"/>
                    <a:chExt cx="711325" cy="213924"/>
                  </a:xfrm>
                </p:grpSpPr>
                <p:sp>
                  <p:nvSpPr>
                    <p:cNvPr id="322" name="Oval 556">
                      <a:extLst>
                        <a:ext uri="{FF2B5EF4-FFF2-40B4-BE49-F238E27FC236}">
                          <a16:creationId xmlns:a16="http://schemas.microsoft.com/office/drawing/2014/main" id="{4783503E-E875-8BBB-EC28-4340AF5B2122}"/>
                        </a:ext>
                      </a:extLst>
                    </p:cNvPr>
                    <p:cNvSpPr/>
                    <p:nvPr/>
                  </p:nvSpPr>
                  <p:spPr>
                    <a:xfrm rot="16200000">
                      <a:off x="3291202" y="297276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3" name="Oval 557">
                      <a:extLst>
                        <a:ext uri="{FF2B5EF4-FFF2-40B4-BE49-F238E27FC236}">
                          <a16:creationId xmlns:a16="http://schemas.microsoft.com/office/drawing/2014/main" id="{441C0762-CA0E-48D9-075B-0B9A2FD9C684}"/>
                        </a:ext>
                      </a:extLst>
                    </p:cNvPr>
                    <p:cNvSpPr/>
                    <p:nvPr/>
                  </p:nvSpPr>
                  <p:spPr>
                    <a:xfrm rot="16200000">
                      <a:off x="3534503" y="297276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4" name="Oval 558">
                      <a:extLst>
                        <a:ext uri="{FF2B5EF4-FFF2-40B4-BE49-F238E27FC236}">
                          <a16:creationId xmlns:a16="http://schemas.microsoft.com/office/drawing/2014/main" id="{C6C0984D-3E53-C5B3-9F8A-9717BF5B4194}"/>
                        </a:ext>
                      </a:extLst>
                    </p:cNvPr>
                    <p:cNvSpPr/>
                    <p:nvPr/>
                  </p:nvSpPr>
                  <p:spPr>
                    <a:xfrm rot="16200000">
                      <a:off x="3788605" y="297276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sp>
                <p:nvSpPr>
                  <p:cNvPr id="320" name="Oval 554">
                    <a:extLst>
                      <a:ext uri="{FF2B5EF4-FFF2-40B4-BE49-F238E27FC236}">
                        <a16:creationId xmlns:a16="http://schemas.microsoft.com/office/drawing/2014/main" id="{D8C1C1E3-40E8-0E39-E328-5B31429CDA75}"/>
                      </a:ext>
                    </a:extLst>
                  </p:cNvPr>
                  <p:cNvSpPr/>
                  <p:nvPr/>
                </p:nvSpPr>
                <p:spPr>
                  <a:xfrm rot="16200000">
                    <a:off x="6484023" y="3196416"/>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1" name="Oval 555">
                    <a:extLst>
                      <a:ext uri="{FF2B5EF4-FFF2-40B4-BE49-F238E27FC236}">
                        <a16:creationId xmlns:a16="http://schemas.microsoft.com/office/drawing/2014/main" id="{579CB2D5-CA47-C8F1-1A9C-1613BA0CE262}"/>
                      </a:ext>
                    </a:extLst>
                  </p:cNvPr>
                  <p:cNvSpPr/>
                  <p:nvPr/>
                </p:nvSpPr>
                <p:spPr>
                  <a:xfrm rot="16200000">
                    <a:off x="6738125" y="319845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sp>
              <p:nvSpPr>
                <p:cNvPr id="314" name="Oval 548">
                  <a:extLst>
                    <a:ext uri="{FF2B5EF4-FFF2-40B4-BE49-F238E27FC236}">
                      <a16:creationId xmlns:a16="http://schemas.microsoft.com/office/drawing/2014/main" id="{DBA03CC6-7389-60C6-32DB-51C59D25E6FE}"/>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5" name="Oval 549">
                  <a:extLst>
                    <a:ext uri="{FF2B5EF4-FFF2-40B4-BE49-F238E27FC236}">
                      <a16:creationId xmlns:a16="http://schemas.microsoft.com/office/drawing/2014/main" id="{6725EB95-9569-952F-08AF-0F310E36D68D}"/>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6" name="Oval 550">
                  <a:extLst>
                    <a:ext uri="{FF2B5EF4-FFF2-40B4-BE49-F238E27FC236}">
                      <a16:creationId xmlns:a16="http://schemas.microsoft.com/office/drawing/2014/main" id="{133A1E12-DCFF-8A32-4782-D9F123AAB13E}"/>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7" name="Oval 551">
                  <a:extLst>
                    <a:ext uri="{FF2B5EF4-FFF2-40B4-BE49-F238E27FC236}">
                      <a16:creationId xmlns:a16="http://schemas.microsoft.com/office/drawing/2014/main" id="{C60C0C0C-C795-4DD5-3D2E-39BF3C8DBED7}"/>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8" name="Oval 552">
                  <a:extLst>
                    <a:ext uri="{FF2B5EF4-FFF2-40B4-BE49-F238E27FC236}">
                      <a16:creationId xmlns:a16="http://schemas.microsoft.com/office/drawing/2014/main" id="{8F60A630-7891-B82C-95CA-7542AF3F8314}"/>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nvGrpSpPr>
              <p:cNvPr id="235" name="Gruppieren 234">
                <a:extLst>
                  <a:ext uri="{FF2B5EF4-FFF2-40B4-BE49-F238E27FC236}">
                    <a16:creationId xmlns:a16="http://schemas.microsoft.com/office/drawing/2014/main" id="{7A7B5150-EF8A-F413-695D-32D460981152}"/>
                  </a:ext>
                </a:extLst>
              </p:cNvPr>
              <p:cNvGrpSpPr/>
              <p:nvPr/>
            </p:nvGrpSpPr>
            <p:grpSpPr>
              <a:xfrm>
                <a:off x="6164644" y="2505923"/>
                <a:ext cx="1725274" cy="146021"/>
                <a:chOff x="3287014" y="4641947"/>
                <a:chExt cx="1725274" cy="146021"/>
              </a:xfrm>
            </p:grpSpPr>
            <p:grpSp>
              <p:nvGrpSpPr>
                <p:cNvPr id="301" name="Gruppieren 300">
                  <a:extLst>
                    <a:ext uri="{FF2B5EF4-FFF2-40B4-BE49-F238E27FC236}">
                      <a16:creationId xmlns:a16="http://schemas.microsoft.com/office/drawing/2014/main" id="{BE8BC61D-544E-356D-E8FC-4DAFB2700582}"/>
                    </a:ext>
                  </a:extLst>
                </p:cNvPr>
                <p:cNvGrpSpPr/>
                <p:nvPr/>
              </p:nvGrpSpPr>
              <p:grpSpPr>
                <a:xfrm>
                  <a:off x="3287014" y="4643975"/>
                  <a:ext cx="833726" cy="143993"/>
                  <a:chOff x="5738409" y="3196415"/>
                  <a:chExt cx="1213639" cy="217794"/>
                </a:xfrm>
              </p:grpSpPr>
              <p:grpSp>
                <p:nvGrpSpPr>
                  <p:cNvPr id="307" name="Gruppieren 306">
                    <a:extLst>
                      <a:ext uri="{FF2B5EF4-FFF2-40B4-BE49-F238E27FC236}">
                        <a16:creationId xmlns:a16="http://schemas.microsoft.com/office/drawing/2014/main" id="{1F1D87A1-6FA2-21D9-5C33-FCED5DC55498}"/>
                      </a:ext>
                    </a:extLst>
                  </p:cNvPr>
                  <p:cNvGrpSpPr/>
                  <p:nvPr/>
                </p:nvGrpSpPr>
                <p:grpSpPr>
                  <a:xfrm>
                    <a:off x="5738409" y="3200283"/>
                    <a:ext cx="711324" cy="213926"/>
                    <a:chOff x="3291203" y="2981861"/>
                    <a:chExt cx="711324" cy="213926"/>
                  </a:xfrm>
                </p:grpSpPr>
                <p:sp>
                  <p:nvSpPr>
                    <p:cNvPr id="310" name="Oval 544">
                      <a:extLst>
                        <a:ext uri="{FF2B5EF4-FFF2-40B4-BE49-F238E27FC236}">
                          <a16:creationId xmlns:a16="http://schemas.microsoft.com/office/drawing/2014/main" id="{68369797-F481-4126-1BA8-A5E93A3CAE9C}"/>
                        </a:ext>
                      </a:extLst>
                    </p:cNvPr>
                    <p:cNvSpPr/>
                    <p:nvPr/>
                  </p:nvSpPr>
                  <p:spPr>
                    <a:xfrm rot="16200000">
                      <a:off x="3291202" y="298186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1" name="Oval 545">
                      <a:extLst>
                        <a:ext uri="{FF2B5EF4-FFF2-40B4-BE49-F238E27FC236}">
                          <a16:creationId xmlns:a16="http://schemas.microsoft.com/office/drawing/2014/main" id="{3BF52967-9C51-A7AF-4546-FFFA4F619508}"/>
                        </a:ext>
                      </a:extLst>
                    </p:cNvPr>
                    <p:cNvSpPr/>
                    <p:nvPr/>
                  </p:nvSpPr>
                  <p:spPr>
                    <a:xfrm rot="16200000">
                      <a:off x="3534503" y="298186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2" name="Oval 546">
                      <a:extLst>
                        <a:ext uri="{FF2B5EF4-FFF2-40B4-BE49-F238E27FC236}">
                          <a16:creationId xmlns:a16="http://schemas.microsoft.com/office/drawing/2014/main" id="{B6E3FA97-7479-742B-B0DE-4878E204AA71}"/>
                        </a:ext>
                      </a:extLst>
                    </p:cNvPr>
                    <p:cNvSpPr/>
                    <p:nvPr/>
                  </p:nvSpPr>
                  <p:spPr>
                    <a:xfrm rot="16200000">
                      <a:off x="3788605" y="2981864"/>
                      <a:ext cx="213922" cy="213923"/>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sp>
                <p:nvSpPr>
                  <p:cNvPr id="308" name="Oval 542">
                    <a:extLst>
                      <a:ext uri="{FF2B5EF4-FFF2-40B4-BE49-F238E27FC236}">
                        <a16:creationId xmlns:a16="http://schemas.microsoft.com/office/drawing/2014/main" id="{719CF2A0-9984-2C02-23DE-419DDCBE1079}"/>
                      </a:ext>
                    </a:extLst>
                  </p:cNvPr>
                  <p:cNvSpPr/>
                  <p:nvPr/>
                </p:nvSpPr>
                <p:spPr>
                  <a:xfrm rot="16200000">
                    <a:off x="6484023" y="3196416"/>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9" name="Oval 543">
                    <a:extLst>
                      <a:ext uri="{FF2B5EF4-FFF2-40B4-BE49-F238E27FC236}">
                        <a16:creationId xmlns:a16="http://schemas.microsoft.com/office/drawing/2014/main" id="{A54382A2-A7E8-8D99-B5F4-94D5E55C5AE3}"/>
                      </a:ext>
                    </a:extLst>
                  </p:cNvPr>
                  <p:cNvSpPr/>
                  <p:nvPr/>
                </p:nvSpPr>
                <p:spPr>
                  <a:xfrm rot="16200000">
                    <a:off x="6738125" y="319845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sp>
              <p:nvSpPr>
                <p:cNvPr id="302" name="Oval 536">
                  <a:extLst>
                    <a:ext uri="{FF2B5EF4-FFF2-40B4-BE49-F238E27FC236}">
                      <a16:creationId xmlns:a16="http://schemas.microsoft.com/office/drawing/2014/main" id="{5455DA80-6A63-D56A-8BB6-F7BE848A7D80}"/>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3" name="Oval 537">
                  <a:extLst>
                    <a:ext uri="{FF2B5EF4-FFF2-40B4-BE49-F238E27FC236}">
                      <a16:creationId xmlns:a16="http://schemas.microsoft.com/office/drawing/2014/main" id="{5804D559-771B-D3ED-72F5-43E82E136556}"/>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4" name="Oval 538">
                  <a:extLst>
                    <a:ext uri="{FF2B5EF4-FFF2-40B4-BE49-F238E27FC236}">
                      <a16:creationId xmlns:a16="http://schemas.microsoft.com/office/drawing/2014/main" id="{02BAD53B-33F4-8048-F004-7475AF268B85}"/>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5" name="Oval 539">
                  <a:extLst>
                    <a:ext uri="{FF2B5EF4-FFF2-40B4-BE49-F238E27FC236}">
                      <a16:creationId xmlns:a16="http://schemas.microsoft.com/office/drawing/2014/main" id="{A612AA01-A038-0152-7E4A-80A6C332AB8A}"/>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6" name="Oval 540">
                  <a:extLst>
                    <a:ext uri="{FF2B5EF4-FFF2-40B4-BE49-F238E27FC236}">
                      <a16:creationId xmlns:a16="http://schemas.microsoft.com/office/drawing/2014/main" id="{A6376D98-FBB4-1606-1BFF-76BCA77BA223}"/>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nvGrpSpPr>
              <p:cNvPr id="236" name="Gruppieren 235">
                <a:extLst>
                  <a:ext uri="{FF2B5EF4-FFF2-40B4-BE49-F238E27FC236}">
                    <a16:creationId xmlns:a16="http://schemas.microsoft.com/office/drawing/2014/main" id="{206D0890-3577-9D82-C22C-AEEF6AD8887F}"/>
                  </a:ext>
                </a:extLst>
              </p:cNvPr>
              <p:cNvGrpSpPr/>
              <p:nvPr/>
            </p:nvGrpSpPr>
            <p:grpSpPr>
              <a:xfrm>
                <a:off x="6159754" y="2834671"/>
                <a:ext cx="1725274" cy="147384"/>
                <a:chOff x="3287014" y="4640527"/>
                <a:chExt cx="1725274" cy="147384"/>
              </a:xfrm>
            </p:grpSpPr>
            <p:grpSp>
              <p:nvGrpSpPr>
                <p:cNvPr id="289" name="Gruppieren 288">
                  <a:extLst>
                    <a:ext uri="{FF2B5EF4-FFF2-40B4-BE49-F238E27FC236}">
                      <a16:creationId xmlns:a16="http://schemas.microsoft.com/office/drawing/2014/main" id="{CEDE7489-2832-F1E2-42D2-E062A041A0C2}"/>
                    </a:ext>
                  </a:extLst>
                </p:cNvPr>
                <p:cNvGrpSpPr/>
                <p:nvPr/>
              </p:nvGrpSpPr>
              <p:grpSpPr>
                <a:xfrm>
                  <a:off x="3287014" y="4640527"/>
                  <a:ext cx="833726" cy="146239"/>
                  <a:chOff x="5738409" y="3191184"/>
                  <a:chExt cx="1213639" cy="221190"/>
                </a:xfrm>
              </p:grpSpPr>
              <p:grpSp>
                <p:nvGrpSpPr>
                  <p:cNvPr id="295" name="Gruppieren 294">
                    <a:extLst>
                      <a:ext uri="{FF2B5EF4-FFF2-40B4-BE49-F238E27FC236}">
                        <a16:creationId xmlns:a16="http://schemas.microsoft.com/office/drawing/2014/main" id="{01EFD455-E0F6-799B-808D-0F92C3566D32}"/>
                      </a:ext>
                    </a:extLst>
                  </p:cNvPr>
                  <p:cNvGrpSpPr/>
                  <p:nvPr/>
                </p:nvGrpSpPr>
                <p:grpSpPr>
                  <a:xfrm>
                    <a:off x="5738409" y="3191184"/>
                    <a:ext cx="711325" cy="213924"/>
                    <a:chOff x="3291203" y="2972762"/>
                    <a:chExt cx="711325" cy="213924"/>
                  </a:xfrm>
                </p:grpSpPr>
                <p:sp>
                  <p:nvSpPr>
                    <p:cNvPr id="298" name="Oval 532">
                      <a:extLst>
                        <a:ext uri="{FF2B5EF4-FFF2-40B4-BE49-F238E27FC236}">
                          <a16:creationId xmlns:a16="http://schemas.microsoft.com/office/drawing/2014/main" id="{751E0DD5-1B0D-A6F1-5AAF-1BEDAE2AD34B}"/>
                        </a:ext>
                      </a:extLst>
                    </p:cNvPr>
                    <p:cNvSpPr/>
                    <p:nvPr/>
                  </p:nvSpPr>
                  <p:spPr>
                    <a:xfrm rot="16200000">
                      <a:off x="3291202" y="297276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9" name="Oval 533">
                      <a:extLst>
                        <a:ext uri="{FF2B5EF4-FFF2-40B4-BE49-F238E27FC236}">
                          <a16:creationId xmlns:a16="http://schemas.microsoft.com/office/drawing/2014/main" id="{3640E504-FDFC-92C6-157A-86312CF29C2B}"/>
                        </a:ext>
                      </a:extLst>
                    </p:cNvPr>
                    <p:cNvSpPr/>
                    <p:nvPr/>
                  </p:nvSpPr>
                  <p:spPr>
                    <a:xfrm rot="16200000">
                      <a:off x="3534503" y="297276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0" name="Oval 534">
                      <a:extLst>
                        <a:ext uri="{FF2B5EF4-FFF2-40B4-BE49-F238E27FC236}">
                          <a16:creationId xmlns:a16="http://schemas.microsoft.com/office/drawing/2014/main" id="{D8C08503-7976-A39C-02B9-C920717044F2}"/>
                        </a:ext>
                      </a:extLst>
                    </p:cNvPr>
                    <p:cNvSpPr/>
                    <p:nvPr/>
                  </p:nvSpPr>
                  <p:spPr>
                    <a:xfrm rot="16200000">
                      <a:off x="3788605" y="297276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sp>
                <p:nvSpPr>
                  <p:cNvPr id="296" name="Oval 530">
                    <a:extLst>
                      <a:ext uri="{FF2B5EF4-FFF2-40B4-BE49-F238E27FC236}">
                        <a16:creationId xmlns:a16="http://schemas.microsoft.com/office/drawing/2014/main" id="{7291FE85-AF1C-B5BE-F75F-C699FED9A6F9}"/>
                      </a:ext>
                    </a:extLst>
                  </p:cNvPr>
                  <p:cNvSpPr/>
                  <p:nvPr/>
                </p:nvSpPr>
                <p:spPr>
                  <a:xfrm rot="16200000">
                    <a:off x="6484023" y="3196416"/>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7" name="Oval 531">
                    <a:extLst>
                      <a:ext uri="{FF2B5EF4-FFF2-40B4-BE49-F238E27FC236}">
                        <a16:creationId xmlns:a16="http://schemas.microsoft.com/office/drawing/2014/main" id="{B497D6F2-323C-9EA3-B01A-3992F794846B}"/>
                      </a:ext>
                    </a:extLst>
                  </p:cNvPr>
                  <p:cNvSpPr/>
                  <p:nvPr/>
                </p:nvSpPr>
                <p:spPr>
                  <a:xfrm rot="16200000">
                    <a:off x="6738125" y="319845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sp>
              <p:nvSpPr>
                <p:cNvPr id="290" name="Oval 524">
                  <a:extLst>
                    <a:ext uri="{FF2B5EF4-FFF2-40B4-BE49-F238E27FC236}">
                      <a16:creationId xmlns:a16="http://schemas.microsoft.com/office/drawing/2014/main" id="{46864753-FB44-908E-B50D-F928B297B95B}"/>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1" name="Oval 525">
                  <a:extLst>
                    <a:ext uri="{FF2B5EF4-FFF2-40B4-BE49-F238E27FC236}">
                      <a16:creationId xmlns:a16="http://schemas.microsoft.com/office/drawing/2014/main" id="{AD45F8B7-C3D5-22BA-E7E9-1017F3EA9AD9}"/>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2" name="Oval 526">
                  <a:extLst>
                    <a:ext uri="{FF2B5EF4-FFF2-40B4-BE49-F238E27FC236}">
                      <a16:creationId xmlns:a16="http://schemas.microsoft.com/office/drawing/2014/main" id="{F8F761CC-D773-B8D9-BBE5-32F918A7EF33}"/>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3" name="Oval 527">
                  <a:extLst>
                    <a:ext uri="{FF2B5EF4-FFF2-40B4-BE49-F238E27FC236}">
                      <a16:creationId xmlns:a16="http://schemas.microsoft.com/office/drawing/2014/main" id="{AB2C6F31-645C-D003-0132-35BA62B0BF12}"/>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4" name="Oval 528">
                  <a:extLst>
                    <a:ext uri="{FF2B5EF4-FFF2-40B4-BE49-F238E27FC236}">
                      <a16:creationId xmlns:a16="http://schemas.microsoft.com/office/drawing/2014/main" id="{2F901E3D-E789-7E81-B2AA-4C4778226F30}"/>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nvGrpSpPr>
              <p:cNvPr id="237" name="Gruppieren 236">
                <a:extLst>
                  <a:ext uri="{FF2B5EF4-FFF2-40B4-BE49-F238E27FC236}">
                    <a16:creationId xmlns:a16="http://schemas.microsoft.com/office/drawing/2014/main" id="{3C42B64D-AFDC-B35C-8A57-F2FA808039B7}"/>
                  </a:ext>
                </a:extLst>
              </p:cNvPr>
              <p:cNvGrpSpPr/>
              <p:nvPr/>
            </p:nvGrpSpPr>
            <p:grpSpPr>
              <a:xfrm>
                <a:off x="6159754" y="2999855"/>
                <a:ext cx="1725274" cy="147384"/>
                <a:chOff x="3287014" y="4640527"/>
                <a:chExt cx="1725274" cy="147384"/>
              </a:xfrm>
            </p:grpSpPr>
            <p:grpSp>
              <p:nvGrpSpPr>
                <p:cNvPr id="277" name="Gruppieren 276">
                  <a:extLst>
                    <a:ext uri="{FF2B5EF4-FFF2-40B4-BE49-F238E27FC236}">
                      <a16:creationId xmlns:a16="http://schemas.microsoft.com/office/drawing/2014/main" id="{2C6C459F-CCA8-2B71-EA2F-1CE52E0EE8B9}"/>
                    </a:ext>
                  </a:extLst>
                </p:cNvPr>
                <p:cNvGrpSpPr/>
                <p:nvPr/>
              </p:nvGrpSpPr>
              <p:grpSpPr>
                <a:xfrm>
                  <a:off x="3287014" y="4640527"/>
                  <a:ext cx="833726" cy="146239"/>
                  <a:chOff x="5738409" y="3191184"/>
                  <a:chExt cx="1213639" cy="221190"/>
                </a:xfrm>
              </p:grpSpPr>
              <p:grpSp>
                <p:nvGrpSpPr>
                  <p:cNvPr id="283" name="Gruppieren 282">
                    <a:extLst>
                      <a:ext uri="{FF2B5EF4-FFF2-40B4-BE49-F238E27FC236}">
                        <a16:creationId xmlns:a16="http://schemas.microsoft.com/office/drawing/2014/main" id="{36FD639D-B720-68B5-8156-16BC1BF4ABDA}"/>
                      </a:ext>
                    </a:extLst>
                  </p:cNvPr>
                  <p:cNvGrpSpPr/>
                  <p:nvPr/>
                </p:nvGrpSpPr>
                <p:grpSpPr>
                  <a:xfrm>
                    <a:off x="5738409" y="3191184"/>
                    <a:ext cx="711325" cy="213924"/>
                    <a:chOff x="3291203" y="2972762"/>
                    <a:chExt cx="711325" cy="213924"/>
                  </a:xfrm>
                </p:grpSpPr>
                <p:sp>
                  <p:nvSpPr>
                    <p:cNvPr id="286" name="Oval 520">
                      <a:extLst>
                        <a:ext uri="{FF2B5EF4-FFF2-40B4-BE49-F238E27FC236}">
                          <a16:creationId xmlns:a16="http://schemas.microsoft.com/office/drawing/2014/main" id="{EC875299-341A-E0C9-E1D8-E381CA5E036D}"/>
                        </a:ext>
                      </a:extLst>
                    </p:cNvPr>
                    <p:cNvSpPr/>
                    <p:nvPr/>
                  </p:nvSpPr>
                  <p:spPr>
                    <a:xfrm rot="16200000">
                      <a:off x="3291202" y="297276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7" name="Oval 521">
                      <a:extLst>
                        <a:ext uri="{FF2B5EF4-FFF2-40B4-BE49-F238E27FC236}">
                          <a16:creationId xmlns:a16="http://schemas.microsoft.com/office/drawing/2014/main" id="{B9C12ED2-DC1A-D4F3-AE11-52BE8752B5C8}"/>
                        </a:ext>
                      </a:extLst>
                    </p:cNvPr>
                    <p:cNvSpPr/>
                    <p:nvPr/>
                  </p:nvSpPr>
                  <p:spPr>
                    <a:xfrm rot="16200000">
                      <a:off x="3534503" y="297276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8" name="Oval 522">
                      <a:extLst>
                        <a:ext uri="{FF2B5EF4-FFF2-40B4-BE49-F238E27FC236}">
                          <a16:creationId xmlns:a16="http://schemas.microsoft.com/office/drawing/2014/main" id="{36AE15BF-4296-69EE-1CEB-B18097FF2614}"/>
                        </a:ext>
                      </a:extLst>
                    </p:cNvPr>
                    <p:cNvSpPr/>
                    <p:nvPr/>
                  </p:nvSpPr>
                  <p:spPr>
                    <a:xfrm rot="16200000">
                      <a:off x="3788605" y="297276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sp>
                <p:nvSpPr>
                  <p:cNvPr id="284" name="Oval 518">
                    <a:extLst>
                      <a:ext uri="{FF2B5EF4-FFF2-40B4-BE49-F238E27FC236}">
                        <a16:creationId xmlns:a16="http://schemas.microsoft.com/office/drawing/2014/main" id="{45DAAFB4-FD26-CA22-0E3B-1E600AF4AFA5}"/>
                      </a:ext>
                    </a:extLst>
                  </p:cNvPr>
                  <p:cNvSpPr/>
                  <p:nvPr/>
                </p:nvSpPr>
                <p:spPr>
                  <a:xfrm rot="16200000">
                    <a:off x="6484023" y="3196416"/>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5" name="Oval 519">
                    <a:extLst>
                      <a:ext uri="{FF2B5EF4-FFF2-40B4-BE49-F238E27FC236}">
                        <a16:creationId xmlns:a16="http://schemas.microsoft.com/office/drawing/2014/main" id="{2B2B0926-15A5-5ED9-0279-F46E2B21D4A4}"/>
                      </a:ext>
                    </a:extLst>
                  </p:cNvPr>
                  <p:cNvSpPr/>
                  <p:nvPr/>
                </p:nvSpPr>
                <p:spPr>
                  <a:xfrm rot="16200000">
                    <a:off x="6738125" y="319845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sp>
              <p:nvSpPr>
                <p:cNvPr id="278" name="Oval 62">
                  <a:extLst>
                    <a:ext uri="{FF2B5EF4-FFF2-40B4-BE49-F238E27FC236}">
                      <a16:creationId xmlns:a16="http://schemas.microsoft.com/office/drawing/2014/main" id="{06D1F815-484E-ABA6-41E1-F5FBF931B6F3}"/>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9" name="Oval 63">
                  <a:extLst>
                    <a:ext uri="{FF2B5EF4-FFF2-40B4-BE49-F238E27FC236}">
                      <a16:creationId xmlns:a16="http://schemas.microsoft.com/office/drawing/2014/main" id="{53ED0371-E123-A4AA-A290-D39BAE9CB5F1}"/>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0" name="Oval 64">
                  <a:extLst>
                    <a:ext uri="{FF2B5EF4-FFF2-40B4-BE49-F238E27FC236}">
                      <a16:creationId xmlns:a16="http://schemas.microsoft.com/office/drawing/2014/main" id="{4532822C-69FE-11D1-7B44-1BC1A624C04F}"/>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1" name="Oval 65">
                  <a:extLst>
                    <a:ext uri="{FF2B5EF4-FFF2-40B4-BE49-F238E27FC236}">
                      <a16:creationId xmlns:a16="http://schemas.microsoft.com/office/drawing/2014/main" id="{BFF4134C-4DEC-D9F2-055E-BB5C3F33CD35}"/>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2" name="Oval 66">
                  <a:extLst>
                    <a:ext uri="{FF2B5EF4-FFF2-40B4-BE49-F238E27FC236}">
                      <a16:creationId xmlns:a16="http://schemas.microsoft.com/office/drawing/2014/main" id="{E435440A-205D-7C81-EE09-8C681C4FEDE9}"/>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nvGrpSpPr>
              <p:cNvPr id="238" name="Gruppieren 237">
                <a:extLst>
                  <a:ext uri="{FF2B5EF4-FFF2-40B4-BE49-F238E27FC236}">
                    <a16:creationId xmlns:a16="http://schemas.microsoft.com/office/drawing/2014/main" id="{3C017CCF-8B8F-5961-8416-4174C269C214}"/>
                  </a:ext>
                </a:extLst>
              </p:cNvPr>
              <p:cNvGrpSpPr/>
              <p:nvPr/>
            </p:nvGrpSpPr>
            <p:grpSpPr>
              <a:xfrm>
                <a:off x="6164641" y="3168557"/>
                <a:ext cx="1725277" cy="146025"/>
                <a:chOff x="3287011" y="4641947"/>
                <a:chExt cx="1725277" cy="146025"/>
              </a:xfrm>
            </p:grpSpPr>
            <p:grpSp>
              <p:nvGrpSpPr>
                <p:cNvPr id="265" name="Gruppieren 264">
                  <a:extLst>
                    <a:ext uri="{FF2B5EF4-FFF2-40B4-BE49-F238E27FC236}">
                      <a16:creationId xmlns:a16="http://schemas.microsoft.com/office/drawing/2014/main" id="{C26CADED-E94E-8405-4B45-AAF80553DA5F}"/>
                    </a:ext>
                  </a:extLst>
                </p:cNvPr>
                <p:cNvGrpSpPr/>
                <p:nvPr/>
              </p:nvGrpSpPr>
              <p:grpSpPr>
                <a:xfrm>
                  <a:off x="3287011" y="4643980"/>
                  <a:ext cx="833727" cy="143992"/>
                  <a:chOff x="5738407" y="3196415"/>
                  <a:chExt cx="1213641" cy="217792"/>
                </a:xfrm>
              </p:grpSpPr>
              <p:grpSp>
                <p:nvGrpSpPr>
                  <p:cNvPr id="271" name="Gruppieren 270">
                    <a:extLst>
                      <a:ext uri="{FF2B5EF4-FFF2-40B4-BE49-F238E27FC236}">
                        <a16:creationId xmlns:a16="http://schemas.microsoft.com/office/drawing/2014/main" id="{505AA874-3D8B-BEC8-E8FA-AF39EA8241FB}"/>
                      </a:ext>
                    </a:extLst>
                  </p:cNvPr>
                  <p:cNvGrpSpPr/>
                  <p:nvPr/>
                </p:nvGrpSpPr>
                <p:grpSpPr>
                  <a:xfrm>
                    <a:off x="5738407" y="3200284"/>
                    <a:ext cx="711327" cy="213923"/>
                    <a:chOff x="3291201" y="2981862"/>
                    <a:chExt cx="711327" cy="213923"/>
                  </a:xfrm>
                </p:grpSpPr>
                <p:sp>
                  <p:nvSpPr>
                    <p:cNvPr id="274" name="Oval 58">
                      <a:extLst>
                        <a:ext uri="{FF2B5EF4-FFF2-40B4-BE49-F238E27FC236}">
                          <a16:creationId xmlns:a16="http://schemas.microsoft.com/office/drawing/2014/main" id="{7D39A9F1-A232-02B8-7645-00D70D869CE6}"/>
                        </a:ext>
                      </a:extLst>
                    </p:cNvPr>
                    <p:cNvSpPr/>
                    <p:nvPr/>
                  </p:nvSpPr>
                  <p:spPr>
                    <a:xfrm rot="16200000">
                      <a:off x="3291202" y="2981862"/>
                      <a:ext cx="213922" cy="213923"/>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5" name="Oval 59">
                      <a:extLst>
                        <a:ext uri="{FF2B5EF4-FFF2-40B4-BE49-F238E27FC236}">
                          <a16:creationId xmlns:a16="http://schemas.microsoft.com/office/drawing/2014/main" id="{EECAC7D3-D72D-CF74-519A-417B6B6098E2}"/>
                        </a:ext>
                      </a:extLst>
                    </p:cNvPr>
                    <p:cNvSpPr/>
                    <p:nvPr/>
                  </p:nvSpPr>
                  <p:spPr>
                    <a:xfrm rot="16200000">
                      <a:off x="3534503" y="298186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6" name="Oval 60">
                      <a:extLst>
                        <a:ext uri="{FF2B5EF4-FFF2-40B4-BE49-F238E27FC236}">
                          <a16:creationId xmlns:a16="http://schemas.microsoft.com/office/drawing/2014/main" id="{1FE345F3-9519-A831-EDBD-DC2B286A7094}"/>
                        </a:ext>
                      </a:extLst>
                    </p:cNvPr>
                    <p:cNvSpPr/>
                    <p:nvPr/>
                  </p:nvSpPr>
                  <p:spPr>
                    <a:xfrm rot="16200000">
                      <a:off x="3788605" y="298186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sp>
                <p:nvSpPr>
                  <p:cNvPr id="272" name="Oval 56">
                    <a:extLst>
                      <a:ext uri="{FF2B5EF4-FFF2-40B4-BE49-F238E27FC236}">
                        <a16:creationId xmlns:a16="http://schemas.microsoft.com/office/drawing/2014/main" id="{B4C531C9-64C2-949B-2042-942F1D8C8C9B}"/>
                      </a:ext>
                    </a:extLst>
                  </p:cNvPr>
                  <p:cNvSpPr/>
                  <p:nvPr/>
                </p:nvSpPr>
                <p:spPr>
                  <a:xfrm rot="16200000">
                    <a:off x="6484023" y="3196416"/>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3" name="Oval 57">
                    <a:extLst>
                      <a:ext uri="{FF2B5EF4-FFF2-40B4-BE49-F238E27FC236}">
                        <a16:creationId xmlns:a16="http://schemas.microsoft.com/office/drawing/2014/main" id="{C39F625A-07D2-5F36-39C9-E87AEAC80B5D}"/>
                      </a:ext>
                    </a:extLst>
                  </p:cNvPr>
                  <p:cNvSpPr/>
                  <p:nvPr/>
                </p:nvSpPr>
                <p:spPr>
                  <a:xfrm rot="16200000">
                    <a:off x="6738125" y="319845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sp>
              <p:nvSpPr>
                <p:cNvPr id="266" name="Oval 50">
                  <a:extLst>
                    <a:ext uri="{FF2B5EF4-FFF2-40B4-BE49-F238E27FC236}">
                      <a16:creationId xmlns:a16="http://schemas.microsoft.com/office/drawing/2014/main" id="{94593279-10A6-E909-6DFE-A39AEB9167B1}"/>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7" name="Oval 51">
                  <a:extLst>
                    <a:ext uri="{FF2B5EF4-FFF2-40B4-BE49-F238E27FC236}">
                      <a16:creationId xmlns:a16="http://schemas.microsoft.com/office/drawing/2014/main" id="{6BDD7647-7DE6-A359-C0C6-393EEB72DB81}"/>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8" name="Oval 52">
                  <a:extLst>
                    <a:ext uri="{FF2B5EF4-FFF2-40B4-BE49-F238E27FC236}">
                      <a16:creationId xmlns:a16="http://schemas.microsoft.com/office/drawing/2014/main" id="{E0D7F113-BF21-CA5B-A877-3CD1B6AAE5EC}"/>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9" name="Oval 53">
                  <a:extLst>
                    <a:ext uri="{FF2B5EF4-FFF2-40B4-BE49-F238E27FC236}">
                      <a16:creationId xmlns:a16="http://schemas.microsoft.com/office/drawing/2014/main" id="{61F98BE3-4E73-DCD1-B643-80FA278250E5}"/>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0" name="Oval 54">
                  <a:extLst>
                    <a:ext uri="{FF2B5EF4-FFF2-40B4-BE49-F238E27FC236}">
                      <a16:creationId xmlns:a16="http://schemas.microsoft.com/office/drawing/2014/main" id="{916C64AE-BFD9-1D93-D561-32ED841EE0E7}"/>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nvGrpSpPr>
              <p:cNvPr id="239" name="Gruppieren 238">
                <a:extLst>
                  <a:ext uri="{FF2B5EF4-FFF2-40B4-BE49-F238E27FC236}">
                    <a16:creationId xmlns:a16="http://schemas.microsoft.com/office/drawing/2014/main" id="{A11977C0-03EB-1292-E6B9-8D1AE872841D}"/>
                  </a:ext>
                </a:extLst>
              </p:cNvPr>
              <p:cNvGrpSpPr/>
              <p:nvPr/>
            </p:nvGrpSpPr>
            <p:grpSpPr>
              <a:xfrm>
                <a:off x="6164643" y="3379841"/>
                <a:ext cx="1725274" cy="147384"/>
                <a:chOff x="3287014" y="4640527"/>
                <a:chExt cx="1725274" cy="147384"/>
              </a:xfrm>
            </p:grpSpPr>
            <p:grpSp>
              <p:nvGrpSpPr>
                <p:cNvPr id="253" name="Gruppieren 252">
                  <a:extLst>
                    <a:ext uri="{FF2B5EF4-FFF2-40B4-BE49-F238E27FC236}">
                      <a16:creationId xmlns:a16="http://schemas.microsoft.com/office/drawing/2014/main" id="{BD386F49-207B-DAE9-3E01-F8575642C095}"/>
                    </a:ext>
                  </a:extLst>
                </p:cNvPr>
                <p:cNvGrpSpPr/>
                <p:nvPr/>
              </p:nvGrpSpPr>
              <p:grpSpPr>
                <a:xfrm>
                  <a:off x="3287014" y="4640527"/>
                  <a:ext cx="833726" cy="146239"/>
                  <a:chOff x="5738409" y="3191184"/>
                  <a:chExt cx="1213639" cy="221190"/>
                </a:xfrm>
              </p:grpSpPr>
              <p:grpSp>
                <p:nvGrpSpPr>
                  <p:cNvPr id="259" name="Gruppieren 258">
                    <a:extLst>
                      <a:ext uri="{FF2B5EF4-FFF2-40B4-BE49-F238E27FC236}">
                        <a16:creationId xmlns:a16="http://schemas.microsoft.com/office/drawing/2014/main" id="{A7C12D4C-6FD2-EC20-63EB-318DE8BA5B14}"/>
                      </a:ext>
                    </a:extLst>
                  </p:cNvPr>
                  <p:cNvGrpSpPr/>
                  <p:nvPr/>
                </p:nvGrpSpPr>
                <p:grpSpPr>
                  <a:xfrm>
                    <a:off x="5738409" y="3191184"/>
                    <a:ext cx="711325" cy="213924"/>
                    <a:chOff x="3291203" y="2972762"/>
                    <a:chExt cx="711325" cy="213924"/>
                  </a:xfrm>
                </p:grpSpPr>
                <p:sp>
                  <p:nvSpPr>
                    <p:cNvPr id="262" name="Oval 46">
                      <a:extLst>
                        <a:ext uri="{FF2B5EF4-FFF2-40B4-BE49-F238E27FC236}">
                          <a16:creationId xmlns:a16="http://schemas.microsoft.com/office/drawing/2014/main" id="{AFF2056B-EB13-40B7-6E57-546731258E6C}"/>
                        </a:ext>
                      </a:extLst>
                    </p:cNvPr>
                    <p:cNvSpPr/>
                    <p:nvPr/>
                  </p:nvSpPr>
                  <p:spPr>
                    <a:xfrm rot="16200000">
                      <a:off x="3291202" y="2972763"/>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3" name="Oval 47">
                      <a:extLst>
                        <a:ext uri="{FF2B5EF4-FFF2-40B4-BE49-F238E27FC236}">
                          <a16:creationId xmlns:a16="http://schemas.microsoft.com/office/drawing/2014/main" id="{4265FA95-8B8B-366A-E756-514B9E205398}"/>
                        </a:ext>
                      </a:extLst>
                    </p:cNvPr>
                    <p:cNvSpPr/>
                    <p:nvPr/>
                  </p:nvSpPr>
                  <p:spPr>
                    <a:xfrm rot="16200000">
                      <a:off x="3534503" y="297276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4" name="Oval 48">
                      <a:extLst>
                        <a:ext uri="{FF2B5EF4-FFF2-40B4-BE49-F238E27FC236}">
                          <a16:creationId xmlns:a16="http://schemas.microsoft.com/office/drawing/2014/main" id="{DFFD253D-BE9F-CC8E-A445-B94747756CC8}"/>
                        </a:ext>
                      </a:extLst>
                    </p:cNvPr>
                    <p:cNvSpPr/>
                    <p:nvPr/>
                  </p:nvSpPr>
                  <p:spPr>
                    <a:xfrm rot="16200000">
                      <a:off x="3788605" y="2972764"/>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sp>
                <p:nvSpPr>
                  <p:cNvPr id="260" name="Oval 44">
                    <a:extLst>
                      <a:ext uri="{FF2B5EF4-FFF2-40B4-BE49-F238E27FC236}">
                        <a16:creationId xmlns:a16="http://schemas.microsoft.com/office/drawing/2014/main" id="{A2E3E7DB-BD93-5324-BD62-B61974867B77}"/>
                      </a:ext>
                    </a:extLst>
                  </p:cNvPr>
                  <p:cNvSpPr/>
                  <p:nvPr/>
                </p:nvSpPr>
                <p:spPr>
                  <a:xfrm rot="16200000">
                    <a:off x="6484023" y="3196416"/>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1" name="Oval 45">
                    <a:extLst>
                      <a:ext uri="{FF2B5EF4-FFF2-40B4-BE49-F238E27FC236}">
                        <a16:creationId xmlns:a16="http://schemas.microsoft.com/office/drawing/2014/main" id="{1D0F4FF6-CD6A-7058-2EA6-194D7687BA80}"/>
                      </a:ext>
                    </a:extLst>
                  </p:cNvPr>
                  <p:cNvSpPr/>
                  <p:nvPr/>
                </p:nvSpPr>
                <p:spPr>
                  <a:xfrm rot="16200000">
                    <a:off x="6738125" y="319845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sp>
              <p:nvSpPr>
                <p:cNvPr id="254" name="Oval 38">
                  <a:extLst>
                    <a:ext uri="{FF2B5EF4-FFF2-40B4-BE49-F238E27FC236}">
                      <a16:creationId xmlns:a16="http://schemas.microsoft.com/office/drawing/2014/main" id="{45A6ABA5-1D43-EEFE-FDC8-1DE2A7848AF7}"/>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5" name="Oval 39">
                  <a:extLst>
                    <a:ext uri="{FF2B5EF4-FFF2-40B4-BE49-F238E27FC236}">
                      <a16:creationId xmlns:a16="http://schemas.microsoft.com/office/drawing/2014/main" id="{95610F7D-E014-A4A3-23E4-8A30F8327EA7}"/>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6" name="Oval 40">
                  <a:extLst>
                    <a:ext uri="{FF2B5EF4-FFF2-40B4-BE49-F238E27FC236}">
                      <a16:creationId xmlns:a16="http://schemas.microsoft.com/office/drawing/2014/main" id="{E93BD08B-AF7D-E759-AD78-6E2773066435}"/>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7" name="Oval 41">
                  <a:extLst>
                    <a:ext uri="{FF2B5EF4-FFF2-40B4-BE49-F238E27FC236}">
                      <a16:creationId xmlns:a16="http://schemas.microsoft.com/office/drawing/2014/main" id="{C0D03D8C-654E-ACE3-8666-11ED46DE8C7A}"/>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8" name="Oval 42">
                  <a:extLst>
                    <a:ext uri="{FF2B5EF4-FFF2-40B4-BE49-F238E27FC236}">
                      <a16:creationId xmlns:a16="http://schemas.microsoft.com/office/drawing/2014/main" id="{A80BDDE2-80A1-8767-2F37-9350AA8E0F4B}"/>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nvGrpSpPr>
              <p:cNvPr id="240" name="Gruppieren 239">
                <a:extLst>
                  <a:ext uri="{FF2B5EF4-FFF2-40B4-BE49-F238E27FC236}">
                    <a16:creationId xmlns:a16="http://schemas.microsoft.com/office/drawing/2014/main" id="{9F676158-2465-199F-E975-77C82C165D03}"/>
                  </a:ext>
                </a:extLst>
              </p:cNvPr>
              <p:cNvGrpSpPr/>
              <p:nvPr/>
            </p:nvGrpSpPr>
            <p:grpSpPr>
              <a:xfrm>
                <a:off x="6164644" y="3552549"/>
                <a:ext cx="1725273" cy="146036"/>
                <a:chOff x="3287015" y="4641947"/>
                <a:chExt cx="1725273" cy="146036"/>
              </a:xfrm>
            </p:grpSpPr>
            <p:grpSp>
              <p:nvGrpSpPr>
                <p:cNvPr id="241" name="Gruppieren 240">
                  <a:extLst>
                    <a:ext uri="{FF2B5EF4-FFF2-40B4-BE49-F238E27FC236}">
                      <a16:creationId xmlns:a16="http://schemas.microsoft.com/office/drawing/2014/main" id="{7AABB9A4-3E4C-2165-F5DA-432CA66132D1}"/>
                    </a:ext>
                  </a:extLst>
                </p:cNvPr>
                <p:cNvGrpSpPr/>
                <p:nvPr/>
              </p:nvGrpSpPr>
              <p:grpSpPr>
                <a:xfrm>
                  <a:off x="3287015" y="4643989"/>
                  <a:ext cx="833727" cy="143994"/>
                  <a:chOff x="5738408" y="3196415"/>
                  <a:chExt cx="1213640" cy="217794"/>
                </a:xfrm>
              </p:grpSpPr>
              <p:grpSp>
                <p:nvGrpSpPr>
                  <p:cNvPr id="247" name="Gruppieren 246">
                    <a:extLst>
                      <a:ext uri="{FF2B5EF4-FFF2-40B4-BE49-F238E27FC236}">
                        <a16:creationId xmlns:a16="http://schemas.microsoft.com/office/drawing/2014/main" id="{F37FF610-22A4-3FE9-7C60-786DD5FA2482}"/>
                      </a:ext>
                    </a:extLst>
                  </p:cNvPr>
                  <p:cNvGrpSpPr/>
                  <p:nvPr/>
                </p:nvGrpSpPr>
                <p:grpSpPr>
                  <a:xfrm>
                    <a:off x="5738408" y="3200284"/>
                    <a:ext cx="711326" cy="213925"/>
                    <a:chOff x="3291202" y="2981862"/>
                    <a:chExt cx="711326" cy="213925"/>
                  </a:xfrm>
                </p:grpSpPr>
                <p:sp>
                  <p:nvSpPr>
                    <p:cNvPr id="250" name="Oval 34">
                      <a:extLst>
                        <a:ext uri="{FF2B5EF4-FFF2-40B4-BE49-F238E27FC236}">
                          <a16:creationId xmlns:a16="http://schemas.microsoft.com/office/drawing/2014/main" id="{C477E4A3-836A-E23C-AB2B-676BA7147F88}"/>
                        </a:ext>
                      </a:extLst>
                    </p:cNvPr>
                    <p:cNvSpPr/>
                    <p:nvPr/>
                  </p:nvSpPr>
                  <p:spPr>
                    <a:xfrm rot="16200000">
                      <a:off x="3291202" y="2981862"/>
                      <a:ext cx="213923" cy="213923"/>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1" name="Oval 35">
                      <a:extLst>
                        <a:ext uri="{FF2B5EF4-FFF2-40B4-BE49-F238E27FC236}">
                          <a16:creationId xmlns:a16="http://schemas.microsoft.com/office/drawing/2014/main" id="{3FF89C3D-885F-C36E-8BC1-8642E31A67EC}"/>
                        </a:ext>
                      </a:extLst>
                    </p:cNvPr>
                    <p:cNvSpPr/>
                    <p:nvPr/>
                  </p:nvSpPr>
                  <p:spPr>
                    <a:xfrm rot="16200000">
                      <a:off x="3534504" y="2981864"/>
                      <a:ext cx="213922" cy="213923"/>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2" name="Oval 36">
                      <a:extLst>
                        <a:ext uri="{FF2B5EF4-FFF2-40B4-BE49-F238E27FC236}">
                          <a16:creationId xmlns:a16="http://schemas.microsoft.com/office/drawing/2014/main" id="{6422FE61-A4D9-69B1-8029-EE411E06AE0B}"/>
                        </a:ext>
                      </a:extLst>
                    </p:cNvPr>
                    <p:cNvSpPr/>
                    <p:nvPr/>
                  </p:nvSpPr>
                  <p:spPr>
                    <a:xfrm rot="16200000">
                      <a:off x="3788605" y="2981864"/>
                      <a:ext cx="213923" cy="213923"/>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sp>
                <p:nvSpPr>
                  <p:cNvPr id="248" name="Oval 32">
                    <a:extLst>
                      <a:ext uri="{FF2B5EF4-FFF2-40B4-BE49-F238E27FC236}">
                        <a16:creationId xmlns:a16="http://schemas.microsoft.com/office/drawing/2014/main" id="{92628148-EDA4-58EE-DA41-BB14F55DC1A0}"/>
                      </a:ext>
                    </a:extLst>
                  </p:cNvPr>
                  <p:cNvSpPr/>
                  <p:nvPr/>
                </p:nvSpPr>
                <p:spPr>
                  <a:xfrm rot="16200000">
                    <a:off x="6484023" y="3196416"/>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9" name="Oval 33">
                    <a:extLst>
                      <a:ext uri="{FF2B5EF4-FFF2-40B4-BE49-F238E27FC236}">
                        <a16:creationId xmlns:a16="http://schemas.microsoft.com/office/drawing/2014/main" id="{0705A43A-8BD1-74D1-1E36-11256728FE19}"/>
                      </a:ext>
                    </a:extLst>
                  </p:cNvPr>
                  <p:cNvSpPr/>
                  <p:nvPr/>
                </p:nvSpPr>
                <p:spPr>
                  <a:xfrm rot="16200000">
                    <a:off x="6738125" y="3198452"/>
                    <a:ext cx="213923" cy="213922"/>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sp>
              <p:nvSpPr>
                <p:cNvPr id="242" name="Oval 26">
                  <a:extLst>
                    <a:ext uri="{FF2B5EF4-FFF2-40B4-BE49-F238E27FC236}">
                      <a16:creationId xmlns:a16="http://schemas.microsoft.com/office/drawing/2014/main" id="{8B8F6D47-1D7A-AE4F-90D0-82AA84A7EFBD}"/>
                    </a:ext>
                  </a:extLst>
                </p:cNvPr>
                <p:cNvSpPr/>
                <p:nvPr/>
              </p:nvSpPr>
              <p:spPr>
                <a:xfrm rot="16200000">
                  <a:off x="4194502" y="4642077"/>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3" name="Oval 27">
                  <a:extLst>
                    <a:ext uri="{FF2B5EF4-FFF2-40B4-BE49-F238E27FC236}">
                      <a16:creationId xmlns:a16="http://schemas.microsoft.com/office/drawing/2014/main" id="{4A66767B-212D-5D94-E6B7-EECF9475F7D1}"/>
                    </a:ext>
                  </a:extLst>
                </p:cNvPr>
                <p:cNvSpPr/>
                <p:nvPr/>
              </p:nvSpPr>
              <p:spPr>
                <a:xfrm rot="16200000">
                  <a:off x="4361641" y="4642078"/>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4" name="Oval 28">
                  <a:extLst>
                    <a:ext uri="{FF2B5EF4-FFF2-40B4-BE49-F238E27FC236}">
                      <a16:creationId xmlns:a16="http://schemas.microsoft.com/office/drawing/2014/main" id="{0BF7321F-B277-D5D0-4752-914BEE35B850}"/>
                    </a:ext>
                  </a:extLst>
                </p:cNvPr>
                <p:cNvSpPr/>
                <p:nvPr/>
              </p:nvSpPr>
              <p:spPr>
                <a:xfrm rot="16200000">
                  <a:off x="4529850" y="4643715"/>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5" name="Oval 29">
                  <a:extLst>
                    <a:ext uri="{FF2B5EF4-FFF2-40B4-BE49-F238E27FC236}">
                      <a16:creationId xmlns:a16="http://schemas.microsoft.com/office/drawing/2014/main" id="{E5A2FEB2-C508-EDDB-4E1B-C4B22D3F6AC1}"/>
                    </a:ext>
                  </a:extLst>
                </p:cNvPr>
                <p:cNvSpPr/>
                <p:nvPr/>
              </p:nvSpPr>
              <p:spPr>
                <a:xfrm rot="16200000">
                  <a:off x="4702000" y="4639186"/>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6" name="Oval 30">
                  <a:extLst>
                    <a:ext uri="{FF2B5EF4-FFF2-40B4-BE49-F238E27FC236}">
                      <a16:creationId xmlns:a16="http://schemas.microsoft.com/office/drawing/2014/main" id="{900D519E-E485-8DFF-1F90-C6D766FA5ECE}"/>
                    </a:ext>
                  </a:extLst>
                </p:cNvPr>
                <p:cNvSpPr/>
                <p:nvPr/>
              </p:nvSpPr>
              <p:spPr>
                <a:xfrm rot="16200000">
                  <a:off x="4868092" y="4641012"/>
                  <a:ext cx="141435" cy="146957"/>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grpSp>
        <p:sp>
          <p:nvSpPr>
            <p:cNvPr id="227" name="Abgerundetes Rechteck 226">
              <a:extLst>
                <a:ext uri="{FF2B5EF4-FFF2-40B4-BE49-F238E27FC236}">
                  <a16:creationId xmlns:a16="http://schemas.microsoft.com/office/drawing/2014/main" id="{A2554ED4-034D-D6B8-ADD6-A008964BF249}"/>
                </a:ext>
              </a:extLst>
            </p:cNvPr>
            <p:cNvSpPr/>
            <p:nvPr/>
          </p:nvSpPr>
          <p:spPr>
            <a:xfrm>
              <a:off x="5912256" y="4685049"/>
              <a:ext cx="1780574"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8" name="Abgerundetes Rechteck 227">
              <a:extLst>
                <a:ext uri="{FF2B5EF4-FFF2-40B4-BE49-F238E27FC236}">
                  <a16:creationId xmlns:a16="http://schemas.microsoft.com/office/drawing/2014/main" id="{6F51EF60-699F-F34A-95F4-EC8C77C41164}"/>
                </a:ext>
              </a:extLst>
            </p:cNvPr>
            <p:cNvSpPr/>
            <p:nvPr/>
          </p:nvSpPr>
          <p:spPr>
            <a:xfrm>
              <a:off x="5907770" y="4855377"/>
              <a:ext cx="1780574"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9" name="Abgerundetes Rechteck 228">
              <a:extLst>
                <a:ext uri="{FF2B5EF4-FFF2-40B4-BE49-F238E27FC236}">
                  <a16:creationId xmlns:a16="http://schemas.microsoft.com/office/drawing/2014/main" id="{F4A770FF-FB2A-F5DC-DA16-AE02DD6C8B20}"/>
                </a:ext>
              </a:extLst>
            </p:cNvPr>
            <p:cNvSpPr/>
            <p:nvPr/>
          </p:nvSpPr>
          <p:spPr>
            <a:xfrm>
              <a:off x="5898820" y="5016737"/>
              <a:ext cx="1780574"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0" name="Abgerundetes Rechteck 229">
              <a:extLst>
                <a:ext uri="{FF2B5EF4-FFF2-40B4-BE49-F238E27FC236}">
                  <a16:creationId xmlns:a16="http://schemas.microsoft.com/office/drawing/2014/main" id="{AA0A7F0A-785D-CC59-7DD6-D65524ED1F1B}"/>
                </a:ext>
              </a:extLst>
            </p:cNvPr>
            <p:cNvSpPr/>
            <p:nvPr/>
          </p:nvSpPr>
          <p:spPr>
            <a:xfrm>
              <a:off x="5903307" y="5182583"/>
              <a:ext cx="1780574"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231" name="Abgerundetes Rechteck 230">
              <a:extLst>
                <a:ext uri="{FF2B5EF4-FFF2-40B4-BE49-F238E27FC236}">
                  <a16:creationId xmlns:a16="http://schemas.microsoft.com/office/drawing/2014/main" id="{5243A3E9-9BBA-E979-3FA5-2E917EA211DD}"/>
                </a:ext>
              </a:extLst>
            </p:cNvPr>
            <p:cNvSpPr/>
            <p:nvPr/>
          </p:nvSpPr>
          <p:spPr>
            <a:xfrm>
              <a:off x="5903319" y="5352915"/>
              <a:ext cx="1780574"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2" name="Abgerundetes Rechteck 231">
              <a:extLst>
                <a:ext uri="{FF2B5EF4-FFF2-40B4-BE49-F238E27FC236}">
                  <a16:creationId xmlns:a16="http://schemas.microsoft.com/office/drawing/2014/main" id="{61F89D97-F0A9-E41F-6318-A6A437388B1B}"/>
                </a:ext>
              </a:extLst>
            </p:cNvPr>
            <p:cNvSpPr/>
            <p:nvPr/>
          </p:nvSpPr>
          <p:spPr>
            <a:xfrm>
              <a:off x="5907813" y="5563586"/>
              <a:ext cx="1780574"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3" name="Abgerundetes Rechteck 232">
              <a:extLst>
                <a:ext uri="{FF2B5EF4-FFF2-40B4-BE49-F238E27FC236}">
                  <a16:creationId xmlns:a16="http://schemas.microsoft.com/office/drawing/2014/main" id="{7062A81A-40E8-A1BB-CD2C-FC77ECE5781F}"/>
                </a:ext>
              </a:extLst>
            </p:cNvPr>
            <p:cNvSpPr/>
            <p:nvPr/>
          </p:nvSpPr>
          <p:spPr>
            <a:xfrm>
              <a:off x="5903338" y="5733914"/>
              <a:ext cx="1780574" cy="165674"/>
            </a:xfrm>
            <a:prstGeom prst="roundRect">
              <a:avLst>
                <a:gd name="adj" fmla="val 50000"/>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sp>
        <p:nvSpPr>
          <p:cNvPr id="325" name="Textfeld 324">
            <a:extLst>
              <a:ext uri="{FF2B5EF4-FFF2-40B4-BE49-F238E27FC236}">
                <a16:creationId xmlns:a16="http://schemas.microsoft.com/office/drawing/2014/main" id="{08298F52-CE89-0B50-133B-E723B47EA74F}"/>
              </a:ext>
            </a:extLst>
          </p:cNvPr>
          <p:cNvSpPr txBox="1"/>
          <p:nvPr/>
        </p:nvSpPr>
        <p:spPr>
          <a:xfrm>
            <a:off x="690413" y="3924424"/>
            <a:ext cx="2790043" cy="369332"/>
          </a:xfrm>
          <a:prstGeom prst="rect">
            <a:avLst/>
          </a:prstGeom>
          <a:noFill/>
        </p:spPr>
        <p:txBody>
          <a:bodyPr wrap="square">
            <a:spAutoFit/>
          </a:bodyPr>
          <a:lstStyle/>
          <a:p>
            <a:r>
              <a:rPr lang="de-DE" altLang="de-DE" dirty="0">
                <a:latin typeface="Arial" panose="020B0604020202020204" pitchFamily="34" charset="0"/>
                <a:cs typeface="Arial" panose="020B0604020202020204" pitchFamily="34" charset="0"/>
              </a:rPr>
              <a:t>7  </a:t>
            </a:r>
            <a:r>
              <a:rPr lang="de-DE" dirty="0">
                <a:latin typeface="Arial" panose="020B0604020202020204" pitchFamily="34" charset="0"/>
                <a:cs typeface="Arial" panose="020B0604020202020204" pitchFamily="34" charset="0"/>
              </a:rPr>
              <a:t>∙</a:t>
            </a:r>
            <a:r>
              <a:rPr lang="de-DE" altLang="de-DE" dirty="0">
                <a:latin typeface="Arial" panose="020B0604020202020204" pitchFamily="34" charset="0"/>
                <a:cs typeface="Arial" panose="020B0604020202020204" pitchFamily="34" charset="0"/>
              </a:rPr>
              <a:t> 8 =  7 </a:t>
            </a:r>
            <a:r>
              <a:rPr lang="de-DE" dirty="0">
                <a:latin typeface="Arial" panose="020B0604020202020204" pitchFamily="34" charset="0"/>
                <a:cs typeface="Arial" panose="020B0604020202020204" pitchFamily="34" charset="0"/>
              </a:rPr>
              <a:t>∙</a:t>
            </a:r>
            <a:r>
              <a:rPr lang="de-DE" altLang="de-DE" dirty="0">
                <a:latin typeface="Arial" panose="020B0604020202020204" pitchFamily="34" charset="0"/>
                <a:cs typeface="Arial" panose="020B0604020202020204" pitchFamily="34" charset="0"/>
              </a:rPr>
              <a:t> 10 - 7  </a:t>
            </a:r>
            <a:r>
              <a:rPr lang="de-DE" dirty="0">
                <a:latin typeface="Arial" panose="020B0604020202020204" pitchFamily="34" charset="0"/>
                <a:cs typeface="Arial" panose="020B0604020202020204" pitchFamily="34" charset="0"/>
              </a:rPr>
              <a:t>∙</a:t>
            </a:r>
            <a:r>
              <a:rPr lang="de-DE" altLang="de-DE" dirty="0">
                <a:latin typeface="Arial" panose="020B0604020202020204" pitchFamily="34" charset="0"/>
                <a:cs typeface="Arial" panose="020B0604020202020204" pitchFamily="34" charset="0"/>
              </a:rPr>
              <a:t> 2</a:t>
            </a:r>
            <a:endParaRPr lang="de-DE" dirty="0">
              <a:latin typeface="Arial" panose="020B0604020202020204" pitchFamily="34" charset="0"/>
              <a:cs typeface="Arial" panose="020B0604020202020204" pitchFamily="34" charset="0"/>
            </a:endParaRPr>
          </a:p>
        </p:txBody>
      </p:sp>
      <p:sp>
        <p:nvSpPr>
          <p:cNvPr id="327" name="Textfeld 326">
            <a:extLst>
              <a:ext uri="{FF2B5EF4-FFF2-40B4-BE49-F238E27FC236}">
                <a16:creationId xmlns:a16="http://schemas.microsoft.com/office/drawing/2014/main" id="{34CFECBD-2DBA-A48A-ECD1-A2AE5DAEADAF}"/>
              </a:ext>
            </a:extLst>
          </p:cNvPr>
          <p:cNvSpPr txBox="1"/>
          <p:nvPr/>
        </p:nvSpPr>
        <p:spPr>
          <a:xfrm>
            <a:off x="4994458" y="3924424"/>
            <a:ext cx="3785329" cy="369332"/>
          </a:xfrm>
          <a:prstGeom prst="rect">
            <a:avLst/>
          </a:prstGeom>
          <a:noFill/>
        </p:spPr>
        <p:txBody>
          <a:bodyPr wrap="square">
            <a:spAutoFit/>
          </a:bodyPr>
          <a:lstStyle/>
          <a:p>
            <a:r>
              <a:rPr lang="de-DE" altLang="de-DE" dirty="0">
                <a:latin typeface="Arial" panose="020B0604020202020204" pitchFamily="34" charset="0"/>
                <a:cs typeface="Arial" panose="020B0604020202020204" pitchFamily="34" charset="0"/>
              </a:rPr>
              <a:t>7 </a:t>
            </a:r>
            <a:r>
              <a:rPr lang="de-DE" dirty="0">
                <a:latin typeface="Arial" panose="020B0604020202020204" pitchFamily="34" charset="0"/>
                <a:cs typeface="Arial" panose="020B0604020202020204" pitchFamily="34" charset="0"/>
              </a:rPr>
              <a:t>∙</a:t>
            </a:r>
            <a:r>
              <a:rPr lang="de-DE" altLang="de-DE" dirty="0">
                <a:latin typeface="Arial" panose="020B0604020202020204" pitchFamily="34" charset="0"/>
                <a:cs typeface="Arial" panose="020B0604020202020204" pitchFamily="34" charset="0"/>
              </a:rPr>
              <a:t> 8 = 8 </a:t>
            </a:r>
            <a:r>
              <a:rPr lang="de-DE" dirty="0">
                <a:latin typeface="Arial" panose="020B0604020202020204" pitchFamily="34" charset="0"/>
                <a:cs typeface="Arial" panose="020B0604020202020204" pitchFamily="34" charset="0"/>
              </a:rPr>
              <a:t>+ 8 + 8 + 8 + 8 + 8 + 8 </a:t>
            </a:r>
          </a:p>
        </p:txBody>
      </p:sp>
      <p:sp>
        <p:nvSpPr>
          <p:cNvPr id="425" name="Abgerundetes Rechteck 424">
            <a:extLst>
              <a:ext uri="{FF2B5EF4-FFF2-40B4-BE49-F238E27FC236}">
                <a16:creationId xmlns:a16="http://schemas.microsoft.com/office/drawing/2014/main" id="{62AEFB46-89CF-7814-BA48-686B9D1C411E}"/>
              </a:ext>
            </a:extLst>
          </p:cNvPr>
          <p:cNvSpPr/>
          <p:nvPr/>
        </p:nvSpPr>
        <p:spPr>
          <a:xfrm>
            <a:off x="3059416" y="4549548"/>
            <a:ext cx="416042" cy="196429"/>
          </a:xfrm>
          <a:prstGeom prst="roundRect">
            <a:avLst>
              <a:gd name="adj" fmla="val 50000"/>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6" name="Abgerundetes Rechteck 425">
            <a:extLst>
              <a:ext uri="{FF2B5EF4-FFF2-40B4-BE49-F238E27FC236}">
                <a16:creationId xmlns:a16="http://schemas.microsoft.com/office/drawing/2014/main" id="{59085DAB-C002-BAAA-C50F-769E229C2463}"/>
              </a:ext>
            </a:extLst>
          </p:cNvPr>
          <p:cNvSpPr/>
          <p:nvPr/>
        </p:nvSpPr>
        <p:spPr>
          <a:xfrm>
            <a:off x="3054965" y="4746242"/>
            <a:ext cx="416042" cy="196429"/>
          </a:xfrm>
          <a:prstGeom prst="roundRect">
            <a:avLst>
              <a:gd name="adj" fmla="val 50000"/>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7" name="Abgerundetes Rechteck 426">
            <a:extLst>
              <a:ext uri="{FF2B5EF4-FFF2-40B4-BE49-F238E27FC236}">
                <a16:creationId xmlns:a16="http://schemas.microsoft.com/office/drawing/2014/main" id="{424AD3AD-FF80-5B39-CC8A-120C3693083D}"/>
              </a:ext>
            </a:extLst>
          </p:cNvPr>
          <p:cNvSpPr/>
          <p:nvPr/>
        </p:nvSpPr>
        <p:spPr>
          <a:xfrm>
            <a:off x="3052476" y="4940821"/>
            <a:ext cx="416042" cy="196429"/>
          </a:xfrm>
          <a:prstGeom prst="roundRect">
            <a:avLst>
              <a:gd name="adj" fmla="val 50000"/>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8" name="Abgerundetes Rechteck 427">
            <a:extLst>
              <a:ext uri="{FF2B5EF4-FFF2-40B4-BE49-F238E27FC236}">
                <a16:creationId xmlns:a16="http://schemas.microsoft.com/office/drawing/2014/main" id="{E8F9E097-16E2-53FE-BA44-0506AF51FF6D}"/>
              </a:ext>
            </a:extLst>
          </p:cNvPr>
          <p:cNvSpPr/>
          <p:nvPr/>
        </p:nvSpPr>
        <p:spPr>
          <a:xfrm>
            <a:off x="3051418" y="5134822"/>
            <a:ext cx="416042" cy="196429"/>
          </a:xfrm>
          <a:prstGeom prst="roundRect">
            <a:avLst>
              <a:gd name="adj" fmla="val 50000"/>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9" name="Abgerundetes Rechteck 428">
            <a:extLst>
              <a:ext uri="{FF2B5EF4-FFF2-40B4-BE49-F238E27FC236}">
                <a16:creationId xmlns:a16="http://schemas.microsoft.com/office/drawing/2014/main" id="{26352EC1-C021-AC91-2E77-784744F18DDF}"/>
              </a:ext>
            </a:extLst>
          </p:cNvPr>
          <p:cNvSpPr/>
          <p:nvPr/>
        </p:nvSpPr>
        <p:spPr>
          <a:xfrm>
            <a:off x="3058101" y="5333391"/>
            <a:ext cx="416042" cy="196429"/>
          </a:xfrm>
          <a:prstGeom prst="roundRect">
            <a:avLst>
              <a:gd name="adj" fmla="val 50000"/>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0" name="Abgerundetes Rechteck 429">
            <a:extLst>
              <a:ext uri="{FF2B5EF4-FFF2-40B4-BE49-F238E27FC236}">
                <a16:creationId xmlns:a16="http://schemas.microsoft.com/office/drawing/2014/main" id="{E77EDC3D-50A7-4CED-C313-76EC3F06D1C0}"/>
              </a:ext>
            </a:extLst>
          </p:cNvPr>
          <p:cNvSpPr/>
          <p:nvPr/>
        </p:nvSpPr>
        <p:spPr>
          <a:xfrm>
            <a:off x="3061186" y="5583170"/>
            <a:ext cx="416042" cy="196429"/>
          </a:xfrm>
          <a:prstGeom prst="roundRect">
            <a:avLst>
              <a:gd name="adj" fmla="val 50000"/>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1" name="Abgerundetes Rechteck 430">
            <a:extLst>
              <a:ext uri="{FF2B5EF4-FFF2-40B4-BE49-F238E27FC236}">
                <a16:creationId xmlns:a16="http://schemas.microsoft.com/office/drawing/2014/main" id="{06D75B60-3BCD-4C97-9872-AA39FB1494DE}"/>
              </a:ext>
            </a:extLst>
          </p:cNvPr>
          <p:cNvSpPr/>
          <p:nvPr/>
        </p:nvSpPr>
        <p:spPr>
          <a:xfrm>
            <a:off x="3059595" y="5786843"/>
            <a:ext cx="416042" cy="196429"/>
          </a:xfrm>
          <a:prstGeom prst="roundRect">
            <a:avLst>
              <a:gd name="adj" fmla="val 50000"/>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22083685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Aufgabenbeziehungen nutzen</a:t>
            </a:r>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65</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200" dirty="0">
                <a:solidFill>
                  <a:schemeClr val="tx1"/>
                </a:solidFill>
                <a:latin typeface="Arial" panose="020B0604020202020204" pitchFamily="34" charset="0"/>
                <a:cs typeface="Arial" panose="020B0604020202020204" pitchFamily="34" charset="0"/>
              </a:rPr>
              <a:t>Lernende brauchen Gelegenheiten, </a:t>
            </a:r>
          </a:p>
          <a:p>
            <a:pPr algn="ctr">
              <a:lnSpc>
                <a:spcPct val="200000"/>
              </a:lnSpc>
            </a:pPr>
            <a:r>
              <a:rPr lang="de-DE" sz="2200" dirty="0">
                <a:solidFill>
                  <a:schemeClr val="tx1"/>
                </a:solidFill>
                <a:latin typeface="Arial" panose="020B0604020202020204" pitchFamily="34" charset="0"/>
                <a:cs typeface="Arial" panose="020B0604020202020204" pitchFamily="34" charset="0"/>
              </a:rPr>
              <a:t>Beziehungen zwischen Rechenoperationen und Aufgaben zu erkennen und zu nutzen.</a:t>
            </a:r>
          </a:p>
        </p:txBody>
      </p:sp>
      <p:pic>
        <p:nvPicPr>
          <p:cNvPr id="1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90359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4" y="1139846"/>
            <a:ext cx="7630888" cy="4912611"/>
          </a:xfrm>
        </p:spPr>
        <p:txBody>
          <a:bodyPr/>
          <a:lstStyle/>
          <a:p>
            <a:r>
              <a:rPr lang="de-DE" sz="2000" dirty="0"/>
              <a:t>Reflexion des Erprobungsauftrags</a:t>
            </a:r>
          </a:p>
          <a:p>
            <a:r>
              <a:rPr lang="de-DE" sz="2000" dirty="0"/>
              <a:t>Bedeutung und Kompetenzerwartungen</a:t>
            </a:r>
          </a:p>
          <a:p>
            <a:r>
              <a:rPr lang="de-DE" sz="2000" dirty="0"/>
              <a:t>Grundvorstellungen besitzen</a:t>
            </a:r>
          </a:p>
          <a:p>
            <a:r>
              <a:rPr lang="de-DE" sz="2000" dirty="0"/>
              <a:t>Darstellungen vernetzen</a:t>
            </a:r>
          </a:p>
          <a:p>
            <a:r>
              <a:rPr lang="de-DE" sz="2000" dirty="0"/>
              <a:t>Aufgabenbeziehungen nutzen </a:t>
            </a:r>
          </a:p>
          <a:p>
            <a:r>
              <a:rPr lang="de-DE" sz="2000" b="1" dirty="0"/>
              <a:t>Reflexion und Erprobungsauftrag</a:t>
            </a:r>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66</a:t>
            </a:fld>
            <a:endParaRPr lang="de-DE" dirty="0"/>
          </a:p>
        </p:txBody>
      </p:sp>
    </p:spTree>
    <p:extLst>
      <p:ext uri="{BB962C8B-B14F-4D97-AF65-F5344CB8AC3E}">
        <p14:creationId xmlns:p14="http://schemas.microsoft.com/office/powerpoint/2010/main" val="29447262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B9FC44-10D6-7B40-6E5D-2267AD953F4D}"/>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9EAA8CE7-266A-71C7-79B4-D4B572BA957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B5BF8701-6CBE-4A17-7151-60D3968AD9F3}"/>
              </a:ext>
            </a:extLst>
          </p:cNvPr>
          <p:cNvSpPr>
            <a:spLocks noGrp="1"/>
          </p:cNvSpPr>
          <p:nvPr>
            <p:ph type="sldNum" sz="quarter" idx="12"/>
          </p:nvPr>
        </p:nvSpPr>
        <p:spPr/>
        <p:txBody>
          <a:bodyPr/>
          <a:lstStyle/>
          <a:p>
            <a:fld id="{C3752B7C-18A9-864D-BBCB-54A9F41B5594}" type="slidenum">
              <a:rPr lang="de-DE" smtClean="0"/>
              <a:pPr/>
              <a:t>67</a:t>
            </a:fld>
            <a:endParaRPr lang="de-DE" dirty="0"/>
          </a:p>
        </p:txBody>
      </p:sp>
      <p:sp>
        <p:nvSpPr>
          <p:cNvPr id="5" name="Textplatzhalter 4">
            <a:extLst>
              <a:ext uri="{FF2B5EF4-FFF2-40B4-BE49-F238E27FC236}">
                <a16:creationId xmlns:a16="http://schemas.microsoft.com/office/drawing/2014/main" id="{87576AA8-6DAC-0516-40F2-BA1BA03510A0}"/>
              </a:ext>
            </a:extLst>
          </p:cNvPr>
          <p:cNvSpPr>
            <a:spLocks noGrp="1"/>
          </p:cNvSpPr>
          <p:nvPr>
            <p:ph type="body" sz="quarter" idx="13"/>
          </p:nvPr>
        </p:nvSpPr>
        <p:spPr>
          <a:xfrm>
            <a:off x="979056" y="1194030"/>
            <a:ext cx="7126719" cy="445628"/>
          </a:xfrm>
        </p:spPr>
        <p:txBody>
          <a:bodyPr/>
          <a:lstStyle/>
          <a:p>
            <a:r>
              <a:rPr lang="de-DE" dirty="0"/>
              <a:t>ANMERKUNGEN ZUR AKTIVITÄT AUF FOLIE 70</a:t>
            </a:r>
          </a:p>
        </p:txBody>
      </p:sp>
      <p:sp>
        <p:nvSpPr>
          <p:cNvPr id="6" name="Inhaltsplatzhalter 5">
            <a:extLst>
              <a:ext uri="{FF2B5EF4-FFF2-40B4-BE49-F238E27FC236}">
                <a16:creationId xmlns:a16="http://schemas.microsoft.com/office/drawing/2014/main" id="{CBEEC178-1451-6E74-9A5F-8759C6BE6EED}"/>
              </a:ext>
            </a:extLst>
          </p:cNvPr>
          <p:cNvSpPr>
            <a:spLocks noGrp="1"/>
          </p:cNvSpPr>
          <p:nvPr>
            <p:ph idx="1"/>
          </p:nvPr>
        </p:nvSpPr>
        <p:spPr>
          <a:xfrm>
            <a:off x="979056" y="1639658"/>
            <a:ext cx="7222836" cy="4527819"/>
          </a:xfrm>
        </p:spPr>
        <p:txBody>
          <a:bodyPr/>
          <a:lstStyle/>
          <a:p>
            <a:pPr>
              <a:spcBef>
                <a:spcPts val="0"/>
              </a:spcBef>
            </a:pPr>
            <a:r>
              <a:rPr lang="de-DE" sz="1500" b="1" dirty="0"/>
              <a:t>Ziel: </a:t>
            </a:r>
            <a:r>
              <a:rPr lang="de-DE" sz="1500" dirty="0"/>
              <a:t>Kritische Reflexion des eigenen Unterrichts, Nachdenken über mögliche Modifikationen</a:t>
            </a:r>
          </a:p>
          <a:p>
            <a:pPr>
              <a:spcBef>
                <a:spcPts val="0"/>
              </a:spcBef>
            </a:pPr>
            <a:endParaRPr lang="de-DE" sz="1400" b="1" dirty="0"/>
          </a:p>
          <a:p>
            <a:pPr>
              <a:spcBef>
                <a:spcPts val="0"/>
              </a:spcBef>
            </a:pPr>
            <a:r>
              <a:rPr lang="de-DE" sz="1500" b="1" dirty="0"/>
              <a:t>Hinweise zur Durchführung:</a:t>
            </a:r>
          </a:p>
          <a:p>
            <a:pPr marL="285750" indent="-285750">
              <a:spcBef>
                <a:spcPts val="0"/>
              </a:spcBef>
              <a:buFont typeface="Arial" panose="020B0604020202020204" pitchFamily="34" charset="0"/>
              <a:buChar char="•"/>
            </a:pPr>
            <a:r>
              <a:rPr lang="de-DE" sz="1500" dirty="0"/>
              <a:t>Austausch guter Ideen untereinander</a:t>
            </a:r>
          </a:p>
          <a:p>
            <a:pPr marL="285750" indent="-285750">
              <a:spcBef>
                <a:spcPts val="0"/>
              </a:spcBef>
              <a:buFont typeface="Arial" panose="020B0604020202020204" pitchFamily="34" charset="0"/>
              <a:buChar char="•"/>
            </a:pPr>
            <a:r>
              <a:rPr lang="de-DE" sz="1500" dirty="0"/>
              <a:t>Abgleich des eigenen Vorgehens mit den Kernbotschaften des Moduls: Wie ausführlich und mit welchen Aufgabenstellungen werden im eigenen Unterricht (in Schulbüchern und eingesetzten Materialien) folgende Punkte einbezogen?</a:t>
            </a:r>
          </a:p>
          <a:p>
            <a:pPr marL="742950" lvl="1" indent="-285750">
              <a:spcBef>
                <a:spcPts val="0"/>
              </a:spcBef>
              <a:buFont typeface="Arial" panose="020B0604020202020204" pitchFamily="34" charset="0"/>
              <a:buChar char="•"/>
            </a:pPr>
            <a:r>
              <a:rPr lang="de-DE" sz="1500" dirty="0"/>
              <a:t>Grundvorstellungen aufbauen</a:t>
            </a:r>
          </a:p>
          <a:p>
            <a:pPr marL="742950" lvl="1" indent="-285750">
              <a:spcBef>
                <a:spcPts val="0"/>
              </a:spcBef>
              <a:buFont typeface="Arial" panose="020B0604020202020204" pitchFamily="34" charset="0"/>
              <a:buChar char="•"/>
            </a:pPr>
            <a:r>
              <a:rPr lang="de-DE" sz="1500" dirty="0"/>
              <a:t>Darstellungen vernetzen</a:t>
            </a:r>
          </a:p>
          <a:p>
            <a:pPr marL="742950" lvl="1" indent="-285750">
              <a:spcBef>
                <a:spcPts val="0"/>
              </a:spcBef>
              <a:buFont typeface="Arial" panose="020B0604020202020204" pitchFamily="34" charset="0"/>
              <a:buChar char="•"/>
            </a:pPr>
            <a:r>
              <a:rPr lang="de-DE" sz="1500" dirty="0"/>
              <a:t>Aufgabenbeziehungen nutzen </a:t>
            </a:r>
          </a:p>
          <a:p>
            <a:pPr marL="285750" indent="-285750">
              <a:spcBef>
                <a:spcPts val="0"/>
              </a:spcBef>
              <a:buFont typeface="Arial" panose="020B0604020202020204" pitchFamily="34" charset="0"/>
              <a:buChar char="•"/>
            </a:pPr>
            <a:r>
              <a:rPr lang="de-DE" sz="1500" dirty="0"/>
              <a:t>Überprüfen, inwieweit im Sinne des Spiralprinzips von Anfang an auf die Entwicklung eines tragfähigen Operationsverständnisses geachtet wird.</a:t>
            </a:r>
          </a:p>
          <a:p>
            <a:endParaRPr lang="de-DE" sz="1400" dirty="0"/>
          </a:p>
        </p:txBody>
      </p:sp>
    </p:spTree>
    <p:extLst>
      <p:ext uri="{BB962C8B-B14F-4D97-AF65-F5344CB8AC3E}">
        <p14:creationId xmlns:p14="http://schemas.microsoft.com/office/powerpoint/2010/main" val="29762200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B9FC44-10D6-7B40-6E5D-2267AD953F4D}"/>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9EAA8CE7-266A-71C7-79B4-D4B572BA957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B5BF8701-6CBE-4A17-7151-60D3968AD9F3}"/>
              </a:ext>
            </a:extLst>
          </p:cNvPr>
          <p:cNvSpPr>
            <a:spLocks noGrp="1"/>
          </p:cNvSpPr>
          <p:nvPr>
            <p:ph type="sldNum" sz="quarter" idx="12"/>
          </p:nvPr>
        </p:nvSpPr>
        <p:spPr/>
        <p:txBody>
          <a:bodyPr/>
          <a:lstStyle/>
          <a:p>
            <a:fld id="{C3752B7C-18A9-864D-BBCB-54A9F41B5594}" type="slidenum">
              <a:rPr lang="de-DE" smtClean="0"/>
              <a:pPr/>
              <a:t>68</a:t>
            </a:fld>
            <a:endParaRPr lang="de-DE" dirty="0"/>
          </a:p>
        </p:txBody>
      </p:sp>
      <p:sp>
        <p:nvSpPr>
          <p:cNvPr id="5" name="Textplatzhalter 4">
            <a:extLst>
              <a:ext uri="{FF2B5EF4-FFF2-40B4-BE49-F238E27FC236}">
                <a16:creationId xmlns:a16="http://schemas.microsoft.com/office/drawing/2014/main" id="{87576AA8-6DAC-0516-40F2-BA1BA03510A0}"/>
              </a:ext>
            </a:extLst>
          </p:cNvPr>
          <p:cNvSpPr>
            <a:spLocks noGrp="1"/>
          </p:cNvSpPr>
          <p:nvPr>
            <p:ph type="body" sz="quarter" idx="13"/>
          </p:nvPr>
        </p:nvSpPr>
        <p:spPr>
          <a:xfrm>
            <a:off x="979056" y="1194030"/>
            <a:ext cx="7126719" cy="445628"/>
          </a:xfrm>
        </p:spPr>
        <p:txBody>
          <a:bodyPr/>
          <a:lstStyle/>
          <a:p>
            <a:r>
              <a:rPr lang="de-DE" dirty="0"/>
              <a:t>ANMERKUNGEN ZUR AKTIVITÄT AUF FOLIE 70</a:t>
            </a:r>
          </a:p>
        </p:txBody>
      </p:sp>
      <p:sp>
        <p:nvSpPr>
          <p:cNvPr id="6" name="Inhaltsplatzhalter 5">
            <a:extLst>
              <a:ext uri="{FF2B5EF4-FFF2-40B4-BE49-F238E27FC236}">
                <a16:creationId xmlns:a16="http://schemas.microsoft.com/office/drawing/2014/main" id="{CBEEC178-1451-6E74-9A5F-8759C6BE6EED}"/>
              </a:ext>
            </a:extLst>
          </p:cNvPr>
          <p:cNvSpPr>
            <a:spLocks noGrp="1"/>
          </p:cNvSpPr>
          <p:nvPr>
            <p:ph idx="1"/>
          </p:nvPr>
        </p:nvSpPr>
        <p:spPr>
          <a:xfrm>
            <a:off x="979056" y="1639658"/>
            <a:ext cx="7222836" cy="4527819"/>
          </a:xfrm>
        </p:spPr>
        <p:txBody>
          <a:bodyPr/>
          <a:lstStyle/>
          <a:p>
            <a:pPr>
              <a:spcBef>
                <a:spcPts val="400"/>
              </a:spcBef>
            </a:pPr>
            <a:r>
              <a:rPr lang="de-DE" sz="1400" b="1" dirty="0"/>
              <a:t>Methodisches Vorgehen</a:t>
            </a:r>
          </a:p>
          <a:p>
            <a:pPr>
              <a:spcBef>
                <a:spcPts val="400"/>
              </a:spcBef>
            </a:pPr>
            <a:r>
              <a:rPr lang="de-DE" sz="1400" dirty="0"/>
              <a:t>Unabhängig von einer Online- oder Präsenzveranstaltung sollten den Lehrkräften das Mathematikbuch der Schule, die Handreichung dazu sowie/oder eingesetzte Materialien und Aufgabenstellungen vorliegen, um konkret daran den eigenen Unterricht kritisch in den Blick nehmen zu können.</a:t>
            </a:r>
          </a:p>
          <a:p>
            <a:pPr>
              <a:spcBef>
                <a:spcPts val="400"/>
              </a:spcBef>
            </a:pPr>
            <a:endParaRPr lang="de-DE" sz="1400" dirty="0"/>
          </a:p>
        </p:txBody>
      </p:sp>
    </p:spTree>
    <p:extLst>
      <p:ext uri="{BB962C8B-B14F-4D97-AF65-F5344CB8AC3E}">
        <p14:creationId xmlns:p14="http://schemas.microsoft.com/office/powerpoint/2010/main" val="12590285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Reflexion und Erprobungsauftrag</a:t>
            </a:r>
          </a:p>
        </p:txBody>
      </p:sp>
      <p:sp>
        <p:nvSpPr>
          <p:cNvPr id="3" name="Textplatzhalter 2"/>
          <p:cNvSpPr>
            <a:spLocks noGrp="1"/>
          </p:cNvSpPr>
          <p:nvPr>
            <p:ph type="body" sz="quarter" idx="13"/>
          </p:nvPr>
        </p:nvSpPr>
        <p:spPr>
          <a:xfrm>
            <a:off x="1096423" y="3518788"/>
            <a:ext cx="7105899" cy="2834007"/>
          </a:xfrm>
        </p:spPr>
        <p:txBody>
          <a:bodyPr>
            <a:noAutofit/>
          </a:bodyPr>
          <a:lstStyle/>
          <a:p>
            <a:pPr marL="285750" indent="-285750">
              <a:spcBef>
                <a:spcPts val="0"/>
              </a:spcBef>
              <a:buFont typeface="Arial" panose="020B0604020202020204" pitchFamily="34" charset="0"/>
              <a:buChar char="•"/>
            </a:pPr>
            <a:r>
              <a:rPr lang="de-DE" sz="1600" dirty="0"/>
              <a:t>Inwiefern erhalten die Lernenden Gelegenheiten, …</a:t>
            </a:r>
          </a:p>
          <a:p>
            <a:pPr marL="742950" lvl="1" indent="-285750">
              <a:lnSpc>
                <a:spcPct val="130000"/>
              </a:lnSpc>
              <a:spcBef>
                <a:spcPts val="0"/>
              </a:spcBef>
              <a:buFont typeface="Arial" panose="020B0604020202020204" pitchFamily="34" charset="0"/>
              <a:buChar char="•"/>
            </a:pPr>
            <a:r>
              <a:rPr lang="de-DE" sz="1400" dirty="0"/>
              <a:t>Vorstellungen zu Rechenoperationen in Alltagssituationen und in Aufgaben zu aktivieren?</a:t>
            </a:r>
          </a:p>
          <a:p>
            <a:pPr marL="742950" lvl="1" indent="-285750">
              <a:lnSpc>
                <a:spcPct val="130000"/>
              </a:lnSpc>
              <a:spcBef>
                <a:spcPts val="0"/>
              </a:spcBef>
              <a:buFont typeface="Arial" panose="020B0604020202020204" pitchFamily="34" charset="0"/>
              <a:buChar char="•"/>
            </a:pPr>
            <a:r>
              <a:rPr lang="de-DE" sz="1400" dirty="0">
                <a:ea typeface="Calibri" panose="020F0502020204030204" pitchFamily="34" charset="0"/>
              </a:rPr>
              <a:t>Darstellungen von Operationen kontinuierlich miteinander zu vernetzen, indem sie diese einander zuordnen und darüber sprechen?</a:t>
            </a:r>
          </a:p>
          <a:p>
            <a:pPr marL="742950" lvl="1" indent="-285750">
              <a:lnSpc>
                <a:spcPct val="130000"/>
              </a:lnSpc>
              <a:spcBef>
                <a:spcPts val="0"/>
              </a:spcBef>
              <a:buFont typeface="Arial" panose="020B0604020202020204" pitchFamily="34" charset="0"/>
              <a:buChar char="•"/>
            </a:pPr>
            <a:r>
              <a:rPr lang="de-DE" sz="1400" dirty="0"/>
              <a:t>Beziehungen zwischen Rechenoperationen und Aufgaben zu erkennen und zu nutzen?</a:t>
            </a:r>
          </a:p>
          <a:p>
            <a:pPr marL="285750" indent="-285750">
              <a:spcBef>
                <a:spcPts val="0"/>
              </a:spcBef>
              <a:buFont typeface="Arial" panose="020B0604020202020204" pitchFamily="34" charset="0"/>
              <a:buChar char="•"/>
            </a:pPr>
            <a:r>
              <a:rPr lang="de-DE" sz="1600" dirty="0"/>
              <a:t>Welche Aufgaben, die Sie aktuell einsetzen, müssen Sie ggf. modifizieren und welche würden Sie (jetzt) zusätzlich hinzuziehen? </a:t>
            </a:r>
          </a:p>
        </p:txBody>
      </p:sp>
      <p:sp>
        <p:nvSpPr>
          <p:cNvPr id="4" name="Textplatzhalter 3"/>
          <p:cNvSpPr>
            <a:spLocks noGrp="1"/>
          </p:cNvSpPr>
          <p:nvPr>
            <p:ph type="body" sz="quarter" idx="14"/>
          </p:nvPr>
        </p:nvSpPr>
        <p:spPr/>
        <p:txBody>
          <a:bodyPr>
            <a:normAutofit lnSpcReduction="10000"/>
          </a:bodyPr>
          <a:lstStyle/>
          <a:p>
            <a:r>
              <a:rPr lang="de-DE" sz="1800" dirty="0"/>
              <a:t>Nehmen Sie Ihren eigenen Unterricht kritisch in den Blick. Tauschen Sie sich darüber aus, inwieweit Sie den langfristigen Aufbau eines Operationsverständnisses bereits berücksichtigen. </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69</a:t>
            </a:fld>
            <a:endParaRPr lang="de-DE" dirty="0"/>
          </a:p>
        </p:txBody>
      </p:sp>
    </p:spTree>
    <p:extLst>
      <p:ext uri="{BB962C8B-B14F-4D97-AF65-F5344CB8AC3E}">
        <p14:creationId xmlns:p14="http://schemas.microsoft.com/office/powerpoint/2010/main" val="2067420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4" y="1139846"/>
            <a:ext cx="7630888" cy="4912611"/>
          </a:xfrm>
        </p:spPr>
        <p:txBody>
          <a:bodyPr/>
          <a:lstStyle/>
          <a:p>
            <a:r>
              <a:rPr lang="de-DE" sz="2000" dirty="0"/>
              <a:t>Reflexion des Erprobungsauftrags</a:t>
            </a:r>
          </a:p>
          <a:p>
            <a:r>
              <a:rPr lang="de-DE" sz="2000" dirty="0"/>
              <a:t>Bedeutung und Kompetenzerwartungen</a:t>
            </a:r>
          </a:p>
          <a:p>
            <a:r>
              <a:rPr lang="de-DE" sz="2000" dirty="0"/>
              <a:t>Grundvorstellungen besitzen</a:t>
            </a:r>
          </a:p>
          <a:p>
            <a:r>
              <a:rPr lang="de-DE" sz="2000" dirty="0"/>
              <a:t>Darstellungen vernetzen</a:t>
            </a:r>
          </a:p>
          <a:p>
            <a:r>
              <a:rPr lang="de-DE" sz="2000" dirty="0"/>
              <a:t>Aufgabenbeziehungen nutzen </a:t>
            </a:r>
          </a:p>
          <a:p>
            <a:r>
              <a:rPr lang="de-DE" sz="2000" dirty="0"/>
              <a:t>Reflexion und Erprobungsauftrag</a:t>
            </a:r>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t"/>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7</a:t>
            </a:fld>
            <a:endParaRPr lang="de-DE" dirty="0"/>
          </a:p>
        </p:txBody>
      </p:sp>
    </p:spTree>
    <p:extLst>
      <p:ext uri="{BB962C8B-B14F-4D97-AF65-F5344CB8AC3E}">
        <p14:creationId xmlns:p14="http://schemas.microsoft.com/office/powerpoint/2010/main" val="24735340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platzhalter 3">
            <a:extLst>
              <a:ext uri="{FF2B5EF4-FFF2-40B4-BE49-F238E27FC236}">
                <a16:creationId xmlns:a16="http://schemas.microsoft.com/office/drawing/2014/main" id="{311F54C8-4048-0A4C-8CE0-952B32379ABB}"/>
              </a:ext>
            </a:extLst>
          </p:cNvPr>
          <p:cNvSpPr>
            <a:spLocks noGrp="1"/>
          </p:cNvSpPr>
          <p:nvPr>
            <p:ph type="body" sz="quarter" idx="14"/>
          </p:nvPr>
        </p:nvSpPr>
        <p:spPr>
          <a:xfrm>
            <a:off x="1763316" y="1660386"/>
            <a:ext cx="6752034" cy="2225815"/>
          </a:xfrm>
          <a:prstGeom prst="rect">
            <a:avLst/>
          </a:prstGeom>
        </p:spPr>
        <p:txBody>
          <a:bodyPr>
            <a:normAutofit fontScale="92500" lnSpcReduction="20000"/>
          </a:bodyPr>
          <a:lstStyle/>
          <a:p>
            <a:r>
              <a:rPr lang="de-DE" sz="2000" dirty="0"/>
              <a:t>Planen Sie konkret den Einsatz der Aktivität „Malaufgabe des Tages“ in Ihrem Unterricht. </a:t>
            </a:r>
          </a:p>
          <a:p>
            <a:r>
              <a:rPr lang="de-DE" sz="2000" dirty="0"/>
              <a:t>Überlegen Sie, wann und wie Sie diese einsetzen wollen. Adaptieren Sie das Aufgabenformat passend für Ihre Lerngruppe.</a:t>
            </a:r>
          </a:p>
          <a:p>
            <a:pPr marL="0" indent="0">
              <a:buNone/>
            </a:pPr>
            <a:endParaRPr lang="de-DE" sz="2000" dirty="0"/>
          </a:p>
          <a:p>
            <a:pPr marL="0" indent="0">
              <a:buNone/>
            </a:pPr>
            <a:endParaRPr lang="de-DE" dirty="0"/>
          </a:p>
        </p:txBody>
      </p:sp>
      <p:sp>
        <p:nvSpPr>
          <p:cNvPr id="5" name="Datumsplatzhalter 4">
            <a:extLst>
              <a:ext uri="{FF2B5EF4-FFF2-40B4-BE49-F238E27FC236}">
                <a16:creationId xmlns:a16="http://schemas.microsoft.com/office/drawing/2014/main" id="{894D9D95-A1C9-B146-BA5A-54983A93F115}"/>
              </a:ext>
            </a:extLst>
          </p:cNvPr>
          <p:cNvSpPr>
            <a:spLocks noGrp="1"/>
          </p:cNvSpPr>
          <p:nvPr>
            <p:ph type="dt" sz="half" idx="10"/>
          </p:nvPr>
        </p:nvSpPr>
        <p:spPr>
          <a:prstGeom prst="rect">
            <a:avLst/>
          </a:prstGeom>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510D12B-1E38-4B47-9154-0F128D837AB7}"/>
              </a:ext>
            </a:extLst>
          </p:cNvPr>
          <p:cNvSpPr>
            <a:spLocks noGrp="1"/>
          </p:cNvSpPr>
          <p:nvPr>
            <p:ph type="sldNum" sz="quarter" idx="12"/>
          </p:nvPr>
        </p:nvSpPr>
        <p:spPr>
          <a:prstGeom prst="rect">
            <a:avLst/>
          </a:prstGeom>
        </p:spPr>
        <p:txBody>
          <a:bodyPr/>
          <a:lstStyle/>
          <a:p>
            <a:fld id="{C3752B7C-18A9-864D-BBCB-54A9F41B5594}" type="slidenum">
              <a:rPr lang="de-DE" smtClean="0"/>
              <a:pPr/>
              <a:t>70</a:t>
            </a:fld>
            <a:endParaRPr lang="de-DE" dirty="0"/>
          </a:p>
        </p:txBody>
      </p:sp>
      <p:pic>
        <p:nvPicPr>
          <p:cNvPr id="7" name="Grafik 6">
            <a:extLst>
              <a:ext uri="{FF2B5EF4-FFF2-40B4-BE49-F238E27FC236}">
                <a16:creationId xmlns:a16="http://schemas.microsoft.com/office/drawing/2014/main" id="{DA2BA8F9-21C9-5F98-FA50-5B34D515817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349999" y="3456484"/>
            <a:ext cx="2476501" cy="1581877"/>
          </a:xfrm>
          <a:prstGeom prst="rect">
            <a:avLst/>
          </a:prstGeom>
        </p:spPr>
      </p:pic>
      <p:sp>
        <p:nvSpPr>
          <p:cNvPr id="9" name="Titel 1">
            <a:extLst>
              <a:ext uri="{FF2B5EF4-FFF2-40B4-BE49-F238E27FC236}">
                <a16:creationId xmlns:a16="http://schemas.microsoft.com/office/drawing/2014/main" id="{11E060FC-D5C9-3662-66BF-85C5ABCB6384}"/>
              </a:ext>
            </a:extLst>
          </p:cNvPr>
          <p:cNvSpPr>
            <a:spLocks noGrp="1"/>
          </p:cNvSpPr>
          <p:nvPr>
            <p:ph type="title"/>
          </p:nvPr>
        </p:nvSpPr>
        <p:spPr>
          <a:xfrm>
            <a:off x="1096423" y="382774"/>
            <a:ext cx="7009509" cy="603704"/>
          </a:xfrm>
        </p:spPr>
        <p:txBody>
          <a:bodyPr/>
          <a:lstStyle/>
          <a:p>
            <a:r>
              <a:rPr lang="de-DE" dirty="0"/>
              <a:t>Reflexion </a:t>
            </a:r>
            <a:r>
              <a:rPr lang="de-DE"/>
              <a:t>und Erprobungsauftrag</a:t>
            </a:r>
            <a:endParaRPr lang="de-DE" dirty="0"/>
          </a:p>
        </p:txBody>
      </p:sp>
      <p:sp>
        <p:nvSpPr>
          <p:cNvPr id="4" name="Textplatzhalter 2">
            <a:extLst>
              <a:ext uri="{FF2B5EF4-FFF2-40B4-BE49-F238E27FC236}">
                <a16:creationId xmlns:a16="http://schemas.microsoft.com/office/drawing/2014/main" id="{AFF4F7AE-9C6D-7B3C-B55A-9CAE0911E07E}"/>
              </a:ext>
            </a:extLst>
          </p:cNvPr>
          <p:cNvSpPr txBox="1">
            <a:spLocks/>
          </p:cNvSpPr>
          <p:nvPr/>
        </p:nvSpPr>
        <p:spPr>
          <a:xfrm>
            <a:off x="1096423" y="4128098"/>
            <a:ext cx="5361527" cy="2412402"/>
          </a:xfrm>
          <a:prstGeom prst="rect">
            <a:avLst/>
          </a:prstGeom>
        </p:spPr>
        <p:txBody>
          <a:bodyPr>
            <a:normAutofit fontScale="62500" lnSpcReduction="20000"/>
          </a:bodyPr>
          <a:lstStyle>
            <a:lvl1pPr marL="0" indent="0" algn="l" defTabSz="914400" rtl="0" eaLnBrk="1" latinLnBrk="0" hangingPunct="1">
              <a:lnSpc>
                <a:spcPct val="15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de-DE" sz="2500" dirty="0"/>
              <a:t>Welche Kompetenzen bzgl. eines tragfähigen Operationsverständnisses wollen Sie mit dieser Übung fördern?</a:t>
            </a:r>
          </a:p>
          <a:p>
            <a:pPr marL="285750" indent="-285750">
              <a:buFont typeface="Arial" panose="020B0604020202020204" pitchFamily="34" charset="0"/>
              <a:buChar char="•"/>
            </a:pPr>
            <a:r>
              <a:rPr lang="de-DE" sz="2500" dirty="0"/>
              <a:t>Welche weiteren Einsichten wollen Sie erheben? </a:t>
            </a:r>
          </a:p>
          <a:p>
            <a:pPr marL="285750" indent="-285750">
              <a:buFont typeface="Arial" panose="020B0604020202020204" pitchFamily="34" charset="0"/>
              <a:buChar char="•"/>
            </a:pPr>
            <a:r>
              <a:rPr lang="de-DE" sz="2500" dirty="0"/>
              <a:t>Welche Schwierigkeiten („typische“ Fehler) könnten auftreten? </a:t>
            </a:r>
          </a:p>
        </p:txBody>
      </p:sp>
    </p:spTree>
    <p:extLst>
      <p:ext uri="{BB962C8B-B14F-4D97-AF65-F5344CB8AC3E}">
        <p14:creationId xmlns:p14="http://schemas.microsoft.com/office/powerpoint/2010/main" val="34910387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894D9D95-A1C9-B146-BA5A-54983A93F115}"/>
              </a:ext>
            </a:extLst>
          </p:cNvPr>
          <p:cNvSpPr>
            <a:spLocks noGrp="1"/>
          </p:cNvSpPr>
          <p:nvPr>
            <p:ph type="dt" sz="half" idx="10"/>
          </p:nvPr>
        </p:nvSpPr>
        <p:spPr>
          <a:xfrm>
            <a:off x="580260" y="6338729"/>
            <a:ext cx="2057400" cy="393256"/>
          </a:xfrm>
          <a:prstGeom prst="rect">
            <a:avLst/>
          </a:prstGeom>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510D12B-1E38-4B47-9154-0F128D837AB7}"/>
              </a:ext>
            </a:extLst>
          </p:cNvPr>
          <p:cNvSpPr>
            <a:spLocks noGrp="1"/>
          </p:cNvSpPr>
          <p:nvPr>
            <p:ph type="sldNum" sz="quarter" idx="12"/>
          </p:nvPr>
        </p:nvSpPr>
        <p:spPr>
          <a:xfrm>
            <a:off x="6457950" y="6352795"/>
            <a:ext cx="2057400" cy="365125"/>
          </a:xfrm>
          <a:prstGeom prst="rect">
            <a:avLst/>
          </a:prstGeom>
        </p:spPr>
        <p:txBody>
          <a:bodyPr/>
          <a:lstStyle/>
          <a:p>
            <a:fld id="{C3752B7C-18A9-864D-BBCB-54A9F41B5594}" type="slidenum">
              <a:rPr lang="de-DE" smtClean="0"/>
              <a:pPr/>
              <a:t>71</a:t>
            </a:fld>
            <a:endParaRPr lang="de-DE" dirty="0"/>
          </a:p>
        </p:txBody>
      </p:sp>
      <p:sp>
        <p:nvSpPr>
          <p:cNvPr id="11" name="Textplatzhalter 2">
            <a:extLst>
              <a:ext uri="{FF2B5EF4-FFF2-40B4-BE49-F238E27FC236}">
                <a16:creationId xmlns:a16="http://schemas.microsoft.com/office/drawing/2014/main" id="{8B508B47-B762-2D4B-8071-C04F87C67935}"/>
              </a:ext>
            </a:extLst>
          </p:cNvPr>
          <p:cNvSpPr>
            <a:spLocks noGrp="1"/>
          </p:cNvSpPr>
          <p:nvPr>
            <p:ph type="body" sz="quarter" idx="4294967295"/>
          </p:nvPr>
        </p:nvSpPr>
        <p:spPr>
          <a:xfrm>
            <a:off x="1041401" y="4147123"/>
            <a:ext cx="7478422" cy="2191606"/>
          </a:xfrm>
          <a:prstGeom prst="rect">
            <a:avLst/>
          </a:prstGeom>
        </p:spPr>
        <p:txBody>
          <a:bodyPr/>
          <a:lstStyle/>
          <a:p>
            <a:pPr>
              <a:lnSpc>
                <a:spcPct val="114000"/>
              </a:lnSpc>
              <a:spcBef>
                <a:spcPts val="0"/>
              </a:spcBef>
            </a:pPr>
            <a:r>
              <a:rPr lang="de-DE" sz="1800" dirty="0"/>
              <a:t>Inwieweit wird die Idee des Gruppenbildens in den verschiedenen Darstellungen der Kinder deutlich?</a:t>
            </a:r>
          </a:p>
          <a:p>
            <a:pPr>
              <a:lnSpc>
                <a:spcPct val="114000"/>
              </a:lnSpc>
              <a:spcBef>
                <a:spcPts val="0"/>
              </a:spcBef>
            </a:pPr>
            <a:r>
              <a:rPr lang="de-DE" sz="1800" dirty="0"/>
              <a:t>Wie kann die Darstellungsvernetzung sprachlich begleitet werden?</a:t>
            </a:r>
          </a:p>
          <a:p>
            <a:pPr>
              <a:lnSpc>
                <a:spcPct val="114000"/>
              </a:lnSpc>
              <a:spcBef>
                <a:spcPts val="0"/>
              </a:spcBef>
            </a:pPr>
            <a:r>
              <a:rPr lang="de-DE" sz="1800" dirty="0"/>
              <a:t>Welche (typischen) Fehler/Schwierigkeiten treten auf?</a:t>
            </a:r>
          </a:p>
          <a:p>
            <a:pPr>
              <a:lnSpc>
                <a:spcPct val="114000"/>
              </a:lnSpc>
              <a:spcBef>
                <a:spcPts val="0"/>
              </a:spcBef>
            </a:pPr>
            <a:r>
              <a:rPr lang="de-DE" sz="1800" dirty="0"/>
              <a:t>Welche Erkenntnisse ergeben sich für die Weiterarbeit mit diesen Kindern?</a:t>
            </a:r>
          </a:p>
        </p:txBody>
      </p:sp>
      <p:sp>
        <p:nvSpPr>
          <p:cNvPr id="12" name="Textplatzhalter 3">
            <a:extLst>
              <a:ext uri="{FF2B5EF4-FFF2-40B4-BE49-F238E27FC236}">
                <a16:creationId xmlns:a16="http://schemas.microsoft.com/office/drawing/2014/main" id="{311F54C8-4048-0A4C-8CE0-952B32379ABB}"/>
              </a:ext>
            </a:extLst>
          </p:cNvPr>
          <p:cNvSpPr>
            <a:spLocks noGrp="1"/>
          </p:cNvSpPr>
          <p:nvPr>
            <p:ph type="body" sz="quarter" idx="4294967295"/>
          </p:nvPr>
        </p:nvSpPr>
        <p:spPr>
          <a:xfrm>
            <a:off x="1763315" y="1660387"/>
            <a:ext cx="6752035" cy="2302014"/>
          </a:xfrm>
          <a:prstGeom prst="rect">
            <a:avLst/>
          </a:prstGeom>
        </p:spPr>
        <p:txBody>
          <a:bodyPr/>
          <a:lstStyle/>
          <a:p>
            <a:pPr marL="0" indent="0">
              <a:spcBef>
                <a:spcPts val="0"/>
              </a:spcBef>
              <a:buNone/>
            </a:pPr>
            <a:r>
              <a:rPr lang="de-DE" sz="1800" dirty="0"/>
              <a:t>Führen Sie das (adaptierte) Format mit Ihrer Lerngruppe durch. </a:t>
            </a:r>
          </a:p>
          <a:p>
            <a:pPr marL="0" indent="0">
              <a:spcBef>
                <a:spcPts val="0"/>
              </a:spcBef>
              <a:buNone/>
            </a:pPr>
            <a:r>
              <a:rPr lang="de-DE" sz="1800" dirty="0"/>
              <a:t>Bringen Sie Ihre Ideen (z. B. adaptierte Arbeitsblätter), Kinderdokumente, Fragen und Anregungen zum nächsten Treffen mit. </a:t>
            </a:r>
          </a:p>
        </p:txBody>
      </p:sp>
      <p:sp>
        <p:nvSpPr>
          <p:cNvPr id="7" name="Titel 1">
            <a:extLst>
              <a:ext uri="{FF2B5EF4-FFF2-40B4-BE49-F238E27FC236}">
                <a16:creationId xmlns:a16="http://schemas.microsoft.com/office/drawing/2014/main" id="{7F955E81-8A4A-5AC5-E875-F98147B808FC}"/>
              </a:ext>
            </a:extLst>
          </p:cNvPr>
          <p:cNvSpPr>
            <a:spLocks noGrp="1"/>
          </p:cNvSpPr>
          <p:nvPr>
            <p:ph type="title"/>
          </p:nvPr>
        </p:nvSpPr>
        <p:spPr>
          <a:xfrm>
            <a:off x="1096423" y="382774"/>
            <a:ext cx="7009509" cy="603704"/>
          </a:xfrm>
        </p:spPr>
        <p:txBody>
          <a:bodyPr/>
          <a:lstStyle/>
          <a:p>
            <a:r>
              <a:rPr lang="de-DE" dirty="0"/>
              <a:t>Reflexion und Erprobungsauftrag</a:t>
            </a:r>
          </a:p>
        </p:txBody>
      </p:sp>
    </p:spTree>
    <p:extLst>
      <p:ext uri="{BB962C8B-B14F-4D97-AF65-F5344CB8AC3E}">
        <p14:creationId xmlns:p14="http://schemas.microsoft.com/office/powerpoint/2010/main" val="14145255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0761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7085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0722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F5D7A-4A34-4187-8E6B-2F385E931F49}"/>
              </a:ext>
            </a:extLst>
          </p:cNvPr>
          <p:cNvSpPr>
            <a:spLocks noGrp="1"/>
          </p:cNvSpPr>
          <p:nvPr>
            <p:ph type="title"/>
          </p:nvPr>
        </p:nvSpPr>
        <p:spPr/>
        <p:txBody>
          <a:bodyPr/>
          <a:lstStyle/>
          <a:p>
            <a:r>
              <a:rPr lang="de-DE" dirty="0"/>
              <a:t>Literatur</a:t>
            </a:r>
          </a:p>
        </p:txBody>
      </p:sp>
      <p:sp>
        <p:nvSpPr>
          <p:cNvPr id="4" name="Inhaltsplatzhalter 3">
            <a:extLst>
              <a:ext uri="{FF2B5EF4-FFF2-40B4-BE49-F238E27FC236}">
                <a16:creationId xmlns:a16="http://schemas.microsoft.com/office/drawing/2014/main" id="{B87C6A2E-9BEF-4271-9C38-DCFED90F3EA1}"/>
              </a:ext>
            </a:extLst>
          </p:cNvPr>
          <p:cNvSpPr>
            <a:spLocks noGrp="1"/>
          </p:cNvSpPr>
          <p:nvPr>
            <p:ph idx="1"/>
          </p:nvPr>
        </p:nvSpPr>
        <p:spPr>
          <a:xfrm>
            <a:off x="1198750" y="1262152"/>
            <a:ext cx="7485639" cy="4487641"/>
          </a:xfrm>
        </p:spPr>
        <p:txBody>
          <a:bodyPr/>
          <a:lstStyle/>
          <a:p>
            <a:pPr>
              <a:lnSpc>
                <a:spcPct val="100000"/>
              </a:lnSpc>
              <a:spcBef>
                <a:spcPts val="600"/>
              </a:spcBef>
            </a:pPr>
            <a:r>
              <a:rPr lang="de-DE" altLang="de-DE" dirty="0" err="1">
                <a:ea typeface="ＭＳ Ｐゴシック" panose="020B0600070205080204" pitchFamily="34" charset="-128"/>
              </a:rPr>
              <a:t>Gaidoschik</a:t>
            </a:r>
            <a:r>
              <a:rPr lang="de-DE" altLang="de-DE" dirty="0">
                <a:ea typeface="ＭＳ Ｐゴシック" panose="020B0600070205080204" pitchFamily="34" charset="-128"/>
              </a:rPr>
              <a:t>, M. (2014). </a:t>
            </a:r>
            <a:r>
              <a:rPr lang="de-DE" altLang="de-DE" i="1" dirty="0">
                <a:ea typeface="ＭＳ Ｐゴシック" panose="020B0600070205080204" pitchFamily="34" charset="-128"/>
              </a:rPr>
              <a:t>Einmaleins verstehen, vernetzen, merken</a:t>
            </a:r>
            <a:r>
              <a:rPr lang="de-DE" altLang="de-DE" dirty="0">
                <a:ea typeface="ＭＳ Ｐゴシック" panose="020B0600070205080204" pitchFamily="34" charset="-128"/>
              </a:rPr>
              <a:t>. Kallmeyer.</a:t>
            </a:r>
          </a:p>
          <a:p>
            <a:pPr>
              <a:lnSpc>
                <a:spcPct val="100000"/>
              </a:lnSpc>
              <a:spcBef>
                <a:spcPts val="600"/>
              </a:spcBef>
            </a:pPr>
            <a:r>
              <a:rPr lang="de-DE" altLang="de-DE" dirty="0">
                <a:ea typeface="ＭＳ Ｐゴシック" panose="020B0600070205080204" pitchFamily="34" charset="-128"/>
              </a:rPr>
              <a:t>Gerster, H.-D. (2013). Anschaulich rechnen – im Kopf, halbschriftlich, schriftlich. In: M. v. Aster &amp; J. H. Lorenz (Hrsg.), </a:t>
            </a:r>
            <a:r>
              <a:rPr lang="de-DE" altLang="de-DE" i="1" dirty="0">
                <a:ea typeface="ＭＳ Ｐゴシック" panose="020B0600070205080204" pitchFamily="34" charset="-128"/>
              </a:rPr>
              <a:t>Rechenstörungen bei Kindern. Neurowissenschaft, Psychologie, Pädagogik</a:t>
            </a:r>
            <a:r>
              <a:rPr lang="de-DE" altLang="de-DE" dirty="0">
                <a:ea typeface="ＭＳ Ｐゴシック" panose="020B0600070205080204" pitchFamily="34" charset="-128"/>
              </a:rPr>
              <a:t> (2. Auflage, S. 195–229). </a:t>
            </a:r>
            <a:r>
              <a:rPr lang="de-DE" altLang="de-DE" dirty="0" err="1">
                <a:ea typeface="ＭＳ Ｐゴシック" panose="020B0600070205080204" pitchFamily="34" charset="-128"/>
              </a:rPr>
              <a:t>Vandenhoek</a:t>
            </a:r>
            <a:r>
              <a:rPr lang="de-DE" altLang="de-DE" dirty="0">
                <a:ea typeface="ＭＳ Ｐゴシック" panose="020B0600070205080204" pitchFamily="34" charset="-128"/>
              </a:rPr>
              <a:t> &amp; Ruprecht.</a:t>
            </a:r>
          </a:p>
          <a:p>
            <a:pPr>
              <a:lnSpc>
                <a:spcPct val="100000"/>
              </a:lnSpc>
              <a:spcBef>
                <a:spcPts val="600"/>
              </a:spcBef>
            </a:pPr>
            <a:r>
              <a:rPr lang="de-DE" b="0" i="0" u="none" strike="noStrike" dirty="0">
                <a:effectLst/>
              </a:rPr>
              <a:t>Götze, D., </a:t>
            </a:r>
            <a:r>
              <a:rPr lang="de-DE" b="0" i="0" u="none" strike="noStrike" dirty="0" err="1">
                <a:effectLst/>
              </a:rPr>
              <a:t>Baiker</a:t>
            </a:r>
            <a:r>
              <a:rPr lang="de-DE" b="0" i="0" u="none" strike="noStrike" dirty="0">
                <a:effectLst/>
              </a:rPr>
              <a:t>, A. (2021). Language-responsive support </a:t>
            </a:r>
            <a:r>
              <a:rPr lang="de-DE" b="0" i="0" u="none" strike="noStrike" dirty="0" err="1">
                <a:effectLst/>
              </a:rPr>
              <a:t>for</a:t>
            </a:r>
            <a:r>
              <a:rPr lang="de-DE" b="0" i="0" u="none" strike="noStrike" dirty="0">
                <a:effectLst/>
              </a:rPr>
              <a:t> </a:t>
            </a:r>
            <a:r>
              <a:rPr lang="de-DE" b="0" i="0" u="none" strike="noStrike" dirty="0" err="1">
                <a:effectLst/>
              </a:rPr>
              <a:t>multiplicative</a:t>
            </a:r>
            <a:r>
              <a:rPr lang="de-DE" b="0" i="0" u="none" strike="noStrike" dirty="0">
                <a:effectLst/>
              </a:rPr>
              <a:t> </a:t>
            </a:r>
            <a:r>
              <a:rPr lang="de-DE" b="0" i="0" u="none" strike="noStrike" dirty="0" err="1">
                <a:effectLst/>
              </a:rPr>
              <a:t>thinking</a:t>
            </a:r>
            <a:r>
              <a:rPr lang="de-DE" b="0" i="0" u="none" strike="noStrike" dirty="0">
                <a:effectLst/>
              </a:rPr>
              <a:t> </a:t>
            </a:r>
            <a:r>
              <a:rPr lang="de-DE" b="0" i="0" u="none" strike="noStrike" dirty="0" err="1">
                <a:effectLst/>
              </a:rPr>
              <a:t>as</a:t>
            </a:r>
            <a:r>
              <a:rPr lang="de-DE" b="0" i="0" u="none" strike="noStrike" dirty="0">
                <a:effectLst/>
              </a:rPr>
              <a:t> </a:t>
            </a:r>
            <a:r>
              <a:rPr lang="de-DE" b="0" i="0" u="none" strike="noStrike" dirty="0" err="1">
                <a:effectLst/>
              </a:rPr>
              <a:t>unitizing</a:t>
            </a:r>
            <a:r>
              <a:rPr lang="de-DE" b="0" i="0" u="none" strike="noStrike" dirty="0">
                <a:effectLst/>
              </a:rPr>
              <a:t>: </a:t>
            </a:r>
            <a:r>
              <a:rPr lang="de-DE" b="0" i="0" u="none" strike="noStrike" dirty="0" err="1">
                <a:effectLst/>
              </a:rPr>
              <a:t>results</a:t>
            </a:r>
            <a:r>
              <a:rPr lang="de-DE" b="0" i="0" u="none" strike="noStrike" dirty="0">
                <a:effectLst/>
              </a:rPr>
              <a:t> </a:t>
            </a:r>
            <a:r>
              <a:rPr lang="de-DE" b="0" i="0" u="none" strike="noStrike" dirty="0" err="1">
                <a:effectLst/>
              </a:rPr>
              <a:t>of</a:t>
            </a:r>
            <a:r>
              <a:rPr lang="de-DE" b="0" i="0" u="none" strike="noStrike" dirty="0">
                <a:effectLst/>
              </a:rPr>
              <a:t> an </a:t>
            </a:r>
            <a:r>
              <a:rPr lang="de-DE" b="0" i="0" u="none" strike="noStrike" dirty="0" err="1">
                <a:effectLst/>
              </a:rPr>
              <a:t>intervention</a:t>
            </a:r>
            <a:r>
              <a:rPr lang="de-DE" b="0" i="0" u="none" strike="noStrike" dirty="0">
                <a:effectLst/>
              </a:rPr>
              <a:t> </a:t>
            </a:r>
            <a:r>
              <a:rPr lang="de-DE" b="0" i="0" u="none" strike="noStrike" dirty="0" err="1">
                <a:effectLst/>
              </a:rPr>
              <a:t>study</a:t>
            </a:r>
            <a:r>
              <a:rPr lang="de-DE" b="0" i="0" u="none" strike="noStrike" dirty="0">
                <a:effectLst/>
              </a:rPr>
              <a:t> in </a:t>
            </a:r>
            <a:r>
              <a:rPr lang="de-DE" b="0" i="0" u="none" strike="noStrike" dirty="0" err="1">
                <a:effectLst/>
              </a:rPr>
              <a:t>the</a:t>
            </a:r>
            <a:r>
              <a:rPr lang="de-DE" b="0" i="0" u="none" strike="noStrike" dirty="0">
                <a:effectLst/>
              </a:rPr>
              <a:t> </a:t>
            </a:r>
            <a:r>
              <a:rPr lang="de-DE" b="0" i="0" u="none" strike="noStrike" dirty="0" err="1">
                <a:effectLst/>
              </a:rPr>
              <a:t>second</a:t>
            </a:r>
            <a:r>
              <a:rPr lang="de-DE" b="0" i="0" u="none" strike="noStrike" dirty="0">
                <a:effectLst/>
              </a:rPr>
              <a:t> grade. </a:t>
            </a:r>
            <a:r>
              <a:rPr lang="de-DE" b="0" i="1" u="none" strike="noStrike" dirty="0">
                <a:effectLst/>
              </a:rPr>
              <a:t>ZDM </a:t>
            </a:r>
            <a:r>
              <a:rPr lang="de-DE" b="0" i="1" u="none" strike="noStrike" dirty="0" err="1">
                <a:effectLst/>
              </a:rPr>
              <a:t>Mathematics</a:t>
            </a:r>
            <a:r>
              <a:rPr lang="de-DE" b="0" i="1" u="none" strike="noStrike" dirty="0">
                <a:effectLst/>
              </a:rPr>
              <a:t> Education,</a:t>
            </a:r>
            <a:r>
              <a:rPr lang="de-DE" b="0" i="0" u="none" strike="noStrike" dirty="0">
                <a:effectLst/>
              </a:rPr>
              <a:t> </a:t>
            </a:r>
            <a:r>
              <a:rPr lang="de-DE" i="1" u="none" strike="noStrike" dirty="0">
                <a:effectLst/>
              </a:rPr>
              <a:t>53,</a:t>
            </a:r>
            <a:r>
              <a:rPr lang="de-DE" b="0" i="0" u="none" strike="noStrike" dirty="0">
                <a:effectLst/>
              </a:rPr>
              <a:t> 263–275.</a:t>
            </a:r>
          </a:p>
          <a:p>
            <a:pPr>
              <a:lnSpc>
                <a:spcPct val="100000"/>
              </a:lnSpc>
              <a:spcBef>
                <a:spcPts val="600"/>
              </a:spcBef>
            </a:pPr>
            <a:r>
              <a:rPr lang="de-DE" sz="1800" dirty="0"/>
              <a:t>Ministerium für Schule und Bildung des Landes NRW (2021). </a:t>
            </a:r>
            <a:r>
              <a:rPr lang="de-DE" sz="1800" i="1" dirty="0"/>
              <a:t>Lehrpläne für die Primarstufe in Nordrhein-Westfalen</a:t>
            </a:r>
            <a:r>
              <a:rPr lang="de-DE" sz="1800" dirty="0"/>
              <a:t>. https://</a:t>
            </a:r>
            <a:r>
              <a:rPr lang="de-DE" sz="1800" dirty="0" err="1"/>
              <a:t>www.schulentwicklung.nrw.de</a:t>
            </a:r>
            <a:r>
              <a:rPr lang="de-DE" sz="1800" dirty="0"/>
              <a:t>/</a:t>
            </a:r>
            <a:r>
              <a:rPr lang="de-DE" sz="1800" dirty="0" err="1"/>
              <a:t>lehrplaene</a:t>
            </a:r>
            <a:r>
              <a:rPr lang="de-DE" sz="1800" dirty="0"/>
              <a:t>/</a:t>
            </a:r>
            <a:r>
              <a:rPr lang="de-DE" sz="1800" dirty="0" err="1"/>
              <a:t>upload</a:t>
            </a:r>
            <a:r>
              <a:rPr lang="de-DE" sz="1800" dirty="0"/>
              <a:t>/</a:t>
            </a:r>
            <a:r>
              <a:rPr lang="de-DE" sz="1800" dirty="0" err="1"/>
              <a:t>klp_PS</a:t>
            </a:r>
            <a:r>
              <a:rPr lang="de-DE" sz="1800" dirty="0"/>
              <a:t>/ps_lp_sammelband_2021_08_02.pdf</a:t>
            </a:r>
          </a:p>
          <a:p>
            <a:pPr>
              <a:lnSpc>
                <a:spcPct val="100000"/>
              </a:lnSpc>
              <a:spcBef>
                <a:spcPts val="600"/>
              </a:spcBef>
            </a:pPr>
            <a:r>
              <a:rPr lang="de-DE" dirty="0"/>
              <a:t>Moser Opitz, E. (2007). </a:t>
            </a:r>
            <a:r>
              <a:rPr lang="de-DE" i="1" dirty="0" err="1"/>
              <a:t>Rechenschwäche</a:t>
            </a:r>
            <a:r>
              <a:rPr lang="de-DE" i="1" dirty="0"/>
              <a:t> / Dyskalkulie. Theoretische </a:t>
            </a:r>
            <a:r>
              <a:rPr lang="de-DE" i="1" dirty="0" err="1"/>
              <a:t>Klärungen</a:t>
            </a:r>
            <a:r>
              <a:rPr lang="de-DE" i="1" dirty="0"/>
              <a:t> und empirische Studien an betroffenen </a:t>
            </a:r>
            <a:r>
              <a:rPr lang="de-DE" i="1" dirty="0" err="1"/>
              <a:t>Schülerinnen</a:t>
            </a:r>
            <a:r>
              <a:rPr lang="de-DE" i="1" dirty="0"/>
              <a:t> und </a:t>
            </a:r>
            <a:r>
              <a:rPr lang="de-DE" i="1" dirty="0" err="1"/>
              <a:t>Schülern</a:t>
            </a:r>
            <a:r>
              <a:rPr lang="de-DE" dirty="0"/>
              <a:t>. Haupt.</a:t>
            </a:r>
          </a:p>
          <a:p>
            <a:pPr>
              <a:lnSpc>
                <a:spcPct val="100000"/>
              </a:lnSpc>
              <a:spcBef>
                <a:spcPts val="600"/>
              </a:spcBef>
            </a:pPr>
            <a:endParaRPr lang="de-DE" dirty="0"/>
          </a:p>
        </p:txBody>
      </p:sp>
      <p:sp>
        <p:nvSpPr>
          <p:cNvPr id="5" name="Datumsplatzhalter 4">
            <a:extLst>
              <a:ext uri="{FF2B5EF4-FFF2-40B4-BE49-F238E27FC236}">
                <a16:creationId xmlns:a16="http://schemas.microsoft.com/office/drawing/2014/main" id="{3C446BFD-003E-4F6F-A310-C8F53E88AFCE}"/>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2DB0033-F809-4869-AE2F-A16092D3B584}"/>
              </a:ext>
            </a:extLst>
          </p:cNvPr>
          <p:cNvSpPr>
            <a:spLocks noGrp="1"/>
          </p:cNvSpPr>
          <p:nvPr>
            <p:ph type="sldNum" sz="quarter" idx="12"/>
          </p:nvPr>
        </p:nvSpPr>
        <p:spPr/>
        <p:txBody>
          <a:bodyPr/>
          <a:lstStyle/>
          <a:p>
            <a:fld id="{C3752B7C-18A9-864D-BBCB-54A9F41B5594}" type="slidenum">
              <a:rPr lang="de-DE" smtClean="0"/>
              <a:pPr/>
              <a:t>75</a:t>
            </a:fld>
            <a:endParaRPr lang="de-DE" dirty="0"/>
          </a:p>
        </p:txBody>
      </p:sp>
    </p:spTree>
    <p:extLst>
      <p:ext uri="{BB962C8B-B14F-4D97-AF65-F5344CB8AC3E}">
        <p14:creationId xmlns:p14="http://schemas.microsoft.com/office/powerpoint/2010/main" val="31507772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F5D7A-4A34-4187-8E6B-2F385E931F49}"/>
              </a:ext>
            </a:extLst>
          </p:cNvPr>
          <p:cNvSpPr>
            <a:spLocks noGrp="1"/>
          </p:cNvSpPr>
          <p:nvPr>
            <p:ph type="title"/>
          </p:nvPr>
        </p:nvSpPr>
        <p:spPr/>
        <p:txBody>
          <a:bodyPr/>
          <a:lstStyle/>
          <a:p>
            <a:r>
              <a:rPr lang="de-DE" dirty="0"/>
              <a:t>Literatur</a:t>
            </a:r>
          </a:p>
        </p:txBody>
      </p:sp>
      <p:sp>
        <p:nvSpPr>
          <p:cNvPr id="5" name="Datumsplatzhalter 4">
            <a:extLst>
              <a:ext uri="{FF2B5EF4-FFF2-40B4-BE49-F238E27FC236}">
                <a16:creationId xmlns:a16="http://schemas.microsoft.com/office/drawing/2014/main" id="{3C446BFD-003E-4F6F-A310-C8F53E88AFCE}"/>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2DB0033-F809-4869-AE2F-A16092D3B584}"/>
              </a:ext>
            </a:extLst>
          </p:cNvPr>
          <p:cNvSpPr>
            <a:spLocks noGrp="1"/>
          </p:cNvSpPr>
          <p:nvPr>
            <p:ph type="sldNum" sz="quarter" idx="12"/>
          </p:nvPr>
        </p:nvSpPr>
        <p:spPr/>
        <p:txBody>
          <a:bodyPr/>
          <a:lstStyle/>
          <a:p>
            <a:fld id="{C3752B7C-18A9-864D-BBCB-54A9F41B5594}" type="slidenum">
              <a:rPr lang="de-DE" smtClean="0"/>
              <a:pPr/>
              <a:t>76</a:t>
            </a:fld>
            <a:endParaRPr lang="de-DE" dirty="0"/>
          </a:p>
        </p:txBody>
      </p:sp>
      <p:sp>
        <p:nvSpPr>
          <p:cNvPr id="3" name="Inhaltsplatzhalter 3">
            <a:extLst>
              <a:ext uri="{FF2B5EF4-FFF2-40B4-BE49-F238E27FC236}">
                <a16:creationId xmlns:a16="http://schemas.microsoft.com/office/drawing/2014/main" id="{FE135C90-B45F-41AB-23EF-52C28CF4B01C}"/>
              </a:ext>
            </a:extLst>
          </p:cNvPr>
          <p:cNvSpPr txBox="1">
            <a:spLocks/>
          </p:cNvSpPr>
          <p:nvPr/>
        </p:nvSpPr>
        <p:spPr>
          <a:xfrm>
            <a:off x="1198750" y="1262152"/>
            <a:ext cx="7503816" cy="4487641"/>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de-DE" dirty="0"/>
              <a:t>Selter, C., Prediger, S., </a:t>
            </a:r>
            <a:r>
              <a:rPr lang="de-DE" dirty="0" err="1"/>
              <a:t>Nührenbörger</a:t>
            </a:r>
            <a:r>
              <a:rPr lang="de-DE" dirty="0"/>
              <a:t>, M. &amp; Hußmann, S. (Hrsg.). (2014). </a:t>
            </a:r>
            <a:r>
              <a:rPr lang="de-DE" i="1" dirty="0"/>
              <a:t>Mathe sicher können – Natürliche Zahlen. Förderbausteine und Handreichungen für ein Diagnose- und Förderkonzept zur Sicherung mathematischer Basiskompetenzen</a:t>
            </a:r>
            <a:r>
              <a:rPr lang="de-DE" dirty="0"/>
              <a:t>. Cornelsen.</a:t>
            </a:r>
          </a:p>
          <a:p>
            <a:pPr>
              <a:lnSpc>
                <a:spcPct val="100000"/>
              </a:lnSpc>
              <a:spcBef>
                <a:spcPts val="600"/>
              </a:spcBef>
            </a:pPr>
            <a:r>
              <a:rPr lang="de-DE" b="0" i="0" u="none" strike="noStrike" dirty="0">
                <a:effectLst/>
              </a:rPr>
              <a:t>PIKAS-Team (2020). </a:t>
            </a:r>
            <a:r>
              <a:rPr lang="de-DE" b="0" i="1" u="none" strike="noStrike" dirty="0">
                <a:effectLst/>
              </a:rPr>
              <a:t>Rechenschwierigkeiten vermeiden. Hintergrundwissen und Unterrichtsanregungen für die Schuleingangsphase</a:t>
            </a:r>
            <a:r>
              <a:rPr lang="de-DE" b="0" i="0" u="none" strike="noStrike" dirty="0">
                <a:effectLst/>
              </a:rPr>
              <a:t>. Ministerium für Schule und Bildung des Landes Nordrhein-Westfalen (Hrsg.). https://pikas.dzlm.de/</a:t>
            </a:r>
            <a:r>
              <a:rPr lang="de-DE" b="0" i="0" u="none" strike="noStrike" dirty="0" err="1">
                <a:effectLst/>
              </a:rPr>
              <a:t>node</a:t>
            </a:r>
            <a:r>
              <a:rPr lang="de-DE" b="0" i="0" u="none" strike="noStrike" dirty="0">
                <a:effectLst/>
              </a:rPr>
              <a:t>/1219</a:t>
            </a:r>
            <a:endParaRPr lang="de-DE" dirty="0"/>
          </a:p>
          <a:p>
            <a:pPr>
              <a:lnSpc>
                <a:spcPct val="100000"/>
              </a:lnSpc>
              <a:spcBef>
                <a:spcPts val="600"/>
              </a:spcBef>
            </a:pPr>
            <a:r>
              <a:rPr lang="de-DE" dirty="0"/>
              <a:t>Prediger, S. (2020). </a:t>
            </a:r>
            <a:r>
              <a:rPr lang="de-DE" i="1" dirty="0"/>
              <a:t>Multiplizieren verstehen und erklären – Sprachbildendes Fördermaterial. Didaktischer Kommentar zum sprachbildenden Fördermaterial.</a:t>
            </a:r>
            <a:r>
              <a:rPr lang="de-DE" dirty="0"/>
              <a:t> Open Educational Resources. https://</a:t>
            </a:r>
            <a:r>
              <a:rPr lang="de-DE" dirty="0" err="1"/>
              <a:t>sima.dzlm.de</a:t>
            </a:r>
            <a:r>
              <a:rPr lang="de-DE" dirty="0"/>
              <a:t>/</a:t>
            </a:r>
            <a:r>
              <a:rPr lang="de-DE" dirty="0" err="1"/>
              <a:t>unterricht</a:t>
            </a:r>
            <a:r>
              <a:rPr lang="de-DE" dirty="0"/>
              <a:t>/unterrichtsmaterialien-</a:t>
            </a:r>
            <a:r>
              <a:rPr lang="de-DE" dirty="0" err="1"/>
              <a:t>sekundarstufe</a:t>
            </a:r>
            <a:endParaRPr lang="de-DE" dirty="0"/>
          </a:p>
          <a:p>
            <a:pPr>
              <a:lnSpc>
                <a:spcPct val="100000"/>
              </a:lnSpc>
              <a:spcBef>
                <a:spcPts val="600"/>
              </a:spcBef>
            </a:pPr>
            <a:endParaRPr lang="de-DE" dirty="0"/>
          </a:p>
          <a:p>
            <a:pPr marL="0" indent="0">
              <a:spcBef>
                <a:spcPts val="600"/>
              </a:spcBef>
              <a:buNone/>
              <a:defRPr/>
            </a:pPr>
            <a:endParaRPr lang="de-DE" altLang="ja-JP" dirty="0"/>
          </a:p>
        </p:txBody>
      </p:sp>
    </p:spTree>
    <p:extLst>
      <p:ext uri="{BB962C8B-B14F-4D97-AF65-F5344CB8AC3E}">
        <p14:creationId xmlns:p14="http://schemas.microsoft.com/office/powerpoint/2010/main" val="34676198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F5D7A-4A34-4187-8E6B-2F385E931F49}"/>
              </a:ext>
            </a:extLst>
          </p:cNvPr>
          <p:cNvSpPr>
            <a:spLocks noGrp="1"/>
          </p:cNvSpPr>
          <p:nvPr>
            <p:ph type="title"/>
          </p:nvPr>
        </p:nvSpPr>
        <p:spPr/>
        <p:txBody>
          <a:bodyPr/>
          <a:lstStyle/>
          <a:p>
            <a:r>
              <a:rPr lang="de-DE" dirty="0"/>
              <a:t>Literatur</a:t>
            </a:r>
          </a:p>
        </p:txBody>
      </p:sp>
      <p:sp>
        <p:nvSpPr>
          <p:cNvPr id="4" name="Inhaltsplatzhalter 3">
            <a:extLst>
              <a:ext uri="{FF2B5EF4-FFF2-40B4-BE49-F238E27FC236}">
                <a16:creationId xmlns:a16="http://schemas.microsoft.com/office/drawing/2014/main" id="{B87C6A2E-9BEF-4271-9C38-DCFED90F3EA1}"/>
              </a:ext>
            </a:extLst>
          </p:cNvPr>
          <p:cNvSpPr>
            <a:spLocks noGrp="1"/>
          </p:cNvSpPr>
          <p:nvPr>
            <p:ph idx="1"/>
          </p:nvPr>
        </p:nvSpPr>
        <p:spPr>
          <a:xfrm>
            <a:off x="1096266" y="1688872"/>
            <a:ext cx="7935090" cy="4846485"/>
          </a:xfrm>
        </p:spPr>
        <p:txBody>
          <a:bodyPr/>
          <a:lstStyle/>
          <a:p>
            <a:pPr marL="0" indent="0">
              <a:lnSpc>
                <a:spcPct val="114000"/>
              </a:lnSpc>
              <a:spcBef>
                <a:spcPts val="400"/>
              </a:spcBef>
              <a:buNone/>
            </a:pPr>
            <a:r>
              <a:rPr lang="de-DE" dirty="0"/>
              <a:t>Viele Aufgabenbeispiele entstammen dem Projekt PIKAS und seinen Partnerprojekten: </a:t>
            </a:r>
          </a:p>
          <a:p>
            <a:pPr>
              <a:lnSpc>
                <a:spcPct val="114000"/>
              </a:lnSpc>
              <a:spcBef>
                <a:spcPts val="400"/>
              </a:spcBef>
            </a:pPr>
            <a:r>
              <a:rPr lang="de-DE" dirty="0">
                <a:hlinkClick r:id="rId3"/>
              </a:rPr>
              <a:t>https://pikas.dzlm.de/node/1561</a:t>
            </a:r>
            <a:r>
              <a:rPr lang="de-DE" dirty="0"/>
              <a:t> (Malaufgaben in der Umwelt: Fotosammlung und Wimmelbild (Küche), Alltagsbilder, Didaktische Bilder, Interaktive Übungen, Malquartett, Malaufgabe des Tages, Zusammenhang von Addition und Multiplikation, Tauschaufgaben)</a:t>
            </a:r>
          </a:p>
          <a:p>
            <a:pPr>
              <a:lnSpc>
                <a:spcPct val="114000"/>
              </a:lnSpc>
              <a:spcBef>
                <a:spcPts val="400"/>
              </a:spcBef>
            </a:pPr>
            <a:r>
              <a:rPr lang="de-DE" u="sng" dirty="0">
                <a:hlinkClick r:id="rId4"/>
              </a:rPr>
              <a:t>https://mathe-sicher-koennen.dzlm.de/node/510</a:t>
            </a:r>
            <a:r>
              <a:rPr lang="de-DE" dirty="0"/>
              <a:t> (Malaufgaben in der Umwelt, Malaufgaben am Punktefeld, Malaufgaben in Rechengeschichten, Würfelbilder, alle Teilaspekte berücksichtigen, Zusammenhang von Addition und Multiplikation)</a:t>
            </a:r>
          </a:p>
          <a:p>
            <a:pPr>
              <a:lnSpc>
                <a:spcPct val="114000"/>
              </a:lnSpc>
              <a:spcBef>
                <a:spcPts val="400"/>
              </a:spcBef>
            </a:pPr>
            <a:r>
              <a:rPr lang="de-DE" dirty="0">
                <a:hlinkClick r:id="rId5"/>
              </a:rPr>
              <a:t>https://mahiko.dzlm.de/node/122</a:t>
            </a:r>
            <a:r>
              <a:rPr lang="de-DE" dirty="0"/>
              <a:t> (Was passt?, Malaufgaben auf dem Hunderterfeld)</a:t>
            </a:r>
          </a:p>
        </p:txBody>
      </p:sp>
      <p:sp>
        <p:nvSpPr>
          <p:cNvPr id="5" name="Datumsplatzhalter 4">
            <a:extLst>
              <a:ext uri="{FF2B5EF4-FFF2-40B4-BE49-F238E27FC236}">
                <a16:creationId xmlns:a16="http://schemas.microsoft.com/office/drawing/2014/main" id="{3C446BFD-003E-4F6F-A310-C8F53E88AFCE}"/>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2DB0033-F809-4869-AE2F-A16092D3B584}"/>
              </a:ext>
            </a:extLst>
          </p:cNvPr>
          <p:cNvSpPr>
            <a:spLocks noGrp="1"/>
          </p:cNvSpPr>
          <p:nvPr>
            <p:ph type="sldNum" sz="quarter" idx="12"/>
          </p:nvPr>
        </p:nvSpPr>
        <p:spPr/>
        <p:txBody>
          <a:bodyPr/>
          <a:lstStyle/>
          <a:p>
            <a:fld id="{C3752B7C-18A9-864D-BBCB-54A9F41B5594}" type="slidenum">
              <a:rPr lang="de-DE" smtClean="0"/>
              <a:pPr/>
              <a:t>77</a:t>
            </a:fld>
            <a:endParaRPr lang="de-DE" dirty="0"/>
          </a:p>
        </p:txBody>
      </p:sp>
      <p:sp>
        <p:nvSpPr>
          <p:cNvPr id="8" name="Textplatzhalter 7">
            <a:extLst>
              <a:ext uri="{FF2B5EF4-FFF2-40B4-BE49-F238E27FC236}">
                <a16:creationId xmlns:a16="http://schemas.microsoft.com/office/drawing/2014/main" id="{62EFF2F1-C3AA-E659-9E83-09E68BF47B12}"/>
              </a:ext>
            </a:extLst>
          </p:cNvPr>
          <p:cNvSpPr>
            <a:spLocks noGrp="1"/>
          </p:cNvSpPr>
          <p:nvPr>
            <p:ph type="body" sz="quarter" idx="13"/>
          </p:nvPr>
        </p:nvSpPr>
        <p:spPr/>
        <p:txBody>
          <a:bodyPr/>
          <a:lstStyle/>
          <a:p>
            <a:r>
              <a:rPr lang="de-DE" dirty="0"/>
              <a:t>BENUTZTES MATERIAL</a:t>
            </a:r>
          </a:p>
        </p:txBody>
      </p:sp>
    </p:spTree>
    <p:extLst>
      <p:ext uri="{BB962C8B-B14F-4D97-AF65-F5344CB8AC3E}">
        <p14:creationId xmlns:p14="http://schemas.microsoft.com/office/powerpoint/2010/main" val="923406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4" y="1139846"/>
            <a:ext cx="7630888" cy="4912611"/>
          </a:xfrm>
        </p:spPr>
        <p:txBody>
          <a:bodyPr/>
          <a:lstStyle/>
          <a:p>
            <a:r>
              <a:rPr lang="de-DE" sz="2000" b="1" dirty="0"/>
              <a:t>Reflexion des Erprobungsauftrags</a:t>
            </a:r>
          </a:p>
          <a:p>
            <a:r>
              <a:rPr lang="de-DE" sz="2000" dirty="0"/>
              <a:t>Bedeutung und Kompetenzerwartungen</a:t>
            </a:r>
          </a:p>
          <a:p>
            <a:r>
              <a:rPr lang="de-DE" sz="2000" dirty="0"/>
              <a:t>Grundvorstellungen besitzen</a:t>
            </a:r>
          </a:p>
          <a:p>
            <a:r>
              <a:rPr lang="de-DE" sz="2000" dirty="0"/>
              <a:t>Darstellungen vernetzen</a:t>
            </a:r>
          </a:p>
          <a:p>
            <a:r>
              <a:rPr lang="de-DE" sz="2000" dirty="0"/>
              <a:t>Aufgabenbeziehungen nutzen </a:t>
            </a:r>
          </a:p>
          <a:p>
            <a:r>
              <a:rPr lang="de-DE" sz="2000" dirty="0"/>
              <a:t>Reflexion und Erprobungsauftrag</a:t>
            </a:r>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t"/>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8</a:t>
            </a:fld>
            <a:endParaRPr lang="de-DE" dirty="0"/>
          </a:p>
        </p:txBody>
      </p:sp>
    </p:spTree>
    <p:extLst>
      <p:ext uri="{BB962C8B-B14F-4D97-AF65-F5344CB8AC3E}">
        <p14:creationId xmlns:p14="http://schemas.microsoft.com/office/powerpoint/2010/main" val="1492925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876146-BD4C-CAEE-9D67-F4B8F4EE76E6}"/>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5F136DF-E9F0-DE0B-EFBC-94A92A5EBD62}"/>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A6254458-379F-17D5-7B3E-E39360DDBF2E}"/>
              </a:ext>
            </a:extLst>
          </p:cNvPr>
          <p:cNvSpPr>
            <a:spLocks noGrp="1"/>
          </p:cNvSpPr>
          <p:nvPr>
            <p:ph type="sldNum" sz="quarter" idx="12"/>
          </p:nvPr>
        </p:nvSpPr>
        <p:spPr/>
        <p:txBody>
          <a:bodyPr/>
          <a:lstStyle/>
          <a:p>
            <a:fld id="{C3752B7C-18A9-864D-BBCB-54A9F41B5594}" type="slidenum">
              <a:rPr lang="de-DE" smtClean="0"/>
              <a:pPr/>
              <a:t>9</a:t>
            </a:fld>
            <a:endParaRPr lang="de-DE" dirty="0"/>
          </a:p>
        </p:txBody>
      </p:sp>
      <p:sp>
        <p:nvSpPr>
          <p:cNvPr id="5" name="Textplatzhalter 4">
            <a:extLst>
              <a:ext uri="{FF2B5EF4-FFF2-40B4-BE49-F238E27FC236}">
                <a16:creationId xmlns:a16="http://schemas.microsoft.com/office/drawing/2014/main" id="{2CCC251A-0595-AF90-0BE0-EDBF6702DD97}"/>
              </a:ext>
            </a:extLst>
          </p:cNvPr>
          <p:cNvSpPr>
            <a:spLocks noGrp="1"/>
          </p:cNvSpPr>
          <p:nvPr>
            <p:ph type="body" sz="quarter" idx="13"/>
          </p:nvPr>
        </p:nvSpPr>
        <p:spPr/>
        <p:txBody>
          <a:bodyPr/>
          <a:lstStyle/>
          <a:p>
            <a:r>
              <a:rPr lang="de-DE" dirty="0"/>
              <a:t>HINWEISE ZUR REFLEXION DES ERPROBUNGSAUFTRAGS</a:t>
            </a:r>
          </a:p>
        </p:txBody>
      </p:sp>
      <p:sp>
        <p:nvSpPr>
          <p:cNvPr id="6" name="Inhaltsplatzhalter 5">
            <a:extLst>
              <a:ext uri="{FF2B5EF4-FFF2-40B4-BE49-F238E27FC236}">
                <a16:creationId xmlns:a16="http://schemas.microsoft.com/office/drawing/2014/main" id="{310F3C34-BFFC-5CA4-B8B2-F25090727D0E}"/>
              </a:ext>
            </a:extLst>
          </p:cNvPr>
          <p:cNvSpPr>
            <a:spLocks noGrp="1"/>
          </p:cNvSpPr>
          <p:nvPr>
            <p:ph idx="1"/>
          </p:nvPr>
        </p:nvSpPr>
        <p:spPr/>
        <p:txBody>
          <a:bodyPr/>
          <a:lstStyle/>
          <a:p>
            <a:r>
              <a:rPr lang="de-DE" sz="1200" b="1" dirty="0"/>
              <a:t>Ziel: </a:t>
            </a:r>
            <a:r>
              <a:rPr lang="de-DE" sz="1200" dirty="0"/>
              <a:t>Reflexion der Erprobungsaufgabe</a:t>
            </a:r>
          </a:p>
          <a:p>
            <a:pPr algn="just"/>
            <a:r>
              <a:rPr lang="de-DE" sz="1200" b="1" dirty="0"/>
              <a:t>Hinweise zur Durchführung:</a:t>
            </a:r>
            <a:r>
              <a:rPr lang="de-DE" sz="1200" dirty="0"/>
              <a:t> Mit den Folien 10 und 11 wird auf den in Modul 1 gestellten Erprobungsauftrag zum Spiel „Zahlen unter der Lupe“ zurückgeblickt.  Die Teilnehmenden bringen Ihre Beobachtungen, Notizen und Ergebnisse dazu mit. In Kleingruppen tauschen sich die Teilnehmenden über ihre Erfahrungen aus.</a:t>
            </a:r>
            <a:endParaRPr lang="de-DE" sz="1200" dirty="0">
              <a:highlight>
                <a:srgbClr val="FFFF00"/>
              </a:highlight>
            </a:endParaRPr>
          </a:p>
          <a:p>
            <a:pPr>
              <a:spcAft>
                <a:spcPts val="600"/>
              </a:spcAft>
            </a:pPr>
            <a:r>
              <a:rPr lang="de-DE" sz="1200" dirty="0"/>
              <a:t>Dabei ist es wichtig, die Kernbotschaften aus dem vorangegangenen Modul erneut zu fokussieren: </a:t>
            </a:r>
          </a:p>
          <a:p>
            <a:pPr marL="685800" lvl="1" indent="-228600">
              <a:spcBef>
                <a:spcPts val="0"/>
              </a:spcBef>
              <a:buFont typeface="Wingdings" panose="05000000000000000000" pitchFamily="2" charset="2"/>
              <a:buChar char="§"/>
            </a:pPr>
            <a:r>
              <a:rPr lang="de-DE" sz="1200" dirty="0"/>
              <a:t>Lernende erfassen Zahlen sowohl kardinal als auch ordinal.</a:t>
            </a:r>
          </a:p>
          <a:p>
            <a:pPr marL="685800" lvl="1" indent="-228600">
              <a:spcBef>
                <a:spcPts val="0"/>
              </a:spcBef>
              <a:buFont typeface="Wingdings" panose="05000000000000000000" pitchFamily="2" charset="2"/>
              <a:buChar char="§"/>
            </a:pPr>
            <a:r>
              <a:rPr lang="de-DE" sz="1200" dirty="0"/>
              <a:t>Lernende brauchen Gelegenheiten, Strukturen (z. B. 5er- und 10er-Struktur) in Zahldarstellungen und Materialien zu entdecken, zu beschreiben und zu nutzen.</a:t>
            </a:r>
          </a:p>
          <a:p>
            <a:pPr marL="685800" lvl="1" indent="-228600">
              <a:spcBef>
                <a:spcPts val="0"/>
              </a:spcBef>
              <a:buFont typeface="Wingdings" panose="05000000000000000000" pitchFamily="2" charset="2"/>
              <a:buChar char="§"/>
            </a:pPr>
            <a:r>
              <a:rPr lang="de-DE" sz="1200" dirty="0">
                <a:solidFill>
                  <a:schemeClr val="tx1"/>
                </a:solidFill>
                <a:latin typeface="Arial" panose="020B0604020202020204" pitchFamily="34" charset="0"/>
                <a:cs typeface="Arial" panose="020B0604020202020204" pitchFamily="34" charset="0"/>
              </a:rPr>
              <a:t>Lernende brauchen Gelegenheiten, Zahlen mit geeigneten Materialien selbst unterschiedlich darzustellen und über diese zu sprechen.</a:t>
            </a:r>
          </a:p>
          <a:p>
            <a:pPr marL="685800" lvl="1" indent="-228600">
              <a:spcBef>
                <a:spcPts val="0"/>
              </a:spcBef>
              <a:buFont typeface="Wingdings" panose="05000000000000000000" pitchFamily="2" charset="2"/>
              <a:buChar char="§"/>
            </a:pPr>
            <a:r>
              <a:rPr lang="de-DE" sz="1200" dirty="0"/>
              <a:t>Lernende brauchen Gelegenheiten, Beziehungen zwischen Zahlen zu entdecken, zu beschreiben und zu nutzen.</a:t>
            </a:r>
          </a:p>
          <a:p>
            <a:r>
              <a:rPr lang="de-DE" sz="1200" dirty="0"/>
              <a:t>Wenn der Erprobungsauftrag im vergangenen Modul modifiziert wurde, müssen auch die Folien 10 und 11 entsprechend angepasst werden</a:t>
            </a:r>
          </a:p>
          <a:p>
            <a:endParaRPr lang="de-DE" sz="1200" dirty="0"/>
          </a:p>
        </p:txBody>
      </p:sp>
    </p:spTree>
    <p:extLst>
      <p:ext uri="{BB962C8B-B14F-4D97-AF65-F5344CB8AC3E}">
        <p14:creationId xmlns:p14="http://schemas.microsoft.com/office/powerpoint/2010/main" val="60859002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11311</Words>
  <Application>Microsoft Macintosh PowerPoint</Application>
  <PresentationFormat>Bildschirmpräsentation (4:3)</PresentationFormat>
  <Paragraphs>1062</Paragraphs>
  <Slides>77</Slides>
  <Notes>66</Notes>
  <HiddenSlides>18</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77</vt:i4>
      </vt:variant>
    </vt:vector>
  </HeadingPairs>
  <TitlesOfParts>
    <vt:vector size="87" baseType="lpstr">
      <vt:lpstr>Arial</vt:lpstr>
      <vt:lpstr>Calibri</vt:lpstr>
      <vt:lpstr>Cambria Math</vt:lpstr>
      <vt:lpstr>Comic Sans MS</vt:lpstr>
      <vt:lpstr>Grundschrift</vt:lpstr>
      <vt:lpstr>Helvetica</vt:lpstr>
      <vt:lpstr>TimesNewRomanPS</vt:lpstr>
      <vt:lpstr>TimesNewRomanPSMT</vt:lpstr>
      <vt:lpstr>Wingdings</vt:lpstr>
      <vt:lpstr>Office</vt:lpstr>
      <vt:lpstr>Aufbau eines tragfähigen Operationsverständnisses</vt:lpstr>
      <vt:lpstr>PowerPoint-Präsentation</vt:lpstr>
      <vt:lpstr>PowerPoint-Präsentation</vt:lpstr>
      <vt:lpstr>Arithmetische Basiskompetenzen sichern – Rechenschwierigkeiten vermeiden  </vt:lpstr>
      <vt:lpstr>Hintergrundinfos</vt:lpstr>
      <vt:lpstr>Hintergrundinfos</vt:lpstr>
      <vt:lpstr>Gliederung</vt:lpstr>
      <vt:lpstr>Gliederung</vt:lpstr>
      <vt:lpstr>Hintergrundinfos</vt:lpstr>
      <vt:lpstr>Reflexion des Erprobungsauftrags</vt:lpstr>
      <vt:lpstr>Reflexion des Erprobungsauftrags</vt:lpstr>
      <vt:lpstr>Gliederung</vt:lpstr>
      <vt:lpstr>Hintergrundinfos</vt:lpstr>
      <vt:lpstr>Bedeutung und Kompetenzerwartungen</vt:lpstr>
      <vt:lpstr>Bedeutung und Kompetenzerwartungen</vt:lpstr>
      <vt:lpstr>Bedeutung und Kompetenzerwartungen</vt:lpstr>
      <vt:lpstr>Bedeutung und Kompetenzerwartungen</vt:lpstr>
      <vt:lpstr>Bedeutung und Kompetenzerwartungen</vt:lpstr>
      <vt:lpstr>Hintergrundinfos</vt:lpstr>
      <vt:lpstr>Bedeutung und Kompetenzerwartungen</vt:lpstr>
      <vt:lpstr>Gliederung</vt:lpstr>
      <vt:lpstr>Hintergrundinfos</vt:lpstr>
      <vt:lpstr>Grundvorstellungen besitzen</vt:lpstr>
      <vt:lpstr>Grundvorstellungen besitzen</vt:lpstr>
      <vt:lpstr>Grundvorstellungen besitzen</vt:lpstr>
      <vt:lpstr>Hintergrundinfos</vt:lpstr>
      <vt:lpstr>Grundvorstellungen besitzen</vt:lpstr>
      <vt:lpstr>Grundvorstellungen besitzen</vt:lpstr>
      <vt:lpstr>Grundvorstellungen besitzen</vt:lpstr>
      <vt:lpstr>Grundvorstellungen besitzen</vt:lpstr>
      <vt:lpstr>Grundvorstellungen besitzen</vt:lpstr>
      <vt:lpstr>Grundvorstellungen besitzen</vt:lpstr>
      <vt:lpstr>Gliederung</vt:lpstr>
      <vt:lpstr>Hintergrundinfos</vt:lpstr>
      <vt:lpstr>Darstellungen vernetzen</vt:lpstr>
      <vt:lpstr>Darstellungen vernetzen</vt:lpstr>
      <vt:lpstr>Hintergrundinfos</vt:lpstr>
      <vt:lpstr>Darstellungen vernetzen</vt:lpstr>
      <vt:lpstr>Darstellungen vernetzen</vt:lpstr>
      <vt:lpstr>Darstellungen vernetzen</vt:lpstr>
      <vt:lpstr>Darstellungen vernetzen</vt:lpstr>
      <vt:lpstr>Darstellungen vernetzen</vt:lpstr>
      <vt:lpstr>Darstellungen vernetzen</vt:lpstr>
      <vt:lpstr>Darstellungen vernetzen</vt:lpstr>
      <vt:lpstr>Darstellungen vernetzen</vt:lpstr>
      <vt:lpstr>Darstellungen vernetzen</vt:lpstr>
      <vt:lpstr>Hintergrundinfos</vt:lpstr>
      <vt:lpstr>Darstellungen vernetzen</vt:lpstr>
      <vt:lpstr>Gliederung</vt:lpstr>
      <vt:lpstr>Hintergrundinfos</vt:lpstr>
      <vt:lpstr>Aufgabenbeziehungen nutzen</vt:lpstr>
      <vt:lpstr>Hintergrundinfos</vt:lpstr>
      <vt:lpstr>Aufgabenbeziehungen nutzen </vt:lpstr>
      <vt:lpstr>Aufgabenbeziehungen nutzen </vt:lpstr>
      <vt:lpstr>Aufgabenbeziehungen nutzen</vt:lpstr>
      <vt:lpstr>Aufgabenbeziehungen nutzen </vt:lpstr>
      <vt:lpstr>Aufgabenbeziehungen nutzen </vt:lpstr>
      <vt:lpstr>Aufgabenbeziehungen nutzen </vt:lpstr>
      <vt:lpstr>Aufgabenbeziehungen nutzen </vt:lpstr>
      <vt:lpstr>Aufgabenbeziehungen nutzen</vt:lpstr>
      <vt:lpstr>Aufgabenbeziehungen nutzen</vt:lpstr>
      <vt:lpstr>Hintergrundinfos</vt:lpstr>
      <vt:lpstr>Aufgabenbeziehungen nutzen </vt:lpstr>
      <vt:lpstr>Aufgabenbeziehungen nutzen</vt:lpstr>
      <vt:lpstr>Aufgabenbeziehungen nutzen</vt:lpstr>
      <vt:lpstr>Gliederung</vt:lpstr>
      <vt:lpstr>Hintergrundinfos</vt:lpstr>
      <vt:lpstr>Hintergrundinfos</vt:lpstr>
      <vt:lpstr>Reflexion und Erprobungsauftrag</vt:lpstr>
      <vt:lpstr>Reflexion und Erprobungsauftrag</vt:lpstr>
      <vt:lpstr>Reflexion und Erprobungsauftrag</vt:lpstr>
      <vt:lpstr>PowerPoint-Präsentation</vt:lpstr>
      <vt:lpstr>PowerPoint-Präsentation</vt:lpstr>
      <vt:lpstr>PowerPoint-Präsentation</vt:lpstr>
      <vt:lpstr>Literatur</vt:lpstr>
      <vt:lpstr>Literatur</vt:lpstr>
      <vt:lpstr>Literatur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Entdecken, Beschreiben, Begründen</dc:title>
  <dc:subject/>
  <dc:creator>Karoline Mosen</dc:creator>
  <cp:keywords/>
  <dc:description/>
  <cp:lastModifiedBy>Nina Glasmeyer</cp:lastModifiedBy>
  <cp:revision>341</cp:revision>
  <dcterms:created xsi:type="dcterms:W3CDTF">2021-10-04T08:50:15Z</dcterms:created>
  <dcterms:modified xsi:type="dcterms:W3CDTF">2024-04-15T09:18:24Z</dcterms:modified>
  <cp:category/>
</cp:coreProperties>
</file>