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Lst>
  <p:notesMasterIdLst>
    <p:notesMasterId r:id="rId82"/>
  </p:notesMasterIdLst>
  <p:handoutMasterIdLst>
    <p:handoutMasterId r:id="rId83"/>
  </p:handoutMasterIdLst>
  <p:sldIdLst>
    <p:sldId id="307" r:id="rId2"/>
    <p:sldId id="3132" r:id="rId3"/>
    <p:sldId id="3133" r:id="rId4"/>
    <p:sldId id="324" r:id="rId5"/>
    <p:sldId id="1227" r:id="rId6"/>
    <p:sldId id="1269" r:id="rId7"/>
    <p:sldId id="1229" r:id="rId8"/>
    <p:sldId id="1270" r:id="rId9"/>
    <p:sldId id="1230" r:id="rId10"/>
    <p:sldId id="1231" r:id="rId11"/>
    <p:sldId id="1232" r:id="rId12"/>
    <p:sldId id="1233" r:id="rId13"/>
    <p:sldId id="1234" r:id="rId14"/>
    <p:sldId id="1235" r:id="rId15"/>
    <p:sldId id="1236" r:id="rId16"/>
    <p:sldId id="1049" r:id="rId17"/>
    <p:sldId id="1250" r:id="rId18"/>
    <p:sldId id="1159" r:id="rId19"/>
    <p:sldId id="1254" r:id="rId20"/>
    <p:sldId id="1255" r:id="rId21"/>
    <p:sldId id="3128" r:id="rId22"/>
    <p:sldId id="1163" r:id="rId23"/>
    <p:sldId id="1164" r:id="rId24"/>
    <p:sldId id="1165" r:id="rId25"/>
    <p:sldId id="1166" r:id="rId26"/>
    <p:sldId id="1167" r:id="rId27"/>
    <p:sldId id="1172" r:id="rId28"/>
    <p:sldId id="1251" r:id="rId29"/>
    <p:sldId id="1252" r:id="rId30"/>
    <p:sldId id="1253" r:id="rId31"/>
    <p:sldId id="1237" r:id="rId32"/>
    <p:sldId id="1238" r:id="rId33"/>
    <p:sldId id="1091" r:id="rId34"/>
    <p:sldId id="1256" r:id="rId35"/>
    <p:sldId id="1257" r:id="rId36"/>
    <p:sldId id="1240" r:id="rId37"/>
    <p:sldId id="1260" r:id="rId38"/>
    <p:sldId id="1261" r:id="rId39"/>
    <p:sldId id="1262" r:id="rId40"/>
    <p:sldId id="1263" r:id="rId41"/>
    <p:sldId id="1264" r:id="rId42"/>
    <p:sldId id="1265" r:id="rId43"/>
    <p:sldId id="1266" r:id="rId44"/>
    <p:sldId id="1195" r:id="rId45"/>
    <p:sldId id="1196" r:id="rId46"/>
    <p:sldId id="1207" r:id="rId47"/>
    <p:sldId id="1208" r:id="rId48"/>
    <p:sldId id="1209" r:id="rId49"/>
    <p:sldId id="1197" r:id="rId50"/>
    <p:sldId id="1191" r:id="rId51"/>
    <p:sldId id="1218" r:id="rId52"/>
    <p:sldId id="1243" r:id="rId53"/>
    <p:sldId id="1244" r:id="rId54"/>
    <p:sldId id="3130" r:id="rId55"/>
    <p:sldId id="1144" r:id="rId56"/>
    <p:sldId id="1101" r:id="rId57"/>
    <p:sldId id="1102" r:id="rId58"/>
    <p:sldId id="1158" r:id="rId59"/>
    <p:sldId id="1258" r:id="rId60"/>
    <p:sldId id="1226" r:id="rId61"/>
    <p:sldId id="1223" r:id="rId62"/>
    <p:sldId id="1224" r:id="rId63"/>
    <p:sldId id="1225" r:id="rId64"/>
    <p:sldId id="1246" r:id="rId65"/>
    <p:sldId id="1245" r:id="rId66"/>
    <p:sldId id="3131" r:id="rId67"/>
    <p:sldId id="1177" r:id="rId68"/>
    <p:sldId id="1046" r:id="rId69"/>
    <p:sldId id="1156" r:id="rId70"/>
    <p:sldId id="1247" r:id="rId71"/>
    <p:sldId id="1070" r:id="rId72"/>
    <p:sldId id="1181" r:id="rId73"/>
    <p:sldId id="1133" r:id="rId74"/>
    <p:sldId id="1000" r:id="rId75"/>
    <p:sldId id="316" r:id="rId76"/>
    <p:sldId id="1267" r:id="rId77"/>
    <p:sldId id="1268" r:id="rId78"/>
    <p:sldId id="1120" r:id="rId79"/>
    <p:sldId id="1121" r:id="rId80"/>
    <p:sldId id="610"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Glasmeyer" initials="NG" lastIdx="249" clrIdx="0"/>
  <p:cmAuthor id="2" name="Elena Zannetin" initials="MOU" lastIdx="89" clrIdx="1"/>
  <p:cmAuthor id="3" name="Janina" initials="J" lastIdx="199" clrIdx="2"/>
  <p:cmAuthor id="4" name="Luise Eichholz" initials="LE" lastIdx="94" clrIdx="3"/>
  <p:cmAuthor id="5" name="Jonna Rombeck" initials="JR" lastIdx="4" clrIdx="4"/>
  <p:cmAuthor id="6" name="Rene Schlüter" initials="RS" lastIdx="4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327D87"/>
    <a:srgbClr val="34B1F1"/>
    <a:srgbClr val="9AD3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6" autoAdjust="0"/>
    <p:restoredTop sz="64052" autoAdjust="0"/>
  </p:normalViewPr>
  <p:slideViewPr>
    <p:cSldViewPr snapToGrid="0" snapToObjects="1">
      <p:cViewPr varScale="1">
        <p:scale>
          <a:sx n="76" d="100"/>
          <a:sy n="76" d="100"/>
        </p:scale>
        <p:origin x="2580" y="90"/>
      </p:cViewPr>
      <p:guideLst>
        <p:guide orient="horz" pos="2160"/>
        <p:guide pos="2880"/>
      </p:guideLst>
    </p:cSldViewPr>
  </p:slideViewPr>
  <p:outlineViewPr>
    <p:cViewPr>
      <p:scale>
        <a:sx n="33" d="100"/>
        <a:sy n="33" d="100"/>
      </p:scale>
      <p:origin x="0" y="-3392"/>
    </p:cViewPr>
  </p:outlineViewPr>
  <p:notesTextViewPr>
    <p:cViewPr>
      <p:scale>
        <a:sx n="140" d="100"/>
        <a:sy n="140" d="100"/>
      </p:scale>
      <p:origin x="0" y="0"/>
    </p:cViewPr>
  </p:notesTextViewPr>
  <p:sorterViewPr>
    <p:cViewPr>
      <p:scale>
        <a:sx n="80" d="100"/>
        <a:sy n="80" d="100"/>
      </p:scale>
      <p:origin x="0" y="-11289"/>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14.04.2024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14.04.2024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mahiko.dzlm.de/node/306"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mahiko.dzlm.de/node/321"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282581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2845918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4066359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Die Kinder Amina und Max sind</a:t>
            </a:r>
            <a:r>
              <a:rPr lang="de-DE" baseline="0" dirty="0"/>
              <a:t> im 2. Schulbesuchsjahr</a:t>
            </a:r>
            <a:r>
              <a:rPr lang="de-DE" dirty="0"/>
              <a:t> und bearbeiten ein so genanntes ‚Entdeckerpäckchen‘. </a:t>
            </a:r>
          </a:p>
          <a:p>
            <a:pPr marL="0" indent="0">
              <a:buNone/>
            </a:pPr>
            <a:r>
              <a:rPr lang="de-DE" dirty="0"/>
              <a:t>Die Ergebnisse, die die Kinder</a:t>
            </a:r>
            <a:r>
              <a:rPr lang="de-DE" baseline="0" dirty="0"/>
              <a:t> </a:t>
            </a:r>
            <a:r>
              <a:rPr lang="de-DE" dirty="0"/>
              <a:t>notieren, sind allerdings nicht diejenigen, die ihre Lehrkraft erwartet hat.</a:t>
            </a:r>
          </a:p>
          <a:p>
            <a:pPr marL="0" indent="0">
              <a:buNone/>
            </a:pPr>
            <a:endParaRPr lang="de-DE" dirty="0"/>
          </a:p>
          <a:p>
            <a:pPr marL="0" indent="0">
              <a:buNone/>
            </a:pPr>
            <a:r>
              <a:rPr lang="de-DE" dirty="0"/>
              <a:t>Die Teilnehmenden</a:t>
            </a:r>
            <a:r>
              <a:rPr lang="de-DE" baseline="0" dirty="0"/>
              <a:t> werden gebeten</a:t>
            </a:r>
            <a:r>
              <a:rPr lang="de-DE" dirty="0"/>
              <a:t>, zu überlegen,</a:t>
            </a:r>
            <a:r>
              <a:rPr lang="de-DE" baseline="0" dirty="0"/>
              <a:t> </a:t>
            </a:r>
            <a:r>
              <a:rPr lang="de-DE" dirty="0"/>
              <a:t>wie die Kinder zu ihren Ergebnissen gekommen sein könnten. Anschließend werden die Ideen im Plenum gesammelt. </a:t>
            </a:r>
          </a:p>
          <a:p>
            <a:pPr marL="0" indent="0">
              <a:buNone/>
            </a:pP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Mögliche Vermutungen: </a:t>
            </a:r>
          </a:p>
          <a:p>
            <a:pPr marL="228600" indent="-228600">
              <a:buAutoNum type="arabicParenR"/>
            </a:pPr>
            <a:r>
              <a:rPr lang="de-DE" sz="1200" kern="1200" dirty="0">
                <a:solidFill>
                  <a:schemeClr val="tx1"/>
                </a:solidFill>
                <a:effectLst/>
                <a:latin typeface="+mn-lt"/>
                <a:ea typeface="+mn-ea"/>
                <a:cs typeface="+mn-cs"/>
              </a:rPr>
              <a:t>Amina: Die</a:t>
            </a:r>
            <a:r>
              <a:rPr lang="de-DE" sz="1200" kern="1200" baseline="0" dirty="0">
                <a:solidFill>
                  <a:schemeClr val="tx1"/>
                </a:solidFill>
                <a:effectLst/>
                <a:latin typeface="+mn-lt"/>
                <a:ea typeface="+mn-ea"/>
                <a:cs typeface="+mn-cs"/>
              </a:rPr>
              <a:t> Ziffern des 2. Summanden werden isoliert betrachtet und die Stellenwerte dabei nicht berücksichtigt. Amina rechnet in der ersten Zeile 14 + 2 + 2, dann jeweils analog.</a:t>
            </a:r>
          </a:p>
          <a:p>
            <a:pPr marL="228600" indent="-228600">
              <a:buAutoNum type="arabicParenR"/>
            </a:pPr>
            <a:r>
              <a:rPr lang="de-DE" sz="1200" kern="1200" dirty="0">
                <a:solidFill>
                  <a:schemeClr val="tx1"/>
                </a:solidFill>
                <a:effectLst/>
                <a:latin typeface="+mn-lt"/>
                <a:ea typeface="+mn-ea"/>
                <a:cs typeface="+mn-cs"/>
              </a:rPr>
              <a:t>Max: Die</a:t>
            </a:r>
            <a:r>
              <a:rPr lang="de-DE" sz="1200" kern="1200" baseline="0" dirty="0">
                <a:solidFill>
                  <a:schemeClr val="tx1"/>
                </a:solidFill>
                <a:effectLst/>
                <a:latin typeface="+mn-lt"/>
                <a:ea typeface="+mn-ea"/>
                <a:cs typeface="+mn-cs"/>
              </a:rPr>
              <a:t> Aufgaben werden möglicherweise richtig gerechnet, aber die Ziffern der Summe als Zahlendreher notiert. Es kann auch sein, dass die Aufgaben ziffernweise berechnet (4+2 = 6; 1+2 = 3) und die Stellenwerte sowohl bei der Rechnung als auch bei der Notation der Ergebnisse nicht beachtet werden.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3118701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Folgende </a:t>
            </a:r>
            <a:r>
              <a:rPr lang="de-DE" b="1" baseline="0" dirty="0"/>
              <a:t>Indikatoren</a:t>
            </a:r>
            <a:r>
              <a:rPr lang="de-DE" baseline="0" dirty="0"/>
              <a:t> können auf Probleme beim Stellenwertverständnis hinweisen. </a:t>
            </a:r>
            <a:r>
              <a:rPr lang="de-DE" sz="1200" dirty="0"/>
              <a:t>Es soll deutlich werden, dass diese Probleme nicht von selbst verschwinden, sondern thematisiert werden müssen.</a:t>
            </a:r>
          </a:p>
          <a:p>
            <a:endParaRPr lang="de-DE" baseline="0" dirty="0"/>
          </a:p>
          <a:p>
            <a:pPr marL="0" indent="0">
              <a:buFont typeface="Arial" panose="020B0604020202020204" pitchFamily="34" charset="0"/>
              <a:buNone/>
            </a:pPr>
            <a:r>
              <a:rPr lang="de-DE" b="1" baseline="0" dirty="0"/>
              <a:t>Zahlendreher (Vertauschen von Ziffern):</a:t>
            </a:r>
          </a:p>
          <a:p>
            <a:pPr marL="0" indent="0">
              <a:buFont typeface="Arial" panose="020B0604020202020204" pitchFamily="34" charset="0"/>
              <a:buNone/>
            </a:pPr>
            <a:r>
              <a:rPr lang="de-DE" baseline="0" dirty="0"/>
              <a:t>Diese verschwinden oft nicht von alleine und müssen daher im Unterricht thematisiert werden. Den Kindern muss klar sein, dass es eine entscheidende Rolle spielt, an welcher Stelle eine Ziffer steht.</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b="1" baseline="0" dirty="0"/>
              <a:t>Unsicherheiten in der Sprechweise </a:t>
            </a:r>
            <a:r>
              <a:rPr lang="de-DE" baseline="0" dirty="0"/>
              <a:t>zweistelliger Zahlen:</a:t>
            </a:r>
          </a:p>
          <a:p>
            <a:pPr marL="0" indent="0">
              <a:buFont typeface="Arial" panose="020B0604020202020204" pitchFamily="34" charset="0"/>
              <a:buNone/>
            </a:pPr>
            <a:r>
              <a:rPr lang="de-DE" baseline="0" dirty="0"/>
              <a:t>Die Zahlen und ihre „unlogische“ deutsche Sprechweise müssen ggf. neu gelernt werden.</a:t>
            </a:r>
          </a:p>
          <a:p>
            <a:pPr marL="0" indent="0">
              <a:buFont typeface="Arial" panose="020B0604020202020204" pitchFamily="34" charset="0"/>
              <a:buNone/>
            </a:pPr>
            <a:endParaRPr lang="de-DE" baseline="0" dirty="0"/>
          </a:p>
          <a:p>
            <a:pPr marL="0" indent="0">
              <a:buFontTx/>
              <a:buNone/>
            </a:pPr>
            <a:r>
              <a:rPr lang="de-DE" b="1" baseline="0" dirty="0"/>
              <a:t>Ziffernweises Rechnen ohne Beachtung der Stellenwerte</a:t>
            </a:r>
          </a:p>
          <a:p>
            <a:pPr marL="0" indent="0">
              <a:buFontTx/>
              <a:buNone/>
            </a:pPr>
            <a:r>
              <a:rPr lang="de-DE" b="0" baseline="0" dirty="0"/>
              <a:t>z</a:t>
            </a:r>
            <a:r>
              <a:rPr lang="de-DE" baseline="0" dirty="0"/>
              <a:t>. B. 12 + 35 = 1 + 2 + 3 + 5 </a:t>
            </a:r>
          </a:p>
          <a:p>
            <a:pPr marL="0" indent="0">
              <a:buFont typeface="Arial" panose="020B0604020202020204" pitchFamily="34" charset="0"/>
              <a:buNone/>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baseline="0" dirty="0"/>
              <a:t>Nicht vorgenommene bzw. unbeachtete Bündelungen: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baseline="0" dirty="0"/>
              <a:t>Fehlerhafte Übertragung </a:t>
            </a:r>
            <a:r>
              <a:rPr lang="de-DE" baseline="0" dirty="0"/>
              <a:t>von Eintragungen in einer Stellentafel in eine Zahl: 26 Zehner und 15 Einer als 2615 statt 2 H, 7 Z und 5 E, also 275.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baseline="0" dirty="0"/>
              <a:t>Probleme bei der strukturierte Mengendarstellung: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Wahrnehmung von Einzelelementen statt Bündeln, </a:t>
            </a:r>
            <a:r>
              <a:rPr lang="de-DE" b="0" baseline="0" dirty="0"/>
              <a:t>zählende Mengenerfassung (</a:t>
            </a:r>
            <a:r>
              <a:rPr lang="de-DE" baseline="0" dirty="0"/>
              <a:t>Kinder sollten ZEHNER als hilfreiche Struktur erkennen und nutzen).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indent="0">
              <a:buFontTx/>
              <a:buNone/>
            </a:pPr>
            <a:r>
              <a:rPr lang="de-DE" b="1" baseline="0" dirty="0"/>
              <a:t>Fehlendes Verständnis für die Bedeutung der Null</a:t>
            </a:r>
            <a:r>
              <a:rPr lang="de-DE" baseline="0" dirty="0"/>
              <a:t>:</a:t>
            </a:r>
          </a:p>
          <a:p>
            <a:pPr marL="0" indent="0">
              <a:buFontTx/>
              <a:buNone/>
            </a:pPr>
            <a:r>
              <a:rPr lang="de-DE" baseline="0" dirty="0"/>
              <a:t>Die Null in einem Zahlwort ist nicht „nichts“, sondern steht für „kein Bündel an dieser Stelle“ und hat damit in dem Zahlwort eine tragende Bedeutung (Beispiel: 3006 ist etwas anderes als 36). Die Null muss daher direkt von Anfang an thematisiert werden.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1573633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Folgenden wird kurz erläutert, wie der Aufbau eines tragfähigen Stellenwertverständnisses am Ende der Schuleingangsphase im Lehrplan verankert ist. Dabei spielen drei Aspekte eine wesentliche Rolle, die hier bereits angedeutet und im</a:t>
            </a:r>
            <a:r>
              <a:rPr lang="de-DE" baseline="0" dirty="0"/>
              <a:t> weiteren Verlauf der Präsentation erläutert werden: Vorstellungen besitzen, Darstellungen vernetzen, Strukturen nutzen.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600447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„Darstellen“ kann der Einsatz von strukturiertem Material (Kraft der 5, Kraft der 10), der Wechsel, der Vergleich und die Bewertung von Darstellungen  sowie das Nutzen von Darstellungen zur Erklärung und Verdeutlichung von mathematischen Beziehungen besonders gut mit dem Aufbau eines tragfähigen Stellenwertverständnisses verknüpft werden.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309666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„Kommunizieren“ wird deutlich, dass die Darstellungsform „Sprache“ von Beginn an mit in den Unterricht einzubeziehen ist.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2045618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Rechenschwierigkeiten</a:t>
            </a:r>
            <a:r>
              <a:rPr lang="de-DE" sz="1200" kern="1200" baseline="0" dirty="0">
                <a:solidFill>
                  <a:schemeClr val="tx1"/>
                </a:solidFill>
                <a:effectLst/>
                <a:latin typeface="+mn-lt"/>
                <a:ea typeface="+mn-ea"/>
                <a:cs typeface="+mn-cs"/>
              </a:rPr>
              <a:t> von </a:t>
            </a:r>
            <a:r>
              <a:rPr lang="de-DE" sz="1200" kern="1200" dirty="0" err="1">
                <a:solidFill>
                  <a:schemeClr val="tx1"/>
                </a:solidFill>
                <a:effectLst/>
                <a:latin typeface="+mn-lt"/>
                <a:ea typeface="+mn-ea"/>
                <a:cs typeface="+mn-cs"/>
              </a:rPr>
              <a:t>Schüler:innen</a:t>
            </a:r>
            <a:r>
              <a:rPr lang="de-DE" sz="1200" kern="1200" dirty="0">
                <a:solidFill>
                  <a:schemeClr val="tx1"/>
                </a:solidFill>
                <a:effectLst/>
                <a:latin typeface="+mn-lt"/>
                <a:ea typeface="+mn-ea"/>
                <a:cs typeface="+mn-cs"/>
              </a:rPr>
              <a:t> höherer</a:t>
            </a:r>
            <a:r>
              <a:rPr lang="de-DE" sz="1200" kern="1200" baseline="0" dirty="0">
                <a:solidFill>
                  <a:schemeClr val="tx1"/>
                </a:solidFill>
                <a:effectLst/>
                <a:latin typeface="+mn-lt"/>
                <a:ea typeface="+mn-ea"/>
                <a:cs typeface="+mn-cs"/>
              </a:rPr>
              <a:t> Klassenstufen </a:t>
            </a:r>
            <a:r>
              <a:rPr lang="de-DE" sz="1200" kern="1200" dirty="0">
                <a:solidFill>
                  <a:schemeClr val="tx1"/>
                </a:solidFill>
                <a:effectLst/>
                <a:latin typeface="+mn-lt"/>
                <a:ea typeface="+mn-ea"/>
                <a:cs typeface="+mn-cs"/>
              </a:rPr>
              <a:t>resultieren häufig daraus, dass in den ersten Schuljahren das dezimale Stellenwertsystem nicht oder nur unzureichend verstanden worden ist. Dadurch sind arithmetische Lernprozesse beeinträchtigt (Scherer &amp; Moser Opitz, 2010, S. 131).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Ein sicheres Verständnis des Stellenwertsystems ist erforderlich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für das Dezimalsystem allgemein,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für das Verständnis großer Zahlen und Zahlvorstellungen, u. a. auch für das Schätzen und Überschlagen,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für die Entwicklung effektiver Rechenstrategien (um z. B. zählendes Rechnen und Fingerrechenmethoden zu ersetzen),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für das Verständnis der schriftlichen Algorithmen,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für die Zahlbereichserweiterungen etwa zu den Dezimalbrüchen,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für die Bezüge zu Größen mit dezimalen, aber auch nicht dezimalen Strukturen (Scherer, 2009).</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3161003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Wichtiger Zusatz: Beim Multiplizieren mit 10 gilt eben </a:t>
            </a:r>
            <a:r>
              <a:rPr lang="de-DE" b="1" dirty="0"/>
              <a:t>nicht:</a:t>
            </a:r>
            <a:r>
              <a:rPr lang="de-DE" dirty="0"/>
              <a:t> „ich hänge eine 0 dran“. Stattdessen sollte mit den Kindern besprochen werden, dass die Stellenwerte durch die Multiplikation mit 10 verzehnfacht werden. Dabei wird jeder Einer zu einem Zehner, jeder Zehner zu einem Hunderter  usw.</a:t>
            </a:r>
          </a:p>
          <a:p>
            <a:r>
              <a:rPr lang="de-DE" dirty="0"/>
              <a:t>Nähere Informationen dazu finden sie auf der Seite zum Stelleneinmaleins auf Mahiko (</a:t>
            </a:r>
            <a:r>
              <a:rPr lang="de-DE" b="0" i="0" u="none" strike="noStrike" dirty="0">
                <a:solidFill>
                  <a:srgbClr val="222222"/>
                </a:solidFill>
                <a:effectLst/>
                <a:latin typeface="Open Sans" panose="020F0502020204030204" pitchFamily="34" charset="0"/>
              </a:rPr>
              <a:t>https://</a:t>
            </a:r>
            <a:r>
              <a:rPr lang="de-DE" b="0" i="0" u="none" strike="noStrike" dirty="0" err="1">
                <a:solidFill>
                  <a:srgbClr val="222222"/>
                </a:solidFill>
                <a:effectLst/>
                <a:latin typeface="Open Sans" panose="020F0502020204030204" pitchFamily="34" charset="0"/>
              </a:rPr>
              <a:t>mahiko.dzlm.de</a:t>
            </a:r>
            <a:r>
              <a:rPr lang="de-DE" b="0" i="0" u="none" strike="noStrike" dirty="0">
                <a:solidFill>
                  <a:srgbClr val="222222"/>
                </a:solidFill>
                <a:effectLst/>
                <a:latin typeface="Open Sans" panose="020F0502020204030204" pitchFamily="34" charset="0"/>
              </a:rPr>
              <a:t>/</a:t>
            </a:r>
            <a:r>
              <a:rPr lang="de-DE" b="0" i="0" u="none" strike="noStrike" dirty="0" err="1">
                <a:solidFill>
                  <a:srgbClr val="222222"/>
                </a:solidFill>
                <a:effectLst/>
                <a:latin typeface="Open Sans" panose="020F0502020204030204" pitchFamily="34" charset="0"/>
              </a:rPr>
              <a:t>node</a:t>
            </a:r>
            <a:r>
              <a:rPr lang="de-DE" b="0" i="0" u="none" strike="noStrike" dirty="0">
                <a:solidFill>
                  <a:srgbClr val="222222"/>
                </a:solidFill>
                <a:effectLst/>
                <a:latin typeface="Open Sans" panose="020F0502020204030204" pitchFamily="34" charset="0"/>
              </a:rPr>
              <a:t>/191).</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1917342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Aufbau</a:t>
            </a:r>
            <a:r>
              <a:rPr lang="de-DE" baseline="0" dirty="0"/>
              <a:t> eines tragfähigen Stellenwertverständnisses ist notwendig für die Entwicklung effektiver Rechenstrategien, die zur Ablösung vom zählenden Rechnen erforderlich sind.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271513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1371755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 schriftlichen Rechenverfahren können nur verstanden werden, wenn das Kind die drei Prinzipien verinnerlicht hat und Bündelungen (und </a:t>
            </a:r>
            <a:r>
              <a:rPr lang="de-DE" baseline="0" dirty="0" err="1"/>
              <a:t>Entbündelungen</a:t>
            </a:r>
            <a:r>
              <a:rPr lang="de-DE" baseline="0" dirty="0"/>
              <a:t>) vornehmen sowie die Ziffern einer Zahl stellengerecht deuten kann.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3632314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Nur mit einem Stellenwertverständnis sind wir in der Lage, in einer Aneinanderreihung von Ziffern (mit oder ohne Komma) eine Zahl zu erkennen, diese zu benennen und sie uns (ungefähr) vorzustellen.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330037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drei Aspekte, die in den </a:t>
            </a:r>
            <a:r>
              <a:rPr lang="de-DE" dirty="0"/>
              <a:t>Ausführungen</a:t>
            </a:r>
            <a:r>
              <a:rPr lang="de-DE" baseline="0" dirty="0"/>
              <a:t> zum Lehrplan (Folien 18-20) schon erwähnt wurden, weil sie für den Aufbau eines tragfähigen Stellenwertverständnisse eine bedeutende Rolle spielen, werden hier aufgeführt. Aus ihnen ergeben sich die folgenden drei Gliederungspunkte der Präsentation. Kinder müssen eine Vorstellung zum dezimalen Stellenwertsystem besitzen, sie müssen </a:t>
            </a:r>
            <a:r>
              <a:rPr lang="de-DE" dirty="0"/>
              <a:t>lernen, Zahlen unterschiedlich darzustellen und Darstellungen miteinander zu vernetzen</a:t>
            </a:r>
            <a:r>
              <a:rPr lang="de-DE" baseline="0" dirty="0"/>
              <a:t> sowie </a:t>
            </a:r>
            <a:r>
              <a:rPr lang="de-DE" dirty="0"/>
              <a:t>Strukturen zu erkennen und diese zu nutzen.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1391440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In dem Video „Zehner und Einer“ werden die Grundlagen für den Aufbau eines tragfähigen Stellenwertverständnisses im Zahlraum bis 100 anschaulich erläutert.</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Mit dem Video werden folgende Fragen beantwortet: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0" i="0" u="none" strike="noStrike" dirty="0">
                <a:solidFill>
                  <a:srgbClr val="000000"/>
                </a:solidFill>
                <a:effectLst/>
                <a:latin typeface="Roboto" panose="02000000000000000000" pitchFamily="2" charset="0"/>
              </a:rPr>
              <a:t>Was heißt es, ein Verständnis für Zehner und Einer zu entwickeln?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0" i="0" u="none" strike="noStrike" dirty="0">
                <a:solidFill>
                  <a:srgbClr val="000000"/>
                </a:solidFill>
                <a:effectLst/>
                <a:latin typeface="Roboto" panose="02000000000000000000" pitchFamily="2" charset="0"/>
              </a:rPr>
              <a:t>Warum ist es wichtig, ein Verständnis für Zehner und Einer aufzubauen?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0" i="0" u="none" strike="noStrike" dirty="0">
                <a:solidFill>
                  <a:srgbClr val="000000"/>
                </a:solidFill>
                <a:effectLst/>
                <a:latin typeface="Roboto" panose="02000000000000000000" pitchFamily="2" charset="0"/>
              </a:rPr>
              <a:t>Welche Schwierigkeiten können auftreten?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b="0" i="0" u="none" strike="noStrike" dirty="0">
              <a:solidFill>
                <a:srgbClr val="000000"/>
              </a:solidFill>
              <a:effectLst/>
              <a:latin typeface="Roboto" panose="02000000000000000000"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3836172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In dem Video „Hunderter, Zehner, Einer“ werden die Grundlagen für den Aufbau eines tragfähigen Stellenwertverständnisses im Zahlraum bis 1000 anschaulich erläutert.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Mit dem Video werden folgende Fragen beantwortet: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0" i="0" u="none" strike="noStrike" dirty="0">
                <a:solidFill>
                  <a:srgbClr val="000000"/>
                </a:solidFill>
                <a:effectLst/>
                <a:latin typeface="Roboto" panose="02000000000000000000" pitchFamily="2" charset="0"/>
              </a:rPr>
              <a:t>Was heißt es, ein Verständnis für Hunderter, Zehner und Einer zu entwickeln?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0" i="0" u="none" strike="noStrike" dirty="0">
                <a:solidFill>
                  <a:srgbClr val="000000"/>
                </a:solidFill>
                <a:effectLst/>
                <a:latin typeface="Roboto" panose="02000000000000000000" pitchFamily="2" charset="0"/>
              </a:rPr>
              <a:t>Warum ist es wichtig, ein Verständnis für Hunderter, Zehner und Einer aufzubauen?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0" i="0" u="none" strike="noStrike" dirty="0">
                <a:solidFill>
                  <a:srgbClr val="000000"/>
                </a:solidFill>
                <a:effectLst/>
                <a:latin typeface="Roboto" panose="02000000000000000000" pitchFamily="2" charset="0"/>
              </a:rPr>
              <a:t>Welche Schwierigkeiten können auftreten?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b="0" i="0" u="none" strike="noStrike" dirty="0">
              <a:solidFill>
                <a:srgbClr val="000000"/>
              </a:solidFill>
              <a:effectLst/>
              <a:latin typeface="Roboto" panose="02000000000000000000"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3985535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In dem Video „Stellenwerte“ werden die Grundlagen für den Aufbau eines tragfähigen Stellenwertverständnisses im Zahlraum bis 1 Million anschaulich erläutert.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Mit dem Video werden folgende Fragen beantwortet:</a:t>
            </a:r>
          </a:p>
          <a:p>
            <a:pPr marL="171450" indent="-171450">
              <a:buFontTx/>
              <a:buChar char="-"/>
            </a:pPr>
            <a:r>
              <a:rPr lang="de-DE" b="0" i="0" u="none" strike="noStrike" dirty="0">
                <a:solidFill>
                  <a:srgbClr val="000000"/>
                </a:solidFill>
                <a:effectLst/>
                <a:latin typeface="Roboto" panose="02000000000000000000" pitchFamily="2" charset="0"/>
              </a:rPr>
              <a:t>Was heißt es, ein sicheres und flexibles Stellenwertverständnis zu entwickeln?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0" i="0" u="none" strike="noStrike" dirty="0">
                <a:solidFill>
                  <a:srgbClr val="000000"/>
                </a:solidFill>
                <a:effectLst/>
                <a:latin typeface="Roboto" panose="02000000000000000000" pitchFamily="2" charset="0"/>
              </a:rPr>
              <a:t>Warum ist es wichtig, ein sicheres und flexibles Stellenwertverständnis zu entwickeln?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0" i="0" u="none" strike="noStrike" dirty="0">
                <a:solidFill>
                  <a:srgbClr val="000000"/>
                </a:solidFill>
                <a:effectLst/>
                <a:latin typeface="Roboto" panose="02000000000000000000" pitchFamily="2" charset="0"/>
              </a:rPr>
              <a:t>Welche Schwierigkeiten können auftreten?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1596696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2617722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3806532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Font typeface="Arial" panose="020B0604020202020204" pitchFamily="34" charset="0"/>
              <a:buNone/>
            </a:pPr>
            <a:r>
              <a:rPr lang="de-DE" sz="1200" dirty="0">
                <a:latin typeface="Arial" panose="020B0604020202020204" pitchFamily="34" charset="0"/>
                <a:cs typeface="Arial" panose="020B0604020202020204" pitchFamily="34" charset="0"/>
              </a:rPr>
              <a:t>Der Aspekt</a:t>
            </a:r>
            <a:r>
              <a:rPr lang="de-DE" sz="1200" baseline="0" dirty="0">
                <a:latin typeface="Arial" panose="020B0604020202020204" pitchFamily="34" charset="0"/>
                <a:cs typeface="Arial" panose="020B0604020202020204" pitchFamily="34" charset="0"/>
              </a:rPr>
              <a:t> </a:t>
            </a:r>
            <a:r>
              <a:rPr lang="de-DE" sz="1200" dirty="0">
                <a:latin typeface="Arial" panose="020B0604020202020204" pitchFamily="34" charset="0"/>
                <a:cs typeface="Arial" panose="020B0604020202020204" pitchFamily="34" charset="0"/>
              </a:rPr>
              <a:t>„Vorstellungen</a:t>
            </a:r>
            <a:r>
              <a:rPr lang="de-DE" sz="1200" baseline="0" dirty="0">
                <a:latin typeface="Arial" panose="020B0604020202020204" pitchFamily="34" charset="0"/>
                <a:cs typeface="Arial" panose="020B0604020202020204" pitchFamily="34" charset="0"/>
              </a:rPr>
              <a:t> besitzen“ umfasst drei Prinzipien, die auf der nächsten Folie aufgeführt und im weiteren Verlauf näher erläutert werden. </a:t>
            </a:r>
            <a:endParaRPr lang="de-DE"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Prinzip der fortgesetzten Bündelung</a:t>
            </a:r>
          </a:p>
          <a:p>
            <a:pPr marL="285750"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Prinzip des Zahlenwerts</a:t>
            </a:r>
          </a:p>
          <a:p>
            <a:pPr marL="285750"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Prinzip des Stellenwerts</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1119903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Um</a:t>
            </a:r>
            <a:r>
              <a:rPr lang="de-DE" sz="1200" kern="1200" baseline="0" dirty="0">
                <a:solidFill>
                  <a:schemeClr val="tx1"/>
                </a:solidFill>
                <a:effectLst/>
                <a:latin typeface="+mn-lt"/>
                <a:ea typeface="+mn-ea"/>
                <a:cs typeface="+mn-cs"/>
              </a:rPr>
              <a:t> Vorstellungen von dem dezimalen Zahlsystem aufzubauen</a:t>
            </a:r>
            <a:r>
              <a:rPr lang="de-DE" sz="1200" kern="1200" dirty="0">
                <a:solidFill>
                  <a:schemeClr val="tx1"/>
                </a:solidFill>
                <a:effectLst/>
                <a:latin typeface="+mn-lt"/>
                <a:ea typeface="+mn-ea"/>
                <a:cs typeface="+mn-cs"/>
              </a:rPr>
              <a:t>, müssen Lernende verstehen, wie Zahlen dargestellt werden:</a:t>
            </a:r>
            <a:r>
              <a:rPr lang="de-DE" sz="1400" kern="1200" dirty="0">
                <a:solidFill>
                  <a:schemeClr val="tx1"/>
                </a:solidFill>
                <a:effectLst/>
                <a:latin typeface="+mn-lt"/>
                <a:ea typeface="+mn-ea"/>
                <a:cs typeface="+mn-cs"/>
              </a:rPr>
              <a:t> Alle Zahlen beliebiger Größe lassen sich mit den zehn Ziffern von 0 bis 9 darstellen </a:t>
            </a:r>
            <a:r>
              <a:rPr lang="de-DE" sz="1200" kern="1200" dirty="0">
                <a:solidFill>
                  <a:schemeClr val="tx1"/>
                </a:solidFill>
                <a:effectLst/>
                <a:latin typeface="+mn-lt"/>
                <a:ea typeface="+mn-ea"/>
                <a:cs typeface="+mn-cs"/>
              </a:rPr>
              <a:t>(PIKAS 2020, S. 30).</a:t>
            </a:r>
            <a:endParaRPr lang="de-DE" sz="1200" kern="1200" dirty="0">
              <a:solidFill>
                <a:srgbClr val="FF0000"/>
              </a:solidFill>
              <a:effectLst/>
              <a:latin typeface="+mn-lt"/>
              <a:ea typeface="+mn-ea"/>
              <a:cs typeface="+mn-cs"/>
            </a:endParaRPr>
          </a:p>
          <a:p>
            <a:pPr lvl="0"/>
            <a:r>
              <a:rPr lang="de-DE" sz="1200" kern="1200" dirty="0">
                <a:solidFill>
                  <a:srgbClr val="FF0000"/>
                </a:solidFill>
                <a:effectLst/>
                <a:latin typeface="+mn-lt"/>
                <a:ea typeface="+mn-ea"/>
                <a:cs typeface="+mn-cs"/>
              </a:rPr>
              <a:t>Dabei gelten die folgenden drei Prinzipien:</a:t>
            </a:r>
            <a:endParaRPr lang="de-DE" sz="1200" kern="1200" dirty="0">
              <a:solidFill>
                <a:schemeClr val="tx1"/>
              </a:solidFill>
              <a:effectLst/>
              <a:latin typeface="+mn-lt"/>
              <a:ea typeface="+mn-ea"/>
              <a:cs typeface="+mn-cs"/>
            </a:endParaRPr>
          </a:p>
          <a:p>
            <a:pPr marL="171450" lvl="0" indent="-171450">
              <a:buFontTx/>
              <a:buChar char="-"/>
            </a:pPr>
            <a:r>
              <a:rPr lang="de-DE" sz="1200" kern="1200" dirty="0">
                <a:solidFill>
                  <a:schemeClr val="tx1"/>
                </a:solidFill>
                <a:effectLst/>
                <a:latin typeface="+mn-lt"/>
                <a:ea typeface="+mn-ea"/>
                <a:cs typeface="+mn-cs"/>
              </a:rPr>
              <a:t>das Prinzip der fortgesetzten Bündelung</a:t>
            </a:r>
          </a:p>
          <a:p>
            <a:pPr marL="171450" lvl="0" indent="-171450">
              <a:buFontTx/>
              <a:buChar char="-"/>
            </a:pPr>
            <a:r>
              <a:rPr lang="de-DE" sz="1200" kern="1200" dirty="0">
                <a:solidFill>
                  <a:schemeClr val="tx1"/>
                </a:solidFill>
                <a:effectLst/>
                <a:latin typeface="+mn-lt"/>
                <a:ea typeface="+mn-ea"/>
                <a:cs typeface="+mn-cs"/>
              </a:rPr>
              <a:t>das Prinzip des Stellenwerts</a:t>
            </a:r>
            <a:r>
              <a:rPr lang="de-DE" sz="1200" kern="1200" baseline="0" dirty="0">
                <a:solidFill>
                  <a:schemeClr val="tx1"/>
                </a:solidFill>
                <a:effectLst/>
                <a:latin typeface="+mn-lt"/>
                <a:ea typeface="+mn-ea"/>
                <a:cs typeface="+mn-cs"/>
              </a:rPr>
              <a:t> und </a:t>
            </a:r>
            <a:r>
              <a:rPr lang="de-DE" sz="1200" kern="1200" dirty="0">
                <a:solidFill>
                  <a:schemeClr val="tx1"/>
                </a:solidFill>
                <a:effectLst/>
                <a:latin typeface="+mn-lt"/>
                <a:ea typeface="+mn-ea"/>
                <a:cs typeface="+mn-cs"/>
              </a:rPr>
              <a:t>das Prinzip des Zahlenwerts (Wartha &amp; Schulz, 2018, S. 48-50).</a:t>
            </a:r>
          </a:p>
          <a:p>
            <a:pPr marL="171450" lvl="0" indent="-171450">
              <a:buFontTx/>
              <a:buChar cha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Um diese Prinzipien verstehen zu können, müssen die Lernenden zum einen über ein Teile-Ganzes-Verständnis verfügen und zum anderen flexibel zwischen verschiedenen Zahldarstellungen wechseln können (PIKAS 2020, S. 30). </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1147330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2617722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Eine Grundlage für den Aufbau eines tragfähigen Zahlverständnisses ist das Teile-Ganzes-Verständnis. Damit ist die Einsicht gemeint, dass Zahlen zerlegbar sind und sich aus anderen Zahlen zusammensetzen, ohne dass sich der Wert der Zahl dabei verändert. Für das dezimale Stellenwertsystem ist die Interpretation der Zahlen als Zusammensetzung der einzelnen Stellenwerte besonders wichtig. So setzt sich beispielsweise die Zahl 3212 aus drei Tausendern, zwei Hundertern, einem Zehner und zwei Einern zusammen (</a:t>
            </a:r>
            <a:r>
              <a:rPr lang="de-DE" baseline="0" dirty="0" err="1"/>
              <a:t>Mahiko</a:t>
            </a:r>
            <a:r>
              <a:rPr lang="de-DE" baseline="0" dirty="0"/>
              <a:t>, o. J.).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2376638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Variation: Analog zu dieser Aufgabe kann auch eine Aufgabe im 6er-System gestellt werden.</a:t>
            </a:r>
            <a:r>
              <a:rPr lang="de-DE" sz="1200" baseline="0" dirty="0"/>
              <a:t> Im Anschluss an die Berechnung der Aufgabe auf symbolischer Ebene können die Bündelungen mit </a:t>
            </a:r>
            <a:r>
              <a:rPr lang="de-DE" sz="1200" dirty="0"/>
              <a:t>6er-Eierkartons für jeden Stellenwert und z. B. </a:t>
            </a:r>
            <a:r>
              <a:rPr lang="de-DE" sz="1200" dirty="0" err="1"/>
              <a:t>Muggelsteinen</a:t>
            </a:r>
            <a:r>
              <a:rPr lang="de-DE" sz="1200" dirty="0"/>
              <a:t> für den Zahlenwert handelnd erfahrbar gemacht werden.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2807306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Ziel</a:t>
            </a:r>
            <a:r>
              <a:rPr lang="de-DE" baseline="0" dirty="0"/>
              <a:t> dieser Aktivität ist es, sich in die Lernenden hineinzuversetzen, die noch kein tragfähiges Stellenwertverständnis aufgebaut haben. Bei eigener Durchführung der schriftlichen Addition in einem ungewohnten Zahlsystem (7er-System) wird deutlich, wo die Schwierigkeiten für die Lernenden liegen können.</a:t>
            </a:r>
          </a:p>
          <a:p>
            <a:endParaRPr lang="de-DE" baseline="0" dirty="0"/>
          </a:p>
          <a:p>
            <a:r>
              <a:rPr lang="de-DE" baseline="0" dirty="0"/>
              <a:t>Der Index kennzeichnet, dass im </a:t>
            </a:r>
            <a:r>
              <a:rPr lang="de-DE" baseline="0" dirty="0" err="1"/>
              <a:t>Siebenersystem</a:t>
            </a:r>
            <a:r>
              <a:rPr lang="de-DE" baseline="0" dirty="0"/>
              <a:t> gerechnet wird. Daher wird der erste Summand z. B. „Vier, drei, sechs zur Basis 7“ gesprochen und nicht „</a:t>
            </a:r>
            <a:r>
              <a:rPr lang="de-DE" baseline="0" dirty="0" err="1"/>
              <a:t>Vierhundertsechsundreißig</a:t>
            </a:r>
            <a:r>
              <a:rPr lang="de-DE" baseline="0" dirty="0"/>
              <a:t>“.</a:t>
            </a:r>
          </a:p>
          <a:p>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3065899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betrachten das Ganze mithilfe von Material </a:t>
            </a:r>
            <a:r>
              <a:rPr lang="de-DE" baseline="0" dirty="0"/>
              <a:t>(Mehrsystemblöcke: 49er-Platten, 7er-Stangen, Einerwürfel).</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696871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baseline="0" dirty="0"/>
              <a:t>Im 7er-System werden immer sieben Objekte zu einem Bündel der nächsthöheren Einheit zusammengefasst. Schaut man sich also die Einerstelle an, müssen die sechs Einerwürfel und ein Einerwürfel zu einer 7er-Stange und drei Einerwürfeln gebündelt werden. Die 7er-Stange wird an die nächsthöhere Stelle gelegt, also an die 7er-Stelle. Symbolisch wird an der Einerstelle eine 3 aufgeschrieben und zusätzlich für den Übertrag an der 7er-Stelle (2. Stelle von rechts) eine 1 notiert.</a:t>
            </a:r>
          </a:p>
          <a:p>
            <a:endParaRPr lang="de-DE"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dirty="0"/>
              <a:t>Sprache: </a:t>
            </a:r>
            <a:r>
              <a:rPr lang="de-DE" i="1" baseline="0" dirty="0"/>
              <a:t>„Ich habe sechs Einer und lege vier Einer dazu. Sieben Einer tausche ich um in einen Siebener. Es bleiben drei Einer liegen.“</a:t>
            </a:r>
          </a:p>
          <a:p>
            <a:endParaRPr lang="de-DE" i="0" dirty="0"/>
          </a:p>
        </p:txBody>
      </p:sp>
      <p:sp>
        <p:nvSpPr>
          <p:cNvPr id="4" name="Foliennummernplatzhalter 3"/>
          <p:cNvSpPr>
            <a:spLocks noGrp="1"/>
          </p:cNvSpPr>
          <p:nvPr>
            <p:ph type="sldNum" sz="quarter" idx="5"/>
          </p:nvPr>
        </p:nvSpPr>
        <p:spPr/>
        <p:txBody>
          <a:bodyPr/>
          <a:lstStyle/>
          <a:p>
            <a:fld id="{255661AA-00CA-4C42-AB2F-1EA1CB990639}" type="slidenum">
              <a:rPr lang="de-DE" smtClean="0"/>
              <a:t>39</a:t>
            </a:fld>
            <a:endParaRPr lang="de-DE"/>
          </a:p>
        </p:txBody>
      </p:sp>
    </p:spTree>
    <p:extLst>
      <p:ext uri="{BB962C8B-B14F-4D97-AF65-F5344CB8AC3E}">
        <p14:creationId xmlns:p14="http://schemas.microsoft.com/office/powerpoint/2010/main" val="829242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baseline="0" dirty="0"/>
              <a:t>Nach der vorherigen Bündelung liegen an der 7er-Stelle jetzt 3 + 5 + 1 7er-Stangen. Sieben dieser 7er-Stangen werden zu einer 49er-Platte gebündelt und an die nächsthöhere Stelle (49er) gelegt, zwei 7er-Stangen bleiben liegen.</a:t>
            </a:r>
          </a:p>
          <a:p>
            <a:endParaRPr lang="de-DE"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Sprache: </a:t>
            </a:r>
            <a:r>
              <a:rPr lang="de-DE" dirty="0"/>
              <a:t>„</a:t>
            </a:r>
            <a:r>
              <a:rPr lang="de-DE" i="1" dirty="0"/>
              <a:t>Ich habe</a:t>
            </a:r>
            <a:r>
              <a:rPr lang="de-DE" i="1" baseline="0" dirty="0"/>
              <a:t> drei Siebener und fünf Siebener und noch einen Siebener dazu. Sieben Siebener tausche ich um in einen 49er. Es bleiben zwei Siebener liegen.“</a:t>
            </a:r>
          </a:p>
          <a:p>
            <a:endParaRPr lang="de-DE" i="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650637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dirty="0"/>
              <a:t>Symbolisch wird an der 7er-Stelle (2. Stelle von rechts) eine 2 notiert. Für die sieben Siebener ergibt sich ein Übertrag an der nächsthöheren Stelle (49er). </a:t>
            </a:r>
            <a:endParaRPr lang="de-DE" i="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2809092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a:t>An der 49er-Stelle liegen jetzt 4 + 2 + 1 49er-Platten. Aufgrund des Bündelungszwangs werden diese sieben 49er-Platten zu einem 343er-Würfel gebündelt. Es bleiben keine 49er-Platten an der 49er-Stelle übrig. Symbolisch wird an der 49er-Stelle eine 0 notiert und eine 1 an der 343er-Stelle.</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90962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dirty="0"/>
              <a:t>Es sind ein 343er-Würfel, null 49er-Platten, zwei 7er-Stangen und drei Einerwürfel. Die Summe ist also (1023)</a:t>
            </a:r>
            <a:r>
              <a:rPr lang="de-DE" i="0" baseline="-25000" dirty="0"/>
              <a:t>7</a:t>
            </a:r>
            <a:r>
              <a:rPr lang="de-DE" i="0" baseline="0" dirty="0"/>
              <a:t>.</a:t>
            </a:r>
          </a:p>
          <a:p>
            <a:endParaRPr lang="de-DE" i="1" dirty="0"/>
          </a:p>
          <a:p>
            <a:endParaRPr lang="de-DE" dirty="0"/>
          </a:p>
        </p:txBody>
      </p:sp>
      <p:sp>
        <p:nvSpPr>
          <p:cNvPr id="4" name="Foliennummernplatzhalter 3"/>
          <p:cNvSpPr>
            <a:spLocks noGrp="1"/>
          </p:cNvSpPr>
          <p:nvPr>
            <p:ph type="sldNum" sz="quarter" idx="5"/>
          </p:nvPr>
        </p:nvSpPr>
        <p:spPr/>
        <p:txBody>
          <a:bodyPr/>
          <a:lstStyle/>
          <a:p>
            <a:fld id="{255661AA-00CA-4C42-AB2F-1EA1CB990639}" type="slidenum">
              <a:rPr lang="de-DE" smtClean="0"/>
              <a:t>43</a:t>
            </a:fld>
            <a:endParaRPr lang="de-DE"/>
          </a:p>
        </p:txBody>
      </p:sp>
    </p:spTree>
    <p:extLst>
      <p:ext uri="{BB962C8B-B14F-4D97-AF65-F5344CB8AC3E}">
        <p14:creationId xmlns:p14="http://schemas.microsoft.com/office/powerpoint/2010/main" val="1879834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Das Prinzip, das allen Stellenwertsystemen zugrunde liegt, ist das Prinzip der fortgesetzten Bündelung</a:t>
            </a:r>
            <a:r>
              <a:rPr lang="de-DE" sz="1200" kern="1200" dirty="0">
                <a:solidFill>
                  <a:schemeClr val="tx1"/>
                </a:solidFill>
                <a:effectLst/>
                <a:latin typeface="+mn-lt"/>
                <a:ea typeface="+mn-ea"/>
                <a:cs typeface="+mn-cs"/>
              </a:rPr>
              <a:t>. Dieses Prinzip macht es möglich, jede Menge durch fortgesetztes Bündeln eindeutig und schnell erkennbar darzustellen. </a:t>
            </a:r>
            <a:r>
              <a:rPr lang="de-DE" sz="1200" b="0" i="0" kern="1200" dirty="0">
                <a:solidFill>
                  <a:schemeClr val="tx1"/>
                </a:solidFill>
                <a:effectLst/>
                <a:latin typeface="+mn-lt"/>
                <a:ea typeface="+mn-ea"/>
                <a:cs typeface="+mn-cs"/>
              </a:rPr>
              <a:t>(Padberg &amp; Benz, 2011)</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Im dezimalen Stellenwertsystem werden immer zehn Objekte zu einem Bündel zusammengefasst. Dieser Vorgang wird wiederholt, bis kein neues 10er-Bündel der nächsthöheren Ordnung mehr gebildet werden kann. „Volle“ Bündel werden ebenfalls wieder zusammengefasst, wenn es zehn oder mehr von ihnen gibt. Auf diese Weise entstehen Hunderter, Tausender usw. </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Wartha</a:t>
            </a:r>
            <a:r>
              <a:rPr lang="de-DE" sz="1800" dirty="0">
                <a:effectLst/>
                <a:latin typeface="Calibri" panose="020F0502020204030204" pitchFamily="34" charset="0"/>
                <a:ea typeface="Calibri" panose="020F0502020204030204" pitchFamily="34" charset="0"/>
                <a:cs typeface="Times New Roman" panose="02020603050405020304" pitchFamily="18" charset="0"/>
              </a:rPr>
              <a:t> &amp; Schulz, 2018, S. 48).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dirty="0"/>
              <a:t>Dieses Beispiel veranschaulicht das Prinzip der fortgesetzten Bündelung: 137 Einer werden zu 13 Zehnern und 7 Einern gebündelt. Die 13 Zehner lassen sich erneut bündeln, wodurch sich die Bündelung zu einem Hunderter, 3 Zehnern und 7 Einern ergibt.</a:t>
            </a:r>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25370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4076734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Prinzip der fortgesetzten Bündelung lässt sich unendlich weit fortsetzen und ist nicht nur für die natürlichen Zahlen, sondern auch für das Verständnis von rationalen</a:t>
            </a:r>
            <a:r>
              <a:rPr lang="de-DE" sz="1200" kern="1200" baseline="0" dirty="0">
                <a:solidFill>
                  <a:schemeClr val="tx1"/>
                </a:solidFill>
                <a:effectLst/>
                <a:latin typeface="+mn-lt"/>
                <a:ea typeface="+mn-ea"/>
                <a:cs typeface="+mn-cs"/>
              </a:rPr>
              <a:t> Zahlen (u. a. </a:t>
            </a:r>
            <a:r>
              <a:rPr lang="de-DE" sz="1200" kern="1200" dirty="0">
                <a:solidFill>
                  <a:schemeClr val="tx1"/>
                </a:solidFill>
                <a:effectLst/>
                <a:latin typeface="+mn-lt"/>
                <a:ea typeface="+mn-ea"/>
                <a:cs typeface="+mn-cs"/>
              </a:rPr>
              <a:t>Dezimalzahlen) in der Sekundarstufe von Bedeutung (PIKAS, 2020, S. 30).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Neben dem Bündeln umfasst das </a:t>
            </a:r>
            <a:r>
              <a:rPr lang="de-DE" sz="1200" b="0" kern="1200" dirty="0">
                <a:solidFill>
                  <a:schemeClr val="tx1"/>
                </a:solidFill>
                <a:effectLst/>
                <a:latin typeface="+mn-lt"/>
                <a:ea typeface="+mn-ea"/>
                <a:cs typeface="+mn-cs"/>
              </a:rPr>
              <a:t>Prinzip der fortgesetzten Bündelung außerdem </a:t>
            </a:r>
            <a:r>
              <a:rPr lang="de-DE" sz="1200" kern="1200" dirty="0">
                <a:solidFill>
                  <a:schemeClr val="tx1"/>
                </a:solidFill>
                <a:effectLst/>
                <a:latin typeface="+mn-lt"/>
                <a:ea typeface="+mn-ea"/>
                <a:cs typeface="+mn-cs"/>
              </a:rPr>
              <a:t>auch das Entbündeln, welches das Umtauschen einer Einheit in die nächstkleinere Einheit meint (Scherer &amp; Moser Opitz, 2010, S. 132).</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1883450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kern="1200" dirty="0">
                <a:solidFill>
                  <a:schemeClr val="tx1"/>
                </a:solidFill>
                <a:effectLst/>
                <a:latin typeface="+mn-lt"/>
                <a:ea typeface="+mn-ea"/>
                <a:cs typeface="+mn-cs"/>
              </a:rPr>
              <a:t>Kinder zählen oft zunächst unstrukturiert, verzählen sich immer wieder, entwickeln dann erste Ideen (z. B. immer zwei, um in Zweierschritten zählen zu können oder Haufen mit 10, 20 oder auch 50). Die</a:t>
            </a:r>
            <a:r>
              <a:rPr lang="de-DE" sz="1200" b="0" i="0" kern="1200" baseline="0" dirty="0">
                <a:solidFill>
                  <a:schemeClr val="tx1"/>
                </a:solidFill>
                <a:effectLst/>
                <a:latin typeface="+mn-lt"/>
                <a:ea typeface="+mn-ea"/>
                <a:cs typeface="+mn-cs"/>
              </a:rPr>
              <a:t> Lehrkraft</a:t>
            </a:r>
            <a:r>
              <a:rPr lang="de-DE" sz="1200" b="0" i="0" kern="1200" dirty="0">
                <a:solidFill>
                  <a:schemeClr val="tx1"/>
                </a:solidFill>
                <a:effectLst/>
                <a:latin typeface="+mn-lt"/>
                <a:ea typeface="+mn-ea"/>
                <a:cs typeface="+mn-cs"/>
              </a:rPr>
              <a:t> sollte immer wieder dazu auffordern, "abzugucken", gute Ideen aufgreifen und durch Impulse die Idee der Bündelung und dann nach und nach vor allem die Zehnerstrukturierung hervorheben.</a:t>
            </a:r>
          </a:p>
          <a:p>
            <a:pPr fontAlgn="base"/>
            <a:endParaRPr lang="de-DE" sz="1200" b="0" i="0" kern="1200" dirty="0">
              <a:solidFill>
                <a:schemeClr val="tx1"/>
              </a:solidFill>
              <a:effectLst/>
              <a:latin typeface="+mn-lt"/>
              <a:ea typeface="+mn-ea"/>
              <a:cs typeface="+mn-cs"/>
            </a:endParaRPr>
          </a:p>
          <a:p>
            <a:pPr marL="0" indent="0">
              <a:spcBef>
                <a:spcPts val="0"/>
              </a:spcBef>
              <a:buFont typeface="Arial" panose="020B0604020202020204" pitchFamily="34" charset="0"/>
              <a:buNone/>
            </a:pPr>
            <a:r>
              <a:rPr lang="de-DE" sz="1200" dirty="0"/>
              <a:t>Wichtig:</a:t>
            </a:r>
            <a:r>
              <a:rPr lang="de-DE" sz="1200" baseline="0" dirty="0"/>
              <a:t> </a:t>
            </a:r>
            <a:r>
              <a:rPr lang="de-DE" sz="1200" dirty="0"/>
              <a:t>Im ersten und zweiten Schuljahr ist insbesondere die Zerlegung in Zehner und Einer von Bedeutung. Hier werden die Grundlagen geschaffen für den Aufbau eines Stellenwertverständnisses in den höheren Klassen, denn das Bündeln und Entbündeln wird ja erst im größeren </a:t>
            </a:r>
            <a:r>
              <a:rPr lang="de-DE" sz="1200" dirty="0" err="1"/>
              <a:t>Zahlraum</a:t>
            </a:r>
            <a:r>
              <a:rPr lang="de-DE" sz="1200" dirty="0"/>
              <a:t> wirklich bedeutsam – aber das Prinzip gilt auch schon im kleinen </a:t>
            </a:r>
            <a:r>
              <a:rPr lang="de-DE" sz="1200" dirty="0" err="1"/>
              <a:t>Zahlraum</a:t>
            </a:r>
            <a:r>
              <a:rPr lang="de-DE" sz="1200" dirty="0"/>
              <a:t>!</a:t>
            </a:r>
            <a:endParaRPr lang="de-DE" sz="1200" b="0" i="0" kern="1200" dirty="0">
              <a:solidFill>
                <a:schemeClr val="tx1"/>
              </a:solidFill>
              <a:effectLst/>
              <a:latin typeface="+mn-lt"/>
              <a:ea typeface="+mn-ea"/>
              <a:cs typeface="+mn-cs"/>
            </a:endParaRP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Mögliche Ergänzung:</a:t>
            </a:r>
          </a:p>
          <a:p>
            <a:pPr fontAlgn="base"/>
            <a:r>
              <a:rPr lang="de-DE" sz="1200" b="0" i="0" kern="1200" dirty="0">
                <a:solidFill>
                  <a:schemeClr val="tx1"/>
                </a:solidFill>
                <a:effectLst/>
                <a:latin typeface="+mn-lt"/>
                <a:ea typeface="+mn-ea"/>
                <a:cs typeface="+mn-cs"/>
              </a:rPr>
              <a:t>Lernvideo von </a:t>
            </a:r>
            <a:r>
              <a:rPr lang="de-DE" sz="1200" b="0" i="0" kern="1200" dirty="0" err="1">
                <a:solidFill>
                  <a:schemeClr val="tx1"/>
                </a:solidFill>
                <a:effectLst/>
                <a:latin typeface="+mn-lt"/>
                <a:ea typeface="+mn-ea"/>
                <a:cs typeface="+mn-cs"/>
              </a:rPr>
              <a:t>Mahiko</a:t>
            </a:r>
            <a:r>
              <a:rPr lang="de-DE" sz="1200" b="0" i="0" kern="1200" dirty="0">
                <a:solidFill>
                  <a:schemeClr val="tx1"/>
                </a:solidFill>
                <a:effectLst/>
                <a:latin typeface="+mn-lt"/>
                <a:ea typeface="+mn-ea"/>
                <a:cs typeface="+mn-cs"/>
              </a:rPr>
              <a:t>-Kids zu dieser Aufgabe:</a:t>
            </a:r>
            <a:r>
              <a:rPr lang="de-DE" sz="1200" b="0" i="0" kern="1200" baseline="0" dirty="0">
                <a:solidFill>
                  <a:schemeClr val="tx1"/>
                </a:solidFill>
                <a:effectLst/>
                <a:latin typeface="+mn-lt"/>
                <a:ea typeface="+mn-ea"/>
                <a:cs typeface="+mn-cs"/>
              </a:rPr>
              <a:t> (Lernvideo 1: </a:t>
            </a:r>
            <a:r>
              <a:rPr lang="de-DE" sz="1200" b="0" i="0" u="none" strike="noStrike" kern="1200" dirty="0">
                <a:solidFill>
                  <a:schemeClr val="tx1"/>
                </a:solidFill>
                <a:effectLst/>
                <a:latin typeface="+mn-lt"/>
                <a:ea typeface="+mn-ea"/>
                <a:cs typeface="+mn-cs"/>
                <a:hlinkClick r:id="rId3"/>
              </a:rPr>
              <a:t>https://mahiko.dzlm.de/node/306</a:t>
            </a:r>
            <a:r>
              <a:rPr lang="de-DE" sz="1200" b="0" i="0" u="none" strike="noStrike" kern="1200" dirty="0">
                <a:solidFill>
                  <a:schemeClr val="tx1"/>
                </a:solidFill>
                <a:effectLst/>
                <a:latin typeface="+mn-lt"/>
                <a:ea typeface="+mn-ea"/>
                <a:cs typeface="+mn-cs"/>
              </a:rPr>
              <a: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2019813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i="0" baseline="0" dirty="0"/>
              <a:t>In dieser Übung werden ungewohnte Schreibweisen wie 15 Einer materialgestützt dargestellt. Die Einer werden gebündelt, die Zahl wird anschließend zerlegt in ihre Stellenwerte (Zehner und Einer) notiert. In größeren Zahlräumen kann diese Übung gut mit Hilfe der Stellentafel durchgeführt werden, wenn dort z. B. 26 Hunderter und 12 Zehner eingetragen werden und nun das entsprechende Zahlwort ermittelt werden soll. </a:t>
            </a:r>
            <a:endParaRPr lang="de-DE" i="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3639674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3848277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beiden folgenden Prinzipien beziehen sich vor allem auf die </a:t>
            </a:r>
            <a:r>
              <a:rPr lang="de-DE" sz="1200" b="0" kern="1200" dirty="0">
                <a:solidFill>
                  <a:schemeClr val="tx1"/>
                </a:solidFill>
                <a:effectLst/>
                <a:latin typeface="+mn-lt"/>
                <a:ea typeface="+mn-ea"/>
                <a:cs typeface="+mn-cs"/>
              </a:rPr>
              <a:t>Notation von Zahlen:</a:t>
            </a:r>
          </a:p>
          <a:p>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Das</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Prinzip des Stellenwerts </a:t>
            </a:r>
            <a:r>
              <a:rPr lang="de-DE" sz="1200" kern="1200" dirty="0">
                <a:solidFill>
                  <a:schemeClr val="tx1"/>
                </a:solidFill>
                <a:effectLst/>
                <a:latin typeface="+mn-lt"/>
                <a:ea typeface="+mn-ea"/>
                <a:cs typeface="+mn-cs"/>
              </a:rPr>
              <a:t>meint, dass die </a:t>
            </a:r>
            <a:r>
              <a:rPr lang="de-DE" sz="1200" u="sng" kern="1200" dirty="0">
                <a:solidFill>
                  <a:schemeClr val="tx1"/>
                </a:solidFill>
                <a:effectLst/>
                <a:latin typeface="+mn-lt"/>
                <a:ea typeface="+mn-ea"/>
                <a:cs typeface="+mn-cs"/>
              </a:rPr>
              <a:t>Position</a:t>
            </a:r>
            <a:r>
              <a:rPr lang="de-DE" sz="1200" u="none"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einer Ziffer innerhalb einer Zahl ihren (Stellen)</a:t>
            </a:r>
            <a:r>
              <a:rPr lang="de-DE" sz="1200" u="sng" kern="1200" dirty="0">
                <a:solidFill>
                  <a:schemeClr val="tx1"/>
                </a:solidFill>
                <a:effectLst/>
                <a:latin typeface="+mn-lt"/>
                <a:ea typeface="+mn-ea"/>
                <a:cs typeface="+mn-cs"/>
              </a:rPr>
              <a:t>Wert</a:t>
            </a:r>
            <a:r>
              <a:rPr lang="de-DE" sz="1200" u="none"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bestimmt (PIKAS</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2020, S. 30). </a:t>
            </a:r>
            <a:r>
              <a:rPr lang="de-DE" sz="1200" kern="1200" dirty="0">
                <a:solidFill>
                  <a:schemeClr val="tx1"/>
                </a:solidFill>
                <a:effectLst/>
                <a:latin typeface="+mn-lt"/>
                <a:ea typeface="+mn-ea"/>
                <a:cs typeface="+mn-cs"/>
                <a:sym typeface="Wingdings" panose="05000000000000000000" pitchFamily="2" charset="2"/>
              </a:rPr>
              <a:t> Sind es Einer,</a:t>
            </a:r>
            <a:r>
              <a:rPr lang="de-DE" sz="1200" kern="1200" baseline="0" dirty="0">
                <a:solidFill>
                  <a:schemeClr val="tx1"/>
                </a:solidFill>
                <a:effectLst/>
                <a:latin typeface="+mn-lt"/>
                <a:ea typeface="+mn-ea"/>
                <a:cs typeface="+mn-cs"/>
                <a:sym typeface="Wingdings" panose="05000000000000000000" pitchFamily="2" charset="2"/>
              </a:rPr>
              <a:t> Zehner, Hunderter usw.?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Das Prinzip des Zahlenwerts </a:t>
            </a:r>
            <a:r>
              <a:rPr lang="de-DE" sz="1200" b="0" kern="1200" dirty="0">
                <a:solidFill>
                  <a:schemeClr val="tx1"/>
                </a:solidFill>
                <a:effectLst/>
                <a:latin typeface="+mn-lt"/>
                <a:ea typeface="+mn-ea"/>
                <a:cs typeface="+mn-cs"/>
              </a:rPr>
              <a:t>besagt, </a:t>
            </a:r>
            <a:r>
              <a:rPr lang="de-DE" sz="1200" kern="1200" dirty="0">
                <a:solidFill>
                  <a:schemeClr val="tx1"/>
                </a:solidFill>
                <a:effectLst/>
                <a:latin typeface="+mn-lt"/>
                <a:ea typeface="+mn-ea"/>
                <a:cs typeface="+mn-cs"/>
              </a:rPr>
              <a:t>dass an der entsprechende </a:t>
            </a:r>
            <a:r>
              <a:rPr lang="de-DE" sz="1200" u="sng" kern="1200" dirty="0">
                <a:solidFill>
                  <a:schemeClr val="tx1"/>
                </a:solidFill>
                <a:effectLst/>
                <a:latin typeface="+mn-lt"/>
                <a:ea typeface="+mn-ea"/>
                <a:cs typeface="+mn-cs"/>
              </a:rPr>
              <a:t>Stelle</a:t>
            </a:r>
            <a:r>
              <a:rPr lang="de-DE" sz="1200" kern="1200" dirty="0">
                <a:solidFill>
                  <a:schemeClr val="tx1"/>
                </a:solidFill>
                <a:effectLst/>
                <a:latin typeface="+mn-lt"/>
                <a:ea typeface="+mn-ea"/>
                <a:cs typeface="+mn-cs"/>
              </a:rPr>
              <a:t> (also beim passenden Stellenwert) die </a:t>
            </a:r>
            <a:r>
              <a:rPr lang="de-DE" sz="1200" i="0" u="sng" kern="1200" dirty="0">
                <a:solidFill>
                  <a:schemeClr val="tx1"/>
                </a:solidFill>
                <a:effectLst/>
                <a:latin typeface="+mn-lt"/>
                <a:ea typeface="+mn-ea"/>
                <a:cs typeface="+mn-cs"/>
              </a:rPr>
              <a:t>Anzahl der jeweiligen Bünde</a:t>
            </a:r>
            <a:r>
              <a:rPr lang="de-DE" sz="1200" i="0" u="none" kern="1200" dirty="0">
                <a:solidFill>
                  <a:schemeClr val="tx1"/>
                </a:solidFill>
                <a:effectLst/>
                <a:latin typeface="+mn-lt"/>
                <a:ea typeface="+mn-ea"/>
                <a:cs typeface="+mn-cs"/>
              </a:rPr>
              <a:t>l </a:t>
            </a:r>
            <a:r>
              <a:rPr lang="de-DE" sz="1200" kern="1200" dirty="0">
                <a:solidFill>
                  <a:schemeClr val="tx1"/>
                </a:solidFill>
                <a:effectLst/>
                <a:latin typeface="+mn-lt"/>
                <a:ea typeface="+mn-ea"/>
                <a:cs typeface="+mn-cs"/>
              </a:rPr>
              <a:t>notiert wird (</a:t>
            </a:r>
            <a:r>
              <a:rPr lang="de-DE" sz="1200" kern="1200" dirty="0" err="1">
                <a:solidFill>
                  <a:schemeClr val="tx1"/>
                </a:solidFill>
                <a:effectLst/>
                <a:latin typeface="+mn-lt"/>
                <a:ea typeface="+mn-ea"/>
                <a:cs typeface="+mn-cs"/>
              </a:rPr>
              <a:t>Wartha</a:t>
            </a:r>
            <a:r>
              <a:rPr lang="de-DE" sz="1200" kern="1200" dirty="0">
                <a:solidFill>
                  <a:schemeClr val="tx1"/>
                </a:solidFill>
                <a:effectLst/>
                <a:latin typeface="+mn-lt"/>
                <a:ea typeface="+mn-ea"/>
                <a:cs typeface="+mn-cs"/>
              </a:rPr>
              <a:t> und Schulz, 2018, 49). </a:t>
            </a:r>
            <a:r>
              <a:rPr lang="de-DE" sz="1200" kern="1200" dirty="0">
                <a:solidFill>
                  <a:schemeClr val="tx1"/>
                </a:solidFill>
                <a:effectLst/>
                <a:latin typeface="+mn-lt"/>
                <a:ea typeface="+mn-ea"/>
                <a:cs typeface="+mn-cs"/>
                <a:sym typeface="Wingdings" panose="05000000000000000000" pitchFamily="2" charset="2"/>
              </a:rPr>
              <a:t></a:t>
            </a:r>
            <a:r>
              <a:rPr lang="de-DE" sz="1200" kern="1200" dirty="0">
                <a:solidFill>
                  <a:schemeClr val="tx1"/>
                </a:solidFill>
                <a:effectLst/>
                <a:latin typeface="+mn-lt"/>
                <a:ea typeface="+mn-ea"/>
                <a:cs typeface="+mn-cs"/>
              </a:rPr>
              <a:t> </a:t>
            </a:r>
            <a:r>
              <a:rPr lang="de-DE" sz="1200" u="none" kern="1200" dirty="0">
                <a:solidFill>
                  <a:schemeClr val="tx1"/>
                </a:solidFill>
                <a:effectLst/>
                <a:latin typeface="+mn-lt"/>
                <a:ea typeface="+mn-ea"/>
                <a:cs typeface="+mn-cs"/>
              </a:rPr>
              <a:t>Wie viele </a:t>
            </a:r>
            <a:r>
              <a:rPr lang="de-DE" sz="1200" kern="1200" dirty="0">
                <a:solidFill>
                  <a:schemeClr val="tx1"/>
                </a:solidFill>
                <a:effectLst/>
                <a:latin typeface="+mn-lt"/>
                <a:ea typeface="+mn-ea"/>
                <a:cs typeface="+mn-cs"/>
              </a:rPr>
              <a:t>Einer, Zehner, Hunderter usw. sind es?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2163056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Die Kinder stellen Zahlen in der Stellenwerttafel dar (mit Plättchen oder mit Zahlsymbolen für die Anzahl der Bündel des jeweiligen Stellenwertes: 5 Z = 5 Zehnerbündel).</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t>Hier wichtig: Warum ist die Stelle, an der eine Ziffer steht, so entscheidend? </a:t>
            </a:r>
            <a:r>
              <a:rPr lang="de-DE" sz="1200" kern="1200" dirty="0">
                <a:solidFill>
                  <a:schemeClr val="tx1"/>
                </a:solidFill>
                <a:effectLst/>
                <a:latin typeface="+mn-lt"/>
                <a:ea typeface="+mn-ea"/>
                <a:cs typeface="+mn-cs"/>
              </a:rPr>
              <a:t>Der Wert</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einer Ziffer ist je nach Position in einer Zahl unterschiedlich! </a:t>
            </a:r>
            <a:r>
              <a:rPr lang="de-DE" baseline="0" dirty="0"/>
              <a:t>Der Wert der Ziffer 5 ist in der linken Darstellung 50, während er in der rechten Darstellung 5 beträgt.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3159934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3188897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2617722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Auch beim Stellenwertverständnis gilt die Fähigkeit zum Darstellungswechsel als wesentliche Komponente. </a:t>
            </a:r>
          </a:p>
          <a:p>
            <a:r>
              <a:rPr lang="de-DE" dirty="0"/>
              <a:t>Betrachten wir diese nun genauer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3713394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 ein tragfähiges Stellenwertverständnis aufzubauen, müssen Kinder flexibel zwischen verschiedenen Darstellungen einer Zahl wechseln und diese miteinander in Beziehung setzen können (</a:t>
            </a:r>
            <a:r>
              <a:rPr lang="de-DE" dirty="0">
                <a:effectLst/>
                <a:latin typeface="Helvetica" pitchFamily="2" charset="0"/>
              </a:rPr>
              <a:t>Fromme, 2017</a:t>
            </a:r>
            <a:r>
              <a:rPr lang="de-DE" dirty="0"/>
              <a:t>). Zahlen können durch Mathesprache (symbolische Darstellungen), durch bildliche Darstellungen, durch Darstellungen in gesprochener oder geschriebener Sprache sowie durch Handlungen mit Material dargestellt werden (PIKAS,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Nachfolgend werden einige Besonderheiten der verschiedenen Darstellungsformen näher erläutert:</a:t>
            </a:r>
          </a:p>
          <a:p>
            <a:pPr marL="171450" indent="-171450">
              <a:buFont typeface="Arial" panose="020B0604020202020204" pitchFamily="34" charset="0"/>
              <a:buChar char="•"/>
            </a:pPr>
            <a:r>
              <a:rPr lang="de-DE" dirty="0"/>
              <a:t>Mathesprache: Mit Mathesprache ist die symbolische Darstellung einer Zahl gemeint. Eine Zahl kann in Normalform (23), aber auch durch die Schreibweise mit Zehnern und Einern (2Z 3E) oder als stellengerechte Zerlegung einer Zahl (20 + 3) dargestellt werden. </a:t>
            </a:r>
          </a:p>
          <a:p>
            <a:pPr marL="171450" indent="-171450">
              <a:buFont typeface="Arial" panose="020B0604020202020204" pitchFamily="34" charset="0"/>
              <a:buChar char="•"/>
            </a:pPr>
            <a:r>
              <a:rPr lang="de-DE" dirty="0"/>
              <a:t>Bilder: </a:t>
            </a:r>
            <a:r>
              <a:rPr lang="de-DE" sz="1200" kern="1200" dirty="0">
                <a:solidFill>
                  <a:schemeClr val="tx1"/>
                </a:solidFill>
                <a:effectLst/>
                <a:latin typeface="+mn-lt"/>
                <a:ea typeface="+mn-ea"/>
                <a:cs typeface="+mn-cs"/>
              </a:rPr>
              <a:t>Bei den bildlichen Darstellungen bieten sich solche an, in denen die Fünfer- und Zehnerstruktur bzw. später die Hunderter- und Tausenderstruktur deutlich wird.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Sprache: Das Sprechen von Zahlwörtern kann besonders herausfordernd sein. </a:t>
            </a:r>
            <a:r>
              <a:rPr lang="de-DE" b="0" i="0" u="none" strike="noStrike" dirty="0">
                <a:solidFill>
                  <a:srgbClr val="222222"/>
                </a:solidFill>
                <a:effectLst/>
                <a:latin typeface="Open Sans" panose="020B0606030504020204" pitchFamily="34" charset="0"/>
              </a:rPr>
              <a:t>Zum einen werden Zahlen im Deutschen invers gesprochen, d. h. die Sprechweise weicht von der Notation der Zahlen ab (gesprochen: </a:t>
            </a:r>
            <a:r>
              <a:rPr lang="de-DE" b="0" i="0" u="none" strike="noStrike" dirty="0">
                <a:solidFill>
                  <a:srgbClr val="92D050"/>
                </a:solidFill>
                <a:effectLst/>
                <a:latin typeface="Open Sans" panose="020B0606030504020204" pitchFamily="34" charset="0"/>
              </a:rPr>
              <a:t>drei</a:t>
            </a:r>
            <a:r>
              <a:rPr lang="de-DE" b="0" i="0" u="none" strike="noStrike" dirty="0">
                <a:solidFill>
                  <a:srgbClr val="222222"/>
                </a:solidFill>
                <a:effectLst/>
                <a:latin typeface="Open Sans" panose="020B0606030504020204" pitchFamily="34" charset="0"/>
              </a:rPr>
              <a:t>-und-zwanzig, aber 23 geschrieben), zum anderen werden manche Zahlen unregelmäßig gebildet (elf, zwölf, drei-zehn, vier-zehn). Um Schwierigkeiten bei der Zahlbildung zu begegnen, ist es daher besonders wichtig, dass die Lernenden materialgestützt sowie sprachlich unterstützt Einsicht in die Zerlegbarkeit von Zahlen entwickeln. </a:t>
            </a:r>
            <a:endParaRPr lang="de-D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Material: Während kleinere Zahlen häufig noch mit Alltagsmaterialien dargestellt werden, wird bei der Darstellung größerer Zahlen auf didaktische Materialien zurückgegriffen, die die Strukturen des Dezimalsystems berücksichtigen. Dazu zählt beispielsweise das Hunderterfeld oder Dienes-Material (Zehnersystemblöcke/Würfelmaterial) (PIKAS, 2020, S. 32).</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Hinweis: Ab Klasse 3 wird auch die Stellentafel als zusätzliche Darstellung bedeutsam.</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3919268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spcBef>
                <a:spcPts val="600"/>
              </a:spcBef>
              <a:buFont typeface="Arial" panose="020B0604020202020204" pitchFamily="34" charset="0"/>
              <a:buNone/>
            </a:pPr>
            <a:endParaRPr lang="de-DE" sz="12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3603179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0" i="0" u="none" kern="1200" dirty="0">
                <a:solidFill>
                  <a:schemeClr val="tx1"/>
                </a:solidFill>
                <a:effectLst/>
                <a:latin typeface="+mn-lt"/>
                <a:ea typeface="+mn-ea"/>
                <a:cs typeface="+mn-cs"/>
              </a:rPr>
              <a:t>Im Kreis werden zunächst zu einer Beispielzahl unterschiedliche Darstellungen gemeinsam entwickelt und fotografiert. Dabei werden die vorhandenen Materialien genutzt, so dass die Kinder eine Orientierung haben.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u="none" kern="1200" dirty="0">
                <a:solidFill>
                  <a:schemeClr val="tx1"/>
                </a:solidFill>
                <a:effectLst/>
                <a:latin typeface="+mn-lt"/>
                <a:ea typeface="+mn-ea"/>
                <a:cs typeface="+mn-cs"/>
              </a:rPr>
              <a:t>Die Kinder arbeiten in Dreier- oder Vierergruppen. </a:t>
            </a:r>
            <a:r>
              <a:rPr lang="de-DE" i="0" baseline="0" dirty="0"/>
              <a:t>Eine selbstgewählte Zahl wird unterschiedlich dargestellt (verschiedene Darstellungsformen und Materialen s. oben). Die Darstellung der Zahl wird fotografiert und damit für eine Präsentation dokumentiert. </a:t>
            </a:r>
            <a:endParaRPr lang="de-DE" sz="1200" b="0" i="0" u="non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u="none" kern="1200" dirty="0">
                <a:solidFill>
                  <a:schemeClr val="tx1"/>
                </a:solidFill>
                <a:effectLst/>
                <a:latin typeface="+mn-lt"/>
                <a:ea typeface="+mn-ea"/>
                <a:cs typeface="+mn-cs"/>
              </a:rPr>
              <a:t>Im abschließenden Plenum (oder auch am nächsten Tag, damit die Bilder verfügbar gemacht werden können (Smartboard, ausgedruckt, …) werden die Darstellungen einander zugeordnet, Zusammenhänge erklärt und begründet, Darstellungen ergänzt,…</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i="0" u="non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i="0" baseline="0" dirty="0"/>
              <a:t>(vgl. Erprobungsauftrag auf den Folie 74)</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i="0" u="none" kern="1200" baseline="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785688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Die Kinder stellen </a:t>
            </a:r>
            <a:r>
              <a:rPr lang="de-DE" baseline="0" dirty="0"/>
              <a:t>Zahlen unterschiedlich dar. Nach und nach werden Vereinbarungen zur sprachlichen Begleitung von Handlungen, für die Beschreibung von Bildern sowie der Mathesprache getroffen. Hier kann ein Sprachspeicher unterstützen.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57</a:t>
            </a:fld>
            <a:endParaRPr lang="de-DE"/>
          </a:p>
        </p:txBody>
      </p:sp>
    </p:spTree>
    <p:extLst>
      <p:ext uri="{BB962C8B-B14F-4D97-AF65-F5344CB8AC3E}">
        <p14:creationId xmlns:p14="http://schemas.microsoft.com/office/powerpoint/2010/main" val="1736174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Haben die Kinder</a:t>
            </a:r>
            <a:r>
              <a:rPr lang="de-DE" baseline="0" dirty="0"/>
              <a:t> eigene Darstellungen zu Zahlen gesammelt und dokumentiert, eignen sich die Bilder (nach einer Überprüfung) für ein Zuordnungsspiel analog zur Spielidee aus der Mathekartei.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41428041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Der Erweiterung des Erprobungsauftrags aus dem Modul 1 „Aufbau eines tragfähigen Zahlverständnisses“ könnte hier ebenfalls als Beispiel für die Darstellungsvernetzung gezeigt werden (Folie ist ausgeblendet). An diesem Bespiel wird deutlich, dass im Sinne des Spiralprinzips Aufgabenformate, die den Kindern bereits bekannt, immer wieder aufgegriffen und erweitert werden können bzw. sollten.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59</a:t>
            </a:fld>
            <a:endParaRPr lang="de-DE"/>
          </a:p>
        </p:txBody>
      </p:sp>
    </p:spTree>
    <p:extLst>
      <p:ext uri="{BB962C8B-B14F-4D97-AF65-F5344CB8AC3E}">
        <p14:creationId xmlns:p14="http://schemas.microsoft.com/office/powerpoint/2010/main" val="718782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60</a:t>
            </a:fld>
            <a:endParaRPr lang="de-DE"/>
          </a:p>
        </p:txBody>
      </p:sp>
    </p:spTree>
    <p:extLst>
      <p:ext uri="{BB962C8B-B14F-4D97-AF65-F5344CB8AC3E}">
        <p14:creationId xmlns:p14="http://schemas.microsoft.com/office/powerpoint/2010/main" val="4023232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Gemeinsam mit</a:t>
            </a:r>
            <a:r>
              <a:rPr lang="de-DE" sz="1200" baseline="0" dirty="0"/>
              <a:t> den Kindern muss die </a:t>
            </a:r>
            <a:r>
              <a:rPr lang="de-DE" sz="1200" dirty="0"/>
              <a:t>Sprache und insbesondere die Zahlwortbildung</a:t>
            </a:r>
            <a:r>
              <a:rPr lang="de-DE" sz="1200" baseline="0" dirty="0"/>
              <a:t> thematisiert werden,</a:t>
            </a:r>
            <a:r>
              <a:rPr lang="de-DE" sz="1200" dirty="0"/>
              <a:t> da diese im Deutschen u. a. nicht der gewohnten Leserichtung (von links nach rechts) entspricht.</a:t>
            </a:r>
            <a:r>
              <a:rPr lang="de-DE" sz="1200" baseline="0" dirty="0"/>
              <a:t> Auch wenn </a:t>
            </a:r>
            <a:r>
              <a:rPr lang="de-DE" sz="1200" dirty="0"/>
              <a:t>Zahlen gelegt oder als Bild dargestellt werden,</a:t>
            </a:r>
            <a:r>
              <a:rPr lang="de-DE" sz="1200" baseline="0" dirty="0"/>
              <a:t> werden oft zuerst die höheren Stellenwerte gelegt oder gezeichnet.  </a:t>
            </a:r>
            <a:endParaRPr lang="de-DE" sz="1200" dirty="0"/>
          </a:p>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61</a:t>
            </a:fld>
            <a:endParaRPr lang="de-DE"/>
          </a:p>
        </p:txBody>
      </p:sp>
    </p:spTree>
    <p:extLst>
      <p:ext uri="{BB962C8B-B14F-4D97-AF65-F5344CB8AC3E}">
        <p14:creationId xmlns:p14="http://schemas.microsoft.com/office/powerpoint/2010/main" val="17592913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de-DE" dirty="0"/>
              <a:t>In dieser Übung geht es um die </a:t>
            </a:r>
            <a:r>
              <a:rPr lang="de-DE" sz="1200" b="0" i="0" kern="1200" dirty="0">
                <a:solidFill>
                  <a:schemeClr val="tx1"/>
                </a:solidFill>
                <a:effectLst/>
                <a:latin typeface="+mn-lt"/>
                <a:ea typeface="+mn-ea"/>
                <a:cs typeface="+mn-cs"/>
              </a:rPr>
              <a:t>Schreib- und Sprechweise von zweistelligen Zahlen. Die Kinder werden dazu angeleitet, zunächst eine mit 10er-Streifen und Wendeplättchen dargestellte Zahl mit den Zahlenbaukarten zu legen, die Zahl zu sprechen und aufzuschreiben und darauf folgend eine gesprochene Zahl mit 10er-Streifen und Wendeplättchen zu legen, mit Zahlenbaukarten darzustellen und die Zahl zu sprechen und aufzuschreiben. </a:t>
            </a:r>
          </a:p>
          <a:p>
            <a:pPr marL="0" marR="0" indent="0" algn="l" defTabSz="914400" rtl="0" eaLnBrk="1" fontAlgn="base"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de-DE" sz="1200" b="0" i="0" kern="1200" dirty="0">
                <a:solidFill>
                  <a:schemeClr val="tx1"/>
                </a:solidFill>
                <a:effectLst/>
                <a:latin typeface="+mn-lt"/>
                <a:ea typeface="+mn-ea"/>
                <a:cs typeface="+mn-cs"/>
              </a:rPr>
              <a:t>Hier wichtig: Wo höre ich im Wort die Einer, wo die Zehner? 58 – ich höre 5 Zehner (zig) und 8 Einer</a:t>
            </a:r>
          </a:p>
          <a:p>
            <a:pPr marL="171450" indent="-171450" fontAlgn="base">
              <a:buFont typeface="Arial" panose="020B0604020202020204" pitchFamily="34" charset="0"/>
              <a:buChar char="•"/>
            </a:pPr>
            <a:r>
              <a:rPr lang="de-DE" sz="1200" b="0" i="0" kern="1200" dirty="0">
                <a:solidFill>
                  <a:schemeClr val="tx1"/>
                </a:solidFill>
                <a:effectLst/>
                <a:latin typeface="+mn-lt"/>
                <a:ea typeface="+mn-ea"/>
                <a:cs typeface="+mn-cs"/>
              </a:rPr>
              <a:t>Auf Schreibweise achten: erst die Zehner, dann die Einer (wichtig im größeren </a:t>
            </a:r>
            <a:r>
              <a:rPr lang="de-DE" sz="1200" b="0" i="0" kern="1200" dirty="0" err="1">
                <a:solidFill>
                  <a:schemeClr val="tx1"/>
                </a:solidFill>
                <a:effectLst/>
                <a:latin typeface="+mn-lt"/>
                <a:ea typeface="+mn-ea"/>
                <a:cs typeface="+mn-cs"/>
              </a:rPr>
              <a:t>Zahlraum</a:t>
            </a:r>
            <a:r>
              <a:rPr lang="de-DE" sz="1200" b="0" i="0" kern="1200" dirty="0">
                <a:solidFill>
                  <a:schemeClr val="tx1"/>
                </a:solidFill>
                <a:effectLst/>
                <a:latin typeface="+mn-lt"/>
                <a:ea typeface="+mn-ea"/>
                <a:cs typeface="+mn-cs"/>
              </a:rPr>
              <a:t>) - Achtung: Konflikt mit Sprach-und Schreibweise im Fach Deutsch (Pilotsprache, ich spreche immer das mit, was ich gerade schreibe)!</a:t>
            </a:r>
          </a:p>
          <a:p>
            <a:pPr marL="0" marR="0" indent="0" algn="l" defTabSz="914400" rtl="0" eaLnBrk="1" fontAlgn="base"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de-DE" sz="1200" b="0" i="0" kern="1200" dirty="0" err="1">
                <a:solidFill>
                  <a:schemeClr val="tx1"/>
                </a:solidFill>
                <a:effectLst/>
                <a:latin typeface="+mn-lt"/>
                <a:ea typeface="+mn-ea"/>
                <a:cs typeface="+mn-cs"/>
              </a:rPr>
              <a:t>Mahiko</a:t>
            </a:r>
            <a:r>
              <a:rPr lang="de-DE" sz="1200" b="0" i="0" kern="1200" dirty="0">
                <a:solidFill>
                  <a:schemeClr val="tx1"/>
                </a:solidFill>
                <a:effectLst/>
                <a:latin typeface="+mn-lt"/>
                <a:ea typeface="+mn-ea"/>
                <a:cs typeface="+mn-cs"/>
              </a:rPr>
              <a:t>-Kids Lernvideo dazu </a:t>
            </a:r>
            <a:r>
              <a:rPr lang="de-DE" sz="1200" b="0" i="0" kern="1200" baseline="0" dirty="0">
                <a:solidFill>
                  <a:schemeClr val="tx1"/>
                </a:solidFill>
                <a:effectLst/>
                <a:latin typeface="+mn-lt"/>
                <a:ea typeface="+mn-ea"/>
                <a:cs typeface="+mn-cs"/>
              </a:rPr>
              <a:t>(Lernvideo 3: </a:t>
            </a:r>
            <a:r>
              <a:rPr lang="de-DE" sz="1200" b="0" i="0" u="none" strike="noStrike" kern="1200" dirty="0">
                <a:solidFill>
                  <a:schemeClr val="tx1"/>
                </a:solidFill>
                <a:effectLst/>
                <a:latin typeface="+mn-lt"/>
                <a:ea typeface="+mn-ea"/>
                <a:cs typeface="+mn-cs"/>
                <a:hlinkClick r:id="rId3"/>
              </a:rPr>
              <a:t>https://mahiko.dzlm.de/node/321</a:t>
            </a:r>
            <a:r>
              <a:rPr lang="de-DE" sz="1200" b="0" i="0" u="none" strike="noStrike"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a:t>
            </a:r>
          </a:p>
          <a:p>
            <a:pPr fontAlgn="base"/>
            <a:endParaRPr lang="de-DE" sz="1200" b="0" i="0" kern="120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a:p>
        </p:txBody>
      </p:sp>
    </p:spTree>
    <p:extLst>
      <p:ext uri="{BB962C8B-B14F-4D97-AF65-F5344CB8AC3E}">
        <p14:creationId xmlns:p14="http://schemas.microsoft.com/office/powerpoint/2010/main" val="1817517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26177227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Ebenfalls grundlegend für den Aufbau eines tragfähigen Stellenwertverständnisses ist die Fähigkeit, Strukturen zu nutzen. </a:t>
            </a:r>
          </a:p>
          <a:p>
            <a:r>
              <a:rPr lang="de-DE" dirty="0"/>
              <a:t>Betrachten </a:t>
            </a:r>
            <a:r>
              <a:rPr lang="de-DE"/>
              <a:t>wir diesen Aspekt </a:t>
            </a:r>
            <a:r>
              <a:rPr lang="de-DE" dirty="0"/>
              <a:t>nun genauer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33372024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Lernende nutzen Strukturen von (vorrangig flächigen) Darstellungen für das schnelle Sehen durch quasi-simultane Zahlerfassung größerer Anzahlen (sechs Zehner plus sieben Einer).</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Tätigkeiten des quasi-simultanen Sehens vertiefen das Verständnis für das Dezimalsystem: Gebündelte Einheiten wie Zehner oder Hunderter brauchen nicht einzeln abgezählt werden, sondern können als eine Einheit (ein Bündel) gedacht werden.</a:t>
            </a:r>
          </a:p>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127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spcBef>
                <a:spcPts val="600"/>
              </a:spcBef>
              <a:buFont typeface="Arial" panose="020B0604020202020204" pitchFamily="34" charset="0"/>
              <a:buNone/>
            </a:pPr>
            <a:endParaRPr lang="de-DE" sz="12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40991831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a:t>
            </a:r>
            <a:r>
              <a:rPr lang="de-DE" baseline="0" dirty="0"/>
              <a:t> dieser Übung werden </a:t>
            </a:r>
            <a:r>
              <a:rPr lang="de-DE" dirty="0"/>
              <a:t>Anzahlen auf dem Hunderterfeld für wenige Sekunden gezeigt. Impulsfragen sollten Übungen zum schnellen Sehen begleiten, um </a:t>
            </a:r>
            <a:r>
              <a:rPr lang="de-DE" b="1" dirty="0"/>
              <a:t>das Nachdenken und Sprechen </a:t>
            </a:r>
            <a:r>
              <a:rPr lang="de-DE" dirty="0"/>
              <a:t>über Strukturen sowie das Erklären</a:t>
            </a:r>
            <a:r>
              <a:rPr lang="de-DE" baseline="0" dirty="0"/>
              <a:t> dieser</a:t>
            </a:r>
            <a:r>
              <a:rPr lang="de-DE" dirty="0"/>
              <a:t> anzuregen: </a:t>
            </a:r>
          </a:p>
          <a:p>
            <a:pPr marL="171450" indent="-171450">
              <a:buFont typeface="Arial" panose="020B0604020202020204" pitchFamily="34" charset="0"/>
              <a:buChar char="•"/>
            </a:pPr>
            <a:r>
              <a:rPr lang="de-DE" dirty="0"/>
              <a:t>Wie hast du das so schnell gesehen? </a:t>
            </a:r>
          </a:p>
          <a:p>
            <a:pPr marL="171450" indent="-171450">
              <a:buFont typeface="Arial" panose="020B0604020202020204" pitchFamily="34" charset="0"/>
              <a:buChar char="•"/>
            </a:pPr>
            <a:r>
              <a:rPr lang="de-DE" dirty="0"/>
              <a:t>Wer hat etwas anderes gesehen? </a:t>
            </a:r>
          </a:p>
          <a:p>
            <a:pPr marL="171450" indent="-171450">
              <a:buFont typeface="Arial" panose="020B0604020202020204" pitchFamily="34" charset="0"/>
              <a:buChar char="•"/>
            </a:pPr>
            <a:r>
              <a:rPr lang="de-DE" dirty="0"/>
              <a:t>Beschreibe noch einmal, wie Lisa das gesehen hat! </a:t>
            </a:r>
          </a:p>
          <a:p>
            <a:pPr marL="171450" indent="-171450">
              <a:buFont typeface="Arial" panose="020B0604020202020204" pitchFamily="34" charset="0"/>
              <a:buChar char="•"/>
            </a:pPr>
            <a:r>
              <a:rPr lang="de-DE" dirty="0"/>
              <a:t>Du kannst es nicht genau sagen? Gibt es ‚Ausschnitte‘, bei denen du dir sicher bist? Wie sahen die aus? </a:t>
            </a:r>
          </a:p>
          <a:p>
            <a:pPr marL="171450" indent="-171450">
              <a:buFont typeface="Arial" panose="020B0604020202020204" pitchFamily="34" charset="0"/>
              <a:buChar char="•"/>
            </a:pPr>
            <a:r>
              <a:rPr lang="de-DE" dirty="0"/>
              <a:t>Wie viele Punkte waren es höchstens? Mindestens? (PIKAS 2020, S. 35)</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68</a:t>
            </a:fld>
            <a:endParaRPr lang="de-DE"/>
          </a:p>
        </p:txBody>
      </p:sp>
    </p:spTree>
    <p:extLst>
      <p:ext uri="{BB962C8B-B14F-4D97-AF65-F5344CB8AC3E}">
        <p14:creationId xmlns:p14="http://schemas.microsoft.com/office/powerpoint/2010/main" val="30467937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69</a:t>
            </a:fld>
            <a:endParaRPr lang="de-DE"/>
          </a:p>
        </p:txBody>
      </p:sp>
    </p:spTree>
    <p:extLst>
      <p:ext uri="{BB962C8B-B14F-4D97-AF65-F5344CB8AC3E}">
        <p14:creationId xmlns:p14="http://schemas.microsoft.com/office/powerpoint/2010/main" val="28672828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70</a:t>
            </a:fld>
            <a:endParaRPr lang="de-DE"/>
          </a:p>
        </p:txBody>
      </p:sp>
    </p:spTree>
    <p:extLst>
      <p:ext uri="{BB962C8B-B14F-4D97-AF65-F5344CB8AC3E}">
        <p14:creationId xmlns:p14="http://schemas.microsoft.com/office/powerpoint/2010/main" val="2617722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47180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Folgende</a:t>
            </a:r>
            <a:r>
              <a:rPr lang="de-DE" sz="1200" baseline="0" dirty="0"/>
              <a:t> zusätzliche Frage können bei den </a:t>
            </a:r>
            <a:r>
              <a:rPr lang="de-DE" sz="1200" dirty="0"/>
              <a:t>Überlegungen einbezogen werden – immer mit Blick auf das Ziel, eine tragfähige und flexible Zahlvorstellung bei den Kindern zu entwickeln, die auf dem dezimalen Stellenwertverständnis aufbaut:</a:t>
            </a:r>
            <a:r>
              <a:rPr lang="de-DE" sz="1200" baseline="0" dirty="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dirty="0"/>
              <a:t>Wie</a:t>
            </a:r>
            <a:r>
              <a:rPr lang="de-DE" sz="1200" baseline="0" dirty="0"/>
              <a:t> betten Sie den </a:t>
            </a:r>
            <a:r>
              <a:rPr lang="de-DE" sz="1200" dirty="0"/>
              <a:t>Arbeitsauftrag</a:t>
            </a:r>
            <a:r>
              <a:rPr lang="de-DE" sz="1200" baseline="0" dirty="0"/>
              <a:t> </a:t>
            </a:r>
            <a:r>
              <a:rPr lang="de-DE" sz="1200" dirty="0"/>
              <a:t>im Unterricht ein?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dirty="0"/>
              <a:t>Welche Gruppengröße ist</a:t>
            </a:r>
            <a:r>
              <a:rPr lang="de-DE" sz="1200" baseline="0" dirty="0"/>
              <a:t> für diesen Arbeitsauftrag </a:t>
            </a:r>
            <a:r>
              <a:rPr lang="de-DE" sz="1200" dirty="0"/>
              <a:t>geeignet?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dirty="0"/>
              <a:t>Welche zusätzlichen Unterstützungsmaßnahmen benötigt Ihre Lerngruppe?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dirty="0"/>
              <a:t>Wie viele Freiheiten können Sie den Kinder lassen?</a:t>
            </a:r>
            <a:r>
              <a:rPr lang="de-DE" sz="1200" baseline="0" dirty="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b="0" i="0" u="none" kern="1200" dirty="0">
                <a:solidFill>
                  <a:schemeClr val="tx1"/>
                </a:solidFill>
                <a:effectLst/>
                <a:latin typeface="+mn-lt"/>
                <a:ea typeface="+mn-ea"/>
                <a:cs typeface="+mn-cs"/>
              </a:rPr>
              <a:t>Welche Impulse setzen Sie ein?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b="0" i="0" u="none" kern="1200" dirty="0">
                <a:solidFill>
                  <a:schemeClr val="tx1"/>
                </a:solidFill>
                <a:effectLst/>
                <a:latin typeface="+mn-lt"/>
                <a:ea typeface="+mn-ea"/>
                <a:cs typeface="+mn-cs"/>
              </a:rPr>
              <a:t>Welches zusätzliche Material setzen Sie ggf. ein?</a:t>
            </a:r>
            <a:endParaRPr lang="de-DE" sz="1200"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de-DE"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u="none" kern="1200" dirty="0">
                <a:solidFill>
                  <a:schemeClr val="tx1"/>
                </a:solidFill>
                <a:effectLst/>
                <a:latin typeface="+mn-lt"/>
                <a:ea typeface="+mn-ea"/>
                <a:cs typeface="+mn-cs"/>
              </a:rPr>
              <a:t>Zur Erinnerung (Aufgabenbeispiel s. Folien 56-57):</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u="none" kern="1200" dirty="0">
                <a:solidFill>
                  <a:schemeClr val="tx1"/>
                </a:solidFill>
                <a:effectLst/>
                <a:latin typeface="+mn-lt"/>
                <a:ea typeface="+mn-ea"/>
                <a:cs typeface="+mn-cs"/>
              </a:rPr>
              <a:t>Im Kreis werden zunächst zu einer Beispielzahl unterschiedliche Darstellungen gemeinsam entwickelt und fotografiert. Dabei werden die vorhandenen Materialien genutzt, so dass die Kinder eine Orientierung haben.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u="none" kern="1200" dirty="0">
                <a:solidFill>
                  <a:schemeClr val="tx1"/>
                </a:solidFill>
                <a:effectLst/>
                <a:latin typeface="+mn-lt"/>
                <a:ea typeface="+mn-ea"/>
                <a:cs typeface="+mn-cs"/>
              </a:rPr>
              <a:t>Die Kinder arbeiten in Dreier- oder Vierergruppen. </a:t>
            </a:r>
            <a:r>
              <a:rPr lang="de-DE" i="0" baseline="0" dirty="0"/>
              <a:t>Eine selbstgewählte Zahl wird unterschiedlich dargestellt (verschiedene Darstellungsformen und Materialen s. oben). Die Darstellung der Zahl wird fotografiert und damit für eine Präsentation dokumentiert. </a:t>
            </a:r>
            <a:endParaRPr lang="de-DE" sz="1200" b="0" i="0" u="non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u="none" kern="1200" dirty="0">
                <a:solidFill>
                  <a:schemeClr val="tx1"/>
                </a:solidFill>
                <a:effectLst/>
                <a:latin typeface="+mn-lt"/>
                <a:ea typeface="+mn-ea"/>
                <a:cs typeface="+mn-cs"/>
              </a:rPr>
              <a:t>Im abschließenden Plenum (oder auch am nächsten Tag, damit die Bilder verfügbar gemacht werden können (Smartboard, ausgedruckt, …) werden die Darstellungen einander zugeordnet, Zusammenhänge erklärt und begründet, Darstellungen ergänzt, … Es ist wichtig, mit den Kindern in den Austausch zu kommen, welche Darstellungen warum zusammen passen.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u="none" kern="1200" dirty="0">
                <a:solidFill>
                  <a:schemeClr val="tx1"/>
                </a:solidFill>
                <a:effectLst/>
                <a:latin typeface="+mn-lt"/>
                <a:ea typeface="+mn-ea"/>
                <a:cs typeface="+mn-cs"/>
              </a:rPr>
              <a:t>Auch diese Phase sollte in der Planung berücksichtigt werden.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73</a:t>
            </a:fld>
            <a:endParaRPr lang="de-DE"/>
          </a:p>
        </p:txBody>
      </p:sp>
    </p:spTree>
    <p:extLst>
      <p:ext uri="{BB962C8B-B14F-4D97-AF65-F5344CB8AC3E}">
        <p14:creationId xmlns:p14="http://schemas.microsoft.com/office/powerpoint/2010/main" val="13436451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Der Erprobungsauftrag </a:t>
            </a:r>
            <a:r>
              <a:rPr lang="de-DE" sz="1200" dirty="0"/>
              <a:t>„Zahlen unterschiedlich darstellen“ sollte mit</a:t>
            </a:r>
            <a:r>
              <a:rPr lang="de-DE" dirty="0"/>
              <a:t> der gesamten Lerngruppe</a:t>
            </a:r>
            <a:r>
              <a:rPr lang="de-DE" baseline="0" dirty="0"/>
              <a:t> </a:t>
            </a:r>
            <a:r>
              <a:rPr lang="de-DE" dirty="0"/>
              <a:t>oder mit einzelnen Kindern bis zur nächsten Veranstaltung durchgeführt werden. Die Teilnehmenden</a:t>
            </a:r>
            <a:r>
              <a:rPr lang="de-DE" baseline="0" dirty="0"/>
              <a:t> werden gebeten, die Durchführung des Erprobungsauftrages auf dem Arbeitsblatt „ERPROBUNGSAUFGABE Zahlen unterschiedlich darstellen“ (zu finden im Teilnehmenden-Material und auf der digitalen Pinnwand) stichpunktartig zu dokumentieren. Sollten Schwierigkeiten bei der Umsetzung auftauchen, soll versucht werden, </a:t>
            </a:r>
            <a:r>
              <a:rPr lang="de-DE" dirty="0"/>
              <a:t>daraus</a:t>
            </a:r>
            <a:r>
              <a:rPr lang="de-DE" baseline="0" dirty="0"/>
              <a:t> </a:t>
            </a:r>
            <a:r>
              <a:rPr lang="de-DE" dirty="0"/>
              <a:t>wichtige Erkenntnisse für die Weiterarbeit im Unterricht</a:t>
            </a:r>
            <a:r>
              <a:rPr lang="de-DE" baseline="0" dirty="0"/>
              <a:t> </a:t>
            </a:r>
            <a:r>
              <a:rPr lang="de-DE" dirty="0"/>
              <a:t>abzuleiten. </a:t>
            </a:r>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74</a:t>
            </a:fld>
            <a:endParaRPr lang="de-DE"/>
          </a:p>
        </p:txBody>
      </p:sp>
    </p:spTree>
    <p:extLst>
      <p:ext uri="{BB962C8B-B14F-4D97-AF65-F5344CB8AC3E}">
        <p14:creationId xmlns:p14="http://schemas.microsoft.com/office/powerpoint/2010/main" val="19517806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78</a:t>
            </a:fld>
            <a:endParaRPr lang="de-DE"/>
          </a:p>
        </p:txBody>
      </p:sp>
    </p:spTree>
    <p:extLst>
      <p:ext uri="{BB962C8B-B14F-4D97-AF65-F5344CB8AC3E}">
        <p14:creationId xmlns:p14="http://schemas.microsoft.com/office/powerpoint/2010/main" val="23818117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79</a:t>
            </a:fld>
            <a:endParaRPr lang="de-DE"/>
          </a:p>
        </p:txBody>
      </p:sp>
    </p:spTree>
    <p:extLst>
      <p:ext uri="{BB962C8B-B14F-4D97-AF65-F5344CB8AC3E}">
        <p14:creationId xmlns:p14="http://schemas.microsoft.com/office/powerpoint/2010/main" val="890893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80</a:t>
            </a:fld>
            <a:endParaRPr lang="de-DE"/>
          </a:p>
        </p:txBody>
      </p:sp>
    </p:spTree>
    <p:extLst>
      <p:ext uri="{BB962C8B-B14F-4D97-AF65-F5344CB8AC3E}">
        <p14:creationId xmlns:p14="http://schemas.microsoft.com/office/powerpoint/2010/main" val="391442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baseline="0" dirty="0"/>
              <a:t>Arbeitsaufträge zur Planung und Durchführung sowie das Arbeitsblatt zur Ergebnissicherung werden als Erinnerung und Anknüpfung an die letzte Veranstaltung gezeigt.</a:t>
            </a:r>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58174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Hier geht es um die Reflexion des</a:t>
            </a:r>
            <a:r>
              <a:rPr lang="de-DE" sz="1200" baseline="0" dirty="0"/>
              <a:t> </a:t>
            </a:r>
            <a:r>
              <a:rPr lang="de-DE" sz="1200" dirty="0"/>
              <a:t>Erprobungsauftrags „Die Malaufgabe des </a:t>
            </a:r>
            <a:r>
              <a:rPr lang="de-DE" sz="1200" baseline="0" dirty="0"/>
              <a:t>Tages“. Sollten die Lehrkräfte Ihrer Gruppe den Auftrag </a:t>
            </a:r>
            <a:r>
              <a:rPr lang="de-DE" sz="1200" dirty="0"/>
              <a:t>auf die Addition und/oder Subtraktion </a:t>
            </a:r>
            <a:r>
              <a:rPr lang="de-DE" sz="1200" baseline="0" dirty="0"/>
              <a:t>angepasst haben</a:t>
            </a:r>
            <a:r>
              <a:rPr lang="de-DE" sz="1200" dirty="0"/>
              <a:t>,</a:t>
            </a:r>
            <a:r>
              <a:rPr lang="de-DE" sz="1200" baseline="0" dirty="0"/>
              <a:t> ergeben sich für die Reflexion andere Leitfragen.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Die</a:t>
            </a:r>
            <a:r>
              <a:rPr lang="de-DE" sz="1200" baseline="0" dirty="0"/>
              <a:t> erste Frage</a:t>
            </a:r>
            <a:r>
              <a:rPr lang="de-DE" sz="1200" dirty="0"/>
              <a:t> zur Idee des Gruppenbildens in den verschiedenen Darstellungen der Kinder</a:t>
            </a:r>
            <a:r>
              <a:rPr lang="de-DE" sz="1200" baseline="0" dirty="0"/>
              <a:t> </a:t>
            </a:r>
            <a:r>
              <a:rPr lang="de-DE" sz="1200" dirty="0"/>
              <a:t>könnte durch folgende Frage ersetzt werden: „Inwieweit</a:t>
            </a:r>
            <a:r>
              <a:rPr lang="de-DE" sz="1200" baseline="0" dirty="0"/>
              <a:t> wird in den Darstellungen der Zusammenhang zwischen Addition und Subtraktion als Umkehraufgaben deutlich?“</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Die Frage </a:t>
            </a:r>
            <a:r>
              <a:rPr lang="de-DE" sz="1200" dirty="0"/>
              <a:t>„Wie haben </a:t>
            </a:r>
            <a:r>
              <a:rPr lang="de-DE" sz="1200" b="1" dirty="0"/>
              <a:t>Sie</a:t>
            </a:r>
            <a:r>
              <a:rPr lang="de-DE" sz="1200" dirty="0"/>
              <a:t> die Darstellungsvernetzung (sprachlich) begleitet?“ unterstützt</a:t>
            </a:r>
            <a:r>
              <a:rPr lang="de-DE" sz="1200" baseline="0" dirty="0"/>
              <a:t> dabei,</a:t>
            </a:r>
            <a:r>
              <a:rPr lang="de-DE" sz="1200" dirty="0"/>
              <a:t> den</a:t>
            </a:r>
            <a:r>
              <a:rPr lang="de-DE" sz="1200" baseline="0" dirty="0"/>
              <a:t> Blick von den </a:t>
            </a:r>
            <a:r>
              <a:rPr lang="de-DE" sz="1200" baseline="0" dirty="0" err="1"/>
              <a:t>Schüler:innendokumenten</a:t>
            </a:r>
            <a:r>
              <a:rPr lang="de-DE" sz="1200" baseline="0" dirty="0"/>
              <a:t> zu lösen und gezielt über die Begleitung und Impulsgebung der Lehrkräfte ins Gespräch zu kommen. </a:t>
            </a:r>
            <a:endParaRPr lang="de-DE"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1862595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26177227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hyperlink" Target="http://pikas.dzlm.de/"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07F59BF-9292-6101-0C7F-B51CADEC237F}"/>
              </a:ext>
            </a:extLst>
          </p:cNvPr>
          <p:cNvPicPr>
            <a:picLocks/>
          </p:cNvPicPr>
          <p:nvPr userDrawn="1"/>
        </p:nvPicPr>
        <p:blipFill rotWithShape="1">
          <a:blip r:embed="rId2"/>
          <a:srcRect l="8630" r="6956"/>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F64D3765-2FF9-26CD-C4BF-FE7729F9D0C3}"/>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505440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635045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72481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Tree>
    <p:extLst>
      <p:ext uri="{BB962C8B-B14F-4D97-AF65-F5344CB8AC3E}">
        <p14:creationId xmlns:p14="http://schemas.microsoft.com/office/powerpoint/2010/main" val="967285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April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583034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119737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3736003"/>
            <a:ext cx="7105899" cy="2431435"/>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8" y="4002015"/>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7"/>
            <a:ext cx="6438900" cy="176860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3063024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3206568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4666395"/>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102595" y="4789912"/>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1852357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Tree>
    <p:extLst>
      <p:ext uri="{BB962C8B-B14F-4D97-AF65-F5344CB8AC3E}">
        <p14:creationId xmlns:p14="http://schemas.microsoft.com/office/powerpoint/2010/main" val="1217591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187220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769319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3633460"/>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698563"/>
            <a:ext cx="7105899" cy="246887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76861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149287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286589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Tree>
    <p:extLst>
      <p:ext uri="{BB962C8B-B14F-4D97-AF65-F5344CB8AC3E}">
        <p14:creationId xmlns:p14="http://schemas.microsoft.com/office/powerpoint/2010/main" val="2375995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Tree>
    <p:extLst>
      <p:ext uri="{BB962C8B-B14F-4D97-AF65-F5344CB8AC3E}">
        <p14:creationId xmlns:p14="http://schemas.microsoft.com/office/powerpoint/2010/main" val="186334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302681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656949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362037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68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F143F12D-CD44-4E95-8234-45130BA1C322}" type="slidenum">
              <a:rPr lang="de-DE" smtClean="0">
                <a:solidFill>
                  <a:prstClr val="black">
                    <a:tint val="75000"/>
                  </a:prstClr>
                </a:solidFill>
              </a:rPr>
              <a:pPr/>
              <a:t>‹Nr.›</a:t>
            </a:fld>
            <a:endParaRPr lang="de-DE">
              <a:solidFill>
                <a:prstClr val="black">
                  <a:tint val="75000"/>
                </a:prstClr>
              </a:solidFill>
            </a:endParaRPr>
          </a:p>
        </p:txBody>
      </p:sp>
      <p:cxnSp>
        <p:nvCxnSpPr>
          <p:cNvPr id="8" name="Gerade Verbindung 7"/>
          <p:cNvCxnSpPr/>
          <p:nvPr userDrawn="1"/>
        </p:nvCxnSpPr>
        <p:spPr>
          <a:xfrm>
            <a:off x="1259634" y="9621688"/>
            <a:ext cx="3782834" cy="0"/>
          </a:xfrm>
          <a:prstGeom prst="line">
            <a:avLst/>
          </a:prstGeom>
          <a:ln w="25400">
            <a:solidFill>
              <a:srgbClr val="7BB61C"/>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userDrawn="1"/>
        </p:nvCxnSpPr>
        <p:spPr>
          <a:xfrm>
            <a:off x="463960" y="1268760"/>
            <a:ext cx="7200800" cy="0"/>
          </a:xfrm>
          <a:prstGeom prst="line">
            <a:avLst/>
          </a:prstGeom>
          <a:ln w="25400">
            <a:solidFill>
              <a:srgbClr val="7BB6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49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5917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PIKAS finden Sie unter </a:t>
            </a:r>
            <a:r>
              <a:rPr lang="de-DE" sz="14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dirty="0">
                <a:latin typeface="Arial" panose="020B0604020202020204" pitchFamily="34" charset="0"/>
                <a:cs typeface="Arial" panose="020B0604020202020204" pitchFamily="34" charset="0"/>
              </a:rPr>
              <a:t>.</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5"/>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6"/>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7"/>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2" name="Grafik 1">
            <a:extLst>
              <a:ext uri="{FF2B5EF4-FFF2-40B4-BE49-F238E27FC236}">
                <a16:creationId xmlns:a16="http://schemas.microsoft.com/office/drawing/2014/main" id="{E0E44E7D-C775-5835-73D6-B9C35FA6CBDD}"/>
              </a:ext>
            </a:extLst>
          </p:cNvPr>
          <p:cNvPicPr>
            <a:picLocks/>
          </p:cNvPicPr>
          <p:nvPr userDrawn="1"/>
        </p:nvPicPr>
        <p:blipFill>
          <a:blip r:embed="rId8"/>
          <a:stretch>
            <a:fillRect/>
          </a:stretch>
        </p:blipFill>
        <p:spPr>
          <a:xfrm>
            <a:off x="3670373" y="6075833"/>
            <a:ext cx="2076231" cy="243041"/>
          </a:xfrm>
          <a:prstGeom prst="rect">
            <a:avLst/>
          </a:prstGeom>
        </p:spPr>
      </p:pic>
    </p:spTree>
    <p:extLst>
      <p:ext uri="{BB962C8B-B14F-4D97-AF65-F5344CB8AC3E}">
        <p14:creationId xmlns:p14="http://schemas.microsoft.com/office/powerpoint/2010/main" val="2800062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750026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83327"/>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0" name="Rechteck 9">
            <a:extLst>
              <a:ext uri="{FF2B5EF4-FFF2-40B4-BE49-F238E27FC236}">
                <a16:creationId xmlns:a16="http://schemas.microsoft.com/office/drawing/2014/main" id="{B9D77E92-4377-134C-81A1-8ABE87FBCBF4}"/>
              </a:ext>
            </a:extLst>
          </p:cNvPr>
          <p:cNvSpPr/>
          <p:nvPr userDrawn="1"/>
        </p:nvSpPr>
        <p:spPr>
          <a:xfrm>
            <a:off x="5126178" y="57530"/>
            <a:ext cx="3871066"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5" y="499651"/>
            <a:ext cx="4040087"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401773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3713209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12961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334955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234106209"/>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2-9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08037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99757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81942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87035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34" r:id="rId4"/>
    <p:sldLayoutId id="2147483735" r:id="rId5"/>
    <p:sldLayoutId id="2147483707" r:id="rId6"/>
    <p:sldLayoutId id="2147483708" r:id="rId7"/>
    <p:sldLayoutId id="2147483709" r:id="rId8"/>
    <p:sldLayoutId id="2147483710" r:id="rId9"/>
    <p:sldLayoutId id="2147483724" r:id="rId10"/>
    <p:sldLayoutId id="2147483711" r:id="rId11"/>
    <p:sldLayoutId id="2147483712" r:id="rId12"/>
    <p:sldLayoutId id="2147483713" r:id="rId13"/>
    <p:sldLayoutId id="2147483714" r:id="rId14"/>
    <p:sldLayoutId id="2147483728" r:id="rId15"/>
    <p:sldLayoutId id="2147483715" r:id="rId16"/>
    <p:sldLayoutId id="2147483725" r:id="rId17"/>
    <p:sldLayoutId id="2147483716" r:id="rId18"/>
    <p:sldLayoutId id="2147483717" r:id="rId19"/>
    <p:sldLayoutId id="2147483727" r:id="rId20"/>
    <p:sldLayoutId id="2147483723" r:id="rId21"/>
    <p:sldLayoutId id="2147483718" r:id="rId22"/>
    <p:sldLayoutId id="2147483719" r:id="rId23"/>
    <p:sldLayoutId id="2147483720" r:id="rId24"/>
    <p:sldLayoutId id="2147483721" r:id="rId25"/>
    <p:sldLayoutId id="2147483722" r:id="rId26"/>
    <p:sldLayoutId id="2147483726" r:id="rId27"/>
    <p:sldLayoutId id="2147483729" r:id="rId28"/>
    <p:sldLayoutId id="2147483731" r:id="rId29"/>
    <p:sldLayoutId id="2147483732" r:id="rId30"/>
    <p:sldLayoutId id="2147483733" r:id="rId31"/>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hyperlink" Target="https://mahiko.dzlm.de/node/6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hyperlink" Target="https://mahiko.dzlm.de/node/17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hyperlink" Target="https://mahiko.dzlm.de/node/195"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9.png"/></Relationships>
</file>

<file path=ppt/slides/_rels/slide5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89.jpg"/><Relationship Id="rId5" Type="http://schemas.openxmlformats.org/officeDocument/2006/relationships/image" Target="../media/image88.jpeg"/><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87.jpeg"/><Relationship Id="rId4" Type="http://schemas.openxmlformats.org/officeDocument/2006/relationships/image" Target="../media/image90.jp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72.png"/><Relationship Id="rId4" Type="http://schemas.openxmlformats.org/officeDocument/2006/relationships/image" Target="../media/image96.jp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image" Target="../media/image104.jpg"/><Relationship Id="rId5" Type="http://schemas.openxmlformats.org/officeDocument/2006/relationships/image" Target="../media/image103.jpeg"/><Relationship Id="rId4" Type="http://schemas.openxmlformats.org/officeDocument/2006/relationships/image" Target="../media/image102.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hyperlink" Target="https://pikas.dzlm.de/node/1632" TargetMode="External"/><Relationship Id="rId3" Type="http://schemas.openxmlformats.org/officeDocument/2006/relationships/hyperlink" Target="https://mahiko.dzlm.de/node/120" TargetMode="External"/><Relationship Id="rId7" Type="http://schemas.openxmlformats.org/officeDocument/2006/relationships/hyperlink" Target="https://mahiko.dzlm.de/node/195"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hyperlink" Target="https://mahiko.dzlm.de/node/179" TargetMode="External"/><Relationship Id="rId5" Type="http://schemas.openxmlformats.org/officeDocument/2006/relationships/hyperlink" Target="https://mahiko.dzlm.de/node/64" TargetMode="External"/><Relationship Id="rId10" Type="http://schemas.openxmlformats.org/officeDocument/2006/relationships/hyperlink" Target="https://mahiko.dzlm.de/node/291" TargetMode="External"/><Relationship Id="rId4" Type="http://schemas.openxmlformats.org/officeDocument/2006/relationships/hyperlink" Target="https://mahiko.dzlm.de/node/413" TargetMode="External"/><Relationship Id="rId9" Type="http://schemas.openxmlformats.org/officeDocument/2006/relationships/hyperlink" Target="https://pikas.dzlm.de/node/1566"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lstStyle/>
          <a:p>
            <a:r>
              <a:rPr lang="de-DE" dirty="0"/>
              <a:t>Modul 3</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Aufbau eines tragfähigen Stellenwertverständnisses</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normAutofit/>
          </a:bodyPr>
          <a:lstStyle/>
          <a:p>
            <a:r>
              <a:rPr lang="de-DE" dirty="0"/>
              <a:t>Arithmetische Basiskompetenzen sichern – Rechenschwierigkeiten vermeiden </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a:xfrm>
            <a:off x="1096423" y="1639658"/>
            <a:ext cx="7276612" cy="4527819"/>
          </a:xfrm>
        </p:spPr>
        <p:txBody>
          <a:bodyPr/>
          <a:lstStyle/>
          <a:p>
            <a:r>
              <a:rPr lang="de-DE" sz="1400" b="1" dirty="0"/>
              <a:t>Mögliche Vorgehensweise</a:t>
            </a:r>
            <a:r>
              <a:rPr lang="de-DE" sz="1400" dirty="0"/>
              <a:t>: </a:t>
            </a:r>
          </a:p>
          <a:p>
            <a:r>
              <a:rPr lang="de-DE" sz="1400" dirty="0"/>
              <a:t>Es werden Dreiergruppen gebildet. Die Ergebnisse werden auf verschiedenfarbigen Karten festgehalten (mit Stift auf Papier oder digital).</a:t>
            </a:r>
          </a:p>
          <a:p>
            <a:r>
              <a:rPr lang="de-DE" sz="1400" dirty="0"/>
              <a:t>Farbe A: aufgetretene Schwierigkeiten</a:t>
            </a:r>
          </a:p>
          <a:p>
            <a:r>
              <a:rPr lang="de-DE" sz="1400" dirty="0"/>
              <a:t>Farbe B: Impulse zur Darstellungsvernetzung durch die Lehrkraft</a:t>
            </a:r>
          </a:p>
          <a:p>
            <a:r>
              <a:rPr lang="de-DE" sz="1400" dirty="0"/>
              <a:t>Farbe C: weitere gute Umsetzungsideen</a:t>
            </a:r>
          </a:p>
          <a:p>
            <a:r>
              <a:rPr lang="de-DE" sz="1400" dirty="0"/>
              <a:t>Farbe D: offene Fragen</a:t>
            </a:r>
          </a:p>
          <a:p>
            <a:r>
              <a:rPr lang="de-DE" sz="1400" dirty="0"/>
              <a:t>Die Karten werden an einer Flipchart oder digital nach Möglichkeit thematisch </a:t>
            </a:r>
            <a:r>
              <a:rPr lang="de-DE" sz="1400" dirty="0" err="1"/>
              <a:t>geclustert</a:t>
            </a:r>
            <a:r>
              <a:rPr lang="de-DE" sz="1400" dirty="0"/>
              <a:t>. Zum Abschluss fokussiert die/der Moderierende im Plenum noch einmal wesentliche Aspekte (s. Kernbotschaften) und greift Fragen auf.</a:t>
            </a:r>
          </a:p>
          <a:p>
            <a:pPr algn="just"/>
            <a:endParaRPr lang="de-DE" sz="1200" dirty="0"/>
          </a:p>
        </p:txBody>
      </p:sp>
    </p:spTree>
    <p:extLst>
      <p:ext uri="{BB962C8B-B14F-4D97-AF65-F5344CB8AC3E}">
        <p14:creationId xmlns:p14="http://schemas.microsoft.com/office/powerpoint/2010/main" val="49880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71931-CE5B-0173-BA7C-6EB878F762F1}"/>
              </a:ext>
            </a:extLst>
          </p:cNvPr>
          <p:cNvSpPr>
            <a:spLocks noGrp="1"/>
          </p:cNvSpPr>
          <p:nvPr>
            <p:ph type="title"/>
          </p:nvPr>
        </p:nvSpPr>
        <p:spPr/>
        <p:txBody>
          <a:bodyPr/>
          <a:lstStyle/>
          <a:p>
            <a:r>
              <a:rPr lang="de-DE" dirty="0"/>
              <a:t>Reflexion des Erprobungsauftrags</a:t>
            </a:r>
          </a:p>
        </p:txBody>
      </p:sp>
      <p:sp>
        <p:nvSpPr>
          <p:cNvPr id="5" name="Datumsplatzhalter 4">
            <a:extLst>
              <a:ext uri="{FF2B5EF4-FFF2-40B4-BE49-F238E27FC236}">
                <a16:creationId xmlns:a16="http://schemas.microsoft.com/office/drawing/2014/main" id="{67E86A8B-E191-309F-319A-90F87B03E7D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E13C153-4F23-525B-710B-050C3F58D609}"/>
              </a:ext>
            </a:extLst>
          </p:cNvPr>
          <p:cNvSpPr>
            <a:spLocks noGrp="1"/>
          </p:cNvSpPr>
          <p:nvPr>
            <p:ph type="sldNum" sz="quarter" idx="12"/>
          </p:nvPr>
        </p:nvSpPr>
        <p:spPr/>
        <p:txBody>
          <a:bodyPr/>
          <a:lstStyle/>
          <a:p>
            <a:fld id="{C3752B7C-18A9-864D-BBCB-54A9F41B5594}" type="slidenum">
              <a:rPr lang="de-DE" smtClean="0"/>
              <a:pPr/>
              <a:t>11</a:t>
            </a:fld>
            <a:endParaRPr lang="de-DE" dirty="0"/>
          </a:p>
        </p:txBody>
      </p:sp>
      <p:pic>
        <p:nvPicPr>
          <p:cNvPr id="7" name="Grafik 6">
            <a:extLst>
              <a:ext uri="{FF2B5EF4-FFF2-40B4-BE49-F238E27FC236}">
                <a16:creationId xmlns:a16="http://schemas.microsoft.com/office/drawing/2014/main" id="{849C0582-245B-C602-0C37-EE788C3E9E93}"/>
              </a:ext>
            </a:extLst>
          </p:cNvPr>
          <p:cNvPicPr>
            <a:picLocks noChangeAspect="1"/>
          </p:cNvPicPr>
          <p:nvPr/>
        </p:nvPicPr>
        <p:blipFill rotWithShape="1">
          <a:blip r:embed="rId3"/>
          <a:srcRect t="2473"/>
          <a:stretch/>
        </p:blipFill>
        <p:spPr>
          <a:xfrm>
            <a:off x="1096423" y="1151328"/>
            <a:ext cx="3572295" cy="5022550"/>
          </a:xfrm>
          <a:prstGeom prst="rect">
            <a:avLst/>
          </a:prstGeom>
          <a:effectLst>
            <a:outerShdw blurRad="63500" sx="102000" sy="102000" algn="ctr" rotWithShape="0">
              <a:prstClr val="black">
                <a:alpha val="40000"/>
              </a:prstClr>
            </a:outerShdw>
          </a:effectLst>
        </p:spPr>
      </p:pic>
      <p:pic>
        <p:nvPicPr>
          <p:cNvPr id="4" name="Picture 3"/>
          <p:cNvPicPr>
            <a:picLocks noChangeAspect="1" noChangeArrowheads="1"/>
          </p:cNvPicPr>
          <p:nvPr/>
        </p:nvPicPr>
        <p:blipFill>
          <a:blip r:embed="rId4"/>
          <a:srcRect/>
          <a:stretch/>
        </p:blipFill>
        <p:spPr bwMode="auto">
          <a:xfrm>
            <a:off x="3873835" y="2209246"/>
            <a:ext cx="4800000" cy="360000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996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B10105-8153-F9FC-87A3-EA11136196D2}"/>
              </a:ext>
            </a:extLst>
          </p:cNvPr>
          <p:cNvSpPr>
            <a:spLocks noGrp="1"/>
          </p:cNvSpPr>
          <p:nvPr>
            <p:ph type="title"/>
          </p:nvPr>
        </p:nvSpPr>
        <p:spPr/>
        <p:txBody>
          <a:bodyPr/>
          <a:lstStyle/>
          <a:p>
            <a:r>
              <a:rPr lang="de-DE" dirty="0"/>
              <a:t>Reflexion des Erprobungsauftrags</a:t>
            </a:r>
          </a:p>
        </p:txBody>
      </p:sp>
      <p:sp>
        <p:nvSpPr>
          <p:cNvPr id="4" name="Textplatzhalter 3">
            <a:extLst>
              <a:ext uri="{FF2B5EF4-FFF2-40B4-BE49-F238E27FC236}">
                <a16:creationId xmlns:a16="http://schemas.microsoft.com/office/drawing/2014/main" id="{8A76EE8B-B3FF-C727-51BC-0C8163E60074}"/>
              </a:ext>
            </a:extLst>
          </p:cNvPr>
          <p:cNvSpPr>
            <a:spLocks noGrp="1"/>
          </p:cNvSpPr>
          <p:nvPr>
            <p:ph type="body" sz="quarter" idx="14"/>
          </p:nvPr>
        </p:nvSpPr>
        <p:spPr>
          <a:xfrm>
            <a:off x="1763316" y="1660385"/>
            <a:ext cx="6438900" cy="4421437"/>
          </a:xfrm>
        </p:spPr>
        <p:txBody>
          <a:bodyPr>
            <a:normAutofit lnSpcReduction="10000"/>
          </a:bodyPr>
          <a:lstStyle/>
          <a:p>
            <a:pPr marL="0" marR="0" lvl="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Berichten Sie über die Durchführung der Aufgabe und Ihre Beobachtungen:</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Inwiefern wird die Idee des Gruppenbildens in den verschiedenen Darstellungen der Kinder deutlich?</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Welche Schwierigkeiten/Fehler konnten Sie bei einzelnen Kindern beobachten? </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lang="de-DE" sz="1800" dirty="0">
                <a:solidFill>
                  <a:prstClr val="black"/>
                </a:solidFill>
              </a:rPr>
              <a:t>Wie haben Sie die Darstellungsvernetzung sprachlich begleitet?</a:t>
            </a: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endParaRPr kumimoji="0" lang="de-DE"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Tipps für die Praxis zu der durchgeführten Aufgabe und mögliche Diagnose- und Förderhinweise:</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Welche Erkenntnisse ergeben sich daraus für die Weiterarbeit mit diesen Kindern? </a:t>
            </a:r>
          </a:p>
        </p:txBody>
      </p:sp>
      <p:sp>
        <p:nvSpPr>
          <p:cNvPr id="5" name="Datumsplatzhalter 4">
            <a:extLst>
              <a:ext uri="{FF2B5EF4-FFF2-40B4-BE49-F238E27FC236}">
                <a16:creationId xmlns:a16="http://schemas.microsoft.com/office/drawing/2014/main" id="{1D208A0F-DD84-F13F-49B8-EB9A5779605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4E08C7A-650F-2CBB-4138-18BA723273E6}"/>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Tree>
    <p:extLst>
      <p:ext uri="{BB962C8B-B14F-4D97-AF65-F5344CB8AC3E}">
        <p14:creationId xmlns:p14="http://schemas.microsoft.com/office/powerpoint/2010/main" val="568088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b="1" dirty="0"/>
              <a:t>Bedeutung und Kompetenzerwartungen</a:t>
            </a:r>
          </a:p>
          <a:p>
            <a:r>
              <a:rPr lang="de-DE" dirty="0"/>
              <a:t>Vorstellungen besitzen</a:t>
            </a:r>
          </a:p>
          <a:p>
            <a:r>
              <a:rPr lang="de-DE" dirty="0"/>
              <a:t>Darstellungen vernetzen</a:t>
            </a:r>
          </a:p>
          <a:p>
            <a:r>
              <a:rPr lang="de-DE" dirty="0"/>
              <a:t>Strukturen nutzen</a:t>
            </a:r>
          </a:p>
          <a:p>
            <a:r>
              <a:rPr lang="de-DE" dirty="0"/>
              <a:t>Reflexion und Erprobungsauftrag</a:t>
            </a:r>
          </a:p>
          <a:p>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246034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48EA3-BCBA-2353-8549-BB75847ACFE4}"/>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D89DF338-21E4-E260-450B-673F6DEAAD0F}"/>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2EA97332-C8A2-4456-19C5-64ED31D74110}"/>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5" name="Textplatzhalter 4">
            <a:extLst>
              <a:ext uri="{FF2B5EF4-FFF2-40B4-BE49-F238E27FC236}">
                <a16:creationId xmlns:a16="http://schemas.microsoft.com/office/drawing/2014/main" id="{0AD50155-AAC8-63FB-B9CC-1FACBB50C792}"/>
              </a:ext>
            </a:extLst>
          </p:cNvPr>
          <p:cNvSpPr>
            <a:spLocks noGrp="1"/>
          </p:cNvSpPr>
          <p:nvPr>
            <p:ph type="body" sz="quarter" idx="13"/>
          </p:nvPr>
        </p:nvSpPr>
        <p:spPr/>
        <p:txBody>
          <a:bodyPr/>
          <a:lstStyle/>
          <a:p>
            <a:r>
              <a:rPr lang="de-DE" dirty="0"/>
              <a:t>HINWEISE ZU DEN FOLIEN 15-30</a:t>
            </a:r>
          </a:p>
        </p:txBody>
      </p:sp>
      <p:sp>
        <p:nvSpPr>
          <p:cNvPr id="6" name="Inhaltsplatzhalter 5">
            <a:extLst>
              <a:ext uri="{FF2B5EF4-FFF2-40B4-BE49-F238E27FC236}">
                <a16:creationId xmlns:a16="http://schemas.microsoft.com/office/drawing/2014/main" id="{33FC8271-378F-B2F2-AEA4-9602A152B050}"/>
              </a:ext>
            </a:extLst>
          </p:cNvPr>
          <p:cNvSpPr>
            <a:spLocks noGrp="1"/>
          </p:cNvSpPr>
          <p:nvPr>
            <p:ph idx="1"/>
          </p:nvPr>
        </p:nvSpPr>
        <p:spPr/>
        <p:txBody>
          <a:bodyPr/>
          <a:lstStyle/>
          <a:p>
            <a:pPr>
              <a:lnSpc>
                <a:spcPct val="100000"/>
              </a:lnSpc>
            </a:pPr>
            <a:r>
              <a:rPr lang="de-DE" sz="1200" dirty="0"/>
              <a:t>Folie 16: Aktivität (Hinweise s. Folie 15)</a:t>
            </a:r>
          </a:p>
          <a:p>
            <a:pPr>
              <a:lnSpc>
                <a:spcPct val="100000"/>
              </a:lnSpc>
            </a:pPr>
            <a:r>
              <a:rPr lang="de-DE" sz="1200" dirty="0"/>
              <a:t>Folie 17: Überblick über mögliche Indikatoren für Probleme mit dem Stellenwertverständnis. Es soll deutlich werden, dass diese Probleme nicht von selbst verschwinden, sondern thematisiert werden müssen.</a:t>
            </a:r>
          </a:p>
          <a:p>
            <a:pPr>
              <a:lnSpc>
                <a:spcPct val="100000"/>
              </a:lnSpc>
            </a:pPr>
            <a:r>
              <a:rPr lang="de-DE" sz="1200" dirty="0"/>
              <a:t>Folien 18-20: Die konkreten Kompetenzerwartungen des Lehrplans bzgl. des Aufbaus eines tragfähigen Zahlverständnisses werden aufgezeigt.</a:t>
            </a:r>
          </a:p>
          <a:p>
            <a:pPr>
              <a:lnSpc>
                <a:spcPct val="100000"/>
              </a:lnSpc>
            </a:pPr>
            <a:r>
              <a:rPr lang="de-DE" sz="1200" dirty="0"/>
              <a:t>Folien 22-26: In Anlehnung an diese Kompetenzerwartungen wird die Bedeutung für den weiteren Lernprozess aufgezeigt und anhand von Beispielen illustriert. </a:t>
            </a:r>
          </a:p>
          <a:p>
            <a:pPr>
              <a:lnSpc>
                <a:spcPct val="100000"/>
              </a:lnSpc>
            </a:pPr>
            <a:r>
              <a:rPr lang="de-DE" sz="1200" dirty="0"/>
              <a:t>Folie 27: Die drei im Lehrplan bereits angesprochenen Aspekte zum Aufbau eines tragfähigen Stellenwertverständnisses (Vorstellungen besitzen, Darstellungen vernetzen, Strukturen nutzen), aus denen sich die Gliederungspunkte der Präsentation ergeben, werden gezeigt.</a:t>
            </a:r>
          </a:p>
          <a:p>
            <a:pPr>
              <a:lnSpc>
                <a:spcPct val="100000"/>
              </a:lnSpc>
            </a:pPr>
            <a:r>
              <a:rPr lang="de-DE" sz="1200" dirty="0"/>
              <a:t>Folien 28-30: Es wird auf drei Grundlagenvideos des Projekts </a:t>
            </a:r>
            <a:r>
              <a:rPr lang="de-DE" sz="1200" dirty="0" err="1"/>
              <a:t>Mahiko</a:t>
            </a:r>
            <a:r>
              <a:rPr lang="de-DE" sz="1200" dirty="0"/>
              <a:t> verwiesen. Die theoretischen Inhalte der Videos sind identisch, beziehen sich aber auf unterschiedliche Zahlräume. Die Videos können als Ergänzung zu den theoretischen Folien der Präsentation eingesetzt werden. Wählen Sie dafür ein Video entsprechend Ihrer Zielgruppe aus. </a:t>
            </a:r>
          </a:p>
          <a:p>
            <a:pPr>
              <a:lnSpc>
                <a:spcPct val="100000"/>
              </a:lnSpc>
            </a:pPr>
            <a:r>
              <a:rPr lang="de-DE" sz="1200" dirty="0">
                <a:effectLst/>
                <a:ea typeface="Calibri" panose="020F0502020204030204" pitchFamily="34" charset="0"/>
              </a:rPr>
              <a:t>** Der Lehrplanbezug soll hierbei nicht ausführlich thematisiert werden, jedoch der Bezug als Ableitung der zentralen Aspekte hinzugezogen werden.</a:t>
            </a:r>
            <a:r>
              <a:rPr lang="de-DE" sz="1200" dirty="0">
                <a:effectLst/>
              </a:rPr>
              <a:t> </a:t>
            </a:r>
            <a:endParaRPr lang="de-DE" sz="1200" dirty="0"/>
          </a:p>
          <a:p>
            <a:pPr>
              <a:lnSpc>
                <a:spcPct val="100000"/>
              </a:lnSpc>
            </a:pPr>
            <a:r>
              <a:rPr lang="de-DE" sz="1200" dirty="0"/>
              <a:t>Diese Ausführungen stellen den theoretischen Rahmen für die praxisnahe Auseinandersetzung mit den Gliederungspunkten 3-5 dieser Präsentation dar. Stellen Sie sicher, dass die Teilnehmenden über diese theoretische Basis verfügen. </a:t>
            </a:r>
          </a:p>
          <a:p>
            <a:pPr algn="just">
              <a:lnSpc>
                <a:spcPct val="100000"/>
              </a:lnSpc>
            </a:pPr>
            <a:endParaRPr lang="de-DE" sz="1200" dirty="0"/>
          </a:p>
          <a:p>
            <a:pPr algn="just">
              <a:lnSpc>
                <a:spcPct val="100000"/>
              </a:lnSpc>
            </a:pPr>
            <a:endParaRPr lang="de-DE" sz="1200" dirty="0"/>
          </a:p>
          <a:p>
            <a:pPr algn="just">
              <a:lnSpc>
                <a:spcPct val="100000"/>
              </a:lnSpc>
            </a:pPr>
            <a:endParaRPr lang="de-DE" sz="1200" dirty="0"/>
          </a:p>
          <a:p>
            <a:pPr algn="just">
              <a:lnSpc>
                <a:spcPct val="100000"/>
              </a:lnSpc>
            </a:pPr>
            <a:endParaRPr lang="de-DE" sz="1200" dirty="0"/>
          </a:p>
          <a:p>
            <a:pPr algn="just"/>
            <a:endParaRPr lang="de-DE" sz="1200" dirty="0"/>
          </a:p>
          <a:p>
            <a:pPr algn="just"/>
            <a:endParaRPr lang="de-DE" sz="1200" dirty="0"/>
          </a:p>
          <a:p>
            <a:pPr algn="just"/>
            <a:endParaRPr lang="de-DE" sz="1200" dirty="0"/>
          </a:p>
        </p:txBody>
      </p:sp>
    </p:spTree>
    <p:extLst>
      <p:ext uri="{BB962C8B-B14F-4D97-AF65-F5344CB8AC3E}">
        <p14:creationId xmlns:p14="http://schemas.microsoft.com/office/powerpoint/2010/main" val="4143716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15</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FOLIE 16</a:t>
            </a:r>
          </a:p>
          <a:p>
            <a:endParaRPr lang="de-DE" dirty="0"/>
          </a:p>
        </p:txBody>
      </p:sp>
      <p:sp>
        <p:nvSpPr>
          <p:cNvPr id="6" name="Inhaltsplatzhalter 5"/>
          <p:cNvSpPr>
            <a:spLocks noGrp="1"/>
          </p:cNvSpPr>
          <p:nvPr>
            <p:ph idx="1"/>
          </p:nvPr>
        </p:nvSpPr>
        <p:spPr/>
        <p:txBody>
          <a:bodyPr/>
          <a:lstStyle/>
          <a:p>
            <a:r>
              <a:rPr lang="de-DE" sz="1200" b="1" dirty="0"/>
              <a:t>Ziel</a:t>
            </a:r>
            <a:r>
              <a:rPr lang="de-DE" sz="1200" dirty="0"/>
              <a:t>: Hineinversetzen in die Denkwege der Kinder; Nachdenken über und Erkennen von Schwierigkeiten, die aus einem nicht ausreichenden Stellenwertverständis resultieren können.</a:t>
            </a:r>
          </a:p>
          <a:p>
            <a:r>
              <a:rPr lang="de-DE" sz="1200" b="1" dirty="0"/>
              <a:t>Hinweise zur Durchführung: </a:t>
            </a:r>
            <a:r>
              <a:rPr lang="de-DE" sz="1200" dirty="0"/>
              <a:t>Da es im Folgenden um das Stellenwertverständnis gehen soll, sollte hier schon der Fokus darauf gelegt werden, dass die Vorgehensweisen der Kinder typisch für ein nicht sicheres Stellenwertverständnis sind (und kein „Versehen“ und auch keine „interessante Vorgehensweise“, die sich durch ein erneutes Erklären mal eben lösen lassen).</a:t>
            </a:r>
          </a:p>
          <a:p>
            <a:r>
              <a:rPr lang="de-DE" sz="1200" dirty="0"/>
              <a:t>Mögliche Vermutungen:</a:t>
            </a:r>
          </a:p>
          <a:p>
            <a:pPr marL="228600" indent="-228600">
              <a:spcBef>
                <a:spcPts val="600"/>
              </a:spcBef>
              <a:buAutoNum type="arabicParenR"/>
            </a:pPr>
            <a:r>
              <a:rPr lang="de-DE" sz="1200" dirty="0"/>
              <a:t>Amina: Die Ziffern des 2. Summanden werden isoliert betrachtet und die Stellenwerte dabei nicht berücksichtigt. Amina rechnet in der ersten Zeile 14 + 2 + 2, dann jeweils analog.</a:t>
            </a:r>
          </a:p>
          <a:p>
            <a:pPr marL="228600" indent="-228600">
              <a:buAutoNum type="arabicParenR"/>
            </a:pPr>
            <a:r>
              <a:rPr lang="de-DE" sz="1200" dirty="0"/>
              <a:t>Max: Die Aufgaben werden möglicherweise richtig gerechnet, aber die Ziffern der Summe als Zahlendreher notiert. Es kann auch sein, dass die Aufgaben ziffernweise berechnet (4 + 2 = 6; 1 + 2 = 3) und die Stellenwerte sowohl bei der Rechnung als auch bei der Notation der Ergebnisse nicht beachtet werden.</a:t>
            </a:r>
          </a:p>
          <a:p>
            <a:pPr>
              <a:spcBef>
                <a:spcPts val="400"/>
              </a:spcBef>
            </a:pPr>
            <a:r>
              <a:rPr lang="de-DE" sz="1200" dirty="0"/>
              <a:t>Je nach Gruppengröße können die Vermutungen und Erklärungen der Lehrkräfte zunächst in einer kurzen Murmelphase ausgetauscht oder direkt im Plenum geäußert werden.</a:t>
            </a:r>
          </a:p>
          <a:p>
            <a:pPr algn="just"/>
            <a:endParaRPr lang="de-DE" sz="1200" dirty="0"/>
          </a:p>
        </p:txBody>
      </p:sp>
    </p:spTree>
    <p:extLst>
      <p:ext uri="{BB962C8B-B14F-4D97-AF65-F5344CB8AC3E}">
        <p14:creationId xmlns:p14="http://schemas.microsoft.com/office/powerpoint/2010/main" val="135536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B10642-4AAE-3B41-A89C-1EF4C13922B1}"/>
              </a:ext>
            </a:extLst>
          </p:cNvPr>
          <p:cNvSpPr>
            <a:spLocks noGrp="1"/>
          </p:cNvSpPr>
          <p:nvPr>
            <p:ph type="title"/>
          </p:nvPr>
        </p:nvSpPr>
        <p:spPr/>
        <p:txBody>
          <a:bodyPr>
            <a:normAutofit/>
          </a:bodyPr>
          <a:lstStyle/>
          <a:p>
            <a:r>
              <a:rPr lang="de-DE" dirty="0"/>
              <a:t>Bedeutung und Kompetenzerwartungen</a:t>
            </a:r>
          </a:p>
        </p:txBody>
      </p:sp>
      <p:sp>
        <p:nvSpPr>
          <p:cNvPr id="3" name="Textplatzhalter 2">
            <a:extLst>
              <a:ext uri="{FF2B5EF4-FFF2-40B4-BE49-F238E27FC236}">
                <a16:creationId xmlns:a16="http://schemas.microsoft.com/office/drawing/2014/main" id="{E1DA3A7F-D83F-4A41-BA08-FF1438727946}"/>
              </a:ext>
            </a:extLst>
          </p:cNvPr>
          <p:cNvSpPr>
            <a:spLocks noGrp="1"/>
          </p:cNvSpPr>
          <p:nvPr>
            <p:ph type="body" sz="quarter" idx="13"/>
          </p:nvPr>
        </p:nvSpPr>
        <p:spPr/>
        <p:txBody>
          <a:bodyPr/>
          <a:lstStyle/>
          <a:p>
            <a:r>
              <a:rPr lang="de-DE" dirty="0"/>
              <a:t>Erklären oder vermuten Sie, wie die Kinder zu ihren Ergebnissen kommen.</a:t>
            </a:r>
          </a:p>
          <a:p>
            <a:endParaRPr lang="de-DE" dirty="0"/>
          </a:p>
        </p:txBody>
      </p:sp>
      <p:sp>
        <p:nvSpPr>
          <p:cNvPr id="4" name="Textplatzhalter 3">
            <a:extLst>
              <a:ext uri="{FF2B5EF4-FFF2-40B4-BE49-F238E27FC236}">
                <a16:creationId xmlns:a16="http://schemas.microsoft.com/office/drawing/2014/main" id="{23E7D104-2FDD-184C-A076-C67003F26F96}"/>
              </a:ext>
            </a:extLst>
          </p:cNvPr>
          <p:cNvSpPr>
            <a:spLocks noGrp="1"/>
          </p:cNvSpPr>
          <p:nvPr>
            <p:ph type="body" sz="quarter" idx="14"/>
          </p:nvPr>
        </p:nvSpPr>
        <p:spPr>
          <a:xfrm>
            <a:off x="1763315" y="1660386"/>
            <a:ext cx="6614565" cy="2225815"/>
          </a:xfrm>
        </p:spPr>
        <p:txBody>
          <a:bodyPr/>
          <a:lstStyle/>
          <a:p>
            <a:r>
              <a:rPr lang="de-DE" sz="1800" dirty="0"/>
              <a:t>Amina (1) und Max (2) bearbeiten ein „Entdeckerpäckchen“. </a:t>
            </a:r>
          </a:p>
          <a:p>
            <a:endParaRPr lang="de-DE" dirty="0"/>
          </a:p>
        </p:txBody>
      </p:sp>
      <p:sp>
        <p:nvSpPr>
          <p:cNvPr id="5"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1FC9C75D-FC70-244D-BEAC-1B26A8768B88}"/>
              </a:ext>
            </a:extLst>
          </p:cNvPr>
          <p:cNvSpPr>
            <a:spLocks noGrp="1"/>
          </p:cNvSpPr>
          <p:nvPr>
            <p:ph type="sldNum" sz="quarter" idx="12"/>
          </p:nvPr>
        </p:nvSpPr>
        <p:spPr/>
        <p:txBody>
          <a:bodyPr/>
          <a:lstStyle/>
          <a:p>
            <a:fld id="{C3752B7C-18A9-864D-BBCB-54A9F41B5594}" type="slidenum">
              <a:rPr lang="de-DE" smtClean="0"/>
              <a:pPr/>
              <a:t>16</a:t>
            </a:fld>
            <a:endParaRPr lang="de-DE" dirty="0"/>
          </a:p>
        </p:txBody>
      </p:sp>
      <p:sp>
        <p:nvSpPr>
          <p:cNvPr id="9" name="Rechteck 8"/>
          <p:cNvSpPr/>
          <p:nvPr/>
        </p:nvSpPr>
        <p:spPr>
          <a:xfrm>
            <a:off x="2206752" y="2545206"/>
            <a:ext cx="2292096" cy="18419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2536746" y="2724961"/>
            <a:ext cx="1632107" cy="1408078"/>
          </a:xfrm>
          <a:prstGeom prst="rect">
            <a:avLst/>
          </a:prstGeom>
          <a:noFill/>
        </p:spPr>
        <p:txBody>
          <a:bodyPr wrap="square" rtlCol="0">
            <a:spAutoFit/>
          </a:bodyPr>
          <a:lstStyle/>
          <a:p>
            <a:pPr>
              <a:lnSpc>
                <a:spcPct val="150000"/>
              </a:lnSpc>
            </a:pPr>
            <a:r>
              <a:rPr lang="de-DE" sz="1900" dirty="0">
                <a:latin typeface="Comic Sans MS" panose="030F0702030302020204" pitchFamily="66" charset="0"/>
              </a:rPr>
              <a:t>14 + 22 =  18</a:t>
            </a:r>
          </a:p>
          <a:p>
            <a:pPr>
              <a:lnSpc>
                <a:spcPct val="150000"/>
              </a:lnSpc>
            </a:pPr>
            <a:r>
              <a:rPr lang="de-DE" sz="1900" dirty="0">
                <a:latin typeface="Comic Sans MS" panose="030F0702030302020204" pitchFamily="66" charset="0"/>
              </a:rPr>
              <a:t>14 + 42 =  20 </a:t>
            </a:r>
          </a:p>
          <a:p>
            <a:pPr>
              <a:lnSpc>
                <a:spcPct val="150000"/>
              </a:lnSpc>
            </a:pPr>
            <a:r>
              <a:rPr lang="de-DE" sz="1900" dirty="0">
                <a:latin typeface="Comic Sans MS" panose="030F0702030302020204" pitchFamily="66" charset="0"/>
              </a:rPr>
              <a:t>14 + 62 =  22</a:t>
            </a:r>
          </a:p>
        </p:txBody>
      </p:sp>
      <p:sp>
        <p:nvSpPr>
          <p:cNvPr id="11" name="Ellipse 10"/>
          <p:cNvSpPr/>
          <p:nvPr/>
        </p:nvSpPr>
        <p:spPr>
          <a:xfrm>
            <a:off x="1730174" y="2503128"/>
            <a:ext cx="426720" cy="4436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a:t>
            </a:r>
          </a:p>
        </p:txBody>
      </p:sp>
      <p:sp>
        <p:nvSpPr>
          <p:cNvPr id="12" name="Ellipse 11"/>
          <p:cNvSpPr/>
          <p:nvPr/>
        </p:nvSpPr>
        <p:spPr>
          <a:xfrm>
            <a:off x="4690422" y="2516614"/>
            <a:ext cx="426720" cy="4436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a:t>
            </a:r>
          </a:p>
        </p:txBody>
      </p:sp>
      <p:sp>
        <p:nvSpPr>
          <p:cNvPr id="13" name="Rechteck 12">
            <a:extLst>
              <a:ext uri="{FF2B5EF4-FFF2-40B4-BE49-F238E27FC236}">
                <a16:creationId xmlns:a16="http://schemas.microsoft.com/office/drawing/2014/main" id="{4EAEB9E1-92AE-6E28-D53A-0AFEA4A85F46}"/>
              </a:ext>
            </a:extLst>
          </p:cNvPr>
          <p:cNvSpPr/>
          <p:nvPr/>
        </p:nvSpPr>
        <p:spPr>
          <a:xfrm>
            <a:off x="5167000" y="2549850"/>
            <a:ext cx="2292096" cy="18419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D8DF0AE2-9AAA-61BC-CBA4-BC8B18E5A12C}"/>
              </a:ext>
            </a:extLst>
          </p:cNvPr>
          <p:cNvSpPr txBox="1"/>
          <p:nvPr/>
        </p:nvSpPr>
        <p:spPr>
          <a:xfrm>
            <a:off x="5496994" y="2729605"/>
            <a:ext cx="1632107" cy="1408078"/>
          </a:xfrm>
          <a:prstGeom prst="rect">
            <a:avLst/>
          </a:prstGeom>
          <a:noFill/>
        </p:spPr>
        <p:txBody>
          <a:bodyPr wrap="square" rtlCol="0">
            <a:spAutoFit/>
          </a:bodyPr>
          <a:lstStyle/>
          <a:p>
            <a:pPr>
              <a:lnSpc>
                <a:spcPct val="150000"/>
              </a:lnSpc>
            </a:pPr>
            <a:r>
              <a:rPr lang="de-DE" sz="1900" dirty="0">
                <a:latin typeface="Comic Sans MS" panose="030F0702030302020204" pitchFamily="66" charset="0"/>
              </a:rPr>
              <a:t>14 + 22 =  63</a:t>
            </a:r>
          </a:p>
          <a:p>
            <a:pPr>
              <a:lnSpc>
                <a:spcPct val="150000"/>
              </a:lnSpc>
            </a:pPr>
            <a:r>
              <a:rPr lang="de-DE" sz="1900" dirty="0">
                <a:latin typeface="Comic Sans MS" panose="030F0702030302020204" pitchFamily="66" charset="0"/>
              </a:rPr>
              <a:t>14 + 42 =  65 </a:t>
            </a:r>
          </a:p>
          <a:p>
            <a:pPr>
              <a:lnSpc>
                <a:spcPct val="150000"/>
              </a:lnSpc>
            </a:pPr>
            <a:r>
              <a:rPr lang="de-DE" sz="1900" dirty="0">
                <a:latin typeface="Comic Sans MS" panose="030F0702030302020204" pitchFamily="66" charset="0"/>
              </a:rPr>
              <a:t>14 + 62 =  67</a:t>
            </a:r>
          </a:p>
        </p:txBody>
      </p:sp>
      <p:sp>
        <p:nvSpPr>
          <p:cNvPr id="7" name="Textfeld 6">
            <a:extLst>
              <a:ext uri="{FF2B5EF4-FFF2-40B4-BE49-F238E27FC236}">
                <a16:creationId xmlns:a16="http://schemas.microsoft.com/office/drawing/2014/main" id="{05BE089E-EF78-F641-C0CE-A4FC4C17AE78}"/>
              </a:ext>
            </a:extLst>
          </p:cNvPr>
          <p:cNvSpPr txBox="1"/>
          <p:nvPr/>
        </p:nvSpPr>
        <p:spPr>
          <a:xfrm>
            <a:off x="6001971" y="6067832"/>
            <a:ext cx="2735032" cy="276999"/>
          </a:xfrm>
          <a:prstGeom prst="rect">
            <a:avLst/>
          </a:prstGeom>
          <a:noFill/>
        </p:spPr>
        <p:txBody>
          <a:bodyPr wrap="square">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(Schulz, 2014)</a:t>
            </a:r>
          </a:p>
        </p:txBody>
      </p:sp>
    </p:spTree>
    <p:extLst>
      <p:ext uri="{BB962C8B-B14F-4D97-AF65-F5344CB8AC3E}">
        <p14:creationId xmlns:p14="http://schemas.microsoft.com/office/powerpoint/2010/main" val="1684619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7A471A3-9690-564E-A4F0-23E052E2C6DE}"/>
              </a:ext>
            </a:extLst>
          </p:cNvPr>
          <p:cNvSpPr>
            <a:spLocks noGrp="1"/>
          </p:cNvSpPr>
          <p:nvPr>
            <p:ph type="body" sz="quarter" idx="13"/>
          </p:nvPr>
        </p:nvSpPr>
        <p:spPr/>
        <p:txBody>
          <a:bodyPr/>
          <a:lstStyle/>
          <a:p>
            <a:r>
              <a:rPr lang="de-DE" dirty="0"/>
              <a:t>MÖGLICHE INDIKATOREN FÜR PROBLEME MIT DEM SWV</a:t>
            </a:r>
          </a:p>
        </p:txBody>
      </p:sp>
      <p:sp>
        <p:nvSpPr>
          <p:cNvPr id="4" name="Inhaltsplatzhalter 3">
            <a:extLst>
              <a:ext uri="{FF2B5EF4-FFF2-40B4-BE49-F238E27FC236}">
                <a16:creationId xmlns:a16="http://schemas.microsoft.com/office/drawing/2014/main" id="{B40D462C-093E-7040-B3BC-9694D52E7F4F}"/>
              </a:ext>
            </a:extLst>
          </p:cNvPr>
          <p:cNvSpPr>
            <a:spLocks noGrp="1"/>
          </p:cNvSpPr>
          <p:nvPr>
            <p:ph idx="1"/>
          </p:nvPr>
        </p:nvSpPr>
        <p:spPr>
          <a:xfrm>
            <a:off x="1096423" y="1748860"/>
            <a:ext cx="7056977" cy="4418617"/>
          </a:xfrm>
        </p:spPr>
        <p:txBody>
          <a:bodyPr/>
          <a:lstStyle/>
          <a:p>
            <a:pPr marL="285750" lvl="1" indent="-285750">
              <a:buFont typeface="Arial" panose="020B0604020202020204" pitchFamily="34" charset="0"/>
              <a:buChar char="•"/>
            </a:pPr>
            <a:r>
              <a:rPr lang="de-DE" sz="1800" dirty="0"/>
              <a:t>Zahlendreher</a:t>
            </a:r>
          </a:p>
          <a:p>
            <a:pPr marL="285750" lvl="1" indent="-285750">
              <a:buFont typeface="Arial" panose="020B0604020202020204" pitchFamily="34" charset="0"/>
              <a:buChar char="•"/>
            </a:pPr>
            <a:r>
              <a:rPr lang="de-DE" sz="1800" dirty="0"/>
              <a:t>Unsicherheiten in der Sprechweise </a:t>
            </a:r>
          </a:p>
          <a:p>
            <a:pPr marL="285750" indent="-285750">
              <a:buFont typeface="Arial" panose="020B0604020202020204" pitchFamily="34" charset="0"/>
              <a:buChar char="•"/>
            </a:pPr>
            <a:r>
              <a:rPr lang="de-DE" dirty="0"/>
              <a:t>Ziffernweises Rechnen ohne Beachtung der Stellenwerte</a:t>
            </a:r>
          </a:p>
          <a:p>
            <a:pPr marL="285750" indent="-285750">
              <a:buFont typeface="Arial" panose="020B0604020202020204" pitchFamily="34" charset="0"/>
              <a:buChar char="•"/>
            </a:pPr>
            <a:r>
              <a:rPr lang="de-DE" dirty="0"/>
              <a:t>Nicht vorgenommene bzw. unbeachtete Bündelungen </a:t>
            </a:r>
          </a:p>
          <a:p>
            <a:pPr marL="285750" indent="-285750">
              <a:buFont typeface="Arial" panose="020B0604020202020204" pitchFamily="34" charset="0"/>
              <a:buChar char="•"/>
            </a:pPr>
            <a:r>
              <a:rPr lang="de-DE" dirty="0"/>
              <a:t>Probleme bei der strukturierten Mengendarstellung bzw. bei der Erfassung strukturierter Mengen </a:t>
            </a:r>
          </a:p>
          <a:p>
            <a:pPr marL="285750" indent="-285750">
              <a:buFont typeface="Arial" panose="020B0604020202020204" pitchFamily="34" charset="0"/>
              <a:buChar char="•"/>
            </a:pPr>
            <a:r>
              <a:rPr lang="de-DE" dirty="0"/>
              <a:t>Fehlendes Verständnis für die Bedeutung der Null</a:t>
            </a:r>
          </a:p>
        </p:txBody>
      </p:sp>
      <p:sp>
        <p:nvSpPr>
          <p:cNvPr id="5" name="Datumsplatzhalter 4">
            <a:extLst>
              <a:ext uri="{FF2B5EF4-FFF2-40B4-BE49-F238E27FC236}">
                <a16:creationId xmlns:a16="http://schemas.microsoft.com/office/drawing/2014/main" id="{9CD1E29E-5E99-BA43-82D5-B94FD370CD42}"/>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1FF335B5-3A69-4848-841F-931F3D708946}"/>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9" name="Titel 1">
            <a:extLst>
              <a:ext uri="{FF2B5EF4-FFF2-40B4-BE49-F238E27FC236}">
                <a16:creationId xmlns:a16="http://schemas.microsoft.com/office/drawing/2014/main" id="{17B10642-4AAE-3B41-A89C-1EF4C13922B1}"/>
              </a:ext>
            </a:extLst>
          </p:cNvPr>
          <p:cNvSpPr>
            <a:spLocks noGrp="1"/>
          </p:cNvSpPr>
          <p:nvPr>
            <p:ph type="title"/>
          </p:nvPr>
        </p:nvSpPr>
        <p:spPr>
          <a:xfrm>
            <a:off x="1096423" y="382774"/>
            <a:ext cx="7009509" cy="603704"/>
          </a:xfrm>
        </p:spPr>
        <p:txBody>
          <a:bodyPr>
            <a:normAutofit/>
          </a:bodyPr>
          <a:lstStyle/>
          <a:p>
            <a:r>
              <a:rPr lang="de-DE" dirty="0"/>
              <a:t>Bedeutung und Kompetenzerwartungen</a:t>
            </a:r>
          </a:p>
        </p:txBody>
      </p:sp>
      <p:sp>
        <p:nvSpPr>
          <p:cNvPr id="2" name="Rechteck 1"/>
          <p:cNvSpPr/>
          <p:nvPr/>
        </p:nvSpPr>
        <p:spPr>
          <a:xfrm>
            <a:off x="2139660" y="5309997"/>
            <a:ext cx="5071343" cy="923330"/>
          </a:xfrm>
          <a:prstGeom prst="rect">
            <a:avLst/>
          </a:prstGeom>
          <a:solidFill>
            <a:srgbClr val="327D87">
              <a:alpha val="20000"/>
            </a:srgbClr>
          </a:solidFill>
        </p:spPr>
        <p:txBody>
          <a:bodyPr wrap="square">
            <a:spAutoFit/>
          </a:bodyPr>
          <a:lstStyle/>
          <a:p>
            <a:pPr lvl="0" defTabSz="914400">
              <a:lnSpc>
                <a:spcPct val="150000"/>
              </a:lnSpc>
              <a:spcBef>
                <a:spcPts val="1000"/>
              </a:spcBef>
            </a:pPr>
            <a:r>
              <a:rPr lang="de-DE" dirty="0">
                <a:solidFill>
                  <a:prstClr val="black"/>
                </a:solidFill>
                <a:latin typeface="Arial" panose="020B0604020202020204" pitchFamily="34" charset="0"/>
                <a:cs typeface="Arial" panose="020B0604020202020204" pitchFamily="34" charset="0"/>
              </a:rPr>
              <a:t>Diese Probleme verschwinden nicht von selbst, sondern müssen thematisiert werden! </a:t>
            </a:r>
          </a:p>
        </p:txBody>
      </p:sp>
    </p:spTree>
    <p:extLst>
      <p:ext uri="{BB962C8B-B14F-4D97-AF65-F5344CB8AC3E}">
        <p14:creationId xmlns:p14="http://schemas.microsoft.com/office/powerpoint/2010/main" val="14833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400034" cy="445628"/>
          </a:xfrm>
        </p:spPr>
        <p:txBody>
          <a:bodyPr/>
          <a:lstStyle/>
          <a:p>
            <a:r>
              <a:rPr lang="de-DE" dirty="0"/>
              <a:t>ZAHLEN UND OPERATIONEN</a:t>
            </a:r>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2" name="Textfeld 1">
            <a:extLst>
              <a:ext uri="{FF2B5EF4-FFF2-40B4-BE49-F238E27FC236}">
                <a16:creationId xmlns:a16="http://schemas.microsoft.com/office/drawing/2014/main" id="{801D3741-2255-CCC6-2630-94E41453A03F}"/>
              </a:ext>
            </a:extLst>
          </p:cNvPr>
          <p:cNvSpPr txBox="1"/>
          <p:nvPr/>
        </p:nvSpPr>
        <p:spPr>
          <a:xfrm>
            <a:off x="5990790" y="5994968"/>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a:t>
            </a:r>
            <a:r>
              <a:rPr lang="de-DE" sz="1200" dirty="0">
                <a:latin typeface="Arial" panose="020B0604020202020204" pitchFamily="34" charset="0"/>
                <a:cs typeface="Arial" panose="020B0604020202020204" pitchFamily="34" charset="0"/>
              </a:rPr>
              <a:t>85-86</a:t>
            </a:r>
            <a:r>
              <a:rPr lang="de-DE" sz="1200" b="0" i="0" u="none" strike="noStrike" dirty="0">
                <a:effectLst/>
                <a:latin typeface="Arial" panose="020B0604020202020204" pitchFamily="34" charset="0"/>
                <a:cs typeface="Arial" panose="020B0604020202020204" pitchFamily="34" charset="0"/>
              </a:rPr>
              <a:t>)</a:t>
            </a:r>
          </a:p>
        </p:txBody>
      </p:sp>
      <p:sp>
        <p:nvSpPr>
          <p:cNvPr id="8" name="Titel 7"/>
          <p:cNvSpPr>
            <a:spLocks noGrp="1"/>
          </p:cNvSpPr>
          <p:nvPr>
            <p:ph type="title"/>
          </p:nvPr>
        </p:nvSpPr>
        <p:spPr>
          <a:xfrm>
            <a:off x="1096423" y="382774"/>
            <a:ext cx="7514177" cy="603704"/>
          </a:xfrm>
        </p:spPr>
        <p:txBody>
          <a:bodyPr>
            <a:normAutofit/>
          </a:bodyPr>
          <a:lstStyle/>
          <a:p>
            <a:r>
              <a:rPr lang="de-DE" dirty="0"/>
              <a:t>Bedeutung und Kompetenzerwartungen</a:t>
            </a:r>
          </a:p>
        </p:txBody>
      </p:sp>
      <p:graphicFrame>
        <p:nvGraphicFramePr>
          <p:cNvPr id="11" name="Tabelle 10"/>
          <p:cNvGraphicFramePr>
            <a:graphicFrameLocks noGrp="1"/>
          </p:cNvGraphicFramePr>
          <p:nvPr>
            <p:extLst>
              <p:ext uri="{D42A27DB-BD31-4B8C-83A1-F6EECF244321}">
                <p14:modId xmlns:p14="http://schemas.microsoft.com/office/powerpoint/2010/main" val="1685698918"/>
              </p:ext>
            </p:extLst>
          </p:nvPr>
        </p:nvGraphicFramePr>
        <p:xfrm>
          <a:off x="1218968" y="1767575"/>
          <a:ext cx="7047577" cy="4045707"/>
        </p:xfrm>
        <a:graphic>
          <a:graphicData uri="http://schemas.openxmlformats.org/drawingml/2006/table">
            <a:tbl>
              <a:tblPr firstRow="1" bandRow="1">
                <a:tableStyleId>{5940675A-B579-460E-94D1-54222C63F5DA}</a:tableStyleId>
              </a:tblPr>
              <a:tblGrid>
                <a:gridCol w="7047577">
                  <a:extLst>
                    <a:ext uri="{9D8B030D-6E8A-4147-A177-3AD203B41FA5}">
                      <a16:colId xmlns:a16="http://schemas.microsoft.com/office/drawing/2014/main" val="20000"/>
                    </a:ext>
                  </a:extLst>
                </a:gridCol>
              </a:tblGrid>
              <a:tr h="339602">
                <a:tc>
                  <a:txBody>
                    <a:bodyPr/>
                    <a:lstStyle/>
                    <a:p>
                      <a:r>
                        <a:rPr lang="de-DE" b="1" dirty="0">
                          <a:latin typeface="Arial" panose="020B0604020202020204" pitchFamily="34" charset="0"/>
                          <a:cs typeface="Arial" panose="020B0604020202020204" pitchFamily="34" charset="0"/>
                        </a:rPr>
                        <a:t>Zahlverständnis </a:t>
                      </a:r>
                      <a:r>
                        <a:rPr lang="de-DE" b="0" dirty="0">
                          <a:latin typeface="Arial" panose="020B0604020202020204" pitchFamily="34" charset="0"/>
                          <a:cs typeface="Arial" panose="020B0604020202020204" pitchFamily="34" charset="0"/>
                        </a:rPr>
                        <a:t>(Kompetenzauswahl)</a:t>
                      </a:r>
                    </a:p>
                  </a:txBody>
                  <a:tcPr>
                    <a:solidFill>
                      <a:schemeClr val="bg1">
                        <a:lumMod val="85000"/>
                      </a:schemeClr>
                    </a:solidFill>
                  </a:tcPr>
                </a:tc>
                <a:extLst>
                  <a:ext uri="{0D108BD9-81ED-4DB2-BD59-A6C34878D82A}">
                    <a16:rowId xmlns:a16="http://schemas.microsoft.com/office/drawing/2014/main" val="10000"/>
                  </a:ext>
                </a:extLst>
              </a:tr>
              <a:tr h="845307">
                <a:tc>
                  <a:txBody>
                    <a:bodyPr/>
                    <a:lstStyle/>
                    <a:p>
                      <a:r>
                        <a:rPr lang="de-DE" baseline="0" dirty="0">
                          <a:latin typeface="Arial" panose="020B0604020202020204" pitchFamily="34" charset="0"/>
                          <a:cs typeface="Arial" panose="020B0604020202020204" pitchFamily="34" charset="0"/>
                        </a:rPr>
                        <a:t>Kompetenzerwartungen am Ende der Schuleingangsphase</a:t>
                      </a:r>
                    </a:p>
                    <a:p>
                      <a:r>
                        <a:rPr lang="de-DE" baseline="0" dirty="0">
                          <a:latin typeface="Arial" panose="020B0604020202020204" pitchFamily="34" charset="0"/>
                          <a:cs typeface="Arial" panose="020B0604020202020204" pitchFamily="34" charset="0"/>
                        </a:rPr>
                        <a:t>Die 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406158">
                <a:tc>
                  <a:txBody>
                    <a:bodyPr/>
                    <a:lstStyle/>
                    <a:p>
                      <a:pPr marL="285750" indent="-285750">
                        <a:buFont typeface="Arial" panose="020B0604020202020204" pitchFamily="34" charset="0"/>
                        <a:buChar char="•"/>
                      </a:pPr>
                      <a:r>
                        <a:rPr lang="de-DE" b="0" dirty="0">
                          <a:solidFill>
                            <a:schemeClr val="tx1"/>
                          </a:solidFill>
                          <a:latin typeface="Arial" panose="020B0604020202020204" pitchFamily="34" charset="0"/>
                          <a:cs typeface="Arial" panose="020B0604020202020204" pitchFamily="34" charset="0"/>
                        </a:rPr>
                        <a:t>benennen und schreiben Zahlen im </a:t>
                      </a:r>
                      <a:r>
                        <a:rPr lang="de-DE" b="0" dirty="0" err="1">
                          <a:solidFill>
                            <a:schemeClr val="tx1"/>
                          </a:solidFill>
                          <a:latin typeface="Arial" panose="020B0604020202020204" pitchFamily="34" charset="0"/>
                          <a:cs typeface="Arial" panose="020B0604020202020204" pitchFamily="34" charset="0"/>
                        </a:rPr>
                        <a:t>Zahlraum</a:t>
                      </a:r>
                      <a:r>
                        <a:rPr lang="de-DE" b="0" dirty="0">
                          <a:solidFill>
                            <a:schemeClr val="tx1"/>
                          </a:solidFill>
                          <a:latin typeface="Arial" panose="020B0604020202020204" pitchFamily="34" charset="0"/>
                          <a:cs typeface="Arial" panose="020B0604020202020204" pitchFamily="34" charset="0"/>
                        </a:rPr>
                        <a:t> bis 100,</a:t>
                      </a:r>
                    </a:p>
                    <a:p>
                      <a:pPr marL="285750" indent="-285750">
                        <a:buFont typeface="Arial" panose="020B0604020202020204" pitchFamily="34" charset="0"/>
                        <a:buChar char="•"/>
                      </a:pPr>
                      <a:r>
                        <a:rPr lang="de-DE" dirty="0"/>
                        <a:t>stellen Zahlen im </a:t>
                      </a:r>
                      <a:r>
                        <a:rPr lang="de-DE" dirty="0" err="1"/>
                        <a:t>Zahlraum</a:t>
                      </a:r>
                      <a:r>
                        <a:rPr lang="de-DE" dirty="0"/>
                        <a:t> bis 100 unter Anwendung der Struktur des Zehnersystems dar (Prinzip der Bündelung, Stellenwertschreibweise),</a:t>
                      </a:r>
                    </a:p>
                    <a:p>
                      <a:pPr marL="285750" lvl="0" indent="-285750" defTabSz="914400">
                        <a:buFont typeface="Arial" panose="020B0604020202020204" pitchFamily="34" charset="0"/>
                        <a:buChar char="•"/>
                      </a:pPr>
                      <a:r>
                        <a:rPr lang="de-DE" dirty="0">
                          <a:solidFill>
                            <a:prstClr val="black"/>
                          </a:solidFill>
                        </a:rPr>
                        <a:t>wechseln bei der Zahldarstellung und der Anzahlerfassung im </a:t>
                      </a:r>
                      <a:r>
                        <a:rPr lang="de-DE" dirty="0" err="1">
                          <a:solidFill>
                            <a:prstClr val="black"/>
                          </a:solidFill>
                        </a:rPr>
                        <a:t>Zahlraum</a:t>
                      </a:r>
                      <a:r>
                        <a:rPr lang="de-DE" dirty="0">
                          <a:solidFill>
                            <a:prstClr val="black"/>
                          </a:solidFill>
                        </a:rPr>
                        <a:t> bis 100 zwischen den verschiedenen Darstellungsformen (mit Material, bildlich, symbolisch und sprachlich),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nutzen Strukturen in Zahldarstellungen zur Anzahlerfassung im </a:t>
                      </a:r>
                      <a:r>
                        <a:rPr lang="de-DE" dirty="0" err="1"/>
                        <a:t>Zahlraum</a:t>
                      </a:r>
                      <a:r>
                        <a:rPr lang="de-DE" dirty="0"/>
                        <a:t> bis 100,</a:t>
                      </a:r>
                      <a:endParaRPr lang="de-DE" dirty="0">
                        <a:solidFill>
                          <a:prstClr val="black"/>
                        </a:solidFill>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43742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052D1-001C-494B-A435-707D8DB1C1DD}"/>
              </a:ext>
            </a:extLst>
          </p:cNvPr>
          <p:cNvSpPr>
            <a:spLocks noGrp="1"/>
          </p:cNvSpPr>
          <p:nvPr>
            <p:ph type="title"/>
          </p:nvPr>
        </p:nvSpPr>
        <p:spPr>
          <a:xfrm>
            <a:off x="1096423" y="382774"/>
            <a:ext cx="7539577" cy="603704"/>
          </a:xfrm>
        </p:spPr>
        <p:txBody>
          <a:bodyPr/>
          <a:lstStyle/>
          <a:p>
            <a:r>
              <a:rPr lang="de-DE" dirty="0"/>
              <a:t>Bedeutung und Kompetenzerwartungen</a:t>
            </a:r>
          </a:p>
        </p:txBody>
      </p:sp>
      <p:sp>
        <p:nvSpPr>
          <p:cNvPr id="5" name="Datumsplatzhalter 4">
            <a:extLst>
              <a:ext uri="{FF2B5EF4-FFF2-40B4-BE49-F238E27FC236}">
                <a16:creationId xmlns:a16="http://schemas.microsoft.com/office/drawing/2014/main" id="{2984F24D-47EC-47E8-9C0B-9322AB64987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EEEDC8A-FDF9-495F-92B6-8A9C1678BE15}"/>
              </a:ext>
            </a:extLst>
          </p:cNvPr>
          <p:cNvSpPr>
            <a:spLocks noGrp="1"/>
          </p:cNvSpPr>
          <p:nvPr>
            <p:ph type="sldNum" sz="quarter" idx="12"/>
          </p:nvPr>
        </p:nvSpPr>
        <p:spPr/>
        <p:txBody>
          <a:bodyPr/>
          <a:lstStyle/>
          <a:p>
            <a:fld id="{C3752B7C-18A9-864D-BBCB-54A9F41B5594}" type="slidenum">
              <a:rPr lang="de-DE" smtClean="0"/>
              <a:pPr/>
              <a:t>19</a:t>
            </a:fld>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4075685456"/>
              </p:ext>
            </p:extLst>
          </p:nvPr>
        </p:nvGraphicFramePr>
        <p:xfrm>
          <a:off x="1219190" y="1778001"/>
          <a:ext cx="7047356" cy="3640932"/>
        </p:xfrm>
        <a:graphic>
          <a:graphicData uri="http://schemas.openxmlformats.org/drawingml/2006/table">
            <a:tbl>
              <a:tblPr firstRow="1" bandRow="1">
                <a:tableStyleId>{5940675A-B579-460E-94D1-54222C63F5DA}</a:tableStyleId>
              </a:tblPr>
              <a:tblGrid>
                <a:gridCol w="7047356">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Darstellen</a:t>
                      </a:r>
                      <a:r>
                        <a:rPr lang="de-DE" b="1" baseline="0" dirty="0">
                          <a:latin typeface="Arial" panose="020B0604020202020204" pitchFamily="34" charset="0"/>
                          <a:cs typeface="Arial" panose="020B0604020202020204" pitchFamily="34" charset="0"/>
                        </a:rPr>
                        <a:t> </a:t>
                      </a:r>
                      <a:r>
                        <a:rPr lang="de-DE" b="0" baseline="0" dirty="0">
                          <a:latin typeface="Arial" panose="020B0604020202020204" pitchFamily="34" charset="0"/>
                          <a:cs typeface="Arial" panose="020B0604020202020204" pitchFamily="34" charset="0"/>
                        </a:rPr>
                        <a:t>(Kompetenzauswahl)</a:t>
                      </a:r>
                      <a:endParaRPr lang="de-DE" b="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842041">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Klasse 4</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setzen die Strukturen von Darstellungen ein (u. a. Kraft der 5, Kraft der 10) </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erklären Bedeutungen von Darstellungen </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übertragen eine Darstellung in eine andere Darstellung, vergleichen und bewerten Darstellungen </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setzen (eigene) analoge und digitale Darstellungen ein zur übersichtlichen Präsentation von Informationen und zur Verdeutlichung von mathematischen Beziehungen </a:t>
                      </a:r>
                    </a:p>
                  </a:txBody>
                  <a:tcPr/>
                </a:tc>
                <a:extLst>
                  <a:ext uri="{0D108BD9-81ED-4DB2-BD59-A6C34878D82A}">
                    <a16:rowId xmlns:a16="http://schemas.microsoft.com/office/drawing/2014/main" val="10002"/>
                  </a:ext>
                </a:extLst>
              </a:tr>
            </a:tbl>
          </a:graphicData>
        </a:graphic>
      </p:graphicFrame>
      <p:sp>
        <p:nvSpPr>
          <p:cNvPr id="12"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323834" cy="445628"/>
          </a:xfrm>
        </p:spPr>
        <p:txBody>
          <a:bodyPr/>
          <a:lstStyle/>
          <a:p>
            <a:r>
              <a:rPr lang="de-DE" dirty="0"/>
              <a:t>DARSTELLEN</a:t>
            </a:r>
          </a:p>
        </p:txBody>
      </p:sp>
      <p:sp>
        <p:nvSpPr>
          <p:cNvPr id="8" name="Textfeld 7">
            <a:extLst>
              <a:ext uri="{FF2B5EF4-FFF2-40B4-BE49-F238E27FC236}">
                <a16:creationId xmlns:a16="http://schemas.microsoft.com/office/drawing/2014/main" id="{801D3741-2255-CCC6-2630-94E41453A03F}"/>
              </a:ext>
            </a:extLst>
          </p:cNvPr>
          <p:cNvSpPr txBox="1"/>
          <p:nvPr/>
        </p:nvSpPr>
        <p:spPr>
          <a:xfrm>
            <a:off x="5990790" y="5994968"/>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a:t>
            </a:r>
            <a:r>
              <a:rPr lang="de-DE" sz="1200" dirty="0">
                <a:latin typeface="Arial" panose="020B0604020202020204" pitchFamily="34" charset="0"/>
                <a:cs typeface="Arial" panose="020B0604020202020204" pitchFamily="34" charset="0"/>
              </a:rPr>
              <a:t>84-85</a:t>
            </a:r>
            <a:r>
              <a:rPr lang="de-DE" sz="1200" b="0" i="0" u="none" strike="noStrike" dirty="0">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5799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859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052D1-001C-494B-A435-707D8DB1C1DD}"/>
              </a:ext>
            </a:extLst>
          </p:cNvPr>
          <p:cNvSpPr>
            <a:spLocks noGrp="1"/>
          </p:cNvSpPr>
          <p:nvPr>
            <p:ph type="title"/>
          </p:nvPr>
        </p:nvSpPr>
        <p:spPr>
          <a:xfrm>
            <a:off x="1096423" y="382774"/>
            <a:ext cx="7539577" cy="603704"/>
          </a:xfrm>
        </p:spPr>
        <p:txBody>
          <a:bodyPr/>
          <a:lstStyle/>
          <a:p>
            <a:r>
              <a:rPr lang="de-DE" dirty="0"/>
              <a:t>Bedeutung und Kompetenzerwartungen</a:t>
            </a:r>
          </a:p>
        </p:txBody>
      </p:sp>
      <p:sp>
        <p:nvSpPr>
          <p:cNvPr id="5" name="Datumsplatzhalter 4">
            <a:extLst>
              <a:ext uri="{FF2B5EF4-FFF2-40B4-BE49-F238E27FC236}">
                <a16:creationId xmlns:a16="http://schemas.microsoft.com/office/drawing/2014/main" id="{2984F24D-47EC-47E8-9C0B-9322AB64987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EEEDC8A-FDF9-495F-92B6-8A9C1678BE15}"/>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9"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323834" cy="445628"/>
          </a:xfrm>
        </p:spPr>
        <p:txBody>
          <a:bodyPr/>
          <a:lstStyle/>
          <a:p>
            <a:r>
              <a:rPr lang="de-DE" dirty="0"/>
              <a:t>KOMMUNIZIEREN</a:t>
            </a:r>
          </a:p>
        </p:txBody>
      </p:sp>
      <p:graphicFrame>
        <p:nvGraphicFramePr>
          <p:cNvPr id="10" name="Tabelle 9"/>
          <p:cNvGraphicFramePr>
            <a:graphicFrameLocks noGrp="1"/>
          </p:cNvGraphicFramePr>
          <p:nvPr>
            <p:extLst>
              <p:ext uri="{D42A27DB-BD31-4B8C-83A1-F6EECF244321}">
                <p14:modId xmlns:p14="http://schemas.microsoft.com/office/powerpoint/2010/main" val="1226194928"/>
              </p:ext>
            </p:extLst>
          </p:nvPr>
        </p:nvGraphicFramePr>
        <p:xfrm>
          <a:off x="1231889" y="1778001"/>
          <a:ext cx="7034657" cy="3640933"/>
        </p:xfrm>
        <a:graphic>
          <a:graphicData uri="http://schemas.openxmlformats.org/drawingml/2006/table">
            <a:tbl>
              <a:tblPr firstRow="1" bandRow="1">
                <a:tableStyleId>{5940675A-B579-460E-94D1-54222C63F5DA}</a:tableStyleId>
              </a:tblPr>
              <a:tblGrid>
                <a:gridCol w="7034657">
                  <a:extLst>
                    <a:ext uri="{9D8B030D-6E8A-4147-A177-3AD203B41FA5}">
                      <a16:colId xmlns:a16="http://schemas.microsoft.com/office/drawing/2014/main" val="20000"/>
                    </a:ext>
                  </a:extLst>
                </a:gridCol>
              </a:tblGrid>
              <a:tr h="386572">
                <a:tc>
                  <a:txBody>
                    <a:bodyPr/>
                    <a:lstStyle/>
                    <a:p>
                      <a:r>
                        <a:rPr lang="de-DE" b="1" dirty="0">
                          <a:latin typeface="Arial" panose="020B0604020202020204" pitchFamily="34" charset="0"/>
                          <a:cs typeface="Arial" panose="020B0604020202020204" pitchFamily="34" charset="0"/>
                        </a:rPr>
                        <a:t>Kommunizieren</a:t>
                      </a:r>
                      <a:r>
                        <a:rPr lang="de-DE" b="1" baseline="0" dirty="0">
                          <a:latin typeface="Arial" panose="020B0604020202020204" pitchFamily="34" charset="0"/>
                          <a:cs typeface="Arial" panose="020B0604020202020204" pitchFamily="34" charset="0"/>
                        </a:rPr>
                        <a:t> </a:t>
                      </a:r>
                      <a:r>
                        <a:rPr lang="de-DE" b="0" baseline="0" dirty="0">
                          <a:latin typeface="Arial" panose="020B0604020202020204" pitchFamily="34" charset="0"/>
                          <a:cs typeface="Arial" panose="020B0604020202020204" pitchFamily="34" charset="0"/>
                        </a:rPr>
                        <a:t>(Kompetenzauswahl)</a:t>
                      </a:r>
                      <a:endParaRPr lang="de-DE" b="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953191">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Klasse 4</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01170">
                <a:tc>
                  <a:txBody>
                    <a:bodyPr/>
                    <a:lstStyle/>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halten ihre Arbeitsergebnisse, Vorgehensweisen und Lernerfahrungen fest</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präsentieren Lösungswege, Ideen und Ergebnisse mithilfe geeigneter Darstellungsformen und (digitaler) Medien </a:t>
                      </a:r>
                    </a:p>
                    <a:p>
                      <a:pPr marL="285750" indent="-285750">
                        <a:buFont typeface="Arial" panose="020B0604020202020204" pitchFamily="34" charset="0"/>
                        <a:buChar char="•"/>
                      </a:pPr>
                      <a:r>
                        <a:rPr lang="de-DE" dirty="0">
                          <a:solidFill>
                            <a:schemeClr val="tx1"/>
                          </a:solidFill>
                          <a:latin typeface="Arial" panose="020B0604020202020204" pitchFamily="34" charset="0"/>
                          <a:cs typeface="Arial" panose="020B0604020202020204" pitchFamily="34" charset="0"/>
                        </a:rPr>
                        <a:t>verwenden bei der Darstellung mathematischer Sachverhalte geeignete Begriffe der Unterrichtssprache und der Fachsprache  </a:t>
                      </a:r>
                    </a:p>
                  </a:txBody>
                  <a:tcPr/>
                </a:tc>
                <a:extLst>
                  <a:ext uri="{0D108BD9-81ED-4DB2-BD59-A6C34878D82A}">
                    <a16:rowId xmlns:a16="http://schemas.microsoft.com/office/drawing/2014/main" val="10002"/>
                  </a:ext>
                </a:extLst>
              </a:tr>
            </a:tbl>
          </a:graphicData>
        </a:graphic>
      </p:graphicFrame>
      <p:sp>
        <p:nvSpPr>
          <p:cNvPr id="11" name="Textfeld 10">
            <a:extLst>
              <a:ext uri="{FF2B5EF4-FFF2-40B4-BE49-F238E27FC236}">
                <a16:creationId xmlns:a16="http://schemas.microsoft.com/office/drawing/2014/main" id="{801D3741-2255-CCC6-2630-94E41453A03F}"/>
              </a:ext>
            </a:extLst>
          </p:cNvPr>
          <p:cNvSpPr txBox="1"/>
          <p:nvPr/>
        </p:nvSpPr>
        <p:spPr>
          <a:xfrm>
            <a:off x="5990790" y="5994968"/>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a:t>
            </a:r>
            <a:r>
              <a:rPr lang="de-DE" sz="1200" dirty="0">
                <a:latin typeface="Arial" panose="020B0604020202020204" pitchFamily="34" charset="0"/>
                <a:cs typeface="Arial" panose="020B0604020202020204" pitchFamily="34" charset="0"/>
              </a:rPr>
              <a:t>83-84</a:t>
            </a:r>
            <a:r>
              <a:rPr lang="de-DE" sz="1200" b="0" i="0" u="none" strike="noStrike" dirty="0">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91286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C7D323C-7585-3B29-9983-6D570BD31757}"/>
              </a:ext>
            </a:extLst>
          </p:cNvPr>
          <p:cNvSpPr>
            <a:spLocks noGrp="1"/>
          </p:cNvSpPr>
          <p:nvPr>
            <p:ph type="title"/>
          </p:nvPr>
        </p:nvSpPr>
        <p:spPr/>
        <p:txBody>
          <a:bodyPr/>
          <a:lstStyle/>
          <a:p>
            <a:r>
              <a:rPr lang="de-DE" dirty="0"/>
              <a:t>Hintergrundinfos</a:t>
            </a:r>
          </a:p>
        </p:txBody>
      </p:sp>
      <p:sp>
        <p:nvSpPr>
          <p:cNvPr id="5" name="Datumsplatzhalter 4">
            <a:extLst>
              <a:ext uri="{FF2B5EF4-FFF2-40B4-BE49-F238E27FC236}">
                <a16:creationId xmlns:a16="http://schemas.microsoft.com/office/drawing/2014/main" id="{57098E15-0E37-2D15-D3A9-F93D4C82DED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A21F6DC-4F08-F041-EB5B-55BD4528934B}"/>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9" name="Textplatzhalter 8">
            <a:extLst>
              <a:ext uri="{FF2B5EF4-FFF2-40B4-BE49-F238E27FC236}">
                <a16:creationId xmlns:a16="http://schemas.microsoft.com/office/drawing/2014/main" id="{239BD50D-E091-D8A2-B90A-199CFB1B88C4}"/>
              </a:ext>
            </a:extLst>
          </p:cNvPr>
          <p:cNvSpPr>
            <a:spLocks noGrp="1"/>
          </p:cNvSpPr>
          <p:nvPr>
            <p:ph type="body" sz="quarter" idx="13"/>
          </p:nvPr>
        </p:nvSpPr>
        <p:spPr/>
        <p:txBody>
          <a:bodyPr/>
          <a:lstStyle/>
          <a:p>
            <a:r>
              <a:rPr lang="de-DE" dirty="0"/>
              <a:t>HINWEISE ZUR FOLIE 22</a:t>
            </a:r>
          </a:p>
        </p:txBody>
      </p:sp>
      <p:sp>
        <p:nvSpPr>
          <p:cNvPr id="8" name="Inhaltsplatzhalter 7">
            <a:extLst>
              <a:ext uri="{FF2B5EF4-FFF2-40B4-BE49-F238E27FC236}">
                <a16:creationId xmlns:a16="http://schemas.microsoft.com/office/drawing/2014/main" id="{DA87B990-62EF-AA8F-4983-B2649FBAA829}"/>
              </a:ext>
            </a:extLst>
          </p:cNvPr>
          <p:cNvSpPr>
            <a:spLocks noGrp="1"/>
          </p:cNvSpPr>
          <p:nvPr>
            <p:ph idx="1"/>
          </p:nvPr>
        </p:nvSpPr>
        <p:spPr/>
        <p:txBody>
          <a:bodyPr/>
          <a:lstStyle/>
          <a:p>
            <a:r>
              <a:rPr lang="de-DE" sz="1200" b="1" dirty="0"/>
              <a:t>Ziel: </a:t>
            </a:r>
            <a:r>
              <a:rPr lang="de-DE" sz="1200" dirty="0"/>
              <a:t>Bewusstmachen der Bedeutung und Auswirkungen eines fehlenden tragfähigen Stellenwertverständnisses auf  die langfristige Entwicklung der Basiskompetenzen</a:t>
            </a:r>
          </a:p>
          <a:p>
            <a:r>
              <a:rPr lang="de-DE" sz="1200" dirty="0"/>
              <a:t>Mit Folie 22 soll gezeigt werden, dass ausgehend von einem Zahlverständnis der Aufbau einer tragfähigen Stellenwertvorstellungen die Grundlage für das Weiterlernen – auch über den Primarstufenunterricht hinaus.</a:t>
            </a:r>
          </a:p>
          <a:p>
            <a:r>
              <a:rPr lang="de-DE" sz="1200" dirty="0"/>
              <a:t>Hier sollte darauf eingegangen werden, dass alle drei Aspekte – der Vorstellungsaufbau zu größeren Zahlen, die damit verbundene Darstellungsvernetzung und das Nutzen von Strukturen – auch im Verlauf der langfristigen arithmetischen Lernprozesse von zentraler Bedeutung  sind. Das </a:t>
            </a:r>
            <a:r>
              <a:rPr lang="de-DE" sz="1200" dirty="0" err="1"/>
              <a:t>Entbündelungsverfahren</a:t>
            </a:r>
            <a:r>
              <a:rPr lang="de-DE" sz="1200" dirty="0"/>
              <a:t> der schriftlichen Subtraktion kann nur dann nachvollzogen werden, wenn die Idee des kardinalen Bündelns zuvor verstanden wurde. Die Erweiterung des Zahlraums und später auch der Zahlbereiche (zum Beispiel Dezimalzahlen und Brüche) kann nur mit einem Verständnis zu den Stellenwerten und Zahlenwerten gelingen. </a:t>
            </a:r>
          </a:p>
          <a:p>
            <a:r>
              <a:rPr lang="de-DE" sz="1200" dirty="0"/>
              <a:t>Die konkreten Beispiele zu den einzelnen Punkten auf Folie 23 können genutzt werden, um dies zu verdeutlichen. </a:t>
            </a:r>
          </a:p>
        </p:txBody>
      </p:sp>
    </p:spTree>
    <p:extLst>
      <p:ext uri="{BB962C8B-B14F-4D97-AF65-F5344CB8AC3E}">
        <p14:creationId xmlns:p14="http://schemas.microsoft.com/office/powerpoint/2010/main" val="2561270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 1">
            <a:extLst>
              <a:ext uri="{FF2B5EF4-FFF2-40B4-BE49-F238E27FC236}">
                <a16:creationId xmlns:a16="http://schemas.microsoft.com/office/drawing/2014/main" id="{865C2F1B-20EF-DC03-60DE-F375BD7EF96A}"/>
              </a:ext>
            </a:extLst>
          </p:cNvPr>
          <p:cNvSpPr/>
          <p:nvPr/>
        </p:nvSpPr>
        <p:spPr>
          <a:xfrm>
            <a:off x="299620" y="1117590"/>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8" name="Titel 7">
            <a:extLst>
              <a:ext uri="{FF2B5EF4-FFF2-40B4-BE49-F238E27FC236}">
                <a16:creationId xmlns:a16="http://schemas.microsoft.com/office/drawing/2014/main" id="{75732822-371B-128C-C79C-91AAAFD4CBCF}"/>
              </a:ext>
            </a:extLst>
          </p:cNvPr>
          <p:cNvSpPr>
            <a:spLocks noGrp="1"/>
          </p:cNvSpPr>
          <p:nvPr>
            <p:ph type="title"/>
          </p:nvPr>
        </p:nvSpPr>
        <p:spPr/>
        <p:txBody>
          <a:bodyPr>
            <a:normAutofit/>
          </a:bodyPr>
          <a:lstStyle/>
          <a:p>
            <a:r>
              <a:rPr lang="de-DE" dirty="0"/>
              <a:t>Bedeutung und Kompetenzerwartungen</a:t>
            </a:r>
            <a:endParaRPr lang="de-DE" sz="2400" dirty="0"/>
          </a:p>
        </p:txBody>
      </p:sp>
      <p:sp>
        <p:nvSpPr>
          <p:cNvPr id="3"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p:txBody>
          <a:bodyPr/>
          <a:lstStyle/>
          <a:p>
            <a:r>
              <a:rPr lang="de-DE" dirty="0"/>
              <a:t>GRUNDLAGEN SCHAFFEN FÜR WEITERE LERNPROZESSE</a:t>
            </a:r>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22</a:t>
            </a:fld>
            <a:endParaRPr lang="de-DE" dirty="0"/>
          </a:p>
        </p:txBody>
      </p:sp>
      <p:grpSp>
        <p:nvGrpSpPr>
          <p:cNvPr id="14" name="Gruppieren 13"/>
          <p:cNvGrpSpPr/>
          <p:nvPr/>
        </p:nvGrpSpPr>
        <p:grpSpPr>
          <a:xfrm>
            <a:off x="1281116" y="5171468"/>
            <a:ext cx="1215824" cy="323815"/>
            <a:chOff x="1036488" y="5417915"/>
            <a:chExt cx="2327612" cy="569763"/>
          </a:xfrm>
        </p:grpSpPr>
        <p:pic>
          <p:nvPicPr>
            <p:cNvPr id="9" name="Grafik 8">
              <a:extLst>
                <a:ext uri="{FF2B5EF4-FFF2-40B4-BE49-F238E27FC236}">
                  <a16:creationId xmlns:a16="http://schemas.microsoft.com/office/drawing/2014/main" id="{A842CBD8-6C29-87F5-E722-AAAEAE62B34E}"/>
                </a:ext>
              </a:extLst>
            </p:cNvPr>
            <p:cNvPicPr>
              <a:picLocks noChangeAspect="1"/>
            </p:cNvPicPr>
            <p:nvPr/>
          </p:nvPicPr>
          <p:blipFill>
            <a:blip r:embed="rId3"/>
            <a:stretch>
              <a:fillRect/>
            </a:stretch>
          </p:blipFill>
          <p:spPr>
            <a:xfrm>
              <a:off x="1036488" y="5530513"/>
              <a:ext cx="1549400" cy="266700"/>
            </a:xfrm>
            <a:prstGeom prst="rect">
              <a:avLst/>
            </a:prstGeom>
          </p:spPr>
        </p:pic>
        <p:pic>
          <p:nvPicPr>
            <p:cNvPr id="10" name="Grafik 9">
              <a:extLst>
                <a:ext uri="{FF2B5EF4-FFF2-40B4-BE49-F238E27FC236}">
                  <a16:creationId xmlns:a16="http://schemas.microsoft.com/office/drawing/2014/main" id="{1FA8E423-BE94-EC5B-5DAF-D96D7AA65FFE}"/>
                </a:ext>
              </a:extLst>
            </p:cNvPr>
            <p:cNvPicPr>
              <a:picLocks noChangeAspect="1"/>
            </p:cNvPicPr>
            <p:nvPr/>
          </p:nvPicPr>
          <p:blipFill>
            <a:blip r:embed="rId3"/>
            <a:stretch>
              <a:fillRect/>
            </a:stretch>
          </p:blipFill>
          <p:spPr>
            <a:xfrm>
              <a:off x="1259378" y="5720978"/>
              <a:ext cx="1549400" cy="266700"/>
            </a:xfrm>
            <a:prstGeom prst="rect">
              <a:avLst/>
            </a:prstGeom>
          </p:spPr>
        </p:pic>
        <p:pic>
          <p:nvPicPr>
            <p:cNvPr id="11" name="Grafik 10">
              <a:extLst>
                <a:ext uri="{FF2B5EF4-FFF2-40B4-BE49-F238E27FC236}">
                  <a16:creationId xmlns:a16="http://schemas.microsoft.com/office/drawing/2014/main" id="{A47DB681-BE86-589B-6815-119E95E6690B}"/>
                </a:ext>
              </a:extLst>
            </p:cNvPr>
            <p:cNvPicPr>
              <a:picLocks noChangeAspect="1"/>
            </p:cNvPicPr>
            <p:nvPr/>
          </p:nvPicPr>
          <p:blipFill>
            <a:blip r:embed="rId4"/>
            <a:stretch>
              <a:fillRect/>
            </a:stretch>
          </p:blipFill>
          <p:spPr>
            <a:xfrm>
              <a:off x="2870781" y="5417915"/>
              <a:ext cx="207664" cy="167471"/>
            </a:xfrm>
            <a:prstGeom prst="rect">
              <a:avLst/>
            </a:prstGeom>
          </p:spPr>
        </p:pic>
        <p:pic>
          <p:nvPicPr>
            <p:cNvPr id="12" name="Grafik 11">
              <a:extLst>
                <a:ext uri="{FF2B5EF4-FFF2-40B4-BE49-F238E27FC236}">
                  <a16:creationId xmlns:a16="http://schemas.microsoft.com/office/drawing/2014/main" id="{EE25A6F5-F301-21F1-F0D1-807878A800A3}"/>
                </a:ext>
              </a:extLst>
            </p:cNvPr>
            <p:cNvPicPr>
              <a:picLocks noChangeAspect="1"/>
            </p:cNvPicPr>
            <p:nvPr/>
          </p:nvPicPr>
          <p:blipFill>
            <a:blip r:embed="rId4"/>
            <a:stretch>
              <a:fillRect/>
            </a:stretch>
          </p:blipFill>
          <p:spPr>
            <a:xfrm>
              <a:off x="3156436" y="5530513"/>
              <a:ext cx="207664" cy="167471"/>
            </a:xfrm>
            <a:prstGeom prst="rect">
              <a:avLst/>
            </a:prstGeom>
          </p:spPr>
        </p:pic>
        <p:pic>
          <p:nvPicPr>
            <p:cNvPr id="13" name="Grafik 12">
              <a:extLst>
                <a:ext uri="{FF2B5EF4-FFF2-40B4-BE49-F238E27FC236}">
                  <a16:creationId xmlns:a16="http://schemas.microsoft.com/office/drawing/2014/main" id="{8EA97631-48F3-3683-C4CD-53F679E6E911}"/>
                </a:ext>
              </a:extLst>
            </p:cNvPr>
            <p:cNvPicPr>
              <a:picLocks noChangeAspect="1"/>
            </p:cNvPicPr>
            <p:nvPr/>
          </p:nvPicPr>
          <p:blipFill>
            <a:blip r:embed="rId4"/>
            <a:stretch>
              <a:fillRect/>
            </a:stretch>
          </p:blipFill>
          <p:spPr>
            <a:xfrm>
              <a:off x="2963727" y="5718528"/>
              <a:ext cx="207664" cy="167471"/>
            </a:xfrm>
            <a:prstGeom prst="rect">
              <a:avLst/>
            </a:prstGeom>
          </p:spPr>
        </p:pic>
      </p:grpSp>
      <p:graphicFrame>
        <p:nvGraphicFramePr>
          <p:cNvPr id="15" name="Tabelle 14"/>
          <p:cNvGraphicFramePr>
            <a:graphicFrameLocks noGrp="1"/>
          </p:cNvGraphicFramePr>
          <p:nvPr/>
        </p:nvGraphicFramePr>
        <p:xfrm>
          <a:off x="1586950" y="4369383"/>
          <a:ext cx="653144" cy="731520"/>
        </p:xfrm>
        <a:graphic>
          <a:graphicData uri="http://schemas.openxmlformats.org/drawingml/2006/table">
            <a:tbl>
              <a:tblPr firstRow="1" bandRow="1">
                <a:tableStyleId>{5940675A-B579-460E-94D1-54222C63F5DA}</a:tableStyleId>
              </a:tblPr>
              <a:tblGrid>
                <a:gridCol w="315688">
                  <a:extLst>
                    <a:ext uri="{9D8B030D-6E8A-4147-A177-3AD203B41FA5}">
                      <a16:colId xmlns:a16="http://schemas.microsoft.com/office/drawing/2014/main" val="20000"/>
                    </a:ext>
                  </a:extLst>
                </a:gridCol>
                <a:gridCol w="337456">
                  <a:extLst>
                    <a:ext uri="{9D8B030D-6E8A-4147-A177-3AD203B41FA5}">
                      <a16:colId xmlns:a16="http://schemas.microsoft.com/office/drawing/2014/main" val="20001"/>
                    </a:ext>
                  </a:extLst>
                </a:gridCol>
              </a:tblGrid>
              <a:tr h="0">
                <a:tc>
                  <a:txBody>
                    <a:bodyPr/>
                    <a:lstStyle/>
                    <a:p>
                      <a:r>
                        <a:rPr lang="de-DE" dirty="0"/>
                        <a:t>Z</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E</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r>
                        <a:rPr lang="de-DE" dirty="0">
                          <a:solidFill>
                            <a:srgbClr val="00B0F0"/>
                          </a:solidFill>
                        </a:rPr>
                        <a:t>2</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de-DE" dirty="0">
                          <a:solidFill>
                            <a:srgbClr val="92D050"/>
                          </a:solidFill>
                        </a:rPr>
                        <a:t>3</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0" name="Textfeld 19"/>
          <p:cNvSpPr txBox="1"/>
          <p:nvPr/>
        </p:nvSpPr>
        <p:spPr>
          <a:xfrm rot="20444970">
            <a:off x="2127521" y="2214456"/>
            <a:ext cx="2687452" cy="369332"/>
          </a:xfrm>
          <a:prstGeom prst="rect">
            <a:avLst/>
          </a:prstGeom>
          <a:noFill/>
        </p:spPr>
        <p:txBody>
          <a:bodyPr wrap="square" rtlCol="0">
            <a:spAutoFit/>
          </a:bodyPr>
          <a:lstStyle/>
          <a:p>
            <a:r>
              <a:rPr lang="de-DE" dirty="0"/>
              <a:t>Zahlraumerweiterung</a:t>
            </a:r>
          </a:p>
        </p:txBody>
      </p:sp>
      <p:sp>
        <p:nvSpPr>
          <p:cNvPr id="16" name="Textfeld 15"/>
          <p:cNvSpPr txBox="1"/>
          <p:nvPr/>
        </p:nvSpPr>
        <p:spPr>
          <a:xfrm>
            <a:off x="6225237" y="2441092"/>
            <a:ext cx="3025341" cy="923330"/>
          </a:xfrm>
          <a:prstGeom prst="rect">
            <a:avLst/>
          </a:prstGeom>
          <a:noFill/>
        </p:spPr>
        <p:txBody>
          <a:bodyPr wrap="square" rtlCol="0">
            <a:spAutoFit/>
          </a:bodyPr>
          <a:lstStyle/>
          <a:p>
            <a:r>
              <a:rPr lang="de-DE" dirty="0"/>
              <a:t>Rechnen mit Dezimalzahlen und Brüchen</a:t>
            </a:r>
          </a:p>
        </p:txBody>
      </p:sp>
      <p:sp>
        <p:nvSpPr>
          <p:cNvPr id="17" name="Textfeld 16"/>
          <p:cNvSpPr txBox="1"/>
          <p:nvPr/>
        </p:nvSpPr>
        <p:spPr>
          <a:xfrm>
            <a:off x="4486514" y="2769974"/>
            <a:ext cx="2002055" cy="646331"/>
          </a:xfrm>
          <a:prstGeom prst="rect">
            <a:avLst/>
          </a:prstGeom>
          <a:noFill/>
        </p:spPr>
        <p:txBody>
          <a:bodyPr wrap="square" rtlCol="0">
            <a:spAutoFit/>
          </a:bodyPr>
          <a:lstStyle/>
          <a:p>
            <a:r>
              <a:rPr lang="de-DE" dirty="0"/>
              <a:t>Schriftliche Algorithmen</a:t>
            </a:r>
          </a:p>
        </p:txBody>
      </p:sp>
      <p:sp>
        <p:nvSpPr>
          <p:cNvPr id="18" name="Textfeld 17"/>
          <p:cNvSpPr txBox="1"/>
          <p:nvPr/>
        </p:nvSpPr>
        <p:spPr>
          <a:xfrm>
            <a:off x="2378803" y="3595741"/>
            <a:ext cx="2002055" cy="646331"/>
          </a:xfrm>
          <a:prstGeom prst="rect">
            <a:avLst/>
          </a:prstGeom>
          <a:noFill/>
        </p:spPr>
        <p:txBody>
          <a:bodyPr wrap="square" rtlCol="0">
            <a:spAutoFit/>
          </a:bodyPr>
          <a:lstStyle/>
          <a:p>
            <a:r>
              <a:rPr lang="de-DE" dirty="0"/>
              <a:t>Halbschriftliches Rechnen </a:t>
            </a:r>
          </a:p>
        </p:txBody>
      </p:sp>
      <p:sp>
        <p:nvSpPr>
          <p:cNvPr id="30" name="Textfeld 29">
            <a:extLst>
              <a:ext uri="{FF2B5EF4-FFF2-40B4-BE49-F238E27FC236}">
                <a16:creationId xmlns:a16="http://schemas.microsoft.com/office/drawing/2014/main" id="{E18ED85A-E335-B67E-C8DE-C8E8684D8BE4}"/>
              </a:ext>
            </a:extLst>
          </p:cNvPr>
          <p:cNvSpPr txBox="1"/>
          <p:nvPr/>
        </p:nvSpPr>
        <p:spPr>
          <a:xfrm>
            <a:off x="102630" y="4975830"/>
            <a:ext cx="1006690" cy="646331"/>
          </a:xfrm>
          <a:prstGeom prst="rect">
            <a:avLst/>
          </a:prstGeom>
          <a:noFill/>
        </p:spPr>
        <p:txBody>
          <a:bodyPr wrap="square" rtlCol="0">
            <a:spAutoFit/>
          </a:bodyPr>
          <a:lstStyle/>
          <a:p>
            <a:r>
              <a:rPr lang="de-DE" dirty="0"/>
              <a:t>Zahlen bis 20</a:t>
            </a:r>
          </a:p>
        </p:txBody>
      </p:sp>
      <p:sp>
        <p:nvSpPr>
          <p:cNvPr id="31" name="Textfeld 30">
            <a:extLst>
              <a:ext uri="{FF2B5EF4-FFF2-40B4-BE49-F238E27FC236}">
                <a16:creationId xmlns:a16="http://schemas.microsoft.com/office/drawing/2014/main" id="{06DD5A32-8591-7FB1-3AC3-CBCA52B8B7F4}"/>
              </a:ext>
            </a:extLst>
          </p:cNvPr>
          <p:cNvSpPr txBox="1"/>
          <p:nvPr/>
        </p:nvSpPr>
        <p:spPr>
          <a:xfrm>
            <a:off x="3168299" y="5306015"/>
            <a:ext cx="5406381" cy="646331"/>
          </a:xfrm>
          <a:prstGeom prst="rect">
            <a:avLst/>
          </a:prstGeom>
          <a:noFill/>
        </p:spPr>
        <p:txBody>
          <a:bodyPr wrap="square" rtlCol="0">
            <a:spAutoFit/>
          </a:bodyPr>
          <a:lstStyle/>
          <a:p>
            <a:r>
              <a:rPr lang="de-DE" dirty="0">
                <a:solidFill>
                  <a:srgbClr val="327A86"/>
                </a:solidFill>
                <a:latin typeface="Arial" panose="020B0604020202020204" pitchFamily="34" charset="0"/>
                <a:cs typeface="Arial" panose="020B0604020202020204" pitchFamily="34" charset="0"/>
              </a:rPr>
              <a:t>Die Idee des (kardinalen) Bündelns und Entbündelns ermöglicht langfristig ein Weiterlernen.</a:t>
            </a:r>
          </a:p>
        </p:txBody>
      </p:sp>
      <p:sp>
        <p:nvSpPr>
          <p:cNvPr id="32" name="Ellipse 33">
            <a:extLst>
              <a:ext uri="{FF2B5EF4-FFF2-40B4-BE49-F238E27FC236}">
                <a16:creationId xmlns:a16="http://schemas.microsoft.com/office/drawing/2014/main" id="{C037B3FD-80A5-C553-494B-63495A884F1E}"/>
              </a:ext>
            </a:extLst>
          </p:cNvPr>
          <p:cNvSpPr/>
          <p:nvPr/>
        </p:nvSpPr>
        <p:spPr>
          <a:xfrm>
            <a:off x="475275" y="4595715"/>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1181542" y="3841064"/>
            <a:ext cx="216000" cy="216000"/>
            <a:chOff x="2596650" y="4051507"/>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36" name="Gruppieren 35">
            <a:extLst>
              <a:ext uri="{FF2B5EF4-FFF2-40B4-BE49-F238E27FC236}">
                <a16:creationId xmlns:a16="http://schemas.microsoft.com/office/drawing/2014/main" id="{2CB084A4-570C-904D-1183-6DA563FA64AF}"/>
              </a:ext>
            </a:extLst>
          </p:cNvPr>
          <p:cNvGrpSpPr/>
          <p:nvPr/>
        </p:nvGrpSpPr>
        <p:grpSpPr>
          <a:xfrm>
            <a:off x="2262510" y="3093140"/>
            <a:ext cx="375150" cy="375150"/>
            <a:chOff x="2596650" y="4051507"/>
            <a:chExt cx="216000" cy="216000"/>
          </a:xfrm>
        </p:grpSpPr>
        <p:sp>
          <p:nvSpPr>
            <p:cNvPr id="37"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8"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39" name="Gruppieren 38">
            <a:extLst>
              <a:ext uri="{FF2B5EF4-FFF2-40B4-BE49-F238E27FC236}">
                <a16:creationId xmlns:a16="http://schemas.microsoft.com/office/drawing/2014/main" id="{156EB6A1-1D50-E4FB-25BA-C047B1FE37EA}"/>
              </a:ext>
            </a:extLst>
          </p:cNvPr>
          <p:cNvGrpSpPr/>
          <p:nvPr/>
        </p:nvGrpSpPr>
        <p:grpSpPr>
          <a:xfrm>
            <a:off x="4841022" y="2189901"/>
            <a:ext cx="416149" cy="416149"/>
            <a:chOff x="2596650" y="4051507"/>
            <a:chExt cx="216000" cy="216000"/>
          </a:xfrm>
        </p:grpSpPr>
        <p:sp>
          <p:nvSpPr>
            <p:cNvPr id="40" name="Ellipse 48">
              <a:extLst>
                <a:ext uri="{FF2B5EF4-FFF2-40B4-BE49-F238E27FC236}">
                  <a16:creationId xmlns:a16="http://schemas.microsoft.com/office/drawing/2014/main" id="{FE99EF40-0B1D-B2C8-E55F-373FB73A9096}"/>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1" name="Ellipse 49">
              <a:extLst>
                <a:ext uri="{FF2B5EF4-FFF2-40B4-BE49-F238E27FC236}">
                  <a16:creationId xmlns:a16="http://schemas.microsoft.com/office/drawing/2014/main" id="{65DDC538-D1EF-CB34-443F-2673F24F9CF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42" name="Gruppieren 41">
            <a:extLst>
              <a:ext uri="{FF2B5EF4-FFF2-40B4-BE49-F238E27FC236}">
                <a16:creationId xmlns:a16="http://schemas.microsoft.com/office/drawing/2014/main" id="{2AAF8294-5CBC-B69D-C41E-5075C99376E7}"/>
              </a:ext>
            </a:extLst>
          </p:cNvPr>
          <p:cNvGrpSpPr/>
          <p:nvPr/>
        </p:nvGrpSpPr>
        <p:grpSpPr>
          <a:xfrm>
            <a:off x="6688244" y="1784047"/>
            <a:ext cx="512656" cy="512656"/>
            <a:chOff x="2596650" y="4051507"/>
            <a:chExt cx="216000" cy="216000"/>
          </a:xfrm>
        </p:grpSpPr>
        <p:sp>
          <p:nvSpPr>
            <p:cNvPr id="43" name="Ellipse 48">
              <a:extLst>
                <a:ext uri="{FF2B5EF4-FFF2-40B4-BE49-F238E27FC236}">
                  <a16:creationId xmlns:a16="http://schemas.microsoft.com/office/drawing/2014/main" id="{5E5CC5AD-327B-7DB6-A994-0FE137BACC8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4" name="Ellipse 49">
              <a:extLst>
                <a:ext uri="{FF2B5EF4-FFF2-40B4-BE49-F238E27FC236}">
                  <a16:creationId xmlns:a16="http://schemas.microsoft.com/office/drawing/2014/main" id="{0611AA99-1331-61E1-73C2-C78426D9F0F3}"/>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34680" y="1605773"/>
            <a:ext cx="540000" cy="540000"/>
          </a:xfrm>
          <a:prstGeom prst="rect">
            <a:avLst/>
          </a:prstGeom>
        </p:spPr>
      </p:pic>
      <p:sp>
        <p:nvSpPr>
          <p:cNvPr id="46" name="Abgerundetes Rechteck 5">
            <a:extLst>
              <a:ext uri="{FF2B5EF4-FFF2-40B4-BE49-F238E27FC236}">
                <a16:creationId xmlns:a16="http://schemas.microsoft.com/office/drawing/2014/main" id="{A1A16CCA-12F9-9509-ED88-42EAC2182CFB}"/>
              </a:ext>
            </a:extLst>
          </p:cNvPr>
          <p:cNvSpPr/>
          <p:nvPr/>
        </p:nvSpPr>
        <p:spPr bwMode="auto">
          <a:xfrm>
            <a:off x="132932" y="1939671"/>
            <a:ext cx="2624790"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dirty="0">
                <a:solidFill>
                  <a:srgbClr val="327A86"/>
                </a:solidFill>
                <a:latin typeface="Arial" panose="020B0604020202020204" pitchFamily="34" charset="0"/>
                <a:cs typeface="Arial" panose="020B0604020202020204" pitchFamily="34" charset="0"/>
              </a:rPr>
              <a:t>Langfristigkeit</a:t>
            </a:r>
            <a:br>
              <a:rPr lang="de-DE" dirty="0">
                <a:solidFill>
                  <a:srgbClr val="327A86"/>
                </a:solidFill>
                <a:latin typeface="Arial" panose="020B0604020202020204" pitchFamily="34" charset="0"/>
                <a:cs typeface="Arial" panose="020B0604020202020204" pitchFamily="34" charset="0"/>
              </a:rPr>
            </a:br>
            <a:r>
              <a:rPr lang="de-DE" dirty="0">
                <a:solidFill>
                  <a:srgbClr val="327A86"/>
                </a:solidFill>
                <a:latin typeface="Arial" panose="020B0604020202020204" pitchFamily="34" charset="0"/>
                <a:cs typeface="Arial" panose="020B0604020202020204" pitchFamily="34" charset="0"/>
              </a:rPr>
              <a:t>statt Kurzfristigkeit</a:t>
            </a:r>
          </a:p>
        </p:txBody>
      </p:sp>
    </p:spTree>
    <p:extLst>
      <p:ext uri="{BB962C8B-B14F-4D97-AF65-F5344CB8AC3E}">
        <p14:creationId xmlns:p14="http://schemas.microsoft.com/office/powerpoint/2010/main" val="2270586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 1">
            <a:extLst>
              <a:ext uri="{FF2B5EF4-FFF2-40B4-BE49-F238E27FC236}">
                <a16:creationId xmlns:a16="http://schemas.microsoft.com/office/drawing/2014/main" id="{865C2F1B-20EF-DC03-60DE-F375BD7EF96A}"/>
              </a:ext>
            </a:extLst>
          </p:cNvPr>
          <p:cNvSpPr/>
          <p:nvPr/>
        </p:nvSpPr>
        <p:spPr>
          <a:xfrm>
            <a:off x="299620" y="1117590"/>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8" name="Titel 7">
            <a:extLst>
              <a:ext uri="{FF2B5EF4-FFF2-40B4-BE49-F238E27FC236}">
                <a16:creationId xmlns:a16="http://schemas.microsoft.com/office/drawing/2014/main" id="{75732822-371B-128C-C79C-91AAAFD4CBCF}"/>
              </a:ext>
            </a:extLst>
          </p:cNvPr>
          <p:cNvSpPr>
            <a:spLocks noGrp="1"/>
          </p:cNvSpPr>
          <p:nvPr>
            <p:ph type="title"/>
          </p:nvPr>
        </p:nvSpPr>
        <p:spPr/>
        <p:txBody>
          <a:bodyPr>
            <a:normAutofit/>
          </a:bodyPr>
          <a:lstStyle/>
          <a:p>
            <a:r>
              <a:rPr lang="de-DE" dirty="0"/>
              <a:t>Bedeutung und Kompetenzerwartungen</a:t>
            </a:r>
            <a:endParaRPr lang="de-DE" sz="2400" dirty="0"/>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16" name="Textfeld 15"/>
          <p:cNvSpPr txBox="1"/>
          <p:nvPr/>
        </p:nvSpPr>
        <p:spPr>
          <a:xfrm>
            <a:off x="6881489" y="2453806"/>
            <a:ext cx="1888337" cy="1387258"/>
          </a:xfrm>
          <a:prstGeom prst="rect">
            <a:avLst/>
          </a:prstGeom>
          <a:noFill/>
          <a:ln w="19050">
            <a:solidFill>
              <a:srgbClr val="327D87"/>
            </a:solidFill>
          </a:ln>
        </p:spPr>
        <p:txBody>
          <a:bodyPr wrap="square" rtlCol="0">
            <a:spAutoFit/>
          </a:bodyPr>
          <a:lstStyle/>
          <a:p>
            <a:r>
              <a:rPr lang="de-DE" sz="1400" dirty="0"/>
              <a:t>Wenn ich 0,03 mit 10 multipliziere, wird aus jedem Hundertstel ein Zehntel. Es sind dann 0,3 oder 3 Zehntel.</a:t>
            </a:r>
          </a:p>
        </p:txBody>
      </p:sp>
      <p:sp>
        <p:nvSpPr>
          <p:cNvPr id="17" name="Textfeld 16"/>
          <p:cNvSpPr txBox="1"/>
          <p:nvPr/>
        </p:nvSpPr>
        <p:spPr>
          <a:xfrm>
            <a:off x="4800725" y="2728650"/>
            <a:ext cx="2006212" cy="738664"/>
          </a:xfrm>
          <a:prstGeom prst="rect">
            <a:avLst/>
          </a:prstGeom>
          <a:noFill/>
          <a:ln w="19050">
            <a:solidFill>
              <a:srgbClr val="327D87"/>
            </a:solidFill>
          </a:ln>
        </p:spPr>
        <p:txBody>
          <a:bodyPr wrap="square" rtlCol="0">
            <a:spAutoFit/>
          </a:bodyPr>
          <a:lstStyle/>
          <a:p>
            <a:r>
              <a:rPr lang="de-DE" sz="1400" dirty="0"/>
              <a:t>Ich habe 16 Zehner.</a:t>
            </a:r>
          </a:p>
          <a:p>
            <a:r>
              <a:rPr lang="de-DE" sz="1400" dirty="0"/>
              <a:t>Ich tausche 10 Zehner gegen 1 Hunderter.</a:t>
            </a:r>
          </a:p>
        </p:txBody>
      </p:sp>
      <p:sp>
        <p:nvSpPr>
          <p:cNvPr id="32" name="Ellipse 33">
            <a:extLst>
              <a:ext uri="{FF2B5EF4-FFF2-40B4-BE49-F238E27FC236}">
                <a16:creationId xmlns:a16="http://schemas.microsoft.com/office/drawing/2014/main" id="{C037B3FD-80A5-C553-494B-63495A884F1E}"/>
              </a:ext>
            </a:extLst>
          </p:cNvPr>
          <p:cNvSpPr/>
          <p:nvPr/>
        </p:nvSpPr>
        <p:spPr>
          <a:xfrm>
            <a:off x="475275" y="4595715"/>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1181542" y="3841064"/>
            <a:ext cx="216000" cy="216000"/>
            <a:chOff x="2596650" y="4051507"/>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36" name="Gruppieren 35">
            <a:extLst>
              <a:ext uri="{FF2B5EF4-FFF2-40B4-BE49-F238E27FC236}">
                <a16:creationId xmlns:a16="http://schemas.microsoft.com/office/drawing/2014/main" id="{2CB084A4-570C-904D-1183-6DA563FA64AF}"/>
              </a:ext>
            </a:extLst>
          </p:cNvPr>
          <p:cNvGrpSpPr/>
          <p:nvPr/>
        </p:nvGrpSpPr>
        <p:grpSpPr>
          <a:xfrm>
            <a:off x="2262510" y="3093140"/>
            <a:ext cx="375150" cy="375150"/>
            <a:chOff x="2596650" y="4051507"/>
            <a:chExt cx="216000" cy="216000"/>
          </a:xfrm>
        </p:grpSpPr>
        <p:sp>
          <p:nvSpPr>
            <p:cNvPr id="37"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8"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39" name="Gruppieren 38">
            <a:extLst>
              <a:ext uri="{FF2B5EF4-FFF2-40B4-BE49-F238E27FC236}">
                <a16:creationId xmlns:a16="http://schemas.microsoft.com/office/drawing/2014/main" id="{156EB6A1-1D50-E4FB-25BA-C047B1FE37EA}"/>
              </a:ext>
            </a:extLst>
          </p:cNvPr>
          <p:cNvGrpSpPr/>
          <p:nvPr/>
        </p:nvGrpSpPr>
        <p:grpSpPr>
          <a:xfrm>
            <a:off x="4841022" y="2189901"/>
            <a:ext cx="416149" cy="416149"/>
            <a:chOff x="2596650" y="4051507"/>
            <a:chExt cx="216000" cy="216000"/>
          </a:xfrm>
        </p:grpSpPr>
        <p:sp>
          <p:nvSpPr>
            <p:cNvPr id="40" name="Ellipse 48">
              <a:extLst>
                <a:ext uri="{FF2B5EF4-FFF2-40B4-BE49-F238E27FC236}">
                  <a16:creationId xmlns:a16="http://schemas.microsoft.com/office/drawing/2014/main" id="{FE99EF40-0B1D-B2C8-E55F-373FB73A9096}"/>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1" name="Ellipse 49">
              <a:extLst>
                <a:ext uri="{FF2B5EF4-FFF2-40B4-BE49-F238E27FC236}">
                  <a16:creationId xmlns:a16="http://schemas.microsoft.com/office/drawing/2014/main" id="{65DDC538-D1EF-CB34-443F-2673F24F9CF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42" name="Gruppieren 41">
            <a:extLst>
              <a:ext uri="{FF2B5EF4-FFF2-40B4-BE49-F238E27FC236}">
                <a16:creationId xmlns:a16="http://schemas.microsoft.com/office/drawing/2014/main" id="{2AAF8294-5CBC-B69D-C41E-5075C99376E7}"/>
              </a:ext>
            </a:extLst>
          </p:cNvPr>
          <p:cNvGrpSpPr/>
          <p:nvPr/>
        </p:nvGrpSpPr>
        <p:grpSpPr>
          <a:xfrm>
            <a:off x="6688244" y="1784047"/>
            <a:ext cx="512656" cy="512656"/>
            <a:chOff x="2596650" y="4051507"/>
            <a:chExt cx="216000" cy="216000"/>
          </a:xfrm>
        </p:grpSpPr>
        <p:sp>
          <p:nvSpPr>
            <p:cNvPr id="43" name="Ellipse 48">
              <a:extLst>
                <a:ext uri="{FF2B5EF4-FFF2-40B4-BE49-F238E27FC236}">
                  <a16:creationId xmlns:a16="http://schemas.microsoft.com/office/drawing/2014/main" id="{5E5CC5AD-327B-7DB6-A994-0FE137BACC8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4" name="Ellipse 49">
              <a:extLst>
                <a:ext uri="{FF2B5EF4-FFF2-40B4-BE49-F238E27FC236}">
                  <a16:creationId xmlns:a16="http://schemas.microsoft.com/office/drawing/2014/main" id="{0611AA99-1331-61E1-73C2-C78426D9F0F3}"/>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1605773"/>
            <a:ext cx="540000" cy="540000"/>
          </a:xfrm>
          <a:prstGeom prst="rect">
            <a:avLst/>
          </a:prstGeom>
        </p:spPr>
      </p:pic>
      <p:sp>
        <p:nvSpPr>
          <p:cNvPr id="4" name="Textfeld 3">
            <a:extLst>
              <a:ext uri="{FF2B5EF4-FFF2-40B4-BE49-F238E27FC236}">
                <a16:creationId xmlns:a16="http://schemas.microsoft.com/office/drawing/2014/main" id="{A7E989AC-940D-0F8C-0A48-5113E21C968F}"/>
              </a:ext>
            </a:extLst>
          </p:cNvPr>
          <p:cNvSpPr txBox="1"/>
          <p:nvPr/>
        </p:nvSpPr>
        <p:spPr>
          <a:xfrm>
            <a:off x="54371" y="4996076"/>
            <a:ext cx="1998068" cy="954107"/>
          </a:xfrm>
          <a:prstGeom prst="rect">
            <a:avLst/>
          </a:prstGeom>
          <a:noFill/>
          <a:ln w="19050">
            <a:solidFill>
              <a:srgbClr val="327D87"/>
            </a:solidFill>
          </a:ln>
        </p:spPr>
        <p:style>
          <a:lnRef idx="0">
            <a:scrgbClr r="0" g="0" b="0"/>
          </a:lnRef>
          <a:fillRef idx="1001">
            <a:schemeClr val="lt2"/>
          </a:fillRef>
          <a:effectRef idx="0">
            <a:scrgbClr r="0" g="0" b="0"/>
          </a:effectRef>
          <a:fontRef idx="major"/>
        </p:style>
        <p:txBody>
          <a:bodyPr wrap="square" rtlCol="0">
            <a:spAutoFit/>
          </a:bodyPr>
          <a:lstStyle/>
          <a:p>
            <a:r>
              <a:rPr lang="de-DE" sz="1400" dirty="0">
                <a:latin typeface="+mn-lt"/>
                <a:cs typeface="Calibri" panose="020F0502020204030204" pitchFamily="34" charset="0"/>
              </a:rPr>
              <a:t>12 = 10 + 2</a:t>
            </a:r>
          </a:p>
          <a:p>
            <a:endParaRPr lang="de-DE" sz="1400" dirty="0">
              <a:latin typeface="+mn-lt"/>
              <a:cs typeface="Calibri" panose="020F0502020204030204" pitchFamily="34" charset="0"/>
            </a:endParaRPr>
          </a:p>
          <a:p>
            <a:r>
              <a:rPr lang="de-DE" sz="1400" dirty="0">
                <a:latin typeface="+mn-lt"/>
                <a:cs typeface="Calibri" panose="020F0502020204030204" pitchFamily="34" charset="0"/>
              </a:rPr>
              <a:t>Ich lege einen Zehner und zwei Einer. </a:t>
            </a:r>
          </a:p>
        </p:txBody>
      </p:sp>
      <p:sp>
        <p:nvSpPr>
          <p:cNvPr id="7" name="Textfeld 6">
            <a:extLst>
              <a:ext uri="{FF2B5EF4-FFF2-40B4-BE49-F238E27FC236}">
                <a16:creationId xmlns:a16="http://schemas.microsoft.com/office/drawing/2014/main" id="{43576602-4D91-0108-0F55-8AE6EAD9081B}"/>
              </a:ext>
            </a:extLst>
          </p:cNvPr>
          <p:cNvSpPr txBox="1"/>
          <p:nvPr/>
        </p:nvSpPr>
        <p:spPr>
          <a:xfrm>
            <a:off x="873722" y="4154046"/>
            <a:ext cx="1867714" cy="738664"/>
          </a:xfrm>
          <a:prstGeom prst="rect">
            <a:avLst/>
          </a:prstGeom>
          <a:noFill/>
          <a:ln w="19050">
            <a:solidFill>
              <a:srgbClr val="327D87"/>
            </a:solidFill>
          </a:ln>
        </p:spPr>
        <p:style>
          <a:lnRef idx="0">
            <a:scrgbClr r="0" g="0" b="0"/>
          </a:lnRef>
          <a:fillRef idx="1001">
            <a:schemeClr val="lt2"/>
          </a:fillRef>
          <a:effectRef idx="0">
            <a:scrgbClr r="0" g="0" b="0"/>
          </a:effectRef>
          <a:fontRef idx="major"/>
        </p:style>
        <p:txBody>
          <a:bodyPr wrap="square" rtlCol="0">
            <a:spAutoFit/>
          </a:bodyPr>
          <a:lstStyle/>
          <a:p>
            <a:r>
              <a:rPr lang="de-DE" sz="1400" dirty="0">
                <a:solidFill>
                  <a:srgbClr val="327D87"/>
                </a:solidFill>
                <a:latin typeface="+mn-lt"/>
                <a:cs typeface="Calibri" panose="020F0502020204030204" pitchFamily="34" charset="0"/>
              </a:rPr>
              <a:t>Sieben-und-vier-zig</a:t>
            </a:r>
          </a:p>
          <a:p>
            <a:r>
              <a:rPr lang="de-DE" sz="1400" dirty="0">
                <a:latin typeface="+mn-lt"/>
                <a:cs typeface="Calibri" panose="020F0502020204030204" pitchFamily="34" charset="0"/>
              </a:rPr>
              <a:t>Ich höre vier Zehner und sieben Einer.</a:t>
            </a:r>
          </a:p>
        </p:txBody>
      </p:sp>
      <p:sp>
        <p:nvSpPr>
          <p:cNvPr id="11" name="Textplatzhalter 2">
            <a:extLst>
              <a:ext uri="{FF2B5EF4-FFF2-40B4-BE49-F238E27FC236}">
                <a16:creationId xmlns:a16="http://schemas.microsoft.com/office/drawing/2014/main" id="{47E80F32-1478-75D3-0EB4-EF2073DD59FC}"/>
              </a:ext>
            </a:extLst>
          </p:cNvPr>
          <p:cNvSpPr>
            <a:spLocks noGrp="1"/>
          </p:cNvSpPr>
          <p:nvPr>
            <p:ph type="body" sz="quarter" idx="13"/>
          </p:nvPr>
        </p:nvSpPr>
        <p:spPr/>
        <p:txBody>
          <a:bodyPr/>
          <a:lstStyle/>
          <a:p>
            <a:r>
              <a:rPr lang="de-DE" dirty="0"/>
              <a:t>GRUNDLAGEN SCHAFFEN FÜR WEITERE LERNPROZESSE</a:t>
            </a:r>
          </a:p>
        </p:txBody>
      </p:sp>
      <p:sp>
        <p:nvSpPr>
          <p:cNvPr id="27" name="Textfeld 26">
            <a:extLst>
              <a:ext uri="{FF2B5EF4-FFF2-40B4-BE49-F238E27FC236}">
                <a16:creationId xmlns:a16="http://schemas.microsoft.com/office/drawing/2014/main" id="{06DD5A32-8591-7FB1-3AC3-CBCA52B8B7F4}"/>
              </a:ext>
            </a:extLst>
          </p:cNvPr>
          <p:cNvSpPr txBox="1"/>
          <p:nvPr/>
        </p:nvSpPr>
        <p:spPr>
          <a:xfrm>
            <a:off x="3168299" y="5306015"/>
            <a:ext cx="5406381" cy="646331"/>
          </a:xfrm>
          <a:prstGeom prst="rect">
            <a:avLst/>
          </a:prstGeom>
          <a:noFill/>
        </p:spPr>
        <p:txBody>
          <a:bodyPr wrap="square" rtlCol="0">
            <a:spAutoFit/>
          </a:bodyPr>
          <a:lstStyle/>
          <a:p>
            <a:r>
              <a:rPr lang="de-DE" dirty="0">
                <a:solidFill>
                  <a:srgbClr val="327A86"/>
                </a:solidFill>
                <a:latin typeface="Arial" panose="020B0604020202020204" pitchFamily="34" charset="0"/>
                <a:cs typeface="Arial" panose="020B0604020202020204" pitchFamily="34" charset="0"/>
              </a:rPr>
              <a:t>Die Idee des (kardinalen) Bündelns und Entbündelns ermöglicht langfristig ein Weiterlernen.</a:t>
            </a:r>
          </a:p>
        </p:txBody>
      </p:sp>
      <p:sp>
        <p:nvSpPr>
          <p:cNvPr id="28" name="Abgerundetes Rechteck 5">
            <a:extLst>
              <a:ext uri="{FF2B5EF4-FFF2-40B4-BE49-F238E27FC236}">
                <a16:creationId xmlns:a16="http://schemas.microsoft.com/office/drawing/2014/main" id="{A1A16CCA-12F9-9509-ED88-42EAC2182CFB}"/>
              </a:ext>
            </a:extLst>
          </p:cNvPr>
          <p:cNvSpPr/>
          <p:nvPr/>
        </p:nvSpPr>
        <p:spPr bwMode="auto">
          <a:xfrm>
            <a:off x="132932" y="1939671"/>
            <a:ext cx="2624790"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dirty="0">
                <a:solidFill>
                  <a:srgbClr val="327A86"/>
                </a:solidFill>
                <a:latin typeface="Arial" panose="020B0604020202020204" pitchFamily="34" charset="0"/>
                <a:cs typeface="Arial" panose="020B0604020202020204" pitchFamily="34" charset="0"/>
              </a:rPr>
              <a:t>Langfristigkeit</a:t>
            </a:r>
            <a:br>
              <a:rPr lang="de-DE" dirty="0">
                <a:solidFill>
                  <a:srgbClr val="327A86"/>
                </a:solidFill>
                <a:latin typeface="Arial" panose="020B0604020202020204" pitchFamily="34" charset="0"/>
                <a:cs typeface="Arial" panose="020B0604020202020204" pitchFamily="34" charset="0"/>
              </a:rPr>
            </a:br>
            <a:r>
              <a:rPr lang="de-DE" dirty="0">
                <a:solidFill>
                  <a:srgbClr val="327A86"/>
                </a:solidFill>
                <a:latin typeface="Arial" panose="020B0604020202020204" pitchFamily="34" charset="0"/>
                <a:cs typeface="Arial" panose="020B0604020202020204" pitchFamily="34" charset="0"/>
              </a:rPr>
              <a:t>statt Kurzfristigkeit</a:t>
            </a:r>
          </a:p>
        </p:txBody>
      </p:sp>
      <p:sp>
        <p:nvSpPr>
          <p:cNvPr id="29" name="Textfeld 28"/>
          <p:cNvSpPr txBox="1"/>
          <p:nvPr/>
        </p:nvSpPr>
        <p:spPr>
          <a:xfrm rot="20444970">
            <a:off x="2127521" y="2214456"/>
            <a:ext cx="2687452" cy="369332"/>
          </a:xfrm>
          <a:prstGeom prst="rect">
            <a:avLst/>
          </a:prstGeom>
          <a:noFill/>
        </p:spPr>
        <p:txBody>
          <a:bodyPr wrap="square" rtlCol="0">
            <a:spAutoFit/>
          </a:bodyPr>
          <a:lstStyle/>
          <a:p>
            <a:r>
              <a:rPr lang="de-DE" dirty="0"/>
              <a:t>Zahlraumerweiterung</a:t>
            </a:r>
          </a:p>
        </p:txBody>
      </p:sp>
      <p:sp>
        <p:nvSpPr>
          <p:cNvPr id="3" name="Textfeld 2">
            <a:extLst>
              <a:ext uri="{FF2B5EF4-FFF2-40B4-BE49-F238E27FC236}">
                <a16:creationId xmlns:a16="http://schemas.microsoft.com/office/drawing/2014/main" id="{237ABAD0-AC79-E79F-E190-65BF26C982F6}"/>
              </a:ext>
            </a:extLst>
          </p:cNvPr>
          <p:cNvSpPr txBox="1"/>
          <p:nvPr/>
        </p:nvSpPr>
        <p:spPr>
          <a:xfrm>
            <a:off x="2836611" y="3158586"/>
            <a:ext cx="1867715" cy="1384995"/>
          </a:xfrm>
          <a:prstGeom prst="rect">
            <a:avLst/>
          </a:prstGeom>
          <a:noFill/>
          <a:ln w="19050">
            <a:solidFill>
              <a:srgbClr val="327D87"/>
            </a:solidFill>
          </a:ln>
        </p:spPr>
        <p:txBody>
          <a:bodyPr wrap="square" rtlCol="0">
            <a:spAutoFit/>
          </a:bodyPr>
          <a:lstStyle/>
          <a:p>
            <a:r>
              <a:rPr lang="de-DE" sz="1400" dirty="0"/>
              <a:t>13 + 26</a:t>
            </a:r>
          </a:p>
          <a:p>
            <a:r>
              <a:rPr lang="de-DE" sz="1400" dirty="0"/>
              <a:t>Ich rechne erst die 2 Zehner dazu. Das sind 33. Dann rechne ich die 6 Einer dazu. Das Ergebnis ist 39.</a:t>
            </a:r>
          </a:p>
        </p:txBody>
      </p:sp>
    </p:spTree>
    <p:extLst>
      <p:ext uri="{BB962C8B-B14F-4D97-AF65-F5344CB8AC3E}">
        <p14:creationId xmlns:p14="http://schemas.microsoft.com/office/powerpoint/2010/main" val="2237143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42363-1897-0A88-1126-3CCD3D95C9E3}"/>
              </a:ext>
            </a:extLst>
          </p:cNvPr>
          <p:cNvSpPr>
            <a:spLocks noGrp="1"/>
          </p:cNvSpPr>
          <p:nvPr>
            <p:ph type="title"/>
          </p:nvPr>
        </p:nvSpPr>
        <p:spPr/>
        <p:txBody>
          <a:bodyPr/>
          <a:lstStyle/>
          <a:p>
            <a:r>
              <a:rPr lang="de-DE" dirty="0"/>
              <a:t>Bedeutung und Kompetenzerwartungen</a:t>
            </a:r>
          </a:p>
        </p:txBody>
      </p:sp>
      <p:sp>
        <p:nvSpPr>
          <p:cNvPr id="3" name="Textplatzhalter 2">
            <a:extLst>
              <a:ext uri="{FF2B5EF4-FFF2-40B4-BE49-F238E27FC236}">
                <a16:creationId xmlns:a16="http://schemas.microsoft.com/office/drawing/2014/main" id="{935CF425-7651-1275-A1CE-DFE06C1B6A3F}"/>
              </a:ext>
            </a:extLst>
          </p:cNvPr>
          <p:cNvSpPr>
            <a:spLocks noGrp="1"/>
          </p:cNvSpPr>
          <p:nvPr>
            <p:ph type="body" sz="quarter" idx="13"/>
          </p:nvPr>
        </p:nvSpPr>
        <p:spPr/>
        <p:txBody>
          <a:bodyPr/>
          <a:lstStyle/>
          <a:p>
            <a:r>
              <a:rPr lang="de-DE" dirty="0"/>
              <a:t>RELEVANZ EINES TRAGFÄHIGEN STELLENWERTVERSTÄNDNISSES</a:t>
            </a:r>
          </a:p>
        </p:txBody>
      </p:sp>
      <p:sp>
        <p:nvSpPr>
          <p:cNvPr id="7" name="Inhaltsplatzhalter 6">
            <a:extLst>
              <a:ext uri="{FF2B5EF4-FFF2-40B4-BE49-F238E27FC236}">
                <a16:creationId xmlns:a16="http://schemas.microsoft.com/office/drawing/2014/main" id="{0A40AF46-3607-0A16-31E1-B70761479D89}"/>
              </a:ext>
            </a:extLst>
          </p:cNvPr>
          <p:cNvSpPr>
            <a:spLocks noGrp="1"/>
          </p:cNvSpPr>
          <p:nvPr>
            <p:ph idx="1"/>
          </p:nvPr>
        </p:nvSpPr>
        <p:spPr>
          <a:xfrm>
            <a:off x="1096423" y="1748861"/>
            <a:ext cx="7009509" cy="652964"/>
          </a:xfrm>
        </p:spPr>
        <p:txBody>
          <a:bodyPr/>
          <a:lstStyle/>
          <a:p>
            <a:r>
              <a:rPr lang="de-DE" dirty="0"/>
              <a:t>Beispiel 1: Halbschriftliche Rechenstrategien 						  </a:t>
            </a:r>
          </a:p>
          <a:p>
            <a:r>
              <a:rPr lang="de-DE" dirty="0"/>
              <a:t>			</a:t>
            </a:r>
          </a:p>
          <a:p>
            <a:endParaRPr lang="de-DE" dirty="0"/>
          </a:p>
          <a:p>
            <a:endParaRPr lang="de-DE" dirty="0"/>
          </a:p>
        </p:txBody>
      </p:sp>
      <p:sp>
        <p:nvSpPr>
          <p:cNvPr id="5" name="Datumsplatzhalter 4">
            <a:extLst>
              <a:ext uri="{FF2B5EF4-FFF2-40B4-BE49-F238E27FC236}">
                <a16:creationId xmlns:a16="http://schemas.microsoft.com/office/drawing/2014/main" id="{78B4234B-C290-18D8-66E2-2A96D954958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4A98D7C-B22C-C54B-CA6C-A0B54F2E5D39}"/>
              </a:ext>
            </a:extLst>
          </p:cNvPr>
          <p:cNvSpPr>
            <a:spLocks noGrp="1"/>
          </p:cNvSpPr>
          <p:nvPr>
            <p:ph type="sldNum" sz="quarter" idx="12"/>
          </p:nvPr>
        </p:nvSpPr>
        <p:spPr/>
        <p:txBody>
          <a:bodyPr/>
          <a:lstStyle/>
          <a:p>
            <a:fld id="{C3752B7C-18A9-864D-BBCB-54A9F41B5594}" type="slidenum">
              <a:rPr lang="de-DE" smtClean="0"/>
              <a:pPr/>
              <a:t>24</a:t>
            </a:fld>
            <a:endParaRPr lang="de-DE" dirty="0"/>
          </a:p>
        </p:txBody>
      </p:sp>
      <p:sp>
        <p:nvSpPr>
          <p:cNvPr id="8" name="Rechteck 7"/>
          <p:cNvSpPr/>
          <p:nvPr/>
        </p:nvSpPr>
        <p:spPr>
          <a:xfrm>
            <a:off x="1096266" y="2309801"/>
            <a:ext cx="6738845" cy="456535"/>
          </a:xfrm>
          <a:prstGeom prst="rect">
            <a:avLst/>
          </a:prstGeom>
        </p:spPr>
        <p:txBody>
          <a:bodyPr wrap="square">
            <a:spAutoFit/>
          </a:bodyPr>
          <a:lstStyle/>
          <a:p>
            <a:pPr defTabSz="914400">
              <a:lnSpc>
                <a:spcPct val="150000"/>
              </a:lnSpc>
              <a:spcBef>
                <a:spcPts val="1000"/>
              </a:spcBef>
            </a:pPr>
            <a:r>
              <a:rPr lang="de-DE" dirty="0"/>
              <a:t>S</a:t>
            </a:r>
            <a:r>
              <a:rPr lang="de-DE" dirty="0">
                <a:latin typeface="Arial" panose="020B0604020202020204" pitchFamily="34" charset="0"/>
                <a:cs typeface="Arial" panose="020B0604020202020204" pitchFamily="34" charset="0"/>
              </a:rPr>
              <a:t>tellenweise Addition</a:t>
            </a:r>
          </a:p>
        </p:txBody>
      </p:sp>
      <p:sp>
        <p:nvSpPr>
          <p:cNvPr id="10" name="Inhaltsplatzhalter 6">
            <a:extLst>
              <a:ext uri="{FF2B5EF4-FFF2-40B4-BE49-F238E27FC236}">
                <a16:creationId xmlns:a16="http://schemas.microsoft.com/office/drawing/2014/main" id="{0A40AF46-3607-0A16-31E1-B70761479D89}"/>
              </a:ext>
            </a:extLst>
          </p:cNvPr>
          <p:cNvSpPr txBox="1">
            <a:spLocks/>
          </p:cNvSpPr>
          <p:nvPr/>
        </p:nvSpPr>
        <p:spPr>
          <a:xfrm>
            <a:off x="3620654" y="2931773"/>
            <a:ext cx="5132695" cy="2924081"/>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e-DE" dirty="0"/>
              <a:t>Den Ziffern wird ein Stellenwert zugeschrieben. (Prinzip des Stellenwerts)</a:t>
            </a:r>
            <a:endParaRPr lang="de-DE" dirty="0">
              <a:solidFill>
                <a:prstClr val="black"/>
              </a:solidFill>
            </a:endParaRPr>
          </a:p>
          <a:p>
            <a:pPr marL="285750" indent="-285750">
              <a:buFont typeface="Arial" panose="020B0604020202020204" pitchFamily="34" charset="0"/>
              <a:buChar char="•"/>
            </a:pPr>
            <a:r>
              <a:rPr lang="de-DE" dirty="0">
                <a:solidFill>
                  <a:prstClr val="black"/>
                </a:solidFill>
              </a:rPr>
              <a:t>Die Zahlen (1. Summand und 2. Summand) werden zerlegt. (Teile-Ganzes-Beziehung)</a:t>
            </a:r>
          </a:p>
          <a:p>
            <a:pPr marL="285750" indent="-285750">
              <a:buFont typeface="Arial" panose="020B0604020202020204" pitchFamily="34" charset="0"/>
              <a:buChar char="•"/>
            </a:pPr>
            <a:r>
              <a:rPr lang="de-DE" dirty="0">
                <a:solidFill>
                  <a:prstClr val="black"/>
                </a:solidFill>
              </a:rPr>
              <a:t>Die Summen der einzelnen Stellenwerte werden addiert. </a:t>
            </a:r>
          </a:p>
          <a:p>
            <a:pPr marL="285750" lvl="0" indent="-285750">
              <a:buFont typeface="Arial" panose="020B0604020202020204" pitchFamily="34" charset="0"/>
              <a:buChar char="•"/>
            </a:pPr>
            <a:endParaRPr lang="de-DE" dirty="0">
              <a:solidFill>
                <a:prstClr val="black"/>
              </a:solidFill>
            </a:endParaRP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r>
              <a:rPr lang="de-DE" dirty="0"/>
              <a:t>			</a:t>
            </a:r>
          </a:p>
          <a:p>
            <a:r>
              <a:rPr lang="de-DE" dirty="0"/>
              <a:t>			  </a:t>
            </a:r>
          </a:p>
          <a:p>
            <a:r>
              <a:rPr lang="de-DE" dirty="0"/>
              <a:t>			</a:t>
            </a:r>
          </a:p>
          <a:p>
            <a:endParaRPr lang="de-DE" dirty="0"/>
          </a:p>
          <a:p>
            <a:endParaRPr lang="de-DE" dirty="0"/>
          </a:p>
        </p:txBody>
      </p:sp>
      <p:pic>
        <p:nvPicPr>
          <p:cNvPr id="9" name="Grafik 8">
            <a:extLst>
              <a:ext uri="{FF2B5EF4-FFF2-40B4-BE49-F238E27FC236}">
                <a16:creationId xmlns:a16="http://schemas.microsoft.com/office/drawing/2014/main" id="{74C8944A-C730-6F85-F871-47689F04A11D}"/>
              </a:ext>
            </a:extLst>
          </p:cNvPr>
          <p:cNvPicPr>
            <a:picLocks noChangeAspect="1"/>
          </p:cNvPicPr>
          <p:nvPr/>
        </p:nvPicPr>
        <p:blipFill rotWithShape="1">
          <a:blip r:embed="rId3"/>
          <a:srcRect l="2933"/>
          <a:stretch/>
        </p:blipFill>
        <p:spPr>
          <a:xfrm>
            <a:off x="766420" y="2931773"/>
            <a:ext cx="2781898" cy="1770627"/>
          </a:xfrm>
          <a:prstGeom prst="rect">
            <a:avLst/>
          </a:prstGeom>
        </p:spPr>
      </p:pic>
      <p:sp>
        <p:nvSpPr>
          <p:cNvPr id="4" name="Textfeld 3">
            <a:extLst>
              <a:ext uri="{FF2B5EF4-FFF2-40B4-BE49-F238E27FC236}">
                <a16:creationId xmlns:a16="http://schemas.microsoft.com/office/drawing/2014/main" id="{CEDFE0B5-6485-D98F-1F00-AFB26FBB3169}"/>
              </a:ext>
            </a:extLst>
          </p:cNvPr>
          <p:cNvSpPr txBox="1"/>
          <p:nvPr/>
        </p:nvSpPr>
        <p:spPr>
          <a:xfrm>
            <a:off x="6018318" y="5987170"/>
            <a:ext cx="2735032" cy="276999"/>
          </a:xfrm>
          <a:prstGeom prst="rect">
            <a:avLst/>
          </a:prstGeom>
          <a:noFill/>
        </p:spPr>
        <p:txBody>
          <a:bodyPr wrap="square">
            <a:spAutoFit/>
          </a:bodyPr>
          <a:lstStyle/>
          <a:p>
            <a:pPr algn="r"/>
            <a:r>
              <a:rPr lang="de-DE" sz="1200" b="0" i="0" u="none" strike="noStrike" dirty="0">
                <a:solidFill>
                  <a:srgbClr val="222222"/>
                </a:solidFill>
                <a:effectLst/>
                <a:cs typeface="Arial" panose="020B0604020202020204" pitchFamily="34" charset="0"/>
              </a:rPr>
              <a:t>(</a:t>
            </a:r>
            <a:r>
              <a:rPr lang="de-DE" sz="1200" b="0" i="0" u="none" strike="noStrike" dirty="0">
                <a:solidFill>
                  <a:srgbClr val="222222"/>
                </a:solidFill>
                <a:effectLst/>
              </a:rPr>
              <a:t>https://</a:t>
            </a:r>
            <a:r>
              <a:rPr lang="de-DE" sz="1200" b="0" i="0" u="none" strike="noStrike" dirty="0" err="1">
                <a:solidFill>
                  <a:srgbClr val="222222"/>
                </a:solidFill>
                <a:effectLst/>
              </a:rPr>
              <a:t>mahiko.dzlm.de</a:t>
            </a:r>
            <a:r>
              <a:rPr lang="de-DE" sz="1200" b="0" i="0" u="none" strike="noStrike" dirty="0">
                <a:solidFill>
                  <a:srgbClr val="222222"/>
                </a:solidFill>
                <a:effectLst/>
              </a:rPr>
              <a:t>/</a:t>
            </a:r>
            <a:r>
              <a:rPr lang="de-DE" sz="1200" b="0" i="0" u="none" strike="noStrike" dirty="0" err="1">
                <a:solidFill>
                  <a:srgbClr val="222222"/>
                </a:solidFill>
                <a:effectLst/>
              </a:rPr>
              <a:t>node</a:t>
            </a:r>
            <a:r>
              <a:rPr lang="de-DE" sz="1200" b="0" i="0" u="none" strike="noStrike" dirty="0">
                <a:solidFill>
                  <a:srgbClr val="222222"/>
                </a:solidFill>
                <a:effectLst/>
              </a:rPr>
              <a:t>/120)</a:t>
            </a:r>
            <a:endParaRPr lang="de-DE" sz="1200" b="0" i="0" u="none" strike="noStrike" dirty="0">
              <a:solidFill>
                <a:srgbClr val="222222"/>
              </a:solidFill>
              <a:effectLst/>
              <a:cs typeface="Arial" panose="020B0604020202020204" pitchFamily="34" charset="0"/>
            </a:endParaRPr>
          </a:p>
        </p:txBody>
      </p:sp>
    </p:spTree>
    <p:extLst>
      <p:ext uri="{BB962C8B-B14F-4D97-AF65-F5344CB8AC3E}">
        <p14:creationId xmlns:p14="http://schemas.microsoft.com/office/powerpoint/2010/main" val="1420093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42363-1897-0A88-1126-3CCD3D95C9E3}"/>
              </a:ext>
            </a:extLst>
          </p:cNvPr>
          <p:cNvSpPr>
            <a:spLocks noGrp="1"/>
          </p:cNvSpPr>
          <p:nvPr>
            <p:ph type="title"/>
          </p:nvPr>
        </p:nvSpPr>
        <p:spPr/>
        <p:txBody>
          <a:bodyPr/>
          <a:lstStyle/>
          <a:p>
            <a:r>
              <a:rPr lang="de-DE" dirty="0"/>
              <a:t>Bedeutung und Kompetenzerwartungen</a:t>
            </a:r>
          </a:p>
        </p:txBody>
      </p:sp>
      <p:sp>
        <p:nvSpPr>
          <p:cNvPr id="3" name="Textplatzhalter 2">
            <a:extLst>
              <a:ext uri="{FF2B5EF4-FFF2-40B4-BE49-F238E27FC236}">
                <a16:creationId xmlns:a16="http://schemas.microsoft.com/office/drawing/2014/main" id="{935CF425-7651-1275-A1CE-DFE06C1B6A3F}"/>
              </a:ext>
            </a:extLst>
          </p:cNvPr>
          <p:cNvSpPr>
            <a:spLocks noGrp="1"/>
          </p:cNvSpPr>
          <p:nvPr>
            <p:ph type="body" sz="quarter" idx="13"/>
          </p:nvPr>
        </p:nvSpPr>
        <p:spPr/>
        <p:txBody>
          <a:bodyPr/>
          <a:lstStyle/>
          <a:p>
            <a:r>
              <a:rPr lang="de-DE" dirty="0"/>
              <a:t>RELEVANZ EINES TRAGFÄHIGEN STELLENWERTVERSTÄNDNISSES</a:t>
            </a:r>
          </a:p>
        </p:txBody>
      </p:sp>
      <p:sp>
        <p:nvSpPr>
          <p:cNvPr id="7" name="Inhaltsplatzhalter 6">
            <a:extLst>
              <a:ext uri="{FF2B5EF4-FFF2-40B4-BE49-F238E27FC236}">
                <a16:creationId xmlns:a16="http://schemas.microsoft.com/office/drawing/2014/main" id="{0A40AF46-3607-0A16-31E1-B70761479D89}"/>
              </a:ext>
            </a:extLst>
          </p:cNvPr>
          <p:cNvSpPr>
            <a:spLocks noGrp="1"/>
          </p:cNvSpPr>
          <p:nvPr>
            <p:ph idx="1"/>
          </p:nvPr>
        </p:nvSpPr>
        <p:spPr/>
        <p:txBody>
          <a:bodyPr/>
          <a:lstStyle/>
          <a:p>
            <a:r>
              <a:rPr lang="de-DE" dirty="0"/>
              <a:t>Beispiel 2: Schriftliche Algorithmen</a:t>
            </a:r>
          </a:p>
          <a:p>
            <a:r>
              <a:rPr lang="de-DE" dirty="0"/>
              <a:t>Schriftliche Addition</a:t>
            </a:r>
          </a:p>
        </p:txBody>
      </p:sp>
      <p:sp>
        <p:nvSpPr>
          <p:cNvPr id="5" name="Datumsplatzhalter 4">
            <a:extLst>
              <a:ext uri="{FF2B5EF4-FFF2-40B4-BE49-F238E27FC236}">
                <a16:creationId xmlns:a16="http://schemas.microsoft.com/office/drawing/2014/main" id="{78B4234B-C290-18D8-66E2-2A96D954958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4A98D7C-B22C-C54B-CA6C-A0B54F2E5D39}"/>
              </a:ext>
            </a:extLst>
          </p:cNvPr>
          <p:cNvSpPr>
            <a:spLocks noGrp="1"/>
          </p:cNvSpPr>
          <p:nvPr>
            <p:ph type="sldNum" sz="quarter" idx="12"/>
          </p:nvPr>
        </p:nvSpPr>
        <p:spPr/>
        <p:txBody>
          <a:bodyPr/>
          <a:lstStyle/>
          <a:p>
            <a:fld id="{C3752B7C-18A9-864D-BBCB-54A9F41B5594}" type="slidenum">
              <a:rPr lang="de-DE" smtClean="0"/>
              <a:pPr/>
              <a:t>25</a:t>
            </a:fld>
            <a:endParaRPr lang="de-DE" dirty="0"/>
          </a:p>
        </p:txBody>
      </p:sp>
      <p:pic>
        <p:nvPicPr>
          <p:cNvPr id="11" name="Grafik 10">
            <a:extLst>
              <a:ext uri="{FF2B5EF4-FFF2-40B4-BE49-F238E27FC236}">
                <a16:creationId xmlns:a16="http://schemas.microsoft.com/office/drawing/2014/main" id="{280E01C8-B458-306E-D7D0-AEF40C848EAB}"/>
              </a:ext>
            </a:extLst>
          </p:cNvPr>
          <p:cNvPicPr>
            <a:picLocks noChangeAspect="1"/>
          </p:cNvPicPr>
          <p:nvPr/>
        </p:nvPicPr>
        <p:blipFill>
          <a:blip r:embed="rId3"/>
          <a:stretch>
            <a:fillRect/>
          </a:stretch>
        </p:blipFill>
        <p:spPr>
          <a:xfrm>
            <a:off x="1189784" y="2865020"/>
            <a:ext cx="7009352" cy="2950898"/>
          </a:xfrm>
          <a:prstGeom prst="rect">
            <a:avLst/>
          </a:prstGeom>
        </p:spPr>
      </p:pic>
      <p:sp>
        <p:nvSpPr>
          <p:cNvPr id="10" name="Textfeld 9">
            <a:extLst>
              <a:ext uri="{FF2B5EF4-FFF2-40B4-BE49-F238E27FC236}">
                <a16:creationId xmlns:a16="http://schemas.microsoft.com/office/drawing/2014/main" id="{CEDFE0B5-6485-D98F-1F00-AFB26FBB3169}"/>
              </a:ext>
            </a:extLst>
          </p:cNvPr>
          <p:cNvSpPr txBox="1"/>
          <p:nvPr/>
        </p:nvSpPr>
        <p:spPr>
          <a:xfrm>
            <a:off x="6024668" y="5987170"/>
            <a:ext cx="2735032" cy="276999"/>
          </a:xfrm>
          <a:prstGeom prst="rect">
            <a:avLst/>
          </a:prstGeom>
          <a:noFill/>
        </p:spPr>
        <p:txBody>
          <a:bodyPr wrap="square">
            <a:spAutoFit/>
          </a:bodyPr>
          <a:lstStyle/>
          <a:p>
            <a:pPr algn="r"/>
            <a:r>
              <a:rPr lang="de-DE" sz="1200" b="0" i="0" u="none" strike="noStrike" dirty="0">
                <a:solidFill>
                  <a:srgbClr val="222222"/>
                </a:solidFill>
                <a:effectLst/>
                <a:cs typeface="Arial" panose="020B0604020202020204" pitchFamily="34" charset="0"/>
              </a:rPr>
              <a:t>(</a:t>
            </a:r>
            <a:r>
              <a:rPr lang="de-DE" sz="1200" b="0" i="0" u="none" strike="noStrike" dirty="0">
                <a:solidFill>
                  <a:srgbClr val="222222"/>
                </a:solidFill>
                <a:effectLst/>
              </a:rPr>
              <a:t>https://mahiko.dzlm.de/node/413)</a:t>
            </a:r>
            <a:endParaRPr lang="de-DE" sz="1200" b="0" i="0" u="none" strike="noStrike" dirty="0">
              <a:solidFill>
                <a:srgbClr val="222222"/>
              </a:solidFill>
              <a:effectLst/>
              <a:cs typeface="Arial" panose="020B0604020202020204" pitchFamily="34" charset="0"/>
            </a:endParaRPr>
          </a:p>
        </p:txBody>
      </p:sp>
    </p:spTree>
    <p:extLst>
      <p:ext uri="{BB962C8B-B14F-4D97-AF65-F5344CB8AC3E}">
        <p14:creationId xmlns:p14="http://schemas.microsoft.com/office/powerpoint/2010/main" val="3929342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42363-1897-0A88-1126-3CCD3D95C9E3}"/>
              </a:ext>
            </a:extLst>
          </p:cNvPr>
          <p:cNvSpPr>
            <a:spLocks noGrp="1"/>
          </p:cNvSpPr>
          <p:nvPr>
            <p:ph type="title"/>
          </p:nvPr>
        </p:nvSpPr>
        <p:spPr/>
        <p:txBody>
          <a:bodyPr/>
          <a:lstStyle/>
          <a:p>
            <a:r>
              <a:rPr lang="de-DE" dirty="0"/>
              <a:t>Bedeutung und Kompetenzerwartungen</a:t>
            </a:r>
          </a:p>
        </p:txBody>
      </p:sp>
      <p:sp>
        <p:nvSpPr>
          <p:cNvPr id="3" name="Textplatzhalter 2">
            <a:extLst>
              <a:ext uri="{FF2B5EF4-FFF2-40B4-BE49-F238E27FC236}">
                <a16:creationId xmlns:a16="http://schemas.microsoft.com/office/drawing/2014/main" id="{935CF425-7651-1275-A1CE-DFE06C1B6A3F}"/>
              </a:ext>
            </a:extLst>
          </p:cNvPr>
          <p:cNvSpPr>
            <a:spLocks noGrp="1"/>
          </p:cNvSpPr>
          <p:nvPr>
            <p:ph type="body" sz="quarter" idx="13"/>
          </p:nvPr>
        </p:nvSpPr>
        <p:spPr/>
        <p:txBody>
          <a:bodyPr/>
          <a:lstStyle/>
          <a:p>
            <a:r>
              <a:rPr lang="de-DE" dirty="0"/>
              <a:t>RELEVANZ EINES TRAGFÄHIGEN STELLENWERTVERSTÄNDNISSES</a:t>
            </a:r>
          </a:p>
        </p:txBody>
      </p:sp>
      <p:sp>
        <p:nvSpPr>
          <p:cNvPr id="7" name="Inhaltsplatzhalter 6">
            <a:extLst>
              <a:ext uri="{FF2B5EF4-FFF2-40B4-BE49-F238E27FC236}">
                <a16:creationId xmlns:a16="http://schemas.microsoft.com/office/drawing/2014/main" id="{0A40AF46-3607-0A16-31E1-B70761479D89}"/>
              </a:ext>
            </a:extLst>
          </p:cNvPr>
          <p:cNvSpPr>
            <a:spLocks noGrp="1"/>
          </p:cNvSpPr>
          <p:nvPr>
            <p:ph idx="1"/>
          </p:nvPr>
        </p:nvSpPr>
        <p:spPr/>
        <p:txBody>
          <a:bodyPr/>
          <a:lstStyle/>
          <a:p>
            <a:r>
              <a:rPr lang="de-DE" dirty="0"/>
              <a:t>Beispiel 3: Zahlraum- und Zahlbereichserweiterung</a:t>
            </a:r>
          </a:p>
          <a:p>
            <a:endParaRPr lang="de-DE" dirty="0"/>
          </a:p>
          <a:p>
            <a:endParaRPr lang="de-DE" dirty="0"/>
          </a:p>
          <a:p>
            <a:endParaRPr lang="de-DE" dirty="0"/>
          </a:p>
          <a:p>
            <a:endParaRPr lang="de-DE" dirty="0"/>
          </a:p>
        </p:txBody>
      </p:sp>
      <p:sp>
        <p:nvSpPr>
          <p:cNvPr id="5" name="Datumsplatzhalter 4">
            <a:extLst>
              <a:ext uri="{FF2B5EF4-FFF2-40B4-BE49-F238E27FC236}">
                <a16:creationId xmlns:a16="http://schemas.microsoft.com/office/drawing/2014/main" id="{78B4234B-C290-18D8-66E2-2A96D954958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4A98D7C-B22C-C54B-CA6C-A0B54F2E5D39}"/>
              </a:ext>
            </a:extLst>
          </p:cNvPr>
          <p:cNvSpPr>
            <a:spLocks noGrp="1"/>
          </p:cNvSpPr>
          <p:nvPr>
            <p:ph type="sldNum" sz="quarter" idx="12"/>
          </p:nvPr>
        </p:nvSpPr>
        <p:spPr/>
        <p:txBody>
          <a:bodyPr/>
          <a:lstStyle/>
          <a:p>
            <a:fld id="{C3752B7C-18A9-864D-BBCB-54A9F41B5594}" type="slidenum">
              <a:rPr lang="de-DE" smtClean="0"/>
              <a:pPr/>
              <a:t>26</a:t>
            </a:fld>
            <a:endParaRPr lang="de-DE" dirty="0"/>
          </a:p>
        </p:txBody>
      </p:sp>
      <mc:AlternateContent xmlns:mc="http://schemas.openxmlformats.org/markup-compatibility/2006" xmlns:a14="http://schemas.microsoft.com/office/drawing/2010/main">
        <mc:Choice Requires="a14">
          <p:sp>
            <p:nvSpPr>
              <p:cNvPr id="4" name="Textfeld 3"/>
              <p:cNvSpPr txBox="1"/>
              <p:nvPr/>
            </p:nvSpPr>
            <p:spPr>
              <a:xfrm>
                <a:off x="1096266" y="2334448"/>
                <a:ext cx="7463430" cy="3813673"/>
              </a:xfrm>
              <a:prstGeom prst="rect">
                <a:avLst/>
              </a:prstGeom>
              <a:noFill/>
            </p:spPr>
            <p:txBody>
              <a:bodyPr wrap="square" rtlCol="0">
                <a:spAutoFit/>
              </a:bodyPr>
              <a:lstStyle/>
              <a:p>
                <a:r>
                  <a:rPr lang="de-DE" dirty="0"/>
                  <a:t>Verständnis von Zahlen</a:t>
                </a:r>
              </a:p>
              <a:p>
                <a:endParaRPr lang="de-DE" dirty="0"/>
              </a:p>
              <a:p>
                <a:endParaRPr lang="de-DE" dirty="0"/>
              </a:p>
              <a:p>
                <a:endParaRPr lang="de-DE" dirty="0"/>
              </a:p>
              <a:p>
                <a:endParaRPr lang="de-DE" dirty="0"/>
              </a:p>
              <a:p>
                <a:endParaRPr lang="de-DE" dirty="0"/>
              </a:p>
              <a:p>
                <a:endParaRPr lang="de-DE" dirty="0"/>
              </a:p>
              <a:p>
                <a:r>
                  <a:rPr lang="de-DE" dirty="0"/>
                  <a:t>Verständnis von Dezimalbrüchen</a:t>
                </a:r>
              </a:p>
              <a:p>
                <a:endParaRPr lang="de-DE" dirty="0"/>
              </a:p>
              <a:p>
                <a14:m>
                  <m:oMath xmlns:m="http://schemas.openxmlformats.org/officeDocument/2006/math">
                    <m:f>
                      <m:fPr>
                        <m:ctrlPr>
                          <a:rPr lang="de-DE" b="0" i="1" smtClean="0">
                            <a:latin typeface="Cambria Math" panose="02040503050406030204" pitchFamily="18" charset="0"/>
                          </a:rPr>
                        </m:ctrlPr>
                      </m:fPr>
                      <m:num>
                        <m:r>
                          <a:rPr lang="de-DE" b="0" i="1" smtClean="0">
                            <a:latin typeface="Cambria Math"/>
                          </a:rPr>
                          <m:t>5</m:t>
                        </m:r>
                      </m:num>
                      <m:den>
                        <m:r>
                          <a:rPr lang="de-DE" b="0" i="1" smtClean="0">
                            <a:latin typeface="Cambria Math"/>
                          </a:rPr>
                          <m:t>10</m:t>
                        </m:r>
                      </m:den>
                    </m:f>
                  </m:oMath>
                </a14:m>
                <a:r>
                  <a:rPr lang="de-DE" b="0" dirty="0"/>
                  <a:t> = 0,5            </a:t>
                </a:r>
                <a14:m>
                  <m:oMath xmlns:m="http://schemas.openxmlformats.org/officeDocument/2006/math">
                    <m:f>
                      <m:fPr>
                        <m:ctrlPr>
                          <a:rPr lang="de-DE" b="0" i="1" dirty="0" smtClean="0">
                            <a:latin typeface="Cambria Math" panose="02040503050406030204" pitchFamily="18" charset="0"/>
                          </a:rPr>
                        </m:ctrlPr>
                      </m:fPr>
                      <m:num>
                        <m:r>
                          <a:rPr lang="de-DE" b="0" i="1" dirty="0" smtClean="0">
                            <a:latin typeface="Cambria Math"/>
                          </a:rPr>
                          <m:t>2</m:t>
                        </m:r>
                      </m:num>
                      <m:den>
                        <m:r>
                          <a:rPr lang="de-DE" b="0" i="1" dirty="0" smtClean="0">
                            <a:latin typeface="Cambria Math"/>
                          </a:rPr>
                          <m:t>100</m:t>
                        </m:r>
                      </m:den>
                    </m:f>
                  </m:oMath>
                </a14:m>
                <a:r>
                  <a:rPr lang="de-DE" b="0" dirty="0">
                    <a:latin typeface="+mj-lt"/>
                  </a:rPr>
                  <a:t> </a:t>
                </a:r>
                <a:r>
                  <a:rPr lang="de-DE" b="0" dirty="0"/>
                  <a:t>= 0,02</a:t>
                </a:r>
                <a:r>
                  <a:rPr lang="de-DE" b="0" dirty="0">
                    <a:latin typeface="+mj-lt"/>
                  </a:rPr>
                  <a:t> </a:t>
                </a:r>
                <a:r>
                  <a:rPr lang="de-DE" b="0" dirty="0"/>
                  <a:t>               </a:t>
                </a:r>
                <a14:m>
                  <m:oMath xmlns:m="http://schemas.openxmlformats.org/officeDocument/2006/math">
                    <m:f>
                      <m:fPr>
                        <m:ctrlPr>
                          <a:rPr lang="de-DE" b="0" i="1" dirty="0" smtClean="0">
                            <a:latin typeface="Cambria Math" panose="02040503050406030204" pitchFamily="18" charset="0"/>
                          </a:rPr>
                        </m:ctrlPr>
                      </m:fPr>
                      <m:num>
                        <m:r>
                          <a:rPr lang="de-DE" b="0" i="1" dirty="0" smtClean="0">
                            <a:latin typeface="Cambria Math"/>
                          </a:rPr>
                          <m:t>46</m:t>
                        </m:r>
                      </m:num>
                      <m:den>
                        <m:r>
                          <a:rPr lang="de-DE" b="0" i="1" dirty="0" smtClean="0">
                            <a:latin typeface="Cambria Math"/>
                          </a:rPr>
                          <m:t>1000</m:t>
                        </m:r>
                      </m:den>
                    </m:f>
                  </m:oMath>
                </a14:m>
                <a:r>
                  <a:rPr lang="de-DE" b="0" dirty="0"/>
                  <a:t> = 0,046</a:t>
                </a:r>
              </a:p>
              <a:p>
                <a:endParaRPr lang="de-DE" b="0" dirty="0"/>
              </a:p>
              <a:p>
                <a:endParaRPr lang="de-DE" dirty="0"/>
              </a:p>
              <a:p>
                <a:endParaRPr lang="de-DE" dirty="0"/>
              </a:p>
            </p:txBody>
          </p:sp>
        </mc:Choice>
        <mc:Fallback xmlns="">
          <p:sp>
            <p:nvSpPr>
              <p:cNvPr id="4" name="Textfeld 3"/>
              <p:cNvSpPr txBox="1">
                <a:spLocks noRot="1" noChangeAspect="1" noMove="1" noResize="1" noEditPoints="1" noAdjustHandles="1" noChangeArrowheads="1" noChangeShapeType="1" noTextEdit="1"/>
              </p:cNvSpPr>
              <p:nvPr/>
            </p:nvSpPr>
            <p:spPr>
              <a:xfrm>
                <a:off x="1096266" y="2334448"/>
                <a:ext cx="7463430" cy="3813673"/>
              </a:xfrm>
              <a:prstGeom prst="rect">
                <a:avLst/>
              </a:prstGeom>
              <a:blipFill>
                <a:blip r:embed="rId3"/>
                <a:stretch>
                  <a:fillRect l="-735" t="-958"/>
                </a:stretch>
              </a:blipFill>
            </p:spPr>
            <p:txBody>
              <a:bodyPr/>
              <a:lstStyle/>
              <a:p>
                <a:r>
                  <a:rPr lang="de-DE">
                    <a:noFill/>
                  </a:rPr>
                  <a:t> </a:t>
                </a:r>
              </a:p>
            </p:txBody>
          </p:sp>
        </mc:Fallback>
      </mc:AlternateContent>
      <p:graphicFrame>
        <p:nvGraphicFramePr>
          <p:cNvPr id="8" name="Tabelle 7"/>
          <p:cNvGraphicFramePr>
            <a:graphicFrameLocks noGrp="1"/>
          </p:cNvGraphicFramePr>
          <p:nvPr>
            <p:extLst>
              <p:ext uri="{D42A27DB-BD31-4B8C-83A1-F6EECF244321}">
                <p14:modId xmlns:p14="http://schemas.microsoft.com/office/powerpoint/2010/main" val="3933157598"/>
              </p:ext>
            </p:extLst>
          </p:nvPr>
        </p:nvGraphicFramePr>
        <p:xfrm>
          <a:off x="1219086" y="2920924"/>
          <a:ext cx="6096002" cy="741680"/>
        </p:xfrm>
        <a:graphic>
          <a:graphicData uri="http://schemas.openxmlformats.org/drawingml/2006/table">
            <a:tbl>
              <a:tblPr firstRow="1" bandRow="1">
                <a:tableStyleId>{5940675A-B579-460E-94D1-54222C63F5DA}</a:tableStyleId>
              </a:tblPr>
              <a:tblGrid>
                <a:gridCol w="554182">
                  <a:extLst>
                    <a:ext uri="{9D8B030D-6E8A-4147-A177-3AD203B41FA5}">
                      <a16:colId xmlns:a16="http://schemas.microsoft.com/office/drawing/2014/main" val="20000"/>
                    </a:ext>
                  </a:extLst>
                </a:gridCol>
                <a:gridCol w="554182">
                  <a:extLst>
                    <a:ext uri="{9D8B030D-6E8A-4147-A177-3AD203B41FA5}">
                      <a16:colId xmlns:a16="http://schemas.microsoft.com/office/drawing/2014/main" val="20001"/>
                    </a:ext>
                  </a:extLst>
                </a:gridCol>
                <a:gridCol w="554182">
                  <a:extLst>
                    <a:ext uri="{9D8B030D-6E8A-4147-A177-3AD203B41FA5}">
                      <a16:colId xmlns:a16="http://schemas.microsoft.com/office/drawing/2014/main" val="20002"/>
                    </a:ext>
                  </a:extLst>
                </a:gridCol>
                <a:gridCol w="554182">
                  <a:extLst>
                    <a:ext uri="{9D8B030D-6E8A-4147-A177-3AD203B41FA5}">
                      <a16:colId xmlns:a16="http://schemas.microsoft.com/office/drawing/2014/main" val="20003"/>
                    </a:ext>
                  </a:extLst>
                </a:gridCol>
                <a:gridCol w="554182">
                  <a:extLst>
                    <a:ext uri="{9D8B030D-6E8A-4147-A177-3AD203B41FA5}">
                      <a16:colId xmlns:a16="http://schemas.microsoft.com/office/drawing/2014/main" val="20004"/>
                    </a:ext>
                  </a:extLst>
                </a:gridCol>
                <a:gridCol w="554182">
                  <a:extLst>
                    <a:ext uri="{9D8B030D-6E8A-4147-A177-3AD203B41FA5}">
                      <a16:colId xmlns:a16="http://schemas.microsoft.com/office/drawing/2014/main" val="20005"/>
                    </a:ext>
                  </a:extLst>
                </a:gridCol>
                <a:gridCol w="554182">
                  <a:extLst>
                    <a:ext uri="{9D8B030D-6E8A-4147-A177-3AD203B41FA5}">
                      <a16:colId xmlns:a16="http://schemas.microsoft.com/office/drawing/2014/main" val="20006"/>
                    </a:ext>
                  </a:extLst>
                </a:gridCol>
                <a:gridCol w="499800">
                  <a:extLst>
                    <a:ext uri="{9D8B030D-6E8A-4147-A177-3AD203B41FA5}">
                      <a16:colId xmlns:a16="http://schemas.microsoft.com/office/drawing/2014/main" val="20007"/>
                    </a:ext>
                  </a:extLst>
                </a:gridCol>
                <a:gridCol w="608564">
                  <a:extLst>
                    <a:ext uri="{9D8B030D-6E8A-4147-A177-3AD203B41FA5}">
                      <a16:colId xmlns:a16="http://schemas.microsoft.com/office/drawing/2014/main" val="3656636061"/>
                    </a:ext>
                  </a:extLst>
                </a:gridCol>
                <a:gridCol w="554182">
                  <a:extLst>
                    <a:ext uri="{9D8B030D-6E8A-4147-A177-3AD203B41FA5}">
                      <a16:colId xmlns:a16="http://schemas.microsoft.com/office/drawing/2014/main" val="3123740407"/>
                    </a:ext>
                  </a:extLst>
                </a:gridCol>
                <a:gridCol w="554182">
                  <a:extLst>
                    <a:ext uri="{9D8B030D-6E8A-4147-A177-3AD203B41FA5}">
                      <a16:colId xmlns:a16="http://schemas.microsoft.com/office/drawing/2014/main" val="4069454222"/>
                    </a:ext>
                  </a:extLst>
                </a:gridCol>
              </a:tblGrid>
              <a:tr h="370840">
                <a:tc>
                  <a:txBody>
                    <a:bodyPr/>
                    <a:lstStyle/>
                    <a:p>
                      <a:pPr algn="ctr"/>
                      <a:r>
                        <a:rPr lang="de-D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rgbClr val="00B050"/>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rgbClr val="C00000"/>
                          </a:solidFill>
                        </a:rPr>
                        <a:t>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rgbClr val="0070C0"/>
                          </a:solidFill>
                        </a:rPr>
                        <a:t>ZT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rgbClr val="00B05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rgbClr val="C0000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rgbClr val="0070C0"/>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rgbClr val="00B05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rgbClr val="0070C0"/>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rgbClr val="C0000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rgbClr val="00B05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cxnSp>
        <p:nvCxnSpPr>
          <p:cNvPr id="10" name="Gerade Verbindung 9">
            <a:extLst>
              <a:ext uri="{FF2B5EF4-FFF2-40B4-BE49-F238E27FC236}">
                <a16:creationId xmlns:a16="http://schemas.microsoft.com/office/drawing/2014/main" id="{1B9F4D8A-25AA-6D37-3F38-FAD971F4181E}"/>
              </a:ext>
            </a:extLst>
          </p:cNvPr>
          <p:cNvCxnSpPr>
            <a:cxnSpLocks/>
          </p:cNvCxnSpPr>
          <p:nvPr/>
        </p:nvCxnSpPr>
        <p:spPr>
          <a:xfrm>
            <a:off x="5598160" y="2920924"/>
            <a:ext cx="0" cy="74683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924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AA1AE36-4DF3-4019-8568-2B079EC8CA2E}"/>
              </a:ext>
            </a:extLst>
          </p:cNvPr>
          <p:cNvSpPr>
            <a:spLocks noGrp="1"/>
          </p:cNvSpPr>
          <p:nvPr>
            <p:ph idx="1"/>
          </p:nvPr>
        </p:nvSpPr>
        <p:spPr>
          <a:xfrm>
            <a:off x="1181667" y="1919619"/>
            <a:ext cx="7818664" cy="3774296"/>
          </a:xfrm>
        </p:spPr>
        <p:txBody>
          <a:bodyPr/>
          <a:lstStyle/>
          <a:p>
            <a:pPr marL="0" indent="0">
              <a:buNone/>
            </a:pPr>
            <a:r>
              <a:rPr lang="de-DE" dirty="0"/>
              <a:t> Die drei Aspekte </a:t>
            </a:r>
          </a:p>
          <a:p>
            <a:r>
              <a:rPr lang="de-DE" dirty="0"/>
              <a:t>Vorstellungen besitzen</a:t>
            </a:r>
          </a:p>
          <a:p>
            <a:r>
              <a:rPr lang="de-DE" dirty="0"/>
              <a:t>Darstellungen vernetzen</a:t>
            </a:r>
          </a:p>
          <a:p>
            <a:r>
              <a:rPr lang="de-DE" dirty="0"/>
              <a:t>Strukturen nutzen </a:t>
            </a:r>
          </a:p>
          <a:p>
            <a:pPr marL="0" indent="0" algn="ctr">
              <a:buNone/>
            </a:pPr>
            <a:endParaRPr lang="de-DE" dirty="0"/>
          </a:p>
          <a:p>
            <a:pPr marL="0" indent="0">
              <a:buNone/>
            </a:pPr>
            <a:endParaRPr lang="de-DE" dirty="0"/>
          </a:p>
          <a:p>
            <a:pPr marL="0" indent="0">
              <a:buNone/>
            </a:pPr>
            <a:r>
              <a:rPr lang="de-DE" dirty="0"/>
              <a:t>bilden die Grundlagen für die Einsicht in das dezimale Stellenwertsystem und das darauf basierende Nutzen von Rechenverfahren.</a:t>
            </a:r>
          </a:p>
        </p:txBody>
      </p:sp>
      <p:sp>
        <p:nvSpPr>
          <p:cNvPr id="5" name="Datumsplatzhalter 4">
            <a:extLst>
              <a:ext uri="{FF2B5EF4-FFF2-40B4-BE49-F238E27FC236}">
                <a16:creationId xmlns:a16="http://schemas.microsoft.com/office/drawing/2014/main" id="{F08204B1-EF0E-440E-8498-99402E09713B}"/>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18FF93-E054-4681-ACF1-410E18D988BE}"/>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8" name="Textplatzhalter 2">
            <a:extLst>
              <a:ext uri="{FF2B5EF4-FFF2-40B4-BE49-F238E27FC236}">
                <a16:creationId xmlns:a16="http://schemas.microsoft.com/office/drawing/2014/main" id="{9440A8BB-6CF4-475A-A7CA-9077CBF88A41}"/>
              </a:ext>
            </a:extLst>
          </p:cNvPr>
          <p:cNvSpPr>
            <a:spLocks noGrp="1"/>
          </p:cNvSpPr>
          <p:nvPr>
            <p:ph type="body" sz="quarter" idx="13"/>
          </p:nvPr>
        </p:nvSpPr>
        <p:spPr>
          <a:xfrm>
            <a:off x="1101263" y="1185664"/>
            <a:ext cx="7803746" cy="445628"/>
          </a:xfrm>
        </p:spPr>
        <p:txBody>
          <a:bodyPr/>
          <a:lstStyle/>
          <a:p>
            <a:r>
              <a:rPr lang="de-DE" dirty="0"/>
              <a:t>WAS IST EIN TRAGFÄHIGES STELLENWERTVERSTÄNDNIS? </a:t>
            </a:r>
          </a:p>
        </p:txBody>
      </p:sp>
      <p:sp>
        <p:nvSpPr>
          <p:cNvPr id="9" name="Titel 1">
            <a:extLst>
              <a:ext uri="{FF2B5EF4-FFF2-40B4-BE49-F238E27FC236}">
                <a16:creationId xmlns:a16="http://schemas.microsoft.com/office/drawing/2014/main" id="{4158F61A-BF71-647B-7CB8-72B804120426}"/>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grpSp>
        <p:nvGrpSpPr>
          <p:cNvPr id="22" name="Gruppieren 21">
            <a:extLst>
              <a:ext uri="{FF2B5EF4-FFF2-40B4-BE49-F238E27FC236}">
                <a16:creationId xmlns:a16="http://schemas.microsoft.com/office/drawing/2014/main" id="{73D89D54-E9E1-4BB9-D26F-77E7A92F47DB}"/>
              </a:ext>
            </a:extLst>
          </p:cNvPr>
          <p:cNvGrpSpPr>
            <a:grpSpLocks noChangeAspect="1"/>
          </p:cNvGrpSpPr>
          <p:nvPr/>
        </p:nvGrpSpPr>
        <p:grpSpPr>
          <a:xfrm>
            <a:off x="4449287" y="2032998"/>
            <a:ext cx="3851480" cy="2947451"/>
            <a:chOff x="5705456" y="3971726"/>
            <a:chExt cx="2373973" cy="1816748"/>
          </a:xfrm>
        </p:grpSpPr>
        <p:sp>
          <p:nvSpPr>
            <p:cNvPr id="23"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31" name="Oval 10">
              <a:extLst>
                <a:ext uri="{FF2B5EF4-FFF2-40B4-BE49-F238E27FC236}">
                  <a16:creationId xmlns:a16="http://schemas.microsoft.com/office/drawing/2014/main" id="{2509911E-7400-6019-C566-B3D18B5B4788}"/>
                </a:ext>
              </a:extLst>
            </p:cNvPr>
            <p:cNvSpPr/>
            <p:nvPr/>
          </p:nvSpPr>
          <p:spPr>
            <a:xfrm>
              <a:off x="6407869" y="4816474"/>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29" name="Oval 8">
              <a:extLst>
                <a:ext uri="{FF2B5EF4-FFF2-40B4-BE49-F238E27FC236}">
                  <a16:creationId xmlns:a16="http://schemas.microsoft.com/office/drawing/2014/main" id="{51AEE25F-83E6-C497-94CA-1C13CA8A8F76}"/>
                </a:ext>
              </a:extLst>
            </p:cNvPr>
            <p:cNvSpPr/>
            <p:nvPr/>
          </p:nvSpPr>
          <p:spPr>
            <a:xfrm>
              <a:off x="7107429" y="397172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27" name="Oval 9">
              <a:extLst>
                <a:ext uri="{FF2B5EF4-FFF2-40B4-BE49-F238E27FC236}">
                  <a16:creationId xmlns:a16="http://schemas.microsoft.com/office/drawing/2014/main" id="{D7D04692-6E60-40D0-201C-0378F0FB358C}"/>
                </a:ext>
              </a:extLst>
            </p:cNvPr>
            <p:cNvSpPr/>
            <p:nvPr/>
          </p:nvSpPr>
          <p:spPr>
            <a:xfrm>
              <a:off x="5705456" y="398758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1000" b="1" dirty="0">
                <a:solidFill>
                  <a:schemeClr val="tx1"/>
                </a:solidFill>
                <a:latin typeface="Arial" panose="020B0604020202020204" pitchFamily="34" charset="0"/>
                <a:cs typeface="Arial" panose="020B0604020202020204" pitchFamily="34" charset="0"/>
              </a:endParaRPr>
            </a:p>
          </p:txBody>
        </p:sp>
      </p:grpSp>
      <p:sp>
        <p:nvSpPr>
          <p:cNvPr id="10" name="Textfeld 14">
            <a:extLst>
              <a:ext uri="{FF2B5EF4-FFF2-40B4-BE49-F238E27FC236}">
                <a16:creationId xmlns:a16="http://schemas.microsoft.com/office/drawing/2014/main" id="{3B0AB99B-8394-DB65-F383-A75396544A66}"/>
              </a:ext>
            </a:extLst>
          </p:cNvPr>
          <p:cNvSpPr txBox="1"/>
          <p:nvPr/>
        </p:nvSpPr>
        <p:spPr>
          <a:xfrm>
            <a:off x="6685446" y="2585594"/>
            <a:ext cx="1653689"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b="1" dirty="0">
                <a:latin typeface="Arial" panose="020B0604020202020204" pitchFamily="34" charset="0"/>
                <a:cs typeface="Arial" panose="020B0604020202020204" pitchFamily="34" charset="0"/>
              </a:rPr>
              <a:t>Darstellungen vernetzen</a:t>
            </a:r>
          </a:p>
        </p:txBody>
      </p:sp>
      <p:sp>
        <p:nvSpPr>
          <p:cNvPr id="12" name="Textfeld 14">
            <a:extLst>
              <a:ext uri="{FF2B5EF4-FFF2-40B4-BE49-F238E27FC236}">
                <a16:creationId xmlns:a16="http://schemas.microsoft.com/office/drawing/2014/main" id="{432FED76-2268-5E38-6089-DFA9753F79CC}"/>
              </a:ext>
            </a:extLst>
          </p:cNvPr>
          <p:cNvSpPr txBox="1"/>
          <p:nvPr/>
        </p:nvSpPr>
        <p:spPr>
          <a:xfrm>
            <a:off x="5550496" y="3932724"/>
            <a:ext cx="1653689"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b="1" dirty="0">
                <a:latin typeface="Arial" panose="020B0604020202020204" pitchFamily="34" charset="0"/>
                <a:cs typeface="Arial" panose="020B0604020202020204" pitchFamily="34" charset="0"/>
              </a:rPr>
              <a:t>Strukturen nutzen</a:t>
            </a:r>
          </a:p>
        </p:txBody>
      </p:sp>
      <p:sp>
        <p:nvSpPr>
          <p:cNvPr id="13" name="Textfeld 14">
            <a:extLst>
              <a:ext uri="{FF2B5EF4-FFF2-40B4-BE49-F238E27FC236}">
                <a16:creationId xmlns:a16="http://schemas.microsoft.com/office/drawing/2014/main" id="{07476947-B315-FC7E-0862-DE8E6B85A8F8}"/>
              </a:ext>
            </a:extLst>
          </p:cNvPr>
          <p:cNvSpPr txBox="1"/>
          <p:nvPr/>
        </p:nvSpPr>
        <p:spPr>
          <a:xfrm>
            <a:off x="4410917" y="2599273"/>
            <a:ext cx="1653689"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b="1" dirty="0">
                <a:latin typeface="Arial" panose="020B0604020202020204" pitchFamily="34" charset="0"/>
                <a:cs typeface="Arial" panose="020B0604020202020204" pitchFamily="34" charset="0"/>
              </a:rPr>
              <a:t>Vorstellungen besitzen</a:t>
            </a:r>
          </a:p>
        </p:txBody>
      </p:sp>
    </p:spTree>
    <p:extLst>
      <p:ext uri="{BB962C8B-B14F-4D97-AF65-F5344CB8AC3E}">
        <p14:creationId xmlns:p14="http://schemas.microsoft.com/office/powerpoint/2010/main" val="40355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85040-40CD-BD48-97CC-4A8D7A455F24}"/>
              </a:ext>
            </a:extLst>
          </p:cNvPr>
          <p:cNvSpPr>
            <a:spLocks noGrp="1"/>
          </p:cNvSpPr>
          <p:nvPr>
            <p:ph type="title"/>
          </p:nvPr>
        </p:nvSpPr>
        <p:spPr/>
        <p:txBody>
          <a:bodyPr>
            <a:normAutofit/>
          </a:bodyPr>
          <a:lstStyle/>
          <a:p>
            <a:r>
              <a:rPr lang="de-DE" dirty="0"/>
              <a:t>Bedeutung und Kompetenzerwartungen</a:t>
            </a:r>
          </a:p>
        </p:txBody>
      </p:sp>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DAS DEZIMALE STELLENWERTSYSTEM</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8" name="Abgerundetes Rechteck 7">
            <a:extLst>
              <a:ext uri="{FF2B5EF4-FFF2-40B4-BE49-F238E27FC236}">
                <a16:creationId xmlns:a16="http://schemas.microsoft.com/office/drawing/2014/main" id="{280C7438-6089-AFC6-1C38-4C328FE786B5}"/>
              </a:ext>
            </a:extLst>
          </p:cNvPr>
          <p:cNvSpPr/>
          <p:nvPr/>
        </p:nvSpPr>
        <p:spPr>
          <a:xfrm>
            <a:off x="1608960" y="2071758"/>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4" name="Rechteck 13">
            <a:extLst>
              <a:ext uri="{FF2B5EF4-FFF2-40B4-BE49-F238E27FC236}">
                <a16:creationId xmlns:a16="http://schemas.microsoft.com/office/drawing/2014/main" id="{4204D213-670F-AD49-1E70-A2EC3E29DE00}"/>
              </a:ext>
            </a:extLst>
          </p:cNvPr>
          <p:cNvSpPr/>
          <p:nvPr/>
        </p:nvSpPr>
        <p:spPr>
          <a:xfrm>
            <a:off x="1767499" y="2205875"/>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56A9264D-0E83-2C51-316D-6028CF7840E9}"/>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225753"/>
            <a:ext cx="5416456" cy="882399"/>
          </a:xfrm>
          <a:prstGeom prst="rect">
            <a:avLst/>
          </a:prstGeom>
        </p:spPr>
      </p:pic>
      <p:pic>
        <p:nvPicPr>
          <p:cNvPr id="10" name="Grafik 9">
            <a:hlinkClick r:id="rId4"/>
            <a:extLst>
              <a:ext uri="{FF2B5EF4-FFF2-40B4-BE49-F238E27FC236}">
                <a16:creationId xmlns:a16="http://schemas.microsoft.com/office/drawing/2014/main" id="{4A25303F-3C05-1357-99A3-A144B617C6FF}"/>
              </a:ext>
            </a:extLst>
          </p:cNvPr>
          <p:cNvPicPr>
            <a:picLocks noChangeAspect="1"/>
          </p:cNvPicPr>
          <p:nvPr/>
        </p:nvPicPr>
        <p:blipFill>
          <a:blip r:embed="rId5"/>
          <a:stretch>
            <a:fillRect/>
          </a:stretch>
        </p:blipFill>
        <p:spPr>
          <a:xfrm>
            <a:off x="1898555" y="2977059"/>
            <a:ext cx="5118147" cy="2878956"/>
          </a:xfrm>
          <a:prstGeom prst="rect">
            <a:avLst/>
          </a:prstGeom>
          <a:effectLst/>
        </p:spPr>
      </p:pic>
      <p:sp>
        <p:nvSpPr>
          <p:cNvPr id="16" name="Textfeld 15">
            <a:extLst>
              <a:ext uri="{FF2B5EF4-FFF2-40B4-BE49-F238E27FC236}">
                <a16:creationId xmlns:a16="http://schemas.microsoft.com/office/drawing/2014/main" id="{0B236C81-416F-66F7-BBA6-1CF20173AC9A}"/>
              </a:ext>
            </a:extLst>
          </p:cNvPr>
          <p:cNvSpPr txBox="1"/>
          <p:nvPr/>
        </p:nvSpPr>
        <p:spPr>
          <a:xfrm>
            <a:off x="7332346" y="4354016"/>
            <a:ext cx="1804286" cy="215444"/>
          </a:xfrm>
          <a:prstGeom prst="rect">
            <a:avLst/>
          </a:prstGeom>
          <a:noFill/>
        </p:spPr>
        <p:txBody>
          <a:bodyPr wrap="square" rtlCol="0">
            <a:spAutoFit/>
          </a:bodyPr>
          <a:lstStyle/>
          <a:p>
            <a:r>
              <a:rPr lang="de-DE" sz="800" dirty="0"/>
              <a:t>https://mahiko.dzlm.de/node/64</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8421" y="2989759"/>
            <a:ext cx="1207722" cy="12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526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85040-40CD-BD48-97CC-4A8D7A455F24}"/>
              </a:ext>
            </a:extLst>
          </p:cNvPr>
          <p:cNvSpPr>
            <a:spLocks noGrp="1"/>
          </p:cNvSpPr>
          <p:nvPr>
            <p:ph type="title"/>
          </p:nvPr>
        </p:nvSpPr>
        <p:spPr/>
        <p:txBody>
          <a:bodyPr>
            <a:normAutofit/>
          </a:bodyPr>
          <a:lstStyle/>
          <a:p>
            <a:r>
              <a:rPr lang="de-DE" dirty="0"/>
              <a:t>Bedeutung und Kompetenzerwartungen</a:t>
            </a:r>
          </a:p>
        </p:txBody>
      </p:sp>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DAS DEZIMALE STELLENWERTSYSTEM</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10" name="Abgerundetes Rechteck 9">
            <a:extLst>
              <a:ext uri="{FF2B5EF4-FFF2-40B4-BE49-F238E27FC236}">
                <a16:creationId xmlns:a16="http://schemas.microsoft.com/office/drawing/2014/main" id="{280C7438-6089-AFC6-1C38-4C328FE786B5}"/>
              </a:ext>
            </a:extLst>
          </p:cNvPr>
          <p:cNvSpPr/>
          <p:nvPr/>
        </p:nvSpPr>
        <p:spPr>
          <a:xfrm>
            <a:off x="1608960" y="2071758"/>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4204D213-670F-AD49-1E70-A2EC3E29DE00}"/>
              </a:ext>
            </a:extLst>
          </p:cNvPr>
          <p:cNvSpPr/>
          <p:nvPr/>
        </p:nvSpPr>
        <p:spPr>
          <a:xfrm>
            <a:off x="1767499" y="2205875"/>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56A9264D-0E83-2C51-316D-6028CF7840E9}"/>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225753"/>
            <a:ext cx="5416456" cy="882399"/>
          </a:xfrm>
          <a:prstGeom prst="rect">
            <a:avLst/>
          </a:prstGeom>
        </p:spPr>
      </p:pic>
      <p:sp>
        <p:nvSpPr>
          <p:cNvPr id="13" name="Textfeld 12">
            <a:extLst>
              <a:ext uri="{FF2B5EF4-FFF2-40B4-BE49-F238E27FC236}">
                <a16:creationId xmlns:a16="http://schemas.microsoft.com/office/drawing/2014/main" id="{0B236C81-416F-66F7-BBA6-1CF20173AC9A}"/>
              </a:ext>
            </a:extLst>
          </p:cNvPr>
          <p:cNvSpPr txBox="1"/>
          <p:nvPr/>
        </p:nvSpPr>
        <p:spPr>
          <a:xfrm>
            <a:off x="7332346" y="4354016"/>
            <a:ext cx="1804286" cy="215444"/>
          </a:xfrm>
          <a:prstGeom prst="rect">
            <a:avLst/>
          </a:prstGeom>
          <a:noFill/>
        </p:spPr>
        <p:txBody>
          <a:bodyPr wrap="square" rtlCol="0">
            <a:spAutoFit/>
          </a:bodyPr>
          <a:lstStyle/>
          <a:p>
            <a:r>
              <a:rPr lang="de-DE" sz="800" dirty="0"/>
              <a:t>https://mahiko.dzlm.de/node/179</a:t>
            </a:r>
          </a:p>
        </p:txBody>
      </p:sp>
      <p:pic>
        <p:nvPicPr>
          <p:cNvPr id="5" name="Grafik 4">
            <a:hlinkClick r:id="rId4"/>
            <a:extLst>
              <a:ext uri="{FF2B5EF4-FFF2-40B4-BE49-F238E27FC236}">
                <a16:creationId xmlns:a16="http://schemas.microsoft.com/office/drawing/2014/main" id="{D620847D-0356-EE48-0E24-C87E1D8B2EDC}"/>
              </a:ext>
            </a:extLst>
          </p:cNvPr>
          <p:cNvPicPr>
            <a:picLocks noChangeAspect="1"/>
          </p:cNvPicPr>
          <p:nvPr/>
        </p:nvPicPr>
        <p:blipFill>
          <a:blip r:embed="rId5"/>
          <a:stretch>
            <a:fillRect/>
          </a:stretch>
        </p:blipFill>
        <p:spPr>
          <a:xfrm>
            <a:off x="1893781" y="2973900"/>
            <a:ext cx="5120000" cy="2880000"/>
          </a:xfrm>
          <a:prstGeom prst="rect">
            <a:avLst/>
          </a:prstGeom>
          <a:effectLst/>
        </p:spPr>
      </p:pic>
      <p:pic>
        <p:nvPicPr>
          <p:cNvPr id="2050" name="Picture 2"/>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7503663" y="2990316"/>
            <a:ext cx="1217237" cy="12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4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08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85040-40CD-BD48-97CC-4A8D7A455F24}"/>
              </a:ext>
            </a:extLst>
          </p:cNvPr>
          <p:cNvSpPr>
            <a:spLocks noGrp="1"/>
          </p:cNvSpPr>
          <p:nvPr>
            <p:ph type="title"/>
          </p:nvPr>
        </p:nvSpPr>
        <p:spPr/>
        <p:txBody>
          <a:bodyPr>
            <a:normAutofit/>
          </a:bodyPr>
          <a:lstStyle/>
          <a:p>
            <a:r>
              <a:rPr lang="de-DE" dirty="0"/>
              <a:t>Bedeutung und Kompetenzerwartungen</a:t>
            </a:r>
          </a:p>
        </p:txBody>
      </p:sp>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DAS DEZIMALE STELLENWERTSYSTEM</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10" name="Abgerundetes Rechteck 9">
            <a:extLst>
              <a:ext uri="{FF2B5EF4-FFF2-40B4-BE49-F238E27FC236}">
                <a16:creationId xmlns:a16="http://schemas.microsoft.com/office/drawing/2014/main" id="{280C7438-6089-AFC6-1C38-4C328FE786B5}"/>
              </a:ext>
            </a:extLst>
          </p:cNvPr>
          <p:cNvSpPr/>
          <p:nvPr/>
        </p:nvSpPr>
        <p:spPr>
          <a:xfrm>
            <a:off x="1608960" y="2071758"/>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4204D213-670F-AD49-1E70-A2EC3E29DE00}"/>
              </a:ext>
            </a:extLst>
          </p:cNvPr>
          <p:cNvSpPr/>
          <p:nvPr/>
        </p:nvSpPr>
        <p:spPr>
          <a:xfrm>
            <a:off x="1767499" y="2205875"/>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56A9264D-0E83-2C51-316D-6028CF7840E9}"/>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225753"/>
            <a:ext cx="5416456" cy="882399"/>
          </a:xfrm>
          <a:prstGeom prst="rect">
            <a:avLst/>
          </a:prstGeom>
        </p:spPr>
      </p:pic>
      <p:sp>
        <p:nvSpPr>
          <p:cNvPr id="13" name="Textfeld 12">
            <a:extLst>
              <a:ext uri="{FF2B5EF4-FFF2-40B4-BE49-F238E27FC236}">
                <a16:creationId xmlns:a16="http://schemas.microsoft.com/office/drawing/2014/main" id="{0B236C81-416F-66F7-BBA6-1CF20173AC9A}"/>
              </a:ext>
            </a:extLst>
          </p:cNvPr>
          <p:cNvSpPr txBox="1"/>
          <p:nvPr/>
        </p:nvSpPr>
        <p:spPr>
          <a:xfrm>
            <a:off x="7332346" y="4354016"/>
            <a:ext cx="1804286" cy="215444"/>
          </a:xfrm>
          <a:prstGeom prst="rect">
            <a:avLst/>
          </a:prstGeom>
          <a:noFill/>
        </p:spPr>
        <p:txBody>
          <a:bodyPr wrap="square" rtlCol="0">
            <a:spAutoFit/>
          </a:bodyPr>
          <a:lstStyle/>
          <a:p>
            <a:r>
              <a:rPr lang="de-DE" sz="800" dirty="0"/>
              <a:t>https://mahiko.dzlm.de/node/195</a:t>
            </a:r>
          </a:p>
        </p:txBody>
      </p:sp>
      <p:pic>
        <p:nvPicPr>
          <p:cNvPr id="7" name="Grafik 6">
            <a:hlinkClick r:id="rId4"/>
            <a:extLst>
              <a:ext uri="{FF2B5EF4-FFF2-40B4-BE49-F238E27FC236}">
                <a16:creationId xmlns:a16="http://schemas.microsoft.com/office/drawing/2014/main" id="{6DD2532D-06F3-E1EE-8CE1-B8938F82EF8F}"/>
              </a:ext>
            </a:extLst>
          </p:cNvPr>
          <p:cNvPicPr>
            <a:picLocks noChangeAspect="1"/>
          </p:cNvPicPr>
          <p:nvPr/>
        </p:nvPicPr>
        <p:blipFill>
          <a:blip r:embed="rId5"/>
          <a:stretch>
            <a:fillRect/>
          </a:stretch>
        </p:blipFill>
        <p:spPr>
          <a:xfrm>
            <a:off x="1891351" y="2977289"/>
            <a:ext cx="5119999" cy="2880000"/>
          </a:xfrm>
          <a:prstGeom prst="rect">
            <a:avLst/>
          </a:prstGeom>
          <a:effec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9022" y="2989759"/>
            <a:ext cx="1193819" cy="12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802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b="1" dirty="0"/>
              <a:t>Vorstellungen besitzen</a:t>
            </a:r>
          </a:p>
          <a:p>
            <a:r>
              <a:rPr lang="de-DE" dirty="0"/>
              <a:t>Darstellungen vernetzen</a:t>
            </a:r>
          </a:p>
          <a:p>
            <a:r>
              <a:rPr lang="de-DE" dirty="0"/>
              <a:t>Strukturen nutzen</a:t>
            </a:r>
          </a:p>
          <a:p>
            <a:r>
              <a:rPr lang="de-DE" dirty="0"/>
              <a:t>Reflexion und Erprobungsauftrag</a:t>
            </a:r>
          </a:p>
          <a:p>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2797439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32</a:t>
            </a:fld>
            <a:endParaRPr lang="de-DE" dirty="0"/>
          </a:p>
        </p:txBody>
      </p:sp>
      <p:sp>
        <p:nvSpPr>
          <p:cNvPr id="5" name="Textplatzhalter 4"/>
          <p:cNvSpPr>
            <a:spLocks noGrp="1"/>
          </p:cNvSpPr>
          <p:nvPr>
            <p:ph type="body" sz="quarter" idx="13"/>
          </p:nvPr>
        </p:nvSpPr>
        <p:spPr/>
        <p:txBody>
          <a:bodyPr/>
          <a:lstStyle/>
          <a:p>
            <a:r>
              <a:rPr lang="de-DE" dirty="0"/>
              <a:t>HINWEISE ZU DEN FOLIEN 33-51</a:t>
            </a:r>
          </a:p>
        </p:txBody>
      </p:sp>
      <p:sp>
        <p:nvSpPr>
          <p:cNvPr id="6" name="Inhaltsplatzhalter 5"/>
          <p:cNvSpPr>
            <a:spLocks noGrp="1"/>
          </p:cNvSpPr>
          <p:nvPr>
            <p:ph idx="1"/>
          </p:nvPr>
        </p:nvSpPr>
        <p:spPr>
          <a:xfrm>
            <a:off x="1096423" y="1639658"/>
            <a:ext cx="7418927" cy="4527819"/>
          </a:xfrm>
        </p:spPr>
        <p:txBody>
          <a:bodyPr/>
          <a:lstStyle/>
          <a:p>
            <a:pPr>
              <a:spcBef>
                <a:spcPts val="0"/>
              </a:spcBef>
            </a:pPr>
            <a:r>
              <a:rPr lang="de-DE" sz="1200" b="1" dirty="0"/>
              <a:t>Kernbotschaften (Folien 48; 51):</a:t>
            </a:r>
          </a:p>
          <a:p>
            <a:pPr marL="171450" indent="-171450">
              <a:spcBef>
                <a:spcPts val="0"/>
              </a:spcBef>
              <a:buFont typeface="Arial" panose="020B0604020202020204" pitchFamily="34" charset="0"/>
              <a:buChar char="•"/>
            </a:pPr>
            <a:r>
              <a:rPr lang="de-DE" sz="1200" b="1" dirty="0"/>
              <a:t>Lernende brauchen Gelegenheiten, Aktivitäten zum Bündeln und Entbündeln durchzuführen.</a:t>
            </a:r>
          </a:p>
          <a:p>
            <a:pPr marL="171450" indent="-171450">
              <a:spcBef>
                <a:spcPts val="0"/>
              </a:spcBef>
              <a:buFont typeface="Arial" panose="020B0604020202020204" pitchFamily="34" charset="0"/>
              <a:buChar char="•"/>
            </a:pPr>
            <a:r>
              <a:rPr lang="de-DE" sz="1200" b="1" dirty="0"/>
              <a:t>Lernende brauchen Gelegenheiten, die Ziffern einer Zahl stellenwertgerecht zu deuten.</a:t>
            </a:r>
          </a:p>
          <a:p>
            <a:r>
              <a:rPr lang="de-DE" sz="1200" dirty="0"/>
              <a:t>Folien 33-35: Die drei Prinzipien zum Aspekt „Vorstellungen besitzen“ werden aufgeführt  und das Teile-Ganzes-Verständnis als Voraussetzung erläutert.</a:t>
            </a:r>
          </a:p>
          <a:p>
            <a:r>
              <a:rPr lang="de-DE" sz="1200" dirty="0"/>
              <a:t>Folien 37-43: Aktivität (Hinweis s. Folie 36)</a:t>
            </a:r>
          </a:p>
          <a:p>
            <a:r>
              <a:rPr lang="de-DE" sz="1200" dirty="0"/>
              <a:t>Folien 44-47: Hier wird das Prinzip der fortgesetzten Bündelung erläutert und an Unterrichtsbeispielen illustriert. Zentral ist hier die Idee des kardinalen Bündelns und Entbündelns und somit die Wahl kardinaler Darstellungsmittel. Mit ordinalen Darstellungsmitteln (Rechenkette, Zahlenstrahl, …) kommt man hier nicht weiter.</a:t>
            </a:r>
          </a:p>
          <a:p>
            <a:r>
              <a:rPr lang="de-DE" sz="1200" dirty="0"/>
              <a:t>Folien 49-50: Hier werden das Prinzip des Stellenwertes und das Prinzip des Zahlenwertes beispielhaft erklärt und anschließend gezeigt, inwieweit diese im Unterricht berücksichtig werden müssen.  </a:t>
            </a:r>
          </a:p>
          <a:p>
            <a:r>
              <a:rPr lang="de-DE" sz="1200" dirty="0"/>
              <a:t>Auch wenn der Fokus hier auf dem Praxisbezug liegen sollte (z. B. Anregung von Bündelungsaktivitäten), stellen Sie sicher, dass die Teilnehmenden die theoretische Basis zu den Prinzipien haben. </a:t>
            </a:r>
          </a:p>
          <a:p>
            <a:endParaRPr lang="de-DE" sz="1200" dirty="0"/>
          </a:p>
          <a:p>
            <a:endParaRPr lang="de-DE" dirty="0"/>
          </a:p>
        </p:txBody>
      </p:sp>
    </p:spTree>
    <p:extLst>
      <p:ext uri="{BB962C8B-B14F-4D97-AF65-F5344CB8AC3E}">
        <p14:creationId xmlns:p14="http://schemas.microsoft.com/office/powerpoint/2010/main" val="1921806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Vorstellungen besitzen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33</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2" y="2017571"/>
            <a:ext cx="4366088" cy="3276000"/>
            <a:chOff x="5681807" y="3971726"/>
            <a:chExt cx="2421272"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84218" y="4816474"/>
              <a:ext cx="1019300" cy="972000"/>
              <a:chOff x="6384218"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84218" y="5165783"/>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Strukturen</a:t>
                </a:r>
              </a:p>
              <a:p>
                <a:pPr algn="ctr"/>
                <a:r>
                  <a:rPr lang="de-DE" b="1" dirty="0">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79" y="3971726"/>
              <a:ext cx="1019300" cy="972000"/>
              <a:chOff x="7134757"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7" y="4402189"/>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7" y="3987586"/>
              <a:ext cx="1019300" cy="972000"/>
              <a:chOff x="5633682"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2" y="4411831"/>
                <a:ext cx="1019300" cy="358431"/>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Vorstellungen besitzen</a:t>
                </a:r>
              </a:p>
            </p:txBody>
          </p:sp>
        </p:grpSp>
      </p:grpSp>
    </p:spTree>
    <p:extLst>
      <p:ext uri="{BB962C8B-B14F-4D97-AF65-F5344CB8AC3E}">
        <p14:creationId xmlns:p14="http://schemas.microsoft.com/office/powerpoint/2010/main" val="3954754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85040-40CD-BD48-97CC-4A8D7A455F24}"/>
              </a:ext>
            </a:extLst>
          </p:cNvPr>
          <p:cNvSpPr>
            <a:spLocks noGrp="1"/>
          </p:cNvSpPr>
          <p:nvPr>
            <p:ph type="title"/>
          </p:nvPr>
        </p:nvSpPr>
        <p:spPr/>
        <p:txBody>
          <a:bodyPr>
            <a:normAutofit/>
          </a:bodyPr>
          <a:lstStyle/>
          <a:p>
            <a:r>
              <a:rPr lang="de-DE" dirty="0"/>
              <a:t>Vorstellungen besitzen</a:t>
            </a:r>
          </a:p>
        </p:txBody>
      </p:sp>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DAS DEZIMALE STELLENWERTSYSTEM</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8" name="Inhaltsplatzhalter 7">
            <a:extLst>
              <a:ext uri="{FF2B5EF4-FFF2-40B4-BE49-F238E27FC236}">
                <a16:creationId xmlns:a16="http://schemas.microsoft.com/office/drawing/2014/main" id="{1338E3C9-B82A-E321-D0F3-69EE4F9947E1}"/>
              </a:ext>
            </a:extLst>
          </p:cNvPr>
          <p:cNvSpPr>
            <a:spLocks noGrp="1"/>
          </p:cNvSpPr>
          <p:nvPr>
            <p:ph idx="1"/>
          </p:nvPr>
        </p:nvSpPr>
        <p:spPr/>
        <p:txBody>
          <a:bodyPr/>
          <a:lstStyle/>
          <a:p>
            <a:pPr>
              <a:lnSpc>
                <a:spcPct val="100000"/>
              </a:lnSpc>
            </a:pPr>
            <a:r>
              <a:rPr lang="de-DE" dirty="0"/>
              <a:t>Im dezimalen Stellenwertsystem lassen sich alle Zahlen in beliebiger Größe mit den zehn </a:t>
            </a:r>
            <a:r>
              <a:rPr lang="de-DE" dirty="0">
                <a:solidFill>
                  <a:srgbClr val="327D87"/>
                </a:solidFill>
              </a:rPr>
              <a:t>Ziffern von 0 bis 9 </a:t>
            </a:r>
            <a:r>
              <a:rPr lang="de-DE" dirty="0"/>
              <a:t>darstellen.</a:t>
            </a:r>
          </a:p>
          <a:p>
            <a:pPr>
              <a:lnSpc>
                <a:spcPct val="100000"/>
              </a:lnSpc>
            </a:pPr>
            <a:endParaRPr lang="de-DE" dirty="0"/>
          </a:p>
          <a:p>
            <a:pPr>
              <a:lnSpc>
                <a:spcPct val="100000"/>
              </a:lnSpc>
            </a:pPr>
            <a:r>
              <a:rPr lang="de-DE" dirty="0"/>
              <a:t>Dabei gelten die folgenden drei Prinzipien: </a:t>
            </a:r>
          </a:p>
          <a:p>
            <a:pPr marL="285750" indent="-285750">
              <a:lnSpc>
                <a:spcPct val="100000"/>
              </a:lnSpc>
              <a:buFont typeface="Arial" panose="020B0604020202020204" pitchFamily="34" charset="0"/>
              <a:buChar char="•"/>
            </a:pPr>
            <a:r>
              <a:rPr lang="de-DE" dirty="0">
                <a:solidFill>
                  <a:srgbClr val="327D87"/>
                </a:solidFill>
              </a:rPr>
              <a:t>Prinzip der fortgesetzten Bündelung</a:t>
            </a:r>
          </a:p>
          <a:p>
            <a:pPr marL="285750" indent="-285750">
              <a:lnSpc>
                <a:spcPct val="100000"/>
              </a:lnSpc>
              <a:buFont typeface="Arial" panose="020B0604020202020204" pitchFamily="34" charset="0"/>
              <a:buChar char="•"/>
            </a:pPr>
            <a:r>
              <a:rPr lang="de-DE" dirty="0">
                <a:solidFill>
                  <a:srgbClr val="327D87"/>
                </a:solidFill>
              </a:rPr>
              <a:t>Prinzip des Stellenwerts</a:t>
            </a:r>
          </a:p>
          <a:p>
            <a:pPr marL="285750" indent="-285750">
              <a:lnSpc>
                <a:spcPct val="100000"/>
              </a:lnSpc>
              <a:buFont typeface="Arial" panose="020B0604020202020204" pitchFamily="34" charset="0"/>
              <a:buChar char="•"/>
            </a:pPr>
            <a:r>
              <a:rPr lang="de-DE" dirty="0">
                <a:solidFill>
                  <a:srgbClr val="327D87"/>
                </a:solidFill>
              </a:rPr>
              <a:t>Prinzip des Zahlenwerts</a:t>
            </a:r>
            <a:r>
              <a:rPr lang="de-DE" dirty="0"/>
              <a:t>	</a:t>
            </a:r>
            <a:endParaRPr lang="de-DE" dirty="0">
              <a:solidFill>
                <a:srgbClr val="327D87"/>
              </a:solidFill>
            </a:endParaRPr>
          </a:p>
        </p:txBody>
      </p:sp>
      <p:sp>
        <p:nvSpPr>
          <p:cNvPr id="10" name="Textfeld 9">
            <a:extLst>
              <a:ext uri="{FF2B5EF4-FFF2-40B4-BE49-F238E27FC236}">
                <a16:creationId xmlns:a16="http://schemas.microsoft.com/office/drawing/2014/main" id="{A8364BD3-9A21-B181-58DA-61208E88A04B}"/>
              </a:ext>
            </a:extLst>
          </p:cNvPr>
          <p:cNvSpPr txBox="1"/>
          <p:nvPr/>
        </p:nvSpPr>
        <p:spPr>
          <a:xfrm>
            <a:off x="4669783" y="5996223"/>
            <a:ext cx="4083567" cy="276999"/>
          </a:xfrm>
          <a:prstGeom prst="rect">
            <a:avLst/>
          </a:prstGeom>
          <a:noFill/>
        </p:spPr>
        <p:txBody>
          <a:bodyPr wrap="square">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(PIKAS, 2020, S. 30, Wartha &amp; Schulz, 2018, S. 48-50)</a:t>
            </a:r>
          </a:p>
        </p:txBody>
      </p:sp>
      <p:sp>
        <p:nvSpPr>
          <p:cNvPr id="7" name="Pfeil nach rechts 6">
            <a:extLst>
              <a:ext uri="{FF2B5EF4-FFF2-40B4-BE49-F238E27FC236}">
                <a16:creationId xmlns:a16="http://schemas.microsoft.com/office/drawing/2014/main" id="{CCED82AC-871B-32DE-775F-FC58BF03C8D8}"/>
              </a:ext>
            </a:extLst>
          </p:cNvPr>
          <p:cNvSpPr/>
          <p:nvPr/>
        </p:nvSpPr>
        <p:spPr>
          <a:xfrm>
            <a:off x="1096267" y="4825814"/>
            <a:ext cx="1148935" cy="304800"/>
          </a:xfrm>
          <a:prstGeom prst="rightArrow">
            <a:avLst/>
          </a:prstGeom>
          <a:solidFill>
            <a:srgbClr val="327D87"/>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96248796-821A-A41F-2356-AC21DF436C6A}"/>
              </a:ext>
            </a:extLst>
          </p:cNvPr>
          <p:cNvSpPr txBox="1"/>
          <p:nvPr/>
        </p:nvSpPr>
        <p:spPr>
          <a:xfrm>
            <a:off x="2245359" y="4516549"/>
            <a:ext cx="5860416" cy="923330"/>
          </a:xfrm>
          <a:prstGeom prst="rect">
            <a:avLst/>
          </a:prstGeom>
          <a:noFill/>
        </p:spPr>
        <p:txBody>
          <a:bodyPr wrap="square" rtlCol="0">
            <a:spAutoFit/>
          </a:bodyPr>
          <a:lstStyle/>
          <a:p>
            <a:r>
              <a:rPr lang="de-DE" dirty="0"/>
              <a:t>Voraussetzung für das Verständnis dieser Prinzipien sind ein </a:t>
            </a:r>
            <a:r>
              <a:rPr lang="de-DE" dirty="0">
                <a:solidFill>
                  <a:srgbClr val="327D87"/>
                </a:solidFill>
              </a:rPr>
              <a:t>Teile-Ganzes-Verständnis</a:t>
            </a:r>
            <a:r>
              <a:rPr lang="de-DE" dirty="0"/>
              <a:t> und die </a:t>
            </a:r>
            <a:r>
              <a:rPr lang="de-DE" dirty="0">
                <a:solidFill>
                  <a:srgbClr val="327D87"/>
                </a:solidFill>
              </a:rPr>
              <a:t>Fähigkeit zur Darstellungsvernetzung.</a:t>
            </a:r>
            <a:endParaRPr lang="de-DE" dirty="0"/>
          </a:p>
        </p:txBody>
      </p:sp>
    </p:spTree>
    <p:extLst>
      <p:ext uri="{BB962C8B-B14F-4D97-AF65-F5344CB8AC3E}">
        <p14:creationId xmlns:p14="http://schemas.microsoft.com/office/powerpoint/2010/main" val="2884693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417110A7-3C31-DF6A-61D9-A0967C943BD6}"/>
              </a:ext>
            </a:extLst>
          </p:cNvPr>
          <p:cNvPicPr>
            <a:picLocks noChangeAspect="1"/>
          </p:cNvPicPr>
          <p:nvPr/>
        </p:nvPicPr>
        <p:blipFill rotWithShape="1">
          <a:blip r:embed="rId3"/>
          <a:srcRect l="20776" t="36103" r="1298" b="30520"/>
          <a:stretch/>
        </p:blipFill>
        <p:spPr>
          <a:xfrm>
            <a:off x="2533644" y="2882537"/>
            <a:ext cx="6345045" cy="1665128"/>
          </a:xfrm>
          <a:prstGeom prst="rect">
            <a:avLst/>
          </a:prstGeom>
        </p:spPr>
      </p:pic>
      <p:sp>
        <p:nvSpPr>
          <p:cNvPr id="15" name="Titel 1">
            <a:extLst>
              <a:ext uri="{FF2B5EF4-FFF2-40B4-BE49-F238E27FC236}">
                <a16:creationId xmlns:a16="http://schemas.microsoft.com/office/drawing/2014/main" id="{ECC56503-07C2-A343-A599-E6F1E4D9A669}"/>
              </a:ext>
            </a:extLst>
          </p:cNvPr>
          <p:cNvSpPr>
            <a:spLocks noGrp="1"/>
          </p:cNvSpPr>
          <p:nvPr>
            <p:ph type="title"/>
          </p:nvPr>
        </p:nvSpPr>
        <p:spPr/>
        <p:txBody>
          <a:bodyPr>
            <a:normAutofit/>
          </a:bodyPr>
          <a:lstStyle/>
          <a:p>
            <a:r>
              <a:rPr lang="de-DE" dirty="0"/>
              <a:t>Vorstellungen besitzen</a:t>
            </a:r>
          </a:p>
        </p:txBody>
      </p:sp>
      <p:sp>
        <p:nvSpPr>
          <p:cNvPr id="3" name="Textplatzhalter 2">
            <a:extLst>
              <a:ext uri="{FF2B5EF4-FFF2-40B4-BE49-F238E27FC236}">
                <a16:creationId xmlns:a16="http://schemas.microsoft.com/office/drawing/2014/main" id="{87F388DD-D40A-8842-8460-07A47428CA43}"/>
              </a:ext>
            </a:extLst>
          </p:cNvPr>
          <p:cNvSpPr>
            <a:spLocks noGrp="1"/>
          </p:cNvSpPr>
          <p:nvPr>
            <p:ph type="body" sz="quarter" idx="13"/>
          </p:nvPr>
        </p:nvSpPr>
        <p:spPr>
          <a:xfrm>
            <a:off x="1096266" y="1194030"/>
            <a:ext cx="7664511" cy="445628"/>
          </a:xfrm>
        </p:spPr>
        <p:txBody>
          <a:bodyPr/>
          <a:lstStyle/>
          <a:p>
            <a:r>
              <a:rPr lang="de-DE" dirty="0"/>
              <a:t>VORAUSSETZUNG: TEILE-GANZES-VERSTÄNDNIS</a:t>
            </a:r>
          </a:p>
        </p:txBody>
      </p:sp>
      <p:sp>
        <p:nvSpPr>
          <p:cNvPr id="5" name="Datumsplatzhalter 4">
            <a:extLst>
              <a:ext uri="{FF2B5EF4-FFF2-40B4-BE49-F238E27FC236}">
                <a16:creationId xmlns:a16="http://schemas.microsoft.com/office/drawing/2014/main" id="{78B243D3-B465-E149-9257-E5D45F39C29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CEA05AA-FEF8-ED47-B144-A9277433C5F5}"/>
              </a:ext>
            </a:extLst>
          </p:cNvPr>
          <p:cNvSpPr>
            <a:spLocks noGrp="1"/>
          </p:cNvSpPr>
          <p:nvPr>
            <p:ph type="sldNum" sz="quarter" idx="12"/>
          </p:nvPr>
        </p:nvSpPr>
        <p:spPr/>
        <p:txBody>
          <a:bodyPr/>
          <a:lstStyle/>
          <a:p>
            <a:fld id="{C3752B7C-18A9-864D-BBCB-54A9F41B5594}" type="slidenum">
              <a:rPr lang="de-DE" smtClean="0"/>
              <a:pPr/>
              <a:t>35</a:t>
            </a:fld>
            <a:endParaRPr lang="de-DE" dirty="0"/>
          </a:p>
        </p:txBody>
      </p:sp>
      <p:graphicFrame>
        <p:nvGraphicFramePr>
          <p:cNvPr id="2" name="Tabelle 1"/>
          <p:cNvGraphicFramePr>
            <a:graphicFrameLocks noGrp="1"/>
          </p:cNvGraphicFramePr>
          <p:nvPr>
            <p:extLst>
              <p:ext uri="{D42A27DB-BD31-4B8C-83A1-F6EECF244321}">
                <p14:modId xmlns:p14="http://schemas.microsoft.com/office/powerpoint/2010/main" val="2968906980"/>
              </p:ext>
            </p:extLst>
          </p:nvPr>
        </p:nvGraphicFramePr>
        <p:xfrm>
          <a:off x="265311" y="3051210"/>
          <a:ext cx="2011680" cy="1273048"/>
        </p:xfrm>
        <a:graphic>
          <a:graphicData uri="http://schemas.openxmlformats.org/drawingml/2006/table">
            <a:tbl>
              <a:tblPr firstRow="1" bandRow="1">
                <a:tableStyleId>{5940675A-B579-460E-94D1-54222C63F5DA}</a:tableStyleId>
              </a:tblPr>
              <a:tblGrid>
                <a:gridCol w="502920">
                  <a:extLst>
                    <a:ext uri="{9D8B030D-6E8A-4147-A177-3AD203B41FA5}">
                      <a16:colId xmlns:a16="http://schemas.microsoft.com/office/drawing/2014/main" val="20000"/>
                    </a:ext>
                  </a:extLst>
                </a:gridCol>
                <a:gridCol w="502920">
                  <a:extLst>
                    <a:ext uri="{9D8B030D-6E8A-4147-A177-3AD203B41FA5}">
                      <a16:colId xmlns:a16="http://schemas.microsoft.com/office/drawing/2014/main" val="20001"/>
                    </a:ext>
                  </a:extLst>
                </a:gridCol>
                <a:gridCol w="502920">
                  <a:extLst>
                    <a:ext uri="{9D8B030D-6E8A-4147-A177-3AD203B41FA5}">
                      <a16:colId xmlns:a16="http://schemas.microsoft.com/office/drawing/2014/main" val="20002"/>
                    </a:ext>
                  </a:extLst>
                </a:gridCol>
                <a:gridCol w="502920">
                  <a:extLst>
                    <a:ext uri="{9D8B030D-6E8A-4147-A177-3AD203B41FA5}">
                      <a16:colId xmlns:a16="http://schemas.microsoft.com/office/drawing/2014/main" val="20003"/>
                    </a:ext>
                  </a:extLst>
                </a:gridCol>
              </a:tblGrid>
              <a:tr h="636524">
                <a:tc>
                  <a:txBody>
                    <a:bodyPr/>
                    <a:lstStyle/>
                    <a:p>
                      <a:pPr algn="ctr"/>
                      <a:r>
                        <a:rPr lang="de-DE" b="1" dirty="0">
                          <a:latin typeface="Arial" panose="020B0604020202020204" pitchFamily="34" charset="0"/>
                          <a:cs typeface="Arial" panose="020B0604020202020204" pitchFamily="34" charset="0"/>
                        </a:rPr>
                        <a:t>T</a:t>
                      </a:r>
                    </a:p>
                  </a:txBody>
                  <a:tcPr/>
                </a:tc>
                <a:tc>
                  <a:txBody>
                    <a:bodyPr/>
                    <a:lstStyle/>
                    <a:p>
                      <a:pPr algn="ctr"/>
                      <a:r>
                        <a:rPr lang="de-DE" b="1" dirty="0">
                          <a:latin typeface="Arial" panose="020B0604020202020204" pitchFamily="34" charset="0"/>
                          <a:cs typeface="Arial" panose="020B0604020202020204" pitchFamily="34" charset="0"/>
                        </a:rPr>
                        <a:t>H</a:t>
                      </a:r>
                    </a:p>
                  </a:txBody>
                  <a:tcPr/>
                </a:tc>
                <a:tc>
                  <a:txBody>
                    <a:bodyPr/>
                    <a:lstStyle/>
                    <a:p>
                      <a:pPr algn="ctr"/>
                      <a:r>
                        <a:rPr lang="de-DE" b="1" dirty="0">
                          <a:latin typeface="Arial" panose="020B0604020202020204" pitchFamily="34" charset="0"/>
                          <a:cs typeface="Arial" panose="020B0604020202020204" pitchFamily="34" charset="0"/>
                        </a:rPr>
                        <a:t>Z</a:t>
                      </a:r>
                    </a:p>
                  </a:txBody>
                  <a:tcPr/>
                </a:tc>
                <a:tc>
                  <a:txBody>
                    <a:bodyPr/>
                    <a:lstStyle/>
                    <a:p>
                      <a:pPr algn="ctr"/>
                      <a:r>
                        <a:rPr lang="de-DE" b="1" dirty="0">
                          <a:latin typeface="Arial" panose="020B0604020202020204" pitchFamily="34" charset="0"/>
                          <a:cs typeface="Arial" panose="020B0604020202020204" pitchFamily="34" charset="0"/>
                        </a:rPr>
                        <a:t>E</a:t>
                      </a:r>
                    </a:p>
                  </a:txBody>
                  <a:tcPr/>
                </a:tc>
                <a:extLst>
                  <a:ext uri="{0D108BD9-81ED-4DB2-BD59-A6C34878D82A}">
                    <a16:rowId xmlns:a16="http://schemas.microsoft.com/office/drawing/2014/main" val="10000"/>
                  </a:ext>
                </a:extLst>
              </a:tr>
              <a:tr h="636524">
                <a:tc>
                  <a:txBody>
                    <a:bodyPr/>
                    <a:lstStyle/>
                    <a:p>
                      <a:pPr algn="ctr"/>
                      <a:r>
                        <a:rPr lang="de-DE" b="1" dirty="0">
                          <a:solidFill>
                            <a:srgbClr val="00B050"/>
                          </a:solidFill>
                          <a:latin typeface="Arial" panose="020B0604020202020204" pitchFamily="34" charset="0"/>
                          <a:cs typeface="Arial" panose="020B0604020202020204" pitchFamily="34" charset="0"/>
                        </a:rPr>
                        <a:t>3</a:t>
                      </a:r>
                    </a:p>
                  </a:txBody>
                  <a:tcPr/>
                </a:tc>
                <a:tc>
                  <a:txBody>
                    <a:bodyPr/>
                    <a:lstStyle/>
                    <a:p>
                      <a:pPr algn="ctr"/>
                      <a:r>
                        <a:rPr lang="de-DE" b="1" dirty="0">
                          <a:solidFill>
                            <a:srgbClr val="C00000"/>
                          </a:solidFill>
                          <a:latin typeface="Arial" panose="020B0604020202020204" pitchFamily="34" charset="0"/>
                          <a:cs typeface="Arial" panose="020B0604020202020204" pitchFamily="34" charset="0"/>
                        </a:rPr>
                        <a:t>2</a:t>
                      </a:r>
                    </a:p>
                  </a:txBody>
                  <a:tcPr/>
                </a:tc>
                <a:tc>
                  <a:txBody>
                    <a:bodyPr/>
                    <a:lstStyle/>
                    <a:p>
                      <a:pPr algn="ctr"/>
                      <a:r>
                        <a:rPr lang="de-DE" b="1" dirty="0">
                          <a:solidFill>
                            <a:srgbClr val="0070C0"/>
                          </a:solidFill>
                          <a:latin typeface="Arial" panose="020B0604020202020204" pitchFamily="34" charset="0"/>
                          <a:cs typeface="Arial" panose="020B0604020202020204" pitchFamily="34" charset="0"/>
                        </a:rPr>
                        <a:t>1</a:t>
                      </a:r>
                    </a:p>
                  </a:txBody>
                  <a:tcPr/>
                </a:tc>
                <a:tc>
                  <a:txBody>
                    <a:bodyPr/>
                    <a:lstStyle/>
                    <a:p>
                      <a:pPr algn="ctr"/>
                      <a:r>
                        <a:rPr lang="de-DE" b="1" dirty="0">
                          <a:solidFill>
                            <a:srgbClr val="00B050"/>
                          </a:solidFill>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10001"/>
                  </a:ext>
                </a:extLst>
              </a:tr>
            </a:tbl>
          </a:graphicData>
        </a:graphic>
      </p:graphicFrame>
      <p:sp>
        <p:nvSpPr>
          <p:cNvPr id="8" name="Abgerundetes Rechteck 7">
            <a:extLst>
              <a:ext uri="{FF2B5EF4-FFF2-40B4-BE49-F238E27FC236}">
                <a16:creationId xmlns:a16="http://schemas.microsoft.com/office/drawing/2014/main" id="{D1A08CC2-3143-1095-112F-844D79432B12}"/>
              </a:ext>
            </a:extLst>
          </p:cNvPr>
          <p:cNvSpPr/>
          <p:nvPr/>
        </p:nvSpPr>
        <p:spPr>
          <a:xfrm>
            <a:off x="2736873" y="2037784"/>
            <a:ext cx="1280160" cy="755904"/>
          </a:xfrm>
          <a:prstGeom prst="roundRect">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00B050"/>
                </a:solidFill>
              </a:rPr>
              <a:t>drei Tausender</a:t>
            </a:r>
          </a:p>
        </p:txBody>
      </p:sp>
      <p:sp>
        <p:nvSpPr>
          <p:cNvPr id="12" name="Abgerundetes Rechteck 11">
            <a:extLst>
              <a:ext uri="{FF2B5EF4-FFF2-40B4-BE49-F238E27FC236}">
                <a16:creationId xmlns:a16="http://schemas.microsoft.com/office/drawing/2014/main" id="{FB4B6895-97AE-485B-3CFC-0162906EFE14}"/>
              </a:ext>
            </a:extLst>
          </p:cNvPr>
          <p:cNvSpPr/>
          <p:nvPr/>
        </p:nvSpPr>
        <p:spPr>
          <a:xfrm>
            <a:off x="4220585" y="2045993"/>
            <a:ext cx="1377696" cy="755904"/>
          </a:xfrm>
          <a:prstGeom prst="roundRect">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C00000"/>
                </a:solidFill>
              </a:rPr>
              <a:t>zwei Hunderter</a:t>
            </a:r>
          </a:p>
        </p:txBody>
      </p:sp>
      <p:sp>
        <p:nvSpPr>
          <p:cNvPr id="14" name="Abgerundetes Rechteck 13">
            <a:extLst>
              <a:ext uri="{FF2B5EF4-FFF2-40B4-BE49-F238E27FC236}">
                <a16:creationId xmlns:a16="http://schemas.microsoft.com/office/drawing/2014/main" id="{7F766857-9CD9-A3B9-7792-52CBE7141BED}"/>
              </a:ext>
            </a:extLst>
          </p:cNvPr>
          <p:cNvSpPr/>
          <p:nvPr/>
        </p:nvSpPr>
        <p:spPr>
          <a:xfrm>
            <a:off x="5801833" y="2056091"/>
            <a:ext cx="1377696" cy="755904"/>
          </a:xfrm>
          <a:prstGeom prst="roundRect">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0070C0"/>
                </a:solidFill>
              </a:rPr>
              <a:t>ein </a:t>
            </a:r>
          </a:p>
          <a:p>
            <a:pPr algn="ctr"/>
            <a:r>
              <a:rPr lang="de-DE" sz="1600" dirty="0">
                <a:solidFill>
                  <a:srgbClr val="0070C0"/>
                </a:solidFill>
              </a:rPr>
              <a:t>Zehner</a:t>
            </a:r>
          </a:p>
        </p:txBody>
      </p:sp>
      <p:pic>
        <p:nvPicPr>
          <p:cNvPr id="16" name="Grafik 15">
            <a:extLst>
              <a:ext uri="{FF2B5EF4-FFF2-40B4-BE49-F238E27FC236}">
                <a16:creationId xmlns:a16="http://schemas.microsoft.com/office/drawing/2014/main" id="{75ECF13D-ADFA-C49D-8B1A-2EF4BAD3E3A4}"/>
              </a:ext>
            </a:extLst>
          </p:cNvPr>
          <p:cNvPicPr>
            <a:picLocks noChangeAspect="1"/>
          </p:cNvPicPr>
          <p:nvPr/>
        </p:nvPicPr>
        <p:blipFill>
          <a:blip r:embed="rId4"/>
          <a:stretch>
            <a:fillRect/>
          </a:stretch>
        </p:blipFill>
        <p:spPr>
          <a:xfrm>
            <a:off x="2592146" y="3028428"/>
            <a:ext cx="794362" cy="716680"/>
          </a:xfrm>
          <a:prstGeom prst="rect">
            <a:avLst/>
          </a:prstGeom>
        </p:spPr>
      </p:pic>
      <p:pic>
        <p:nvPicPr>
          <p:cNvPr id="17" name="Grafik 16">
            <a:extLst>
              <a:ext uri="{FF2B5EF4-FFF2-40B4-BE49-F238E27FC236}">
                <a16:creationId xmlns:a16="http://schemas.microsoft.com/office/drawing/2014/main" id="{D4E3DC9A-0978-854E-C437-213F293DB8D4}"/>
              </a:ext>
            </a:extLst>
          </p:cNvPr>
          <p:cNvPicPr>
            <a:picLocks noChangeAspect="1"/>
          </p:cNvPicPr>
          <p:nvPr/>
        </p:nvPicPr>
        <p:blipFill>
          <a:blip r:embed="rId5"/>
          <a:stretch>
            <a:fillRect/>
          </a:stretch>
        </p:blipFill>
        <p:spPr>
          <a:xfrm>
            <a:off x="4332036" y="3026720"/>
            <a:ext cx="597230" cy="597230"/>
          </a:xfrm>
          <a:prstGeom prst="rect">
            <a:avLst/>
          </a:prstGeom>
        </p:spPr>
      </p:pic>
      <p:sp>
        <p:nvSpPr>
          <p:cNvPr id="28" name="Abgerundetes Rechteck 27">
            <a:extLst>
              <a:ext uri="{FF2B5EF4-FFF2-40B4-BE49-F238E27FC236}">
                <a16:creationId xmlns:a16="http://schemas.microsoft.com/office/drawing/2014/main" id="{4216FE78-B313-A01B-B097-12AEDDEC1FB5}"/>
              </a:ext>
            </a:extLst>
          </p:cNvPr>
          <p:cNvSpPr/>
          <p:nvPr/>
        </p:nvSpPr>
        <p:spPr>
          <a:xfrm>
            <a:off x="7383081" y="2047218"/>
            <a:ext cx="1377696" cy="755904"/>
          </a:xfrm>
          <a:prstGeom prst="roundRect">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00B050"/>
                </a:solidFill>
              </a:rPr>
              <a:t>zwei </a:t>
            </a:r>
          </a:p>
          <a:p>
            <a:pPr algn="ctr"/>
            <a:r>
              <a:rPr lang="de-DE" sz="1600" dirty="0">
                <a:solidFill>
                  <a:srgbClr val="00B050"/>
                </a:solidFill>
              </a:rPr>
              <a:t>Einer</a:t>
            </a:r>
          </a:p>
        </p:txBody>
      </p:sp>
      <p:pic>
        <p:nvPicPr>
          <p:cNvPr id="30" name="Grafik 29">
            <a:extLst>
              <a:ext uri="{FF2B5EF4-FFF2-40B4-BE49-F238E27FC236}">
                <a16:creationId xmlns:a16="http://schemas.microsoft.com/office/drawing/2014/main" id="{0C5BA532-75B6-DB1E-8F36-D30C18F2B975}"/>
              </a:ext>
            </a:extLst>
          </p:cNvPr>
          <p:cNvPicPr>
            <a:picLocks noChangeAspect="1"/>
          </p:cNvPicPr>
          <p:nvPr/>
        </p:nvPicPr>
        <p:blipFill>
          <a:blip r:embed="rId6"/>
          <a:stretch>
            <a:fillRect/>
          </a:stretch>
        </p:blipFill>
        <p:spPr>
          <a:xfrm rot="5400000">
            <a:off x="6460854" y="2860019"/>
            <a:ext cx="59654" cy="596534"/>
          </a:xfrm>
          <a:prstGeom prst="rect">
            <a:avLst/>
          </a:prstGeom>
        </p:spPr>
      </p:pic>
      <p:pic>
        <p:nvPicPr>
          <p:cNvPr id="32" name="Grafik 31">
            <a:extLst>
              <a:ext uri="{FF2B5EF4-FFF2-40B4-BE49-F238E27FC236}">
                <a16:creationId xmlns:a16="http://schemas.microsoft.com/office/drawing/2014/main" id="{8CFAC1BF-7AEE-27B0-36BB-73DE03395649}"/>
              </a:ext>
            </a:extLst>
          </p:cNvPr>
          <p:cNvPicPr>
            <a:picLocks noChangeAspect="1"/>
          </p:cNvPicPr>
          <p:nvPr/>
        </p:nvPicPr>
        <p:blipFill>
          <a:blip r:embed="rId4"/>
          <a:stretch>
            <a:fillRect/>
          </a:stretch>
        </p:blipFill>
        <p:spPr>
          <a:xfrm>
            <a:off x="3386508" y="3026720"/>
            <a:ext cx="794362" cy="716680"/>
          </a:xfrm>
          <a:prstGeom prst="rect">
            <a:avLst/>
          </a:prstGeom>
        </p:spPr>
      </p:pic>
      <p:pic>
        <p:nvPicPr>
          <p:cNvPr id="33" name="Grafik 32">
            <a:extLst>
              <a:ext uri="{FF2B5EF4-FFF2-40B4-BE49-F238E27FC236}">
                <a16:creationId xmlns:a16="http://schemas.microsoft.com/office/drawing/2014/main" id="{BE869E8F-EBF5-12C4-39CF-EB0BA3B756F4}"/>
              </a:ext>
            </a:extLst>
          </p:cNvPr>
          <p:cNvPicPr>
            <a:picLocks noChangeAspect="1"/>
          </p:cNvPicPr>
          <p:nvPr/>
        </p:nvPicPr>
        <p:blipFill>
          <a:blip r:embed="rId4"/>
          <a:stretch>
            <a:fillRect/>
          </a:stretch>
        </p:blipFill>
        <p:spPr>
          <a:xfrm>
            <a:off x="2582591" y="3739984"/>
            <a:ext cx="794362" cy="716680"/>
          </a:xfrm>
          <a:prstGeom prst="rect">
            <a:avLst/>
          </a:prstGeom>
        </p:spPr>
      </p:pic>
      <p:pic>
        <p:nvPicPr>
          <p:cNvPr id="34" name="Grafik 33">
            <a:extLst>
              <a:ext uri="{FF2B5EF4-FFF2-40B4-BE49-F238E27FC236}">
                <a16:creationId xmlns:a16="http://schemas.microsoft.com/office/drawing/2014/main" id="{7EB320F2-A9A9-0087-2995-0C56C9C20180}"/>
              </a:ext>
            </a:extLst>
          </p:cNvPr>
          <p:cNvPicPr>
            <a:picLocks noChangeAspect="1"/>
          </p:cNvPicPr>
          <p:nvPr/>
        </p:nvPicPr>
        <p:blipFill>
          <a:blip r:embed="rId5"/>
          <a:stretch>
            <a:fillRect/>
          </a:stretch>
        </p:blipFill>
        <p:spPr>
          <a:xfrm>
            <a:off x="4981633" y="3026720"/>
            <a:ext cx="597230" cy="597230"/>
          </a:xfrm>
          <a:prstGeom prst="rect">
            <a:avLst/>
          </a:prstGeom>
        </p:spPr>
      </p:pic>
      <p:pic>
        <p:nvPicPr>
          <p:cNvPr id="36" name="Grafik 35">
            <a:extLst>
              <a:ext uri="{FF2B5EF4-FFF2-40B4-BE49-F238E27FC236}">
                <a16:creationId xmlns:a16="http://schemas.microsoft.com/office/drawing/2014/main" id="{C7D71A68-4D81-DF95-827A-9AA42668D8DA}"/>
              </a:ext>
            </a:extLst>
          </p:cNvPr>
          <p:cNvPicPr>
            <a:picLocks noChangeAspect="1"/>
          </p:cNvPicPr>
          <p:nvPr/>
        </p:nvPicPr>
        <p:blipFill>
          <a:blip r:embed="rId7"/>
          <a:stretch>
            <a:fillRect/>
          </a:stretch>
        </p:blipFill>
        <p:spPr>
          <a:xfrm>
            <a:off x="8015488" y="3134787"/>
            <a:ext cx="53465" cy="53465"/>
          </a:xfrm>
          <a:prstGeom prst="rect">
            <a:avLst/>
          </a:prstGeom>
        </p:spPr>
      </p:pic>
      <p:pic>
        <p:nvPicPr>
          <p:cNvPr id="37" name="Grafik 36">
            <a:extLst>
              <a:ext uri="{FF2B5EF4-FFF2-40B4-BE49-F238E27FC236}">
                <a16:creationId xmlns:a16="http://schemas.microsoft.com/office/drawing/2014/main" id="{921A876B-89E1-A5EA-1029-83776F13DBD6}"/>
              </a:ext>
            </a:extLst>
          </p:cNvPr>
          <p:cNvPicPr>
            <a:picLocks noChangeAspect="1"/>
          </p:cNvPicPr>
          <p:nvPr/>
        </p:nvPicPr>
        <p:blipFill>
          <a:blip r:embed="rId7"/>
          <a:stretch>
            <a:fillRect/>
          </a:stretch>
        </p:blipFill>
        <p:spPr>
          <a:xfrm>
            <a:off x="8091688" y="3134787"/>
            <a:ext cx="53465" cy="53465"/>
          </a:xfrm>
          <a:prstGeom prst="rect">
            <a:avLst/>
          </a:prstGeom>
        </p:spPr>
      </p:pic>
      <p:sp>
        <p:nvSpPr>
          <p:cNvPr id="38" name="Textfeld 37">
            <a:extLst>
              <a:ext uri="{FF2B5EF4-FFF2-40B4-BE49-F238E27FC236}">
                <a16:creationId xmlns:a16="http://schemas.microsoft.com/office/drawing/2014/main" id="{80120669-D4CF-D7C8-EC89-51AB170CCEF9}"/>
              </a:ext>
            </a:extLst>
          </p:cNvPr>
          <p:cNvSpPr txBox="1"/>
          <p:nvPr/>
        </p:nvSpPr>
        <p:spPr>
          <a:xfrm>
            <a:off x="4512699" y="5987171"/>
            <a:ext cx="4234301" cy="276999"/>
          </a:xfrm>
          <a:prstGeom prst="rect">
            <a:avLst/>
          </a:prstGeom>
          <a:noFill/>
        </p:spPr>
        <p:txBody>
          <a:bodyPr wrap="square">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(in Anlehnung an https://</a:t>
            </a:r>
            <a:r>
              <a:rPr lang="de-DE" sz="1200" b="0" i="0" u="none" strike="noStrike" dirty="0" err="1">
                <a:solidFill>
                  <a:srgbClr val="222222"/>
                </a:solidFill>
                <a:effectLst/>
                <a:latin typeface="Arial" panose="020B0604020202020204" pitchFamily="34" charset="0"/>
                <a:cs typeface="Arial" panose="020B0604020202020204" pitchFamily="34" charset="0"/>
              </a:rPr>
              <a:t>mahiko.dzlm.de</a:t>
            </a:r>
            <a:r>
              <a:rPr lang="de-DE" sz="1200" b="0" i="0" u="none" strike="noStrike" dirty="0">
                <a:solidFill>
                  <a:srgbClr val="222222"/>
                </a:solidFill>
                <a:effectLst/>
                <a:latin typeface="Arial" panose="020B0604020202020204" pitchFamily="34" charset="0"/>
                <a:cs typeface="Arial" panose="020B0604020202020204" pitchFamily="34" charset="0"/>
              </a:rPr>
              <a:t>/</a:t>
            </a:r>
            <a:r>
              <a:rPr lang="de-DE" sz="1200" b="0" i="0" u="none" strike="noStrike" dirty="0" err="1">
                <a:solidFill>
                  <a:srgbClr val="222222"/>
                </a:solidFill>
                <a:effectLst/>
                <a:latin typeface="Arial" panose="020B0604020202020204" pitchFamily="34" charset="0"/>
                <a:cs typeface="Arial" panose="020B0604020202020204" pitchFamily="34" charset="0"/>
              </a:rPr>
              <a:t>node</a:t>
            </a:r>
            <a:r>
              <a:rPr lang="de-DE" sz="1200" b="0" i="0" u="none" strike="noStrike" dirty="0">
                <a:solidFill>
                  <a:srgbClr val="222222"/>
                </a:solidFill>
                <a:effectLst/>
                <a:latin typeface="Arial" panose="020B0604020202020204" pitchFamily="34" charset="0"/>
                <a:cs typeface="Arial" panose="020B0604020202020204" pitchFamily="34" charset="0"/>
              </a:rPr>
              <a:t>/195)</a:t>
            </a:r>
          </a:p>
        </p:txBody>
      </p:sp>
      <p:sp>
        <p:nvSpPr>
          <p:cNvPr id="4" name="Textfeld 3">
            <a:extLst>
              <a:ext uri="{FF2B5EF4-FFF2-40B4-BE49-F238E27FC236}">
                <a16:creationId xmlns:a16="http://schemas.microsoft.com/office/drawing/2014/main" id="{1BAFABC3-4151-4C7E-467F-3C02E441A7BE}"/>
              </a:ext>
            </a:extLst>
          </p:cNvPr>
          <p:cNvSpPr txBox="1"/>
          <p:nvPr/>
        </p:nvSpPr>
        <p:spPr>
          <a:xfrm>
            <a:off x="1017531" y="5061071"/>
            <a:ext cx="7226239" cy="707886"/>
          </a:xfrm>
          <a:prstGeom prst="rect">
            <a:avLst/>
          </a:prstGeom>
          <a:noFill/>
        </p:spPr>
        <p:txBody>
          <a:bodyPr wrap="square" rtlCol="0">
            <a:spAutoFit/>
          </a:bodyPr>
          <a:lstStyle/>
          <a:p>
            <a:r>
              <a:rPr lang="de-DE" sz="4000" dirty="0">
                <a:solidFill>
                  <a:srgbClr val="00B050"/>
                </a:solidFill>
                <a:latin typeface="Arial" panose="020B0604020202020204" pitchFamily="34" charset="0"/>
                <a:cs typeface="Arial" panose="020B0604020202020204" pitchFamily="34" charset="0"/>
              </a:rPr>
              <a:t>3</a:t>
            </a:r>
            <a:r>
              <a:rPr lang="de-DE" sz="4000" dirty="0">
                <a:solidFill>
                  <a:srgbClr val="C00000"/>
                </a:solidFill>
                <a:latin typeface="Arial" panose="020B0604020202020204" pitchFamily="34" charset="0"/>
                <a:cs typeface="Arial" panose="020B0604020202020204" pitchFamily="34" charset="0"/>
              </a:rPr>
              <a:t>2</a:t>
            </a:r>
            <a:r>
              <a:rPr lang="de-DE" sz="4000" dirty="0">
                <a:solidFill>
                  <a:srgbClr val="0070C0"/>
                </a:solidFill>
                <a:latin typeface="Arial" panose="020B0604020202020204" pitchFamily="34" charset="0"/>
                <a:cs typeface="Arial" panose="020B0604020202020204" pitchFamily="34" charset="0"/>
              </a:rPr>
              <a:t>1</a:t>
            </a:r>
            <a:r>
              <a:rPr lang="de-DE" sz="4000" dirty="0">
                <a:solidFill>
                  <a:srgbClr val="00B050"/>
                </a:solidFill>
                <a:latin typeface="Arial" panose="020B0604020202020204" pitchFamily="34" charset="0"/>
                <a:cs typeface="Arial" panose="020B0604020202020204" pitchFamily="34" charset="0"/>
              </a:rPr>
              <a:t>2</a:t>
            </a:r>
            <a:r>
              <a:rPr lang="de-DE" sz="4000" dirty="0">
                <a:latin typeface="Arial" panose="020B0604020202020204" pitchFamily="34" charset="0"/>
                <a:cs typeface="Arial" panose="020B0604020202020204" pitchFamily="34" charset="0"/>
              </a:rPr>
              <a:t> = </a:t>
            </a:r>
            <a:r>
              <a:rPr lang="de-DE" sz="4000" dirty="0">
                <a:solidFill>
                  <a:srgbClr val="00B050"/>
                </a:solidFill>
                <a:latin typeface="Arial" panose="020B0604020202020204" pitchFamily="34" charset="0"/>
                <a:cs typeface="Arial" panose="020B0604020202020204" pitchFamily="34" charset="0"/>
              </a:rPr>
              <a:t>3000</a:t>
            </a:r>
            <a:r>
              <a:rPr lang="de-DE" sz="4000" dirty="0">
                <a:solidFill>
                  <a:srgbClr val="92D050"/>
                </a:solidFill>
                <a:latin typeface="Arial" panose="020B0604020202020204" pitchFamily="34" charset="0"/>
                <a:cs typeface="Arial" panose="020B0604020202020204" pitchFamily="34" charset="0"/>
              </a:rPr>
              <a:t> </a:t>
            </a:r>
            <a:r>
              <a:rPr lang="de-DE" sz="4000" dirty="0">
                <a:latin typeface="Arial" panose="020B0604020202020204" pitchFamily="34" charset="0"/>
                <a:cs typeface="Arial" panose="020B0604020202020204" pitchFamily="34" charset="0"/>
              </a:rPr>
              <a:t>+  </a:t>
            </a:r>
            <a:r>
              <a:rPr lang="de-DE" sz="4000" dirty="0">
                <a:solidFill>
                  <a:srgbClr val="C00000"/>
                </a:solidFill>
                <a:latin typeface="Arial" panose="020B0604020202020204" pitchFamily="34" charset="0"/>
                <a:cs typeface="Arial" panose="020B0604020202020204" pitchFamily="34" charset="0"/>
              </a:rPr>
              <a:t>200</a:t>
            </a:r>
            <a:r>
              <a:rPr lang="de-DE" sz="4000" dirty="0">
                <a:latin typeface="Arial" panose="020B0604020202020204" pitchFamily="34" charset="0"/>
                <a:cs typeface="Arial" panose="020B0604020202020204" pitchFamily="34" charset="0"/>
              </a:rPr>
              <a:t> +  </a:t>
            </a:r>
            <a:r>
              <a:rPr lang="de-DE" sz="4000" dirty="0">
                <a:solidFill>
                  <a:srgbClr val="0070C0"/>
                </a:solidFill>
                <a:latin typeface="Arial" panose="020B0604020202020204" pitchFamily="34" charset="0"/>
                <a:cs typeface="Arial" panose="020B0604020202020204" pitchFamily="34" charset="0"/>
              </a:rPr>
              <a:t>10</a:t>
            </a:r>
            <a:r>
              <a:rPr lang="de-DE" sz="4000" dirty="0">
                <a:latin typeface="Arial" panose="020B0604020202020204" pitchFamily="34" charset="0"/>
                <a:cs typeface="Arial" panose="020B0604020202020204" pitchFamily="34" charset="0"/>
              </a:rPr>
              <a:t> +  </a:t>
            </a:r>
            <a:r>
              <a:rPr lang="de-DE" sz="4000" dirty="0">
                <a:solidFill>
                  <a:srgbClr val="00B05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936803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36</a:t>
            </a:fld>
            <a:endParaRPr lang="de-DE" dirty="0"/>
          </a:p>
        </p:txBody>
      </p:sp>
      <p:sp>
        <p:nvSpPr>
          <p:cNvPr id="7" name="Textplatzhalter 9">
            <a:extLst>
              <a:ext uri="{FF2B5EF4-FFF2-40B4-BE49-F238E27FC236}">
                <a16:creationId xmlns:a16="http://schemas.microsoft.com/office/drawing/2014/main" id="{7FB7004F-52D7-CA04-F790-0C08EAA43358}"/>
              </a:ext>
            </a:extLst>
          </p:cNvPr>
          <p:cNvSpPr>
            <a:spLocks noGrp="1"/>
          </p:cNvSpPr>
          <p:nvPr>
            <p:ph type="body" sz="quarter" idx="13"/>
          </p:nvPr>
        </p:nvSpPr>
        <p:spPr>
          <a:xfrm>
            <a:off x="1019908" y="1194030"/>
            <a:ext cx="7085868" cy="445628"/>
          </a:xfrm>
        </p:spPr>
        <p:txBody>
          <a:bodyPr/>
          <a:lstStyle/>
          <a:p>
            <a:r>
              <a:rPr lang="de-DE" dirty="0"/>
              <a:t>ANMERKUNGEN ZUR AKTIVITÄT AUF DEN FOLIEN 37-45</a:t>
            </a:r>
          </a:p>
        </p:txBody>
      </p:sp>
      <p:sp>
        <p:nvSpPr>
          <p:cNvPr id="6" name="Inhaltsplatzhalter 5"/>
          <p:cNvSpPr>
            <a:spLocks noGrp="1"/>
          </p:cNvSpPr>
          <p:nvPr>
            <p:ph idx="1"/>
          </p:nvPr>
        </p:nvSpPr>
        <p:spPr>
          <a:xfrm>
            <a:off x="1019908" y="1569318"/>
            <a:ext cx="7085867" cy="4527819"/>
          </a:xfrm>
        </p:spPr>
        <p:txBody>
          <a:bodyPr/>
          <a:lstStyle/>
          <a:p>
            <a:pPr>
              <a:spcBef>
                <a:spcPts val="0"/>
              </a:spcBef>
            </a:pPr>
            <a:r>
              <a:rPr lang="de-DE" sz="1200" b="1" dirty="0"/>
              <a:t>Ziel: </a:t>
            </a:r>
            <a:r>
              <a:rPr lang="de-DE" sz="1200" dirty="0"/>
              <a:t>Sensibilisieren für die Schwierigkeiten, die beim Erlernen des Zehnersystems und den darauf basierenden Rechenverfahren bei Lernenden auftreten können</a:t>
            </a:r>
          </a:p>
          <a:p>
            <a:pPr>
              <a:spcBef>
                <a:spcPts val="0"/>
              </a:spcBef>
            </a:pPr>
            <a:r>
              <a:rPr lang="de-DE" sz="1200" b="1" dirty="0"/>
              <a:t>Hintergrund: </a:t>
            </a:r>
            <a:r>
              <a:rPr lang="de-DE" sz="1200" dirty="0"/>
              <a:t>Für uns ist das Zehnersystem so selbstverständlich, dass uns oft gar nicht klar ist, was Lernende eigentlich alles verstehen müssen, um ein Stellenwertverständnis zu entwickeln. Die folgende Selbsterfahrungsaktivität nimmt uns die gewohnten Strukturen, indem sie sich auf ein anderes Stellenwertsystem bezieht.</a:t>
            </a:r>
          </a:p>
          <a:p>
            <a:pPr>
              <a:spcBef>
                <a:spcPts val="0"/>
              </a:spcBef>
            </a:pPr>
            <a:r>
              <a:rPr lang="de-DE" sz="1200" dirty="0"/>
              <a:t>Beim Rechnen im </a:t>
            </a:r>
            <a:r>
              <a:rPr lang="de-DE" sz="1200" dirty="0" err="1"/>
              <a:t>Siebenersystem</a:t>
            </a:r>
            <a:r>
              <a:rPr lang="de-DE" sz="1200" dirty="0"/>
              <a:t> muss man sich die Strukturen ganz neu bewusst machen. Es ist ganz entscheidend, wie gebündelt wird (nämlich in Siebenern), um schriftlich rechnen zu können, selbst wenn ich die prinzipielle Vorgehensweise schon gut kenne (und das haben wir den Kindern ja voraus).</a:t>
            </a:r>
          </a:p>
          <a:p>
            <a:pPr>
              <a:spcBef>
                <a:spcPts val="0"/>
              </a:spcBef>
            </a:pPr>
            <a:r>
              <a:rPr lang="de-DE" sz="1200" dirty="0"/>
              <a:t>(Nur als Denkanstoß: Wäre es halbschriftlich einfacher? Warum (nicht)? Was muss ich dafür zusätzlich wissen / welche Vorstellungen brauche ich? Würden Sie eine Division schaffen?)</a:t>
            </a:r>
          </a:p>
          <a:p>
            <a:pPr>
              <a:spcBef>
                <a:spcPts val="0"/>
              </a:spcBef>
            </a:pPr>
            <a:r>
              <a:rPr lang="de-DE" sz="1200" b="1" dirty="0"/>
              <a:t>Die Veranschaulichung mit den Mehrsystemblöcken </a:t>
            </a:r>
            <a:r>
              <a:rPr lang="de-DE" sz="1200" dirty="0"/>
              <a:t>(hier: im </a:t>
            </a:r>
            <a:r>
              <a:rPr lang="de-DE" sz="1200" dirty="0" err="1"/>
              <a:t>Siebenersystem</a:t>
            </a:r>
            <a:r>
              <a:rPr lang="de-DE" sz="1200" dirty="0"/>
              <a:t>, also 7er, 49er, 343er) verdeutlicht die Darstellungsvernetzung (sprachlich begleitete, abgebildete Handlungsschritte, die parallel symbolisch notiert werden) und </a:t>
            </a:r>
            <a:r>
              <a:rPr lang="de-DE" sz="1200" b="1" dirty="0"/>
              <a:t>hilft beim Verständnis. </a:t>
            </a:r>
            <a:br>
              <a:rPr lang="de-DE" sz="1200" b="1" dirty="0"/>
            </a:br>
            <a:r>
              <a:rPr lang="de-DE" sz="1200" b="1" dirty="0"/>
              <a:t>Es ist wichtig, die Veranschaulichung Schritt für Schritt gemeinsam mit den Teilnehmenden zu besprechen, nachdem diese selbst versucht haben, die Aufgabe zu lösen.</a:t>
            </a:r>
            <a:endParaRPr lang="de-DE" sz="1200" dirty="0"/>
          </a:p>
        </p:txBody>
      </p:sp>
    </p:spTree>
    <p:extLst>
      <p:ext uri="{BB962C8B-B14F-4D97-AF65-F5344CB8AC3E}">
        <p14:creationId xmlns:p14="http://schemas.microsoft.com/office/powerpoint/2010/main" val="425241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2F213-A5E1-1E4F-AD6D-ACF31C6ED3A0}"/>
              </a:ext>
            </a:extLst>
          </p:cNvPr>
          <p:cNvSpPr>
            <a:spLocks noGrp="1"/>
          </p:cNvSpPr>
          <p:nvPr>
            <p:ph type="title"/>
          </p:nvPr>
        </p:nvSpPr>
        <p:spPr/>
        <p:txBody>
          <a:bodyPr/>
          <a:lstStyle/>
          <a:p>
            <a:r>
              <a:rPr lang="de-DE" dirty="0"/>
              <a:t>Vorstellungen besitzen</a:t>
            </a:r>
          </a:p>
        </p:txBody>
      </p:sp>
      <p:sp>
        <p:nvSpPr>
          <p:cNvPr id="3" name="Textplatzhalter 2">
            <a:extLst>
              <a:ext uri="{FF2B5EF4-FFF2-40B4-BE49-F238E27FC236}">
                <a16:creationId xmlns:a16="http://schemas.microsoft.com/office/drawing/2014/main" id="{5F20C414-4021-D34E-A923-1CA05764CBFB}"/>
              </a:ext>
            </a:extLst>
          </p:cNvPr>
          <p:cNvSpPr>
            <a:spLocks noGrp="1"/>
          </p:cNvSpPr>
          <p:nvPr>
            <p:ph type="body" sz="quarter" idx="13"/>
          </p:nvPr>
        </p:nvSpPr>
        <p:spPr>
          <a:xfrm>
            <a:off x="1096423" y="4194313"/>
            <a:ext cx="7105899" cy="1973125"/>
          </a:xfrm>
        </p:spPr>
        <p:txBody>
          <a:bodyPr/>
          <a:lstStyle/>
          <a:p>
            <a:pPr algn="ctr"/>
            <a:r>
              <a:rPr lang="de-DE" dirty="0"/>
              <a:t>Addieren Sie im 7er-System.</a:t>
            </a:r>
          </a:p>
          <a:p>
            <a:pPr algn="ctr"/>
            <a:endParaRPr lang="de-DE" dirty="0"/>
          </a:p>
        </p:txBody>
      </p:sp>
      <p:sp>
        <p:nvSpPr>
          <p:cNvPr id="4" name="Textplatzhalter 3">
            <a:extLst>
              <a:ext uri="{FF2B5EF4-FFF2-40B4-BE49-F238E27FC236}">
                <a16:creationId xmlns:a16="http://schemas.microsoft.com/office/drawing/2014/main" id="{B4CFD181-C8DC-4C40-A487-36A958557751}"/>
              </a:ext>
            </a:extLst>
          </p:cNvPr>
          <p:cNvSpPr>
            <a:spLocks noGrp="1"/>
          </p:cNvSpPr>
          <p:nvPr>
            <p:ph type="body" sz="quarter" idx="14"/>
          </p:nvPr>
        </p:nvSpPr>
        <p:spPr>
          <a:xfrm>
            <a:off x="1763316" y="1660386"/>
            <a:ext cx="6752034" cy="2225815"/>
          </a:xfrm>
        </p:spPr>
        <p:txBody>
          <a:bodyPr>
            <a:normAutofit fontScale="25000" lnSpcReduction="20000"/>
          </a:bodyPr>
          <a:lstStyle/>
          <a:p>
            <a:pPr>
              <a:lnSpc>
                <a:spcPct val="120000"/>
              </a:lnSpc>
            </a:pPr>
            <a:r>
              <a:rPr lang="de-DE" sz="6400" dirty="0"/>
              <a:t>Stellen Sie sich vor, im Laufe der Menschheitsgeschichte hätte sich das 7er-System als Bündelungs- und Positionssystem durchgesetzt. </a:t>
            </a:r>
          </a:p>
          <a:p>
            <a:pPr>
              <a:lnSpc>
                <a:spcPct val="120000"/>
              </a:lnSpc>
            </a:pPr>
            <a:r>
              <a:rPr lang="de-DE" sz="6400" dirty="0"/>
              <a:t>Das bedeutet:</a:t>
            </a:r>
          </a:p>
          <a:p>
            <a:pPr marL="285750" indent="-285750">
              <a:lnSpc>
                <a:spcPct val="120000"/>
              </a:lnSpc>
              <a:buFont typeface="Arial" panose="020B0604020202020204" pitchFamily="34" charset="0"/>
              <a:buChar char="•"/>
            </a:pPr>
            <a:r>
              <a:rPr lang="de-DE" sz="6400" dirty="0"/>
              <a:t>statt der Ziffern 0-9 gäbe es stattdessen heute nur die</a:t>
            </a:r>
            <a:r>
              <a:rPr lang="de-DE" sz="6400" b="1" dirty="0"/>
              <a:t> </a:t>
            </a:r>
            <a:r>
              <a:rPr lang="de-DE" sz="6400" dirty="0">
                <a:solidFill>
                  <a:srgbClr val="327D87"/>
                </a:solidFill>
              </a:rPr>
              <a:t>Ziffern von 0-6</a:t>
            </a:r>
            <a:r>
              <a:rPr lang="de-DE" sz="6400" dirty="0"/>
              <a:t>.</a:t>
            </a:r>
          </a:p>
          <a:p>
            <a:pPr marL="285750" indent="-285750">
              <a:lnSpc>
                <a:spcPct val="120000"/>
              </a:lnSpc>
              <a:buFont typeface="Arial" panose="020B0604020202020204" pitchFamily="34" charset="0"/>
              <a:buChar char="•"/>
            </a:pPr>
            <a:r>
              <a:rPr lang="de-DE" sz="6400" dirty="0"/>
              <a:t>statt immer zehn Elementen werden also nun immer </a:t>
            </a:r>
            <a:r>
              <a:rPr lang="de-DE" sz="6400" dirty="0">
                <a:solidFill>
                  <a:srgbClr val="327D87"/>
                </a:solidFill>
              </a:rPr>
              <a:t>sieben Elemente zu Bündeln nächsthöherer Ordnung</a:t>
            </a:r>
            <a:r>
              <a:rPr lang="de-DE" sz="6400" dirty="0"/>
              <a:t> zusammengefasst.</a:t>
            </a:r>
          </a:p>
          <a:p>
            <a:endParaRPr lang="de-DE" dirty="0"/>
          </a:p>
        </p:txBody>
      </p:sp>
      <p:sp>
        <p:nvSpPr>
          <p:cNvPr id="5" name="Datumsplatzhalter 4">
            <a:extLst>
              <a:ext uri="{FF2B5EF4-FFF2-40B4-BE49-F238E27FC236}">
                <a16:creationId xmlns:a16="http://schemas.microsoft.com/office/drawing/2014/main" id="{FCCF66DA-66D6-6C4E-9833-1EC5D81F231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D7BFD93-9336-7A47-B777-86E73F65AA19}"/>
              </a:ext>
            </a:extLst>
          </p:cNvPr>
          <p:cNvSpPr>
            <a:spLocks noGrp="1"/>
          </p:cNvSpPr>
          <p:nvPr>
            <p:ph type="sldNum" sz="quarter" idx="12"/>
          </p:nvPr>
        </p:nvSpPr>
        <p:spPr/>
        <p:txBody>
          <a:bodyPr/>
          <a:lstStyle/>
          <a:p>
            <a:fld id="{C3752B7C-18A9-864D-BBCB-54A9F41B5594}" type="slidenum">
              <a:rPr lang="de-DE" smtClean="0"/>
              <a:pPr/>
              <a:t>37</a:t>
            </a:fld>
            <a:endParaRPr lang="de-DE" dirty="0"/>
          </a:p>
        </p:txBody>
      </p:sp>
      <p:graphicFrame>
        <p:nvGraphicFramePr>
          <p:cNvPr id="8" name="Tabelle 7">
            <a:extLst>
              <a:ext uri="{FF2B5EF4-FFF2-40B4-BE49-F238E27FC236}">
                <a16:creationId xmlns:a16="http://schemas.microsoft.com/office/drawing/2014/main" id="{5305B369-349B-7A49-8268-B2C68F1D1D35}"/>
              </a:ext>
            </a:extLst>
          </p:cNvPr>
          <p:cNvGraphicFramePr>
            <a:graphicFrameLocks noGrp="1"/>
          </p:cNvGraphicFramePr>
          <p:nvPr>
            <p:extLst>
              <p:ext uri="{D42A27DB-BD31-4B8C-83A1-F6EECF244321}">
                <p14:modId xmlns:p14="http://schemas.microsoft.com/office/powerpoint/2010/main" val="956816437"/>
              </p:ext>
            </p:extLst>
          </p:nvPr>
        </p:nvGraphicFramePr>
        <p:xfrm>
          <a:off x="3561802" y="4914266"/>
          <a:ext cx="2020396" cy="1253211"/>
        </p:xfrm>
        <a:graphic>
          <a:graphicData uri="http://schemas.openxmlformats.org/drawingml/2006/table">
            <a:tbl>
              <a:tblPr/>
              <a:tblGrid>
                <a:gridCol w="505099">
                  <a:extLst>
                    <a:ext uri="{9D8B030D-6E8A-4147-A177-3AD203B41FA5}">
                      <a16:colId xmlns:a16="http://schemas.microsoft.com/office/drawing/2014/main" val="3763888953"/>
                    </a:ext>
                  </a:extLst>
                </a:gridCol>
                <a:gridCol w="505099">
                  <a:extLst>
                    <a:ext uri="{9D8B030D-6E8A-4147-A177-3AD203B41FA5}">
                      <a16:colId xmlns:a16="http://schemas.microsoft.com/office/drawing/2014/main" val="3224025183"/>
                    </a:ext>
                  </a:extLst>
                </a:gridCol>
                <a:gridCol w="505099">
                  <a:extLst>
                    <a:ext uri="{9D8B030D-6E8A-4147-A177-3AD203B41FA5}">
                      <a16:colId xmlns:a16="http://schemas.microsoft.com/office/drawing/2014/main" val="3100155120"/>
                    </a:ext>
                  </a:extLst>
                </a:gridCol>
                <a:gridCol w="505099">
                  <a:extLst>
                    <a:ext uri="{9D8B030D-6E8A-4147-A177-3AD203B41FA5}">
                      <a16:colId xmlns:a16="http://schemas.microsoft.com/office/drawing/2014/main" val="394832805"/>
                    </a:ext>
                  </a:extLst>
                </a:gridCol>
              </a:tblGrid>
              <a:tr h="414520">
                <a:tc>
                  <a:txBody>
                    <a:bodyPr/>
                    <a:lstStyle/>
                    <a:p>
                      <a:pPr>
                        <a:defRPr sz="2600">
                          <a:latin typeface="Helvetica Neue"/>
                          <a:ea typeface="Helvetica Neue"/>
                          <a:cs typeface="Helvetica Neue"/>
                          <a:sym typeface="Helvetica Neue"/>
                        </a:defRPr>
                      </a:pPr>
                      <a:endParaRPr sz="2000">
                        <a:latin typeface="Arial" panose="020B0604020202020204" pitchFamily="34" charset="0"/>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0">
                      <a:miter lim="400000"/>
                    </a:lnR>
                    <a:lnT w="12700" cap="flat" cmpd="sng" algn="ctr">
                      <a:noFill/>
                      <a:prstDash val="solid"/>
                      <a:round/>
                      <a:headEnd type="none" w="med" len="med"/>
                      <a:tailEnd type="none" w="med" len="med"/>
                    </a:lnT>
                    <a:lnB w="0">
                      <a:miter lim="400000"/>
                    </a:lnB>
                    <a:noFill/>
                  </a:tcPr>
                </a:tc>
                <a:tc>
                  <a:txBody>
                    <a:bodyPr/>
                    <a:lstStyle/>
                    <a:p>
                      <a:pPr>
                        <a:defRPr sz="1800"/>
                      </a:pPr>
                      <a:r>
                        <a:rPr lang="de-DE" sz="2000" dirty="0">
                          <a:latin typeface="Arial" panose="020B0604020202020204" pitchFamily="34" charset="0"/>
                          <a:ea typeface="Helvetica Neue"/>
                          <a:cs typeface="Arial" panose="020B0604020202020204" pitchFamily="34" charset="0"/>
                          <a:sym typeface="Helvetica Neue"/>
                        </a:rPr>
                        <a:t>(</a:t>
                      </a:r>
                      <a:r>
                        <a:rPr sz="2000" dirty="0">
                          <a:latin typeface="Arial" panose="020B0604020202020204" pitchFamily="34" charset="0"/>
                          <a:ea typeface="Helvetica Neue"/>
                          <a:cs typeface="Arial" panose="020B0604020202020204" pitchFamily="34" charset="0"/>
                          <a:sym typeface="Helvetica Neue"/>
                        </a:rPr>
                        <a:t>4</a:t>
                      </a:r>
                    </a:p>
                  </a:txBody>
                  <a:tcPr marL="0" marR="0" marT="0" marB="0" anchor="ctr" horzOverflow="overflow">
                    <a:lnL w="0">
                      <a:miter lim="400000"/>
                    </a:lnL>
                    <a:lnR w="0">
                      <a:miter lim="400000"/>
                    </a:lnR>
                    <a:lnT w="12700" cap="flat" cmpd="sng" algn="ctr">
                      <a:noFill/>
                      <a:prstDash val="solid"/>
                      <a:round/>
                      <a:headEnd type="none" w="med" len="med"/>
                      <a:tailEnd type="none" w="med" len="med"/>
                    </a:lnT>
                    <a:lnB w="0">
                      <a:miter lim="400000"/>
                    </a:lnB>
                    <a:noFill/>
                  </a:tcPr>
                </a:tc>
                <a:tc>
                  <a:txBody>
                    <a:bodyPr/>
                    <a:lstStyle/>
                    <a:p>
                      <a:pPr>
                        <a:defRPr sz="1800"/>
                      </a:pPr>
                      <a:r>
                        <a:rPr sz="2000" dirty="0">
                          <a:latin typeface="Arial" panose="020B0604020202020204" pitchFamily="34" charset="0"/>
                          <a:ea typeface="Helvetica Neue"/>
                          <a:cs typeface="Arial" panose="020B0604020202020204" pitchFamily="34" charset="0"/>
                          <a:sym typeface="Helvetica Neue"/>
                        </a:rPr>
                        <a:t>3</a:t>
                      </a:r>
                    </a:p>
                  </a:txBody>
                  <a:tcPr marL="0" marR="0" marT="0" marB="0" anchor="ctr" horzOverflow="overflow">
                    <a:lnL w="0">
                      <a:miter lim="400000"/>
                    </a:lnL>
                    <a:lnR w="0">
                      <a:miter lim="400000"/>
                    </a:lnR>
                    <a:lnT w="12700" cap="flat" cmpd="sng" algn="ctr">
                      <a:noFill/>
                      <a:prstDash val="solid"/>
                      <a:round/>
                      <a:headEnd type="none" w="med" len="med"/>
                      <a:tailEnd type="none" w="med" len="med"/>
                    </a:lnT>
                    <a:lnB w="0">
                      <a:miter lim="400000"/>
                    </a:lnB>
                    <a:noFill/>
                  </a:tcPr>
                </a:tc>
                <a:tc>
                  <a:txBody>
                    <a:bodyPr/>
                    <a:lstStyle/>
                    <a:p>
                      <a:pPr>
                        <a:defRPr sz="1800"/>
                      </a:pPr>
                      <a:r>
                        <a:rPr sz="2000" dirty="0">
                          <a:latin typeface="Arial" panose="020B0604020202020204" pitchFamily="34" charset="0"/>
                          <a:ea typeface="Helvetica Neue"/>
                          <a:cs typeface="Arial" panose="020B0604020202020204" pitchFamily="34" charset="0"/>
                          <a:sym typeface="Helvetica Neue"/>
                        </a:rPr>
                        <a:t>6</a:t>
                      </a:r>
                      <a:r>
                        <a:rPr lang="de-DE" sz="2000" dirty="0">
                          <a:latin typeface="Arial" panose="020B0604020202020204" pitchFamily="34" charset="0"/>
                          <a:ea typeface="Helvetica Neue"/>
                          <a:cs typeface="Arial" panose="020B0604020202020204" pitchFamily="34" charset="0"/>
                          <a:sym typeface="Helvetica Neue"/>
                        </a:rPr>
                        <a:t>)</a:t>
                      </a:r>
                      <a:r>
                        <a:rPr lang="de-DE" sz="2000" baseline="-25000" dirty="0">
                          <a:latin typeface="Arial" panose="020B0604020202020204" pitchFamily="34" charset="0"/>
                          <a:ea typeface="Helvetica Neue"/>
                          <a:cs typeface="Arial" panose="020B0604020202020204" pitchFamily="34" charset="0"/>
                          <a:sym typeface="Helvetica Neue"/>
                        </a:rPr>
                        <a:t>7</a:t>
                      </a:r>
                      <a:endParaRPr sz="20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0">
                      <a:miter lim="400000"/>
                    </a:lnB>
                    <a:noFill/>
                  </a:tcPr>
                </a:tc>
                <a:extLst>
                  <a:ext uri="{0D108BD9-81ED-4DB2-BD59-A6C34878D82A}">
                    <a16:rowId xmlns:a16="http://schemas.microsoft.com/office/drawing/2014/main" val="353282887"/>
                  </a:ext>
                </a:extLst>
              </a:tr>
              <a:tr h="421148">
                <a:tc>
                  <a:txBody>
                    <a:bodyPr/>
                    <a:lstStyle/>
                    <a:p>
                      <a:pPr>
                        <a:defRPr sz="1800"/>
                      </a:pPr>
                      <a:r>
                        <a:rPr sz="2000" dirty="0">
                          <a:latin typeface="Arial" panose="020B0604020202020204" pitchFamily="34" charset="0"/>
                          <a:ea typeface="Helvetica Neue"/>
                          <a:cs typeface="Arial" panose="020B0604020202020204" pitchFamily="34" charset="0"/>
                          <a:sym typeface="Helvetica Neue"/>
                        </a:rPr>
                        <a:t>+</a:t>
                      </a:r>
                    </a:p>
                  </a:txBody>
                  <a:tcPr marL="0" marR="0" marT="0" marB="0" anchor="ctr" horzOverflow="overflow">
                    <a:lnL w="12700" cap="flat" cmpd="sng" algn="ctr">
                      <a:noFill/>
                      <a:prstDash val="solid"/>
                      <a:round/>
                      <a:headEnd type="none" w="med" len="med"/>
                      <a:tailEnd type="none" w="med" len="med"/>
                    </a:lnL>
                    <a:lnR w="0">
                      <a:miter lim="400000"/>
                    </a:lnR>
                    <a:lnT w="0">
                      <a:miter lim="400000"/>
                    </a:lnT>
                    <a:lnB w="12700">
                      <a:solidFill>
                        <a:srgbClr val="000000"/>
                      </a:solidFill>
                      <a:miter lim="400000"/>
                    </a:lnB>
                    <a:noFill/>
                  </a:tcPr>
                </a:tc>
                <a:tc>
                  <a:txBody>
                    <a:bodyPr/>
                    <a:lstStyle/>
                    <a:p>
                      <a:pPr>
                        <a:defRPr sz="1800"/>
                      </a:pPr>
                      <a:r>
                        <a:rPr lang="de-DE" sz="2000" dirty="0">
                          <a:latin typeface="Arial" panose="020B0604020202020204" pitchFamily="34" charset="0"/>
                          <a:ea typeface="Helvetica Neue"/>
                          <a:cs typeface="Arial" panose="020B0604020202020204" pitchFamily="34" charset="0"/>
                          <a:sym typeface="Helvetica Neue"/>
                        </a:rPr>
                        <a:t>(</a:t>
                      </a:r>
                      <a:r>
                        <a:rPr sz="2000" dirty="0">
                          <a:latin typeface="Arial" panose="020B0604020202020204" pitchFamily="34" charset="0"/>
                          <a:ea typeface="Helvetica Neue"/>
                          <a:cs typeface="Arial" panose="020B0604020202020204" pitchFamily="34" charset="0"/>
                          <a:sym typeface="Helvetica Neue"/>
                        </a:rPr>
                        <a:t>2</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2000" dirty="0">
                          <a:latin typeface="Arial" panose="020B0604020202020204" pitchFamily="34" charset="0"/>
                          <a:ea typeface="Helvetica Neue"/>
                          <a:cs typeface="Arial" panose="020B0604020202020204" pitchFamily="34" charset="0"/>
                          <a:sym typeface="Helvetica Neue"/>
                        </a:rPr>
                        <a:t>5</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2000" dirty="0">
                          <a:latin typeface="Arial" panose="020B0604020202020204" pitchFamily="34" charset="0"/>
                          <a:ea typeface="Helvetica Neue"/>
                          <a:cs typeface="Arial" panose="020B0604020202020204" pitchFamily="34" charset="0"/>
                          <a:sym typeface="Helvetica Neue"/>
                        </a:rPr>
                        <a:t>4</a:t>
                      </a:r>
                      <a:r>
                        <a:rPr lang="de-DE" sz="2000" dirty="0">
                          <a:latin typeface="Arial" panose="020B0604020202020204" pitchFamily="34" charset="0"/>
                          <a:ea typeface="Helvetica Neue"/>
                          <a:cs typeface="Arial" panose="020B0604020202020204" pitchFamily="34" charset="0"/>
                          <a:sym typeface="Helvetica Neue"/>
                        </a:rPr>
                        <a:t>)</a:t>
                      </a:r>
                      <a:r>
                        <a:rPr lang="de-DE" sz="2000" baseline="-25000" dirty="0">
                          <a:latin typeface="Arial" panose="020B0604020202020204" pitchFamily="34" charset="0"/>
                          <a:ea typeface="Helvetica Neue"/>
                          <a:cs typeface="Arial" panose="020B0604020202020204" pitchFamily="34" charset="0"/>
                          <a:sym typeface="Helvetica Neue"/>
                        </a:rPr>
                        <a:t>7</a:t>
                      </a:r>
                      <a:endParaRPr sz="20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12700" cap="flat" cmpd="sng" algn="ctr">
                      <a:noFill/>
                      <a:prstDash val="solid"/>
                      <a:round/>
                      <a:headEnd type="none" w="med" len="med"/>
                      <a:tailEnd type="none" w="med" len="med"/>
                    </a:lnR>
                    <a:lnT w="0">
                      <a:miter lim="400000"/>
                    </a:lnT>
                    <a:lnB w="12700">
                      <a:solidFill>
                        <a:srgbClr val="000000"/>
                      </a:solidFill>
                      <a:miter lim="400000"/>
                    </a:lnB>
                    <a:noFill/>
                  </a:tcPr>
                </a:tc>
                <a:extLst>
                  <a:ext uri="{0D108BD9-81ED-4DB2-BD59-A6C34878D82A}">
                    <a16:rowId xmlns:a16="http://schemas.microsoft.com/office/drawing/2014/main" val="1619874116"/>
                  </a:ext>
                </a:extLst>
              </a:tr>
              <a:tr h="417543">
                <a:tc>
                  <a:txBody>
                    <a:bodyPr/>
                    <a:lstStyle/>
                    <a:p>
                      <a:pPr>
                        <a:defRPr sz="2600">
                          <a:latin typeface="Helvetica Neue"/>
                          <a:ea typeface="Helvetica Neue"/>
                          <a:cs typeface="Helvetica Neue"/>
                          <a:sym typeface="Helvetica Neue"/>
                        </a:defRPr>
                      </a:pPr>
                      <a:endParaRPr sz="2000">
                        <a:latin typeface="Arial" panose="020B0604020202020204" pitchFamily="34" charset="0"/>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0">
                      <a:miter lim="400000"/>
                    </a:lnR>
                    <a:lnT w="12700">
                      <a:solidFill>
                        <a:srgbClr val="000000"/>
                      </a:solidFill>
                      <a:miter lim="400000"/>
                    </a:lnT>
                    <a:lnB w="12700" cap="flat" cmpd="sng" algn="ctr">
                      <a:noFill/>
                      <a:prstDash val="solid"/>
                      <a:round/>
                      <a:headEnd type="none" w="med" len="med"/>
                      <a:tailEnd type="none" w="med" len="med"/>
                    </a:lnB>
                    <a:noFill/>
                  </a:tcPr>
                </a:tc>
                <a:tc>
                  <a:txBody>
                    <a:bodyPr/>
                    <a:lstStyle/>
                    <a:p>
                      <a:pPr>
                        <a:defRPr sz="2600">
                          <a:latin typeface="Helvetica Neue"/>
                          <a:ea typeface="Helvetica Neue"/>
                          <a:cs typeface="Helvetica Neue"/>
                          <a:sym typeface="Helvetica Neue"/>
                        </a:defRPr>
                      </a:pPr>
                      <a:endParaRPr sz="200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12700" cap="flat" cmpd="sng" algn="ctr">
                      <a:noFill/>
                      <a:prstDash val="solid"/>
                      <a:round/>
                      <a:headEnd type="none" w="med" len="med"/>
                      <a:tailEnd type="none" w="med" len="med"/>
                    </a:lnB>
                    <a:noFill/>
                  </a:tcPr>
                </a:tc>
                <a:tc>
                  <a:txBody>
                    <a:bodyPr/>
                    <a:lstStyle/>
                    <a:p>
                      <a:pPr>
                        <a:defRPr sz="2600">
                          <a:latin typeface="Helvetica Neue"/>
                          <a:ea typeface="Helvetica Neue"/>
                          <a:cs typeface="Helvetica Neue"/>
                          <a:sym typeface="Helvetica Neue"/>
                        </a:defRPr>
                      </a:pPr>
                      <a:endParaRPr sz="200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12700" cap="flat" cmpd="sng" algn="ctr">
                      <a:noFill/>
                      <a:prstDash val="solid"/>
                      <a:round/>
                      <a:headEnd type="none" w="med" len="med"/>
                      <a:tailEnd type="none" w="med" len="med"/>
                    </a:lnB>
                    <a:noFill/>
                  </a:tcPr>
                </a:tc>
                <a:tc>
                  <a:txBody>
                    <a:bodyPr/>
                    <a:lstStyle/>
                    <a:p>
                      <a:pPr>
                        <a:defRPr sz="2600">
                          <a:latin typeface="Helvetica Neue"/>
                          <a:ea typeface="Helvetica Neue"/>
                          <a:cs typeface="Helvetica Neue"/>
                          <a:sym typeface="Helvetica Neue"/>
                        </a:defRPr>
                      </a:pPr>
                      <a:endParaRPr sz="2000" dirty="0">
                        <a:latin typeface="Arial" panose="020B0604020202020204" pitchFamily="34" charset="0"/>
                        <a:cs typeface="Arial" panose="020B0604020202020204" pitchFamily="34" charset="0"/>
                      </a:endParaRPr>
                    </a:p>
                  </a:txBody>
                  <a:tcPr marL="0" marR="0" marT="0" marB="0" anchor="ctr" horzOverflow="overflow">
                    <a:lnL w="0">
                      <a:miter lim="400000"/>
                    </a:lnL>
                    <a:lnR w="12700" cap="flat" cmpd="sng" algn="ctr">
                      <a:noFill/>
                      <a:prstDash val="solid"/>
                      <a:round/>
                      <a:headEnd type="none" w="med" len="med"/>
                      <a:tailEnd type="none" w="med" len="med"/>
                    </a:lnR>
                    <a:lnT w="12700">
                      <a:solidFill>
                        <a:srgbClr val="000000"/>
                      </a:solidFill>
                      <a:miter lim="400000"/>
                    </a:lnT>
                    <a:lnB w="12700" cap="flat" cmpd="sng" algn="ctr">
                      <a:noFill/>
                      <a:prstDash val="solid"/>
                      <a:round/>
                      <a:headEnd type="none" w="med" len="med"/>
                      <a:tailEnd type="none" w="med" len="med"/>
                    </a:lnB>
                    <a:noFill/>
                  </a:tcPr>
                </a:tc>
                <a:extLst>
                  <a:ext uri="{0D108BD9-81ED-4DB2-BD59-A6C34878D82A}">
                    <a16:rowId xmlns:a16="http://schemas.microsoft.com/office/drawing/2014/main" val="1964207885"/>
                  </a:ext>
                </a:extLst>
              </a:tr>
            </a:tbl>
          </a:graphicData>
        </a:graphic>
      </p:graphicFrame>
      <p:sp>
        <p:nvSpPr>
          <p:cNvPr id="9" name="Rechteck 8">
            <a:extLst>
              <a:ext uri="{FF2B5EF4-FFF2-40B4-BE49-F238E27FC236}">
                <a16:creationId xmlns:a16="http://schemas.microsoft.com/office/drawing/2014/main" id="{A317DE51-9A2F-984C-BCD3-99EB683B869F}"/>
              </a:ext>
            </a:extLst>
          </p:cNvPr>
          <p:cNvSpPr/>
          <p:nvPr/>
        </p:nvSpPr>
        <p:spPr>
          <a:xfrm>
            <a:off x="3387144" y="4790942"/>
            <a:ext cx="2408349" cy="1376536"/>
          </a:xfrm>
          <a:prstGeom prst="rect">
            <a:avLst/>
          </a:prstGeom>
          <a:noFill/>
          <a:ln w="19050">
            <a:solidFill>
              <a:srgbClr val="327D8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52292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90" name="Tabelle"/>
          <p:cNvGraphicFramePr/>
          <p:nvPr>
            <p:extLst>
              <p:ext uri="{D42A27DB-BD31-4B8C-83A1-F6EECF244321}">
                <p14:modId xmlns:p14="http://schemas.microsoft.com/office/powerpoint/2010/main" val="3009186183"/>
              </p:ext>
            </p:extLst>
          </p:nvPr>
        </p:nvGraphicFramePr>
        <p:xfrm>
          <a:off x="225861" y="2136868"/>
          <a:ext cx="1515296" cy="939908"/>
        </p:xfrm>
        <a:graphic>
          <a:graphicData uri="http://schemas.openxmlformats.org/drawingml/2006/table">
            <a:tbl>
              <a:tblPr/>
              <a:tblGrid>
                <a:gridCol w="378824">
                  <a:extLst>
                    <a:ext uri="{9D8B030D-6E8A-4147-A177-3AD203B41FA5}">
                      <a16:colId xmlns:a16="http://schemas.microsoft.com/office/drawing/2014/main" val="20000"/>
                    </a:ext>
                  </a:extLst>
                </a:gridCol>
                <a:gridCol w="378824">
                  <a:extLst>
                    <a:ext uri="{9D8B030D-6E8A-4147-A177-3AD203B41FA5}">
                      <a16:colId xmlns:a16="http://schemas.microsoft.com/office/drawing/2014/main" val="20001"/>
                    </a:ext>
                  </a:extLst>
                </a:gridCol>
                <a:gridCol w="378824">
                  <a:extLst>
                    <a:ext uri="{9D8B030D-6E8A-4147-A177-3AD203B41FA5}">
                      <a16:colId xmlns:a16="http://schemas.microsoft.com/office/drawing/2014/main" val="20002"/>
                    </a:ext>
                  </a:extLst>
                </a:gridCol>
                <a:gridCol w="378824">
                  <a:extLst>
                    <a:ext uri="{9D8B030D-6E8A-4147-A177-3AD203B41FA5}">
                      <a16:colId xmlns:a16="http://schemas.microsoft.com/office/drawing/2014/main" val="20003"/>
                    </a:ext>
                  </a:extLst>
                </a:gridCol>
              </a:tblGrid>
              <a:tr h="310890">
                <a:tc>
                  <a:txBody>
                    <a:bodyPr/>
                    <a:lstStyle/>
                    <a:p>
                      <a:pPr>
                        <a:defRPr sz="2600">
                          <a:latin typeface="Helvetica Neue"/>
                          <a:ea typeface="Helvetica Neue"/>
                          <a:cs typeface="Helvetica Neue"/>
                          <a:sym typeface="Helvetica Neue"/>
                        </a:defRPr>
                      </a:pPr>
                      <a:endParaRPr sz="160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0">
                      <a:miter lim="400000"/>
                    </a:lnT>
                    <a:lnB w="0">
                      <a:miter lim="400000"/>
                    </a:lnB>
                    <a:solidFill>
                      <a:srgbClr val="FFFFFF"/>
                    </a:solid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4</a:t>
                      </a:r>
                    </a:p>
                  </a:txBody>
                  <a:tcPr marL="0" marR="0" marT="0" marB="0" anchor="ctr" horzOverflow="overflow">
                    <a:lnL w="0">
                      <a:miter lim="400000"/>
                    </a:lnL>
                    <a:lnR w="0">
                      <a:miter lim="400000"/>
                    </a:lnR>
                    <a:lnT w="0">
                      <a:miter lim="400000"/>
                    </a:lnT>
                    <a:lnB w="0">
                      <a:miter lim="400000"/>
                    </a:lnB>
                    <a:solidFill>
                      <a:srgbClr val="FFFFFF"/>
                    </a:solidFill>
                  </a:tcPr>
                </a:tc>
                <a:tc>
                  <a:txBody>
                    <a:bodyPr/>
                    <a:lstStyle/>
                    <a:p>
                      <a:pPr>
                        <a:defRPr sz="1800"/>
                      </a:pPr>
                      <a:r>
                        <a:rPr sz="1600">
                          <a:latin typeface="Arial" panose="020B0604020202020204" pitchFamily="34" charset="0"/>
                          <a:ea typeface="Helvetica Neue"/>
                          <a:cs typeface="Arial" panose="020B0604020202020204" pitchFamily="34" charset="0"/>
                          <a:sym typeface="Helvetica Neue"/>
                        </a:rPr>
                        <a:t>3</a:t>
                      </a:r>
                    </a:p>
                  </a:txBody>
                  <a:tcPr marL="0" marR="0" marT="0" marB="0" anchor="ctr" horzOverflow="overflow">
                    <a:lnL w="0">
                      <a:miter lim="400000"/>
                    </a:lnL>
                    <a:lnR w="0">
                      <a:miter lim="400000"/>
                    </a:lnR>
                    <a:lnT w="0">
                      <a:miter lim="400000"/>
                    </a:lnT>
                    <a:lnB w="0">
                      <a:miter lim="400000"/>
                    </a:lnB>
                    <a:solidFill>
                      <a:srgbClr val="FFFFFF"/>
                    </a:solid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6</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0"/>
                  </a:ext>
                </a:extLst>
              </a:tr>
              <a:tr h="315861">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a:t>
                      </a:r>
                    </a:p>
                  </a:txBody>
                  <a:tcPr marL="0" marR="0" marT="0" marB="0" anchor="ctr" horzOverflow="overflow">
                    <a:lnL w="0">
                      <a:miter lim="400000"/>
                    </a:lnL>
                    <a:lnR w="0">
                      <a:miter lim="400000"/>
                    </a:lnR>
                    <a:lnT w="0">
                      <a:miter lim="400000"/>
                    </a:lnT>
                    <a:lnB w="12700">
                      <a:solidFill>
                        <a:srgbClr val="000000"/>
                      </a:solidFill>
                      <a:miter lim="400000"/>
                    </a:lnB>
                    <a:solidFill>
                      <a:srgbClr val="FFFFFF"/>
                    </a:solid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2</a:t>
                      </a:r>
                    </a:p>
                  </a:txBody>
                  <a:tcPr marL="0" marR="0" marT="0" marB="0" anchor="ctr" horzOverflow="overflow">
                    <a:lnL w="0">
                      <a:miter lim="400000"/>
                    </a:lnL>
                    <a:lnR w="0">
                      <a:miter lim="400000"/>
                    </a:lnR>
                    <a:lnT w="0">
                      <a:miter lim="400000"/>
                    </a:lnT>
                    <a:lnB w="12700">
                      <a:solidFill>
                        <a:srgbClr val="000000"/>
                      </a:solidFill>
                      <a:miter lim="400000"/>
                    </a:lnB>
                    <a:solidFill>
                      <a:srgbClr val="FFFFFF"/>
                    </a:solid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5</a:t>
                      </a:r>
                    </a:p>
                  </a:txBody>
                  <a:tcPr marL="0" marR="0" marT="0" marB="0" anchor="ctr" horzOverflow="overflow">
                    <a:lnL w="0">
                      <a:miter lim="400000"/>
                    </a:lnL>
                    <a:lnR w="0">
                      <a:miter lim="400000"/>
                    </a:lnR>
                    <a:lnT w="0">
                      <a:miter lim="400000"/>
                    </a:lnT>
                    <a:lnB w="12700">
                      <a:solidFill>
                        <a:srgbClr val="000000"/>
                      </a:solidFill>
                      <a:miter lim="400000"/>
                    </a:lnB>
                    <a:solidFill>
                      <a:srgbClr val="FFFFFF"/>
                    </a:solid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4</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12700">
                      <a:solidFill>
                        <a:srgbClr val="000000"/>
                      </a:solidFill>
                      <a:miter lim="400000"/>
                    </a:lnB>
                    <a:solidFill>
                      <a:srgbClr val="FFFFFF"/>
                    </a:solidFill>
                  </a:tcPr>
                </a:tc>
                <a:extLst>
                  <a:ext uri="{0D108BD9-81ED-4DB2-BD59-A6C34878D82A}">
                    <a16:rowId xmlns:a16="http://schemas.microsoft.com/office/drawing/2014/main" val="10001"/>
                  </a:ext>
                </a:extLst>
              </a:tr>
              <a:tr h="313157">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a:defRPr sz="2600">
                          <a:latin typeface="Helvetica Neue"/>
                          <a:ea typeface="Helvetica Neue"/>
                          <a:cs typeface="Helvetica Neue"/>
                          <a:sym typeface="Helvetica Neue"/>
                        </a:defRPr>
                      </a:pPr>
                      <a:endParaRPr sz="160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a:defRPr sz="2600">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  </a:t>
                      </a:r>
                      <a:endParaRPr sz="1600" baseline="-250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solidFill>
                      <a:srgbClr val="FFFFFF"/>
                    </a:solidFill>
                  </a:tcPr>
                </a:tc>
                <a:extLst>
                  <a:ext uri="{0D108BD9-81ED-4DB2-BD59-A6C34878D82A}">
                    <a16:rowId xmlns:a16="http://schemas.microsoft.com/office/drawing/2014/main" val="10002"/>
                  </a:ext>
                </a:extLst>
              </a:tr>
            </a:tbl>
          </a:graphicData>
        </a:graphic>
      </p:graphicFrame>
      <p:grpSp>
        <p:nvGrpSpPr>
          <p:cNvPr id="2188" name="Gruppieren"/>
          <p:cNvGrpSpPr/>
          <p:nvPr/>
        </p:nvGrpSpPr>
        <p:grpSpPr>
          <a:xfrm>
            <a:off x="3386879" y="1762534"/>
            <a:ext cx="5161292" cy="4382055"/>
            <a:chOff x="0" y="0"/>
            <a:chExt cx="6881722" cy="5842738"/>
          </a:xfrm>
        </p:grpSpPr>
        <p:sp>
          <p:nvSpPr>
            <p:cNvPr id="2185" name="Rechteck"/>
            <p:cNvSpPr/>
            <p:nvPr/>
          </p:nvSpPr>
          <p:spPr>
            <a:xfrm>
              <a:off x="0" y="0"/>
              <a:ext cx="6881723" cy="5842739"/>
            </a:xfrm>
            <a:prstGeom prst="rect">
              <a:avLst/>
            </a:prstGeom>
            <a:solidFill>
              <a:srgbClr val="327D87"/>
            </a:solidFill>
            <a:ln w="12700" cap="flat">
              <a:solidFill>
                <a:srgbClr val="327D87"/>
              </a:solidFill>
              <a:prstDash val="solid"/>
              <a:miter lim="800000"/>
            </a:ln>
            <a:effectLst/>
          </p:spPr>
          <p:txBody>
            <a:bodyPr wrap="square" lIns="34289" tIns="34289" rIns="34289" bIns="34289" numCol="1" anchor="ctr">
              <a:noAutofit/>
            </a:bodyPr>
            <a:lstStyle/>
            <a:p>
              <a:pPr>
                <a:defRPr sz="1800"/>
              </a:pPr>
              <a:endParaRPr sz="1350" dirty="0"/>
            </a:p>
          </p:txBody>
        </p:sp>
        <p:sp>
          <p:nvSpPr>
            <p:cNvPr id="2186" name="Linie"/>
            <p:cNvSpPr/>
            <p:nvPr/>
          </p:nvSpPr>
          <p:spPr>
            <a:xfrm flipV="1">
              <a:off x="4604472" y="54611"/>
              <a:ext cx="1" cy="5644071"/>
            </a:xfrm>
            <a:prstGeom prst="line">
              <a:avLst/>
            </a:prstGeom>
            <a:noFill/>
            <a:ln w="12700" cap="flat">
              <a:solidFill>
                <a:srgbClr val="327D87"/>
              </a:solidFill>
              <a:custDash>
                <a:ds d="600000" sp="600000"/>
              </a:custDash>
              <a:miter lim="400000"/>
            </a:ln>
            <a:effectLst/>
          </p:spPr>
          <p:txBody>
            <a:bodyPr wrap="square" lIns="34289" tIns="34289" rIns="34289" bIns="34289" numCol="1" anchor="t">
              <a:noAutofit/>
            </a:bodyPr>
            <a:lstStyle/>
            <a:p>
              <a:pPr>
                <a:defRPr sz="1800"/>
              </a:pPr>
              <a:endParaRPr sz="1350"/>
            </a:p>
          </p:txBody>
        </p:sp>
        <p:sp>
          <p:nvSpPr>
            <p:cNvPr id="2187" name="Linie"/>
            <p:cNvSpPr/>
            <p:nvPr/>
          </p:nvSpPr>
          <p:spPr>
            <a:xfrm flipV="1">
              <a:off x="2481879" y="54611"/>
              <a:ext cx="1" cy="5644071"/>
            </a:xfrm>
            <a:prstGeom prst="line">
              <a:avLst/>
            </a:prstGeom>
            <a:noFill/>
            <a:ln w="12700" cap="flat">
              <a:solidFill>
                <a:srgbClr val="327D87"/>
              </a:solidFill>
              <a:custDash>
                <a:ds d="600000" sp="600000"/>
              </a:custDash>
              <a:miter lim="400000"/>
            </a:ln>
            <a:effectLst/>
          </p:spPr>
          <p:txBody>
            <a:bodyPr wrap="square" lIns="34289" tIns="34289" rIns="34289" bIns="34289" numCol="1" anchor="t">
              <a:noAutofit/>
            </a:bodyPr>
            <a:lstStyle/>
            <a:p>
              <a:pPr>
                <a:defRPr sz="1800"/>
              </a:pPr>
              <a:endParaRPr sz="1350"/>
            </a:p>
          </p:txBody>
        </p:sp>
      </p:grpSp>
      <p:sp>
        <p:nvSpPr>
          <p:cNvPr id="2189" name="Selbstversuch im 7er-System - Darstellungswechsel"/>
          <p:cNvSpPr txBox="1">
            <a:spLocks noGrp="1"/>
          </p:cNvSpPr>
          <p:nvPr>
            <p:ph type="title"/>
          </p:nvPr>
        </p:nvSpPr>
        <p:spPr>
          <a:prstGeom prst="rect">
            <a:avLst/>
          </a:prstGeom>
        </p:spPr>
        <p:txBody>
          <a:bodyPr/>
          <a:lstStyle/>
          <a:p>
            <a:r>
              <a:rPr lang="de-DE" dirty="0"/>
              <a:t>Vorstellungen besitzen</a:t>
            </a:r>
            <a:endParaRPr sz="1800" b="0" dirty="0"/>
          </a:p>
        </p:txBody>
      </p:sp>
      <p:sp>
        <p:nvSpPr>
          <p:cNvPr id="2" name="Foliennummernplatzhalter 1">
            <a:extLst>
              <a:ext uri="{FF2B5EF4-FFF2-40B4-BE49-F238E27FC236}">
                <a16:creationId xmlns:a16="http://schemas.microsoft.com/office/drawing/2014/main" id="{05A72552-078D-DD4D-B849-217FFEA03B05}"/>
              </a:ext>
            </a:extLst>
          </p:cNvPr>
          <p:cNvSpPr>
            <a:spLocks noGrp="1"/>
          </p:cNvSpPr>
          <p:nvPr>
            <p:ph type="sldNum" sz="quarter" idx="12"/>
          </p:nvPr>
        </p:nvSpPr>
        <p:spPr/>
        <p:txBody>
          <a:bodyPr/>
          <a:lstStyle/>
          <a:p>
            <a:fld id="{F143F12D-CD44-4E95-8234-45130BA1C322}" type="slidenum">
              <a:rPr lang="de-DE" smtClean="0">
                <a:solidFill>
                  <a:prstClr val="black">
                    <a:tint val="75000"/>
                  </a:prstClr>
                </a:solidFill>
              </a:rPr>
              <a:pPr/>
              <a:t>38</a:t>
            </a:fld>
            <a:endParaRPr lang="de-DE">
              <a:solidFill>
                <a:prstClr val="black">
                  <a:tint val="75000"/>
                </a:prstClr>
              </a:solidFill>
            </a:endParaRPr>
          </a:p>
        </p:txBody>
      </p:sp>
      <p:pic>
        <p:nvPicPr>
          <p:cNvPr id="2191" name="Bild" descr="Bild"/>
          <p:cNvPicPr>
            <a:picLocks noChangeAspect="1"/>
          </p:cNvPicPr>
          <p:nvPr/>
        </p:nvPicPr>
        <p:blipFill>
          <a:blip r:embed="rId3"/>
          <a:stretch>
            <a:fillRect/>
          </a:stretch>
        </p:blipFill>
        <p:spPr>
          <a:xfrm>
            <a:off x="3975920" y="2149929"/>
            <a:ext cx="975506" cy="975506"/>
          </a:xfrm>
          <a:prstGeom prst="rect">
            <a:avLst/>
          </a:prstGeom>
          <a:ln w="12700">
            <a:miter lim="400000"/>
          </a:ln>
        </p:spPr>
      </p:pic>
      <p:pic>
        <p:nvPicPr>
          <p:cNvPr id="2192" name="Bild" descr="Bild"/>
          <p:cNvPicPr>
            <a:picLocks noChangeAspect="1"/>
          </p:cNvPicPr>
          <p:nvPr/>
        </p:nvPicPr>
        <p:blipFill>
          <a:blip r:embed="rId3"/>
          <a:stretch>
            <a:fillRect/>
          </a:stretch>
        </p:blipFill>
        <p:spPr>
          <a:xfrm>
            <a:off x="3875306" y="2264229"/>
            <a:ext cx="975506" cy="975506"/>
          </a:xfrm>
          <a:prstGeom prst="rect">
            <a:avLst/>
          </a:prstGeom>
          <a:ln w="12700">
            <a:miter lim="400000"/>
          </a:ln>
        </p:spPr>
      </p:pic>
      <p:pic>
        <p:nvPicPr>
          <p:cNvPr id="2193" name="Bild" descr="Bild"/>
          <p:cNvPicPr>
            <a:picLocks noChangeAspect="1"/>
          </p:cNvPicPr>
          <p:nvPr/>
        </p:nvPicPr>
        <p:blipFill>
          <a:blip r:embed="rId3"/>
          <a:stretch>
            <a:fillRect/>
          </a:stretch>
        </p:blipFill>
        <p:spPr>
          <a:xfrm>
            <a:off x="3760601" y="2403956"/>
            <a:ext cx="975506" cy="975506"/>
          </a:xfrm>
          <a:prstGeom prst="rect">
            <a:avLst/>
          </a:prstGeom>
          <a:ln w="12700">
            <a:miter lim="400000"/>
          </a:ln>
        </p:spPr>
      </p:pic>
      <p:pic>
        <p:nvPicPr>
          <p:cNvPr id="2194" name="Bild" descr="Bild"/>
          <p:cNvPicPr>
            <a:picLocks noChangeAspect="1"/>
          </p:cNvPicPr>
          <p:nvPr/>
        </p:nvPicPr>
        <p:blipFill>
          <a:blip r:embed="rId3"/>
          <a:stretch>
            <a:fillRect/>
          </a:stretch>
        </p:blipFill>
        <p:spPr>
          <a:xfrm>
            <a:off x="3645187" y="2553209"/>
            <a:ext cx="975506" cy="975506"/>
          </a:xfrm>
          <a:prstGeom prst="rect">
            <a:avLst/>
          </a:prstGeom>
          <a:ln w="12700">
            <a:miter lim="400000"/>
          </a:ln>
        </p:spPr>
      </p:pic>
      <p:grpSp>
        <p:nvGrpSpPr>
          <p:cNvPr id="2198" name="Gruppieren"/>
          <p:cNvGrpSpPr/>
          <p:nvPr/>
        </p:nvGrpSpPr>
        <p:grpSpPr>
          <a:xfrm>
            <a:off x="5523611" y="2166483"/>
            <a:ext cx="983542" cy="636755"/>
            <a:chOff x="0" y="0"/>
            <a:chExt cx="1311388" cy="849006"/>
          </a:xfrm>
        </p:grpSpPr>
        <p:pic>
          <p:nvPicPr>
            <p:cNvPr id="2195" name="Bild" descr="Bild"/>
            <p:cNvPicPr>
              <a:picLocks noChangeAspect="1"/>
            </p:cNvPicPr>
            <p:nvPr/>
          </p:nvPicPr>
          <p:blipFill>
            <a:blip r:embed="rId4"/>
            <a:stretch>
              <a:fillRect/>
            </a:stretch>
          </p:blipFill>
          <p:spPr>
            <a:xfrm>
              <a:off x="10714" y="0"/>
              <a:ext cx="1300675" cy="236487"/>
            </a:xfrm>
            <a:prstGeom prst="rect">
              <a:avLst/>
            </a:prstGeom>
            <a:ln w="12700" cap="flat">
              <a:noFill/>
              <a:miter lim="400000"/>
            </a:ln>
            <a:effectLst/>
          </p:spPr>
        </p:pic>
        <p:pic>
          <p:nvPicPr>
            <p:cNvPr id="2196" name="Bild" descr="Bild"/>
            <p:cNvPicPr>
              <a:picLocks noChangeAspect="1"/>
            </p:cNvPicPr>
            <p:nvPr/>
          </p:nvPicPr>
          <p:blipFill>
            <a:blip r:embed="rId4"/>
            <a:stretch>
              <a:fillRect/>
            </a:stretch>
          </p:blipFill>
          <p:spPr>
            <a:xfrm>
              <a:off x="0" y="310710"/>
              <a:ext cx="1300674" cy="236487"/>
            </a:xfrm>
            <a:prstGeom prst="rect">
              <a:avLst/>
            </a:prstGeom>
            <a:ln w="12700" cap="flat">
              <a:noFill/>
              <a:miter lim="400000"/>
            </a:ln>
            <a:effectLst/>
          </p:spPr>
        </p:pic>
        <p:pic>
          <p:nvPicPr>
            <p:cNvPr id="2197" name="Bild" descr="Bild"/>
            <p:cNvPicPr>
              <a:picLocks noChangeAspect="1"/>
            </p:cNvPicPr>
            <p:nvPr/>
          </p:nvPicPr>
          <p:blipFill>
            <a:blip r:embed="rId4"/>
            <a:stretch>
              <a:fillRect/>
            </a:stretch>
          </p:blipFill>
          <p:spPr>
            <a:xfrm>
              <a:off x="0" y="612519"/>
              <a:ext cx="1300674" cy="236488"/>
            </a:xfrm>
            <a:prstGeom prst="rect">
              <a:avLst/>
            </a:prstGeom>
            <a:ln w="12700" cap="flat">
              <a:noFill/>
              <a:miter lim="400000"/>
            </a:ln>
            <a:effectLst/>
          </p:spPr>
        </p:pic>
      </p:grpSp>
      <p:grpSp>
        <p:nvGrpSpPr>
          <p:cNvPr id="2205" name="Gruppieren"/>
          <p:cNvGrpSpPr/>
          <p:nvPr/>
        </p:nvGrpSpPr>
        <p:grpSpPr>
          <a:xfrm>
            <a:off x="7087372" y="2166483"/>
            <a:ext cx="1138743" cy="177365"/>
            <a:chOff x="0" y="0"/>
            <a:chExt cx="1518323" cy="236486"/>
          </a:xfrm>
        </p:grpSpPr>
        <p:pic>
          <p:nvPicPr>
            <p:cNvPr id="2199" name="Bild" descr="Bild"/>
            <p:cNvPicPr>
              <a:picLocks noChangeAspect="1"/>
            </p:cNvPicPr>
            <p:nvPr/>
          </p:nvPicPr>
          <p:blipFill>
            <a:blip r:embed="rId5"/>
            <a:stretch>
              <a:fillRect/>
            </a:stretch>
          </p:blipFill>
          <p:spPr>
            <a:xfrm>
              <a:off x="254000" y="0"/>
              <a:ext cx="236487" cy="236487"/>
            </a:xfrm>
            <a:prstGeom prst="rect">
              <a:avLst/>
            </a:prstGeom>
            <a:ln w="12700" cap="flat">
              <a:noFill/>
              <a:miter lim="400000"/>
            </a:ln>
            <a:effectLst/>
          </p:spPr>
        </p:pic>
        <p:pic>
          <p:nvPicPr>
            <p:cNvPr id="2200" name="Bild" descr="Bild"/>
            <p:cNvPicPr>
              <a:picLocks noChangeAspect="1"/>
            </p:cNvPicPr>
            <p:nvPr/>
          </p:nvPicPr>
          <p:blipFill>
            <a:blip r:embed="rId5"/>
            <a:stretch>
              <a:fillRect/>
            </a:stretch>
          </p:blipFill>
          <p:spPr>
            <a:xfrm>
              <a:off x="511945" y="0"/>
              <a:ext cx="236487" cy="236487"/>
            </a:xfrm>
            <a:prstGeom prst="rect">
              <a:avLst/>
            </a:prstGeom>
            <a:ln w="12700" cap="flat">
              <a:noFill/>
              <a:miter lim="400000"/>
            </a:ln>
            <a:effectLst/>
          </p:spPr>
        </p:pic>
        <p:pic>
          <p:nvPicPr>
            <p:cNvPr id="2201" name="Bild" descr="Bild"/>
            <p:cNvPicPr>
              <a:picLocks noChangeAspect="1"/>
            </p:cNvPicPr>
            <p:nvPr/>
          </p:nvPicPr>
          <p:blipFill>
            <a:blip r:embed="rId5"/>
            <a:stretch>
              <a:fillRect/>
            </a:stretch>
          </p:blipFill>
          <p:spPr>
            <a:xfrm>
              <a:off x="769891" y="0"/>
              <a:ext cx="236487" cy="236487"/>
            </a:xfrm>
            <a:prstGeom prst="rect">
              <a:avLst/>
            </a:prstGeom>
            <a:ln w="12700" cap="flat">
              <a:noFill/>
              <a:miter lim="400000"/>
            </a:ln>
            <a:effectLst/>
          </p:spPr>
        </p:pic>
        <p:pic>
          <p:nvPicPr>
            <p:cNvPr id="2202" name="Bild" descr="Bild"/>
            <p:cNvPicPr>
              <a:picLocks noChangeAspect="1"/>
            </p:cNvPicPr>
            <p:nvPr/>
          </p:nvPicPr>
          <p:blipFill>
            <a:blip r:embed="rId5"/>
            <a:stretch>
              <a:fillRect/>
            </a:stretch>
          </p:blipFill>
          <p:spPr>
            <a:xfrm>
              <a:off x="1027837" y="0"/>
              <a:ext cx="236487" cy="236487"/>
            </a:xfrm>
            <a:prstGeom prst="rect">
              <a:avLst/>
            </a:prstGeom>
            <a:ln w="12700" cap="flat">
              <a:noFill/>
              <a:miter lim="400000"/>
            </a:ln>
            <a:effectLst/>
          </p:spPr>
        </p:pic>
        <p:pic>
          <p:nvPicPr>
            <p:cNvPr id="2203" name="Bild" descr="Bild"/>
            <p:cNvPicPr>
              <a:picLocks noChangeAspect="1"/>
            </p:cNvPicPr>
            <p:nvPr/>
          </p:nvPicPr>
          <p:blipFill>
            <a:blip r:embed="rId5"/>
            <a:stretch>
              <a:fillRect/>
            </a:stretch>
          </p:blipFill>
          <p:spPr>
            <a:xfrm>
              <a:off x="0" y="0"/>
              <a:ext cx="236487" cy="236487"/>
            </a:xfrm>
            <a:prstGeom prst="rect">
              <a:avLst/>
            </a:prstGeom>
            <a:ln w="12700" cap="flat">
              <a:noFill/>
              <a:miter lim="400000"/>
            </a:ln>
            <a:effectLst/>
          </p:spPr>
        </p:pic>
        <p:pic>
          <p:nvPicPr>
            <p:cNvPr id="2204" name="Bild" descr="Bild"/>
            <p:cNvPicPr>
              <a:picLocks noChangeAspect="1"/>
            </p:cNvPicPr>
            <p:nvPr/>
          </p:nvPicPr>
          <p:blipFill>
            <a:blip r:embed="rId5"/>
            <a:stretch>
              <a:fillRect/>
            </a:stretch>
          </p:blipFill>
          <p:spPr>
            <a:xfrm>
              <a:off x="1281837" y="0"/>
              <a:ext cx="236487" cy="236487"/>
            </a:xfrm>
            <a:prstGeom prst="rect">
              <a:avLst/>
            </a:prstGeom>
            <a:ln w="12700" cap="flat">
              <a:noFill/>
              <a:miter lim="400000"/>
            </a:ln>
            <a:effectLst/>
          </p:spPr>
        </p:pic>
      </p:grpSp>
      <p:pic>
        <p:nvPicPr>
          <p:cNvPr id="2206" name="Bild" descr="Bild"/>
          <p:cNvPicPr>
            <a:picLocks noChangeAspect="1"/>
          </p:cNvPicPr>
          <p:nvPr/>
        </p:nvPicPr>
        <p:blipFill>
          <a:blip r:embed="rId5"/>
          <a:stretch>
            <a:fillRect/>
          </a:stretch>
        </p:blipFill>
        <p:spPr>
          <a:xfrm>
            <a:off x="7753473" y="4183762"/>
            <a:ext cx="177365" cy="177365"/>
          </a:xfrm>
          <a:prstGeom prst="rect">
            <a:avLst/>
          </a:prstGeom>
          <a:ln w="12700">
            <a:miter lim="400000"/>
          </a:ln>
        </p:spPr>
      </p:pic>
      <p:grpSp>
        <p:nvGrpSpPr>
          <p:cNvPr id="2210" name="Gruppieren"/>
          <p:cNvGrpSpPr/>
          <p:nvPr/>
        </p:nvGrpSpPr>
        <p:grpSpPr>
          <a:xfrm>
            <a:off x="7176054" y="4183762"/>
            <a:ext cx="561325" cy="177365"/>
            <a:chOff x="0" y="0"/>
            <a:chExt cx="748431" cy="236486"/>
          </a:xfrm>
        </p:grpSpPr>
        <p:pic>
          <p:nvPicPr>
            <p:cNvPr id="2207" name="Bild" descr="Bild"/>
            <p:cNvPicPr>
              <a:picLocks noChangeAspect="1"/>
            </p:cNvPicPr>
            <p:nvPr/>
          </p:nvPicPr>
          <p:blipFill>
            <a:blip r:embed="rId5"/>
            <a:stretch>
              <a:fillRect/>
            </a:stretch>
          </p:blipFill>
          <p:spPr>
            <a:xfrm>
              <a:off x="254000" y="0"/>
              <a:ext cx="236487" cy="236487"/>
            </a:xfrm>
            <a:prstGeom prst="rect">
              <a:avLst/>
            </a:prstGeom>
            <a:ln w="12700" cap="flat">
              <a:noFill/>
              <a:miter lim="400000"/>
            </a:ln>
            <a:effectLst/>
          </p:spPr>
        </p:pic>
        <p:pic>
          <p:nvPicPr>
            <p:cNvPr id="2208" name="Bild" descr="Bild"/>
            <p:cNvPicPr>
              <a:picLocks noChangeAspect="1"/>
            </p:cNvPicPr>
            <p:nvPr/>
          </p:nvPicPr>
          <p:blipFill>
            <a:blip r:embed="rId5"/>
            <a:stretch>
              <a:fillRect/>
            </a:stretch>
          </p:blipFill>
          <p:spPr>
            <a:xfrm>
              <a:off x="511945" y="0"/>
              <a:ext cx="236487" cy="236487"/>
            </a:xfrm>
            <a:prstGeom prst="rect">
              <a:avLst/>
            </a:prstGeom>
            <a:ln w="12700" cap="flat">
              <a:noFill/>
              <a:miter lim="400000"/>
            </a:ln>
            <a:effectLst/>
          </p:spPr>
        </p:pic>
        <p:pic>
          <p:nvPicPr>
            <p:cNvPr id="2209" name="Bild" descr="Bild"/>
            <p:cNvPicPr>
              <a:picLocks noChangeAspect="1"/>
            </p:cNvPicPr>
            <p:nvPr/>
          </p:nvPicPr>
          <p:blipFill>
            <a:blip r:embed="rId5"/>
            <a:stretch>
              <a:fillRect/>
            </a:stretch>
          </p:blipFill>
          <p:spPr>
            <a:xfrm>
              <a:off x="0" y="0"/>
              <a:ext cx="236487" cy="236487"/>
            </a:xfrm>
            <a:prstGeom prst="rect">
              <a:avLst/>
            </a:prstGeom>
            <a:ln w="12700" cap="flat">
              <a:noFill/>
              <a:miter lim="400000"/>
            </a:ln>
            <a:effectLst/>
          </p:spPr>
        </p:pic>
      </p:grpSp>
      <p:grpSp>
        <p:nvGrpSpPr>
          <p:cNvPr id="2213" name="Gruppieren"/>
          <p:cNvGrpSpPr/>
          <p:nvPr/>
        </p:nvGrpSpPr>
        <p:grpSpPr>
          <a:xfrm>
            <a:off x="3865600" y="4193094"/>
            <a:ext cx="1099331" cy="1136452"/>
            <a:chOff x="-38100" y="0"/>
            <a:chExt cx="1465773" cy="1515267"/>
          </a:xfrm>
        </p:grpSpPr>
        <p:pic>
          <p:nvPicPr>
            <p:cNvPr id="2211" name="Bild" descr="Bild"/>
            <p:cNvPicPr>
              <a:picLocks noChangeAspect="1"/>
            </p:cNvPicPr>
            <p:nvPr/>
          </p:nvPicPr>
          <p:blipFill>
            <a:blip r:embed="rId3"/>
            <a:stretch>
              <a:fillRect/>
            </a:stretch>
          </p:blipFill>
          <p:spPr>
            <a:xfrm>
              <a:off x="127000" y="0"/>
              <a:ext cx="1300674" cy="1300674"/>
            </a:xfrm>
            <a:prstGeom prst="rect">
              <a:avLst/>
            </a:prstGeom>
            <a:ln w="12700" cap="flat">
              <a:noFill/>
              <a:miter lim="400000"/>
            </a:ln>
            <a:effectLst/>
          </p:spPr>
        </p:pic>
        <p:pic>
          <p:nvPicPr>
            <p:cNvPr id="2212" name="Bild" descr="Bild"/>
            <p:cNvPicPr>
              <a:picLocks noChangeAspect="1"/>
            </p:cNvPicPr>
            <p:nvPr/>
          </p:nvPicPr>
          <p:blipFill>
            <a:blip r:embed="rId3"/>
            <a:stretch>
              <a:fillRect/>
            </a:stretch>
          </p:blipFill>
          <p:spPr>
            <a:xfrm>
              <a:off x="-38100" y="214593"/>
              <a:ext cx="1300674" cy="1300675"/>
            </a:xfrm>
            <a:prstGeom prst="rect">
              <a:avLst/>
            </a:prstGeom>
            <a:ln w="12700" cap="flat">
              <a:noFill/>
              <a:miter lim="400000"/>
            </a:ln>
            <a:effectLst/>
          </p:spPr>
        </p:pic>
      </p:grpSp>
      <p:grpSp>
        <p:nvGrpSpPr>
          <p:cNvPr id="2219" name="Gruppieren"/>
          <p:cNvGrpSpPr/>
          <p:nvPr/>
        </p:nvGrpSpPr>
        <p:grpSpPr>
          <a:xfrm>
            <a:off x="5515574" y="4185782"/>
            <a:ext cx="983543" cy="863112"/>
            <a:chOff x="0" y="0"/>
            <a:chExt cx="1311388" cy="1150815"/>
          </a:xfrm>
        </p:grpSpPr>
        <p:pic>
          <p:nvPicPr>
            <p:cNvPr id="2215" name="Bild" descr="Bild"/>
            <p:cNvPicPr>
              <a:picLocks noChangeAspect="1"/>
            </p:cNvPicPr>
            <p:nvPr/>
          </p:nvPicPr>
          <p:blipFill>
            <a:blip r:embed="rId4"/>
            <a:stretch>
              <a:fillRect/>
            </a:stretch>
          </p:blipFill>
          <p:spPr>
            <a:xfrm>
              <a:off x="10714" y="0"/>
              <a:ext cx="1300675" cy="236487"/>
            </a:xfrm>
            <a:prstGeom prst="rect">
              <a:avLst/>
            </a:prstGeom>
            <a:ln w="12700" cap="flat">
              <a:noFill/>
              <a:miter lim="400000"/>
            </a:ln>
            <a:effectLst/>
          </p:spPr>
        </p:pic>
        <p:pic>
          <p:nvPicPr>
            <p:cNvPr id="2216" name="Bild" descr="Bild"/>
            <p:cNvPicPr>
              <a:picLocks noChangeAspect="1"/>
            </p:cNvPicPr>
            <p:nvPr/>
          </p:nvPicPr>
          <p:blipFill>
            <a:blip r:embed="rId4"/>
            <a:stretch>
              <a:fillRect/>
            </a:stretch>
          </p:blipFill>
          <p:spPr>
            <a:xfrm>
              <a:off x="0" y="310710"/>
              <a:ext cx="1300674" cy="236487"/>
            </a:xfrm>
            <a:prstGeom prst="rect">
              <a:avLst/>
            </a:prstGeom>
            <a:ln w="12700" cap="flat">
              <a:noFill/>
              <a:miter lim="400000"/>
            </a:ln>
            <a:effectLst/>
          </p:spPr>
        </p:pic>
        <p:pic>
          <p:nvPicPr>
            <p:cNvPr id="2217" name="Bild" descr="Bild"/>
            <p:cNvPicPr>
              <a:picLocks noChangeAspect="1"/>
            </p:cNvPicPr>
            <p:nvPr/>
          </p:nvPicPr>
          <p:blipFill>
            <a:blip r:embed="rId4"/>
            <a:stretch>
              <a:fillRect/>
            </a:stretch>
          </p:blipFill>
          <p:spPr>
            <a:xfrm>
              <a:off x="0" y="612519"/>
              <a:ext cx="1300674" cy="236487"/>
            </a:xfrm>
            <a:prstGeom prst="rect">
              <a:avLst/>
            </a:prstGeom>
            <a:ln w="12700" cap="flat">
              <a:noFill/>
              <a:miter lim="400000"/>
            </a:ln>
            <a:effectLst/>
          </p:spPr>
        </p:pic>
        <p:pic>
          <p:nvPicPr>
            <p:cNvPr id="2218" name="Bild" descr="Bild"/>
            <p:cNvPicPr>
              <a:picLocks noChangeAspect="1"/>
            </p:cNvPicPr>
            <p:nvPr/>
          </p:nvPicPr>
          <p:blipFill>
            <a:blip r:embed="rId4"/>
            <a:stretch>
              <a:fillRect/>
            </a:stretch>
          </p:blipFill>
          <p:spPr>
            <a:xfrm>
              <a:off x="0" y="914329"/>
              <a:ext cx="1300674" cy="236487"/>
            </a:xfrm>
            <a:prstGeom prst="rect">
              <a:avLst/>
            </a:prstGeom>
            <a:ln w="12700" cap="flat">
              <a:noFill/>
              <a:miter lim="400000"/>
            </a:ln>
            <a:effectLst/>
          </p:spPr>
        </p:pic>
      </p:grpSp>
      <p:pic>
        <p:nvPicPr>
          <p:cNvPr id="2220" name="Bild" descr="Bild"/>
          <p:cNvPicPr>
            <a:picLocks noChangeAspect="1"/>
          </p:cNvPicPr>
          <p:nvPr/>
        </p:nvPicPr>
        <p:blipFill>
          <a:blip r:embed="rId4"/>
          <a:stretch>
            <a:fillRect/>
          </a:stretch>
        </p:blipFill>
        <p:spPr>
          <a:xfrm>
            <a:off x="5515575" y="5097886"/>
            <a:ext cx="975506" cy="177365"/>
          </a:xfrm>
          <a:prstGeom prst="rect">
            <a:avLst/>
          </a:prstGeom>
          <a:ln w="12700">
            <a:miter lim="400000"/>
          </a:ln>
        </p:spPr>
      </p:pic>
      <p:sp>
        <p:nvSpPr>
          <p:cNvPr id="9" name="3">
            <a:extLst>
              <a:ext uri="{FF2B5EF4-FFF2-40B4-BE49-F238E27FC236}">
                <a16:creationId xmlns:a16="http://schemas.microsoft.com/office/drawing/2014/main" id="{89654C69-B291-5BE6-4398-62F1CC6EA0F6}"/>
              </a:ext>
            </a:extLst>
          </p:cNvPr>
          <p:cNvSpPr txBox="1"/>
          <p:nvPr/>
        </p:nvSpPr>
        <p:spPr>
          <a:xfrm>
            <a:off x="1336074" y="2813563"/>
            <a:ext cx="328934" cy="315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  )</a:t>
            </a:r>
            <a:r>
              <a:rPr lang="de-DE" sz="1600" b="0" baseline="-25000" dirty="0">
                <a:solidFill>
                  <a:schemeClr val="tx1"/>
                </a:solidFill>
                <a:latin typeface="Arial" panose="020B0604020202020204" pitchFamily="34" charset="0"/>
                <a:cs typeface="Arial" panose="020B0604020202020204" pitchFamily="34" charset="0"/>
              </a:rPr>
              <a:t>7</a:t>
            </a:r>
            <a:endParaRPr sz="1600" b="0" baseline="-25000" dirty="0">
              <a:solidFill>
                <a:schemeClr val="tx1"/>
              </a:solidFill>
              <a:latin typeface="Arial" panose="020B0604020202020204" pitchFamily="34" charset="0"/>
              <a:cs typeface="Arial" panose="020B0604020202020204" pitchFamily="34" charset="0"/>
            </a:endParaRPr>
          </a:p>
        </p:txBody>
      </p:sp>
      <p:sp>
        <p:nvSpPr>
          <p:cNvPr id="10" name="Gruppieren">
            <a:extLst>
              <a:ext uri="{FF2B5EF4-FFF2-40B4-BE49-F238E27FC236}">
                <a16:creationId xmlns:a16="http://schemas.microsoft.com/office/drawing/2014/main" id="{EA9F18F6-634C-124A-F73F-0FD079883E29}"/>
              </a:ext>
            </a:extLst>
          </p:cNvPr>
          <p:cNvSpPr txBox="1"/>
          <p:nvPr/>
        </p:nvSpPr>
        <p:spPr>
          <a:xfrm>
            <a:off x="213612" y="2802020"/>
            <a:ext cx="61898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a:t>
            </a:r>
            <a:r>
              <a:rPr sz="1600" dirty="0">
                <a:latin typeface="Arial" panose="020B0604020202020204" pitchFamily="34" charset="0"/>
                <a:cs typeface="Arial" panose="020B0604020202020204" pitchFamily="34" charset="0"/>
              </a:rPr>
              <a:t>  </a:t>
            </a:r>
          </a:p>
        </p:txBody>
      </p:sp>
      <p:graphicFrame>
        <p:nvGraphicFramePr>
          <p:cNvPr id="7" name="Tabelle">
            <a:extLst>
              <a:ext uri="{FF2B5EF4-FFF2-40B4-BE49-F238E27FC236}">
                <a16:creationId xmlns:a16="http://schemas.microsoft.com/office/drawing/2014/main" id="{5BA489E6-1A0B-715C-DB57-8392BDFC6810}"/>
              </a:ext>
            </a:extLst>
          </p:cNvPr>
          <p:cNvGraphicFramePr/>
          <p:nvPr>
            <p:extLst>
              <p:ext uri="{D42A27DB-BD31-4B8C-83A1-F6EECF244321}">
                <p14:modId xmlns:p14="http://schemas.microsoft.com/office/powerpoint/2010/main" val="2079080181"/>
              </p:ext>
            </p:extLst>
          </p:nvPr>
        </p:nvGraphicFramePr>
        <p:xfrm>
          <a:off x="62859" y="1808115"/>
          <a:ext cx="1678296" cy="1409239"/>
        </p:xfrm>
        <a:graphic>
          <a:graphicData uri="http://schemas.openxmlformats.org/drawingml/2006/table">
            <a:tbl>
              <a:tblPr bandRow="1"/>
              <a:tblGrid>
                <a:gridCol w="419574">
                  <a:extLst>
                    <a:ext uri="{9D8B030D-6E8A-4147-A177-3AD203B41FA5}">
                      <a16:colId xmlns:a16="http://schemas.microsoft.com/office/drawing/2014/main" val="20000"/>
                    </a:ext>
                  </a:extLst>
                </a:gridCol>
                <a:gridCol w="419574">
                  <a:extLst>
                    <a:ext uri="{9D8B030D-6E8A-4147-A177-3AD203B41FA5}">
                      <a16:colId xmlns:a16="http://schemas.microsoft.com/office/drawing/2014/main" val="20001"/>
                    </a:ext>
                  </a:extLst>
                </a:gridCol>
                <a:gridCol w="419574">
                  <a:extLst>
                    <a:ext uri="{9D8B030D-6E8A-4147-A177-3AD203B41FA5}">
                      <a16:colId xmlns:a16="http://schemas.microsoft.com/office/drawing/2014/main" val="20002"/>
                    </a:ext>
                  </a:extLst>
                </a:gridCol>
                <a:gridCol w="419574">
                  <a:extLst>
                    <a:ext uri="{9D8B030D-6E8A-4147-A177-3AD203B41FA5}">
                      <a16:colId xmlns:a16="http://schemas.microsoft.com/office/drawing/2014/main" val="20003"/>
                    </a:ext>
                  </a:extLst>
                </a:gridCol>
              </a:tblGrid>
              <a:tr h="356823">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3</a:t>
                      </a:r>
                    </a:p>
                  </a:txBody>
                  <a:tcPr marL="0" marR="0" marT="0" marB="0" anchor="ctr" horzOverflow="overflow">
                    <a:lnL w="25400">
                      <a:solidFill>
                        <a:srgbClr val="FFFFFF"/>
                      </a:solidFill>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a:latin typeface="Arial" panose="020B0604020202020204" pitchFamily="34" charset="0"/>
                          <a:cs typeface="Arial" panose="020B0604020202020204" pitchFamily="34" charset="0"/>
                        </a:rPr>
                        <a:t>7</a:t>
                      </a:r>
                      <a:r>
                        <a:rPr sz="1600" baseline="31999">
                          <a:latin typeface="Arial" panose="020B0604020202020204" pitchFamily="34" charset="0"/>
                          <a:cs typeface="Arial" panose="020B0604020202020204" pitchFamily="34" charset="0"/>
                        </a:rPr>
                        <a:t>2</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1</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0</a:t>
                      </a:r>
                    </a:p>
                  </a:txBody>
                  <a:tcPr marL="0" marR="0" marT="0" marB="0" anchor="ctr" horzOverflow="overflow">
                    <a:lnL w="25400">
                      <a:solidFill>
                        <a:srgbClr val="000000"/>
                      </a:solidFill>
                      <a:miter lim="400000"/>
                    </a:lnL>
                    <a:lnR w="25400">
                      <a:solidFill>
                        <a:srgbClr val="FFFFFF"/>
                      </a:solidFill>
                    </a:lnR>
                    <a:lnT w="25400">
                      <a:solidFill>
                        <a:srgbClr val="FFFFFF"/>
                      </a:solidFill>
                    </a:lnT>
                    <a:lnB w="25400">
                      <a:solidFill>
                        <a:srgbClr val="000000"/>
                      </a:solidFill>
                      <a:miter lim="400000"/>
                    </a:lnB>
                    <a:noFill/>
                  </a:tcPr>
                </a:tc>
                <a:extLst>
                  <a:ext uri="{0D108BD9-81ED-4DB2-BD59-A6C34878D82A}">
                    <a16:rowId xmlns:a16="http://schemas.microsoft.com/office/drawing/2014/main" val="10000"/>
                  </a:ext>
                </a:extLst>
              </a:tr>
              <a:tr h="534519">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25400">
                      <a:solidFill>
                        <a:srgbClr val="000000"/>
                      </a:solidFill>
                      <a:miter lim="400000"/>
                    </a:lnT>
                    <a:lnB w="0">
                      <a:miter lim="400000"/>
                    </a:lnB>
                    <a:noFill/>
                  </a:tcPr>
                </a:tc>
                <a:extLst>
                  <a:ext uri="{0D108BD9-81ED-4DB2-BD59-A6C34878D82A}">
                    <a16:rowId xmlns:a16="http://schemas.microsoft.com/office/drawing/2014/main" val="10001"/>
                  </a:ext>
                </a:extLst>
              </a:tr>
              <a:tr h="517897">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0">
                      <a:miter lim="400000"/>
                    </a:lnT>
                    <a:lnB w="25400">
                      <a:solidFill>
                        <a:srgbClr val="FFFFFF"/>
                      </a:solidFill>
                    </a:lnB>
                    <a:noFill/>
                  </a:tcPr>
                </a:tc>
                <a:extLst>
                  <a:ext uri="{0D108BD9-81ED-4DB2-BD59-A6C34878D82A}">
                    <a16:rowId xmlns:a16="http://schemas.microsoft.com/office/drawing/2014/main" val="10002"/>
                  </a:ext>
                </a:extLst>
              </a:tr>
            </a:tbl>
          </a:graphicData>
        </a:graphic>
      </p:graphicFrame>
      <p:sp>
        <p:nvSpPr>
          <p:cNvPr id="3" name="Datumsplatzhalter 2">
            <a:extLst>
              <a:ext uri="{FF2B5EF4-FFF2-40B4-BE49-F238E27FC236}">
                <a16:creationId xmlns:a16="http://schemas.microsoft.com/office/drawing/2014/main" id="{70A6C3ED-C2BE-C271-97DF-AEAE92161322}"/>
              </a:ext>
            </a:extLst>
          </p:cNvPr>
          <p:cNvSpPr>
            <a:spLocks noGrp="1"/>
          </p:cNvSpPr>
          <p:nvPr>
            <p:ph type="dt" sz="half" idx="10"/>
          </p:nvPr>
        </p:nvSpPr>
        <p:spPr/>
        <p:txBody>
          <a:bodyPr/>
          <a:lstStyle/>
          <a:p>
            <a:pPr>
              <a:lnSpc>
                <a:spcPct val="150000"/>
              </a:lnSpc>
            </a:pPr>
            <a:endParaRPr lang="de-DE" dirty="0"/>
          </a:p>
        </p:txBody>
      </p:sp>
    </p:spTree>
    <p:extLst>
      <p:ext uri="{BB962C8B-B14F-4D97-AF65-F5344CB8AC3E}">
        <p14:creationId xmlns:p14="http://schemas.microsoft.com/office/powerpoint/2010/main" val="2593604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5" name="Gruppieren"/>
          <p:cNvGrpSpPr/>
          <p:nvPr/>
        </p:nvGrpSpPr>
        <p:grpSpPr>
          <a:xfrm>
            <a:off x="3386879" y="1764000"/>
            <a:ext cx="5161292" cy="4382055"/>
            <a:chOff x="0" y="0"/>
            <a:chExt cx="6881722" cy="5842738"/>
          </a:xfrm>
        </p:grpSpPr>
        <p:sp>
          <p:nvSpPr>
            <p:cNvPr id="2222" name="Rechteck"/>
            <p:cNvSpPr/>
            <p:nvPr/>
          </p:nvSpPr>
          <p:spPr>
            <a:xfrm>
              <a:off x="0" y="0"/>
              <a:ext cx="6881723" cy="5842739"/>
            </a:xfrm>
            <a:prstGeom prst="rect">
              <a:avLst/>
            </a:prstGeom>
            <a:solidFill>
              <a:srgbClr val="327D87"/>
            </a:solidFill>
            <a:ln w="12700" cap="flat">
              <a:solidFill>
                <a:srgbClr val="327D87"/>
              </a:solidFill>
              <a:prstDash val="solid"/>
              <a:miter lim="800000"/>
            </a:ln>
            <a:effectLst/>
          </p:spPr>
          <p:txBody>
            <a:bodyPr wrap="square" lIns="34289" tIns="34289" rIns="34289" bIns="34289" numCol="1" anchor="ctr">
              <a:noAutofit/>
            </a:bodyPr>
            <a:lstStyle/>
            <a:p>
              <a:pPr>
                <a:defRPr sz="1800"/>
              </a:pPr>
              <a:endParaRPr sz="1350" dirty="0"/>
            </a:p>
          </p:txBody>
        </p:sp>
        <p:sp>
          <p:nvSpPr>
            <p:cNvPr id="2223" name="Linie"/>
            <p:cNvSpPr/>
            <p:nvPr/>
          </p:nvSpPr>
          <p:spPr>
            <a:xfrm flipV="1">
              <a:off x="4604472" y="54611"/>
              <a:ext cx="1" cy="5644071"/>
            </a:xfrm>
            <a:prstGeom prst="line">
              <a:avLst/>
            </a:prstGeom>
            <a:noFill/>
            <a:ln w="12700" cap="flat">
              <a:solidFill>
                <a:srgbClr val="327D87"/>
              </a:solidFill>
              <a:custDash>
                <a:ds d="600000" sp="600000"/>
              </a:custDash>
              <a:miter lim="400000"/>
            </a:ln>
            <a:effectLst/>
          </p:spPr>
          <p:txBody>
            <a:bodyPr wrap="square" lIns="34289" tIns="34289" rIns="34289" bIns="34289" numCol="1" anchor="t">
              <a:noAutofit/>
            </a:bodyPr>
            <a:lstStyle/>
            <a:p>
              <a:pPr>
                <a:defRPr sz="1800"/>
              </a:pPr>
              <a:endParaRPr sz="1350"/>
            </a:p>
          </p:txBody>
        </p:sp>
        <p:sp>
          <p:nvSpPr>
            <p:cNvPr id="2224" name="Linie"/>
            <p:cNvSpPr/>
            <p:nvPr/>
          </p:nvSpPr>
          <p:spPr>
            <a:xfrm flipV="1">
              <a:off x="2481879" y="54611"/>
              <a:ext cx="1" cy="5644071"/>
            </a:xfrm>
            <a:prstGeom prst="line">
              <a:avLst/>
            </a:prstGeom>
            <a:noFill/>
            <a:ln w="12700" cap="flat">
              <a:solidFill>
                <a:srgbClr val="327D87"/>
              </a:solidFill>
              <a:custDash>
                <a:ds d="600000" sp="600000"/>
              </a:custDash>
              <a:miter lim="400000"/>
            </a:ln>
            <a:effectLst/>
          </p:spPr>
          <p:txBody>
            <a:bodyPr wrap="square" lIns="34289" tIns="34289" rIns="34289" bIns="34289" numCol="1" anchor="t">
              <a:noAutofit/>
            </a:bodyPr>
            <a:lstStyle/>
            <a:p>
              <a:pPr>
                <a:defRPr sz="1800"/>
              </a:pPr>
              <a:endParaRPr sz="1350"/>
            </a:p>
          </p:txBody>
        </p:sp>
      </p:grpSp>
      <p:graphicFrame>
        <p:nvGraphicFramePr>
          <p:cNvPr id="2226" name="Tabelle"/>
          <p:cNvGraphicFramePr/>
          <p:nvPr>
            <p:extLst>
              <p:ext uri="{D42A27DB-BD31-4B8C-83A1-F6EECF244321}">
                <p14:modId xmlns:p14="http://schemas.microsoft.com/office/powerpoint/2010/main" val="3589818438"/>
              </p:ext>
            </p:extLst>
          </p:nvPr>
        </p:nvGraphicFramePr>
        <p:xfrm>
          <a:off x="225861" y="2138400"/>
          <a:ext cx="1515296" cy="939908"/>
        </p:xfrm>
        <a:graphic>
          <a:graphicData uri="http://schemas.openxmlformats.org/drawingml/2006/table">
            <a:tbl>
              <a:tblPr/>
              <a:tblGrid>
                <a:gridCol w="378824">
                  <a:extLst>
                    <a:ext uri="{9D8B030D-6E8A-4147-A177-3AD203B41FA5}">
                      <a16:colId xmlns:a16="http://schemas.microsoft.com/office/drawing/2014/main" val="20000"/>
                    </a:ext>
                  </a:extLst>
                </a:gridCol>
                <a:gridCol w="378824">
                  <a:extLst>
                    <a:ext uri="{9D8B030D-6E8A-4147-A177-3AD203B41FA5}">
                      <a16:colId xmlns:a16="http://schemas.microsoft.com/office/drawing/2014/main" val="20001"/>
                    </a:ext>
                  </a:extLst>
                </a:gridCol>
                <a:gridCol w="378824">
                  <a:extLst>
                    <a:ext uri="{9D8B030D-6E8A-4147-A177-3AD203B41FA5}">
                      <a16:colId xmlns:a16="http://schemas.microsoft.com/office/drawing/2014/main" val="20002"/>
                    </a:ext>
                  </a:extLst>
                </a:gridCol>
                <a:gridCol w="378824">
                  <a:extLst>
                    <a:ext uri="{9D8B030D-6E8A-4147-A177-3AD203B41FA5}">
                      <a16:colId xmlns:a16="http://schemas.microsoft.com/office/drawing/2014/main" val="20003"/>
                    </a:ext>
                  </a:extLst>
                </a:gridCol>
              </a:tblGrid>
              <a:tr h="310890">
                <a:tc>
                  <a:txBody>
                    <a:bodyPr/>
                    <a:lstStyle/>
                    <a:p>
                      <a:pPr>
                        <a:defRPr sz="2600">
                          <a:latin typeface="Helvetica Neue"/>
                          <a:ea typeface="Helvetica Neue"/>
                          <a:cs typeface="Helvetica Neue"/>
                          <a:sym typeface="Helvetica Neue"/>
                        </a:defRPr>
                      </a:pPr>
                      <a:endParaRPr sz="2000" dirty="0"/>
                    </a:p>
                  </a:txBody>
                  <a:tcPr marL="0" marR="0" marT="0" marB="0" anchor="ctr" horzOverflow="overflow">
                    <a:lnL w="0">
                      <a:miter lim="400000"/>
                    </a:lnL>
                    <a:lnR w="0">
                      <a:miter lim="400000"/>
                    </a:lnR>
                    <a:lnT w="0">
                      <a:miter lim="400000"/>
                    </a:lnT>
                    <a:lnB w="0">
                      <a:miter lim="400000"/>
                    </a:lnB>
                    <a:no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4</a:t>
                      </a:r>
                    </a:p>
                  </a:txBody>
                  <a:tcPr marL="0" marR="0" marT="0" marB="0" anchor="ctr" horzOverflow="overflow">
                    <a:lnL w="0">
                      <a:miter lim="400000"/>
                    </a:lnL>
                    <a:lnR w="0">
                      <a:miter lim="400000"/>
                    </a:lnR>
                    <a:lnT w="0">
                      <a:miter lim="400000"/>
                    </a:lnT>
                    <a:lnB w="0">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3</a:t>
                      </a:r>
                    </a:p>
                  </a:txBody>
                  <a:tcPr marL="0" marR="0" marT="0" marB="0" anchor="ctr" horzOverflow="overflow">
                    <a:lnL w="0">
                      <a:miter lim="400000"/>
                    </a:lnL>
                    <a:lnR w="0">
                      <a:miter lim="400000"/>
                    </a:lnR>
                    <a:lnT w="0">
                      <a:miter lim="400000"/>
                    </a:lnT>
                    <a:lnB w="0">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6</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0">
                      <a:miter lim="400000"/>
                    </a:lnB>
                    <a:noFill/>
                  </a:tcPr>
                </a:tc>
                <a:extLst>
                  <a:ext uri="{0D108BD9-81ED-4DB2-BD59-A6C34878D82A}">
                    <a16:rowId xmlns:a16="http://schemas.microsoft.com/office/drawing/2014/main" val="10000"/>
                  </a:ext>
                </a:extLst>
              </a:tr>
              <a:tr h="315861">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2</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5</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4</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12700">
                      <a:solidFill>
                        <a:srgbClr val="000000"/>
                      </a:solidFill>
                      <a:miter lim="400000"/>
                    </a:lnB>
                    <a:noFill/>
                  </a:tcPr>
                </a:tc>
                <a:extLst>
                  <a:ext uri="{0D108BD9-81ED-4DB2-BD59-A6C34878D82A}">
                    <a16:rowId xmlns:a16="http://schemas.microsoft.com/office/drawing/2014/main" val="10001"/>
                  </a:ext>
                </a:extLst>
              </a:tr>
              <a:tr h="313157">
                <a:tc>
                  <a:txBody>
                    <a:bodyPr/>
                    <a:lstStyle/>
                    <a:p>
                      <a:pPr>
                        <a:defRPr sz="2600">
                          <a:latin typeface="Helvetica Neue"/>
                          <a:ea typeface="Helvetica Neue"/>
                          <a:cs typeface="Helvetica Neue"/>
                          <a:sym typeface="Helvetica Neue"/>
                        </a:defRPr>
                      </a:pPr>
                      <a:endParaRPr sz="1600" dirty="0">
                        <a:latin typeface="+mn-lt"/>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extLst>
                  <a:ext uri="{0D108BD9-81ED-4DB2-BD59-A6C34878D82A}">
                    <a16:rowId xmlns:a16="http://schemas.microsoft.com/office/drawing/2014/main" val="10002"/>
                  </a:ext>
                </a:extLst>
              </a:tr>
            </a:tbl>
          </a:graphicData>
        </a:graphic>
      </p:graphicFrame>
      <p:grpSp>
        <p:nvGrpSpPr>
          <p:cNvPr id="2241" name="Gruppieren"/>
          <p:cNvGrpSpPr/>
          <p:nvPr/>
        </p:nvGrpSpPr>
        <p:grpSpPr>
          <a:xfrm>
            <a:off x="6989633" y="3503599"/>
            <a:ext cx="1138744" cy="177365"/>
            <a:chOff x="0" y="0"/>
            <a:chExt cx="1518323" cy="236486"/>
          </a:xfrm>
        </p:grpSpPr>
        <p:pic>
          <p:nvPicPr>
            <p:cNvPr id="2235" name="Bild" descr="Bild"/>
            <p:cNvPicPr>
              <a:picLocks noChangeAspect="1"/>
            </p:cNvPicPr>
            <p:nvPr/>
          </p:nvPicPr>
          <p:blipFill>
            <a:blip r:embed="rId3"/>
            <a:stretch>
              <a:fillRect/>
            </a:stretch>
          </p:blipFill>
          <p:spPr>
            <a:xfrm>
              <a:off x="254000" y="0"/>
              <a:ext cx="236487" cy="236487"/>
            </a:xfrm>
            <a:prstGeom prst="rect">
              <a:avLst/>
            </a:prstGeom>
            <a:ln w="12700" cap="flat">
              <a:noFill/>
              <a:miter lim="400000"/>
            </a:ln>
            <a:effectLst/>
          </p:spPr>
        </p:pic>
        <p:pic>
          <p:nvPicPr>
            <p:cNvPr id="2236" name="Bild" descr="Bild"/>
            <p:cNvPicPr>
              <a:picLocks noChangeAspect="1"/>
            </p:cNvPicPr>
            <p:nvPr/>
          </p:nvPicPr>
          <p:blipFill>
            <a:blip r:embed="rId3"/>
            <a:stretch>
              <a:fillRect/>
            </a:stretch>
          </p:blipFill>
          <p:spPr>
            <a:xfrm>
              <a:off x="511945" y="0"/>
              <a:ext cx="236487" cy="236487"/>
            </a:xfrm>
            <a:prstGeom prst="rect">
              <a:avLst/>
            </a:prstGeom>
            <a:ln w="12700" cap="flat">
              <a:noFill/>
              <a:miter lim="400000"/>
            </a:ln>
            <a:effectLst/>
          </p:spPr>
        </p:pic>
        <p:pic>
          <p:nvPicPr>
            <p:cNvPr id="2237" name="Bild" descr="Bild"/>
            <p:cNvPicPr>
              <a:picLocks noChangeAspect="1"/>
            </p:cNvPicPr>
            <p:nvPr/>
          </p:nvPicPr>
          <p:blipFill>
            <a:blip r:embed="rId3"/>
            <a:stretch>
              <a:fillRect/>
            </a:stretch>
          </p:blipFill>
          <p:spPr>
            <a:xfrm>
              <a:off x="769891" y="0"/>
              <a:ext cx="236487" cy="236487"/>
            </a:xfrm>
            <a:prstGeom prst="rect">
              <a:avLst/>
            </a:prstGeom>
            <a:ln w="12700" cap="flat">
              <a:noFill/>
              <a:miter lim="400000"/>
            </a:ln>
            <a:effectLst/>
          </p:spPr>
        </p:pic>
        <p:pic>
          <p:nvPicPr>
            <p:cNvPr id="2238" name="Bild" descr="Bild"/>
            <p:cNvPicPr>
              <a:picLocks noChangeAspect="1"/>
            </p:cNvPicPr>
            <p:nvPr/>
          </p:nvPicPr>
          <p:blipFill>
            <a:blip r:embed="rId3"/>
            <a:stretch>
              <a:fillRect/>
            </a:stretch>
          </p:blipFill>
          <p:spPr>
            <a:xfrm>
              <a:off x="1027837" y="0"/>
              <a:ext cx="236487" cy="236487"/>
            </a:xfrm>
            <a:prstGeom prst="rect">
              <a:avLst/>
            </a:prstGeom>
            <a:ln w="12700" cap="flat">
              <a:noFill/>
              <a:miter lim="400000"/>
            </a:ln>
            <a:effectLst/>
          </p:spPr>
        </p:pic>
        <p:pic>
          <p:nvPicPr>
            <p:cNvPr id="2239" name="Bild" descr="Bild"/>
            <p:cNvPicPr>
              <a:picLocks noChangeAspect="1"/>
            </p:cNvPicPr>
            <p:nvPr/>
          </p:nvPicPr>
          <p:blipFill>
            <a:blip r:embed="rId3"/>
            <a:stretch>
              <a:fillRect/>
            </a:stretch>
          </p:blipFill>
          <p:spPr>
            <a:xfrm>
              <a:off x="0" y="0"/>
              <a:ext cx="236487" cy="236487"/>
            </a:xfrm>
            <a:prstGeom prst="rect">
              <a:avLst/>
            </a:prstGeom>
            <a:ln w="12700" cap="flat">
              <a:noFill/>
              <a:miter lim="400000"/>
            </a:ln>
            <a:effectLst/>
          </p:spPr>
        </p:pic>
        <p:pic>
          <p:nvPicPr>
            <p:cNvPr id="2240" name="Bild" descr="Bild"/>
            <p:cNvPicPr>
              <a:picLocks noChangeAspect="1"/>
            </p:cNvPicPr>
            <p:nvPr/>
          </p:nvPicPr>
          <p:blipFill>
            <a:blip r:embed="rId3"/>
            <a:stretch>
              <a:fillRect/>
            </a:stretch>
          </p:blipFill>
          <p:spPr>
            <a:xfrm>
              <a:off x="1281837" y="0"/>
              <a:ext cx="236487" cy="236487"/>
            </a:xfrm>
            <a:prstGeom prst="rect">
              <a:avLst/>
            </a:prstGeom>
            <a:ln w="12700" cap="flat">
              <a:noFill/>
              <a:miter lim="400000"/>
            </a:ln>
            <a:effectLst/>
          </p:spPr>
        </p:pic>
      </p:grpSp>
      <p:pic>
        <p:nvPicPr>
          <p:cNvPr id="2242" name="Bild" descr="Bild"/>
          <p:cNvPicPr>
            <a:picLocks noChangeAspect="1"/>
          </p:cNvPicPr>
          <p:nvPr/>
        </p:nvPicPr>
        <p:blipFill>
          <a:blip r:embed="rId3"/>
          <a:stretch>
            <a:fillRect/>
          </a:stretch>
        </p:blipFill>
        <p:spPr>
          <a:xfrm>
            <a:off x="8144428" y="3503599"/>
            <a:ext cx="177365" cy="177365"/>
          </a:xfrm>
          <a:prstGeom prst="rect">
            <a:avLst/>
          </a:prstGeom>
          <a:ln w="12700">
            <a:miter lim="400000"/>
          </a:ln>
        </p:spPr>
      </p:pic>
      <p:grpSp>
        <p:nvGrpSpPr>
          <p:cNvPr id="2246" name="Gruppieren"/>
          <p:cNvGrpSpPr/>
          <p:nvPr/>
        </p:nvGrpSpPr>
        <p:grpSpPr>
          <a:xfrm>
            <a:off x="6994107" y="3775196"/>
            <a:ext cx="561325" cy="177365"/>
            <a:chOff x="0" y="0"/>
            <a:chExt cx="748431" cy="236486"/>
          </a:xfrm>
        </p:grpSpPr>
        <p:pic>
          <p:nvPicPr>
            <p:cNvPr id="2243" name="Bild" descr="Bild"/>
            <p:cNvPicPr>
              <a:picLocks noChangeAspect="1"/>
            </p:cNvPicPr>
            <p:nvPr/>
          </p:nvPicPr>
          <p:blipFill>
            <a:blip r:embed="rId3"/>
            <a:stretch>
              <a:fillRect/>
            </a:stretch>
          </p:blipFill>
          <p:spPr>
            <a:xfrm>
              <a:off x="254000" y="0"/>
              <a:ext cx="236487" cy="236487"/>
            </a:xfrm>
            <a:prstGeom prst="rect">
              <a:avLst/>
            </a:prstGeom>
            <a:ln w="12700" cap="flat">
              <a:noFill/>
              <a:miter lim="400000"/>
            </a:ln>
            <a:effectLst/>
          </p:spPr>
        </p:pic>
        <p:pic>
          <p:nvPicPr>
            <p:cNvPr id="2244" name="Bild" descr="Bild"/>
            <p:cNvPicPr>
              <a:picLocks noChangeAspect="1"/>
            </p:cNvPicPr>
            <p:nvPr/>
          </p:nvPicPr>
          <p:blipFill>
            <a:blip r:embed="rId3"/>
            <a:stretch>
              <a:fillRect/>
            </a:stretch>
          </p:blipFill>
          <p:spPr>
            <a:xfrm>
              <a:off x="511945" y="0"/>
              <a:ext cx="236487" cy="236487"/>
            </a:xfrm>
            <a:prstGeom prst="rect">
              <a:avLst/>
            </a:prstGeom>
            <a:ln w="12700" cap="flat">
              <a:noFill/>
              <a:miter lim="400000"/>
            </a:ln>
            <a:effectLst/>
          </p:spPr>
        </p:pic>
        <p:pic>
          <p:nvPicPr>
            <p:cNvPr id="2245" name="Bild" descr="Bild"/>
            <p:cNvPicPr>
              <a:picLocks noChangeAspect="1"/>
            </p:cNvPicPr>
            <p:nvPr/>
          </p:nvPicPr>
          <p:blipFill>
            <a:blip r:embed="rId3"/>
            <a:stretch>
              <a:fillRect/>
            </a:stretch>
          </p:blipFill>
          <p:spPr>
            <a:xfrm>
              <a:off x="0" y="0"/>
              <a:ext cx="236487" cy="236487"/>
            </a:xfrm>
            <a:prstGeom prst="rect">
              <a:avLst/>
            </a:prstGeom>
            <a:ln w="12700" cap="flat">
              <a:noFill/>
              <a:miter lim="400000"/>
            </a:ln>
            <a:effectLst/>
          </p:spPr>
        </p:pic>
      </p:grpSp>
      <p:pic>
        <p:nvPicPr>
          <p:cNvPr id="2250" name="Bild" descr="Bild"/>
          <p:cNvPicPr>
            <a:picLocks noChangeAspect="1"/>
          </p:cNvPicPr>
          <p:nvPr/>
        </p:nvPicPr>
        <p:blipFill>
          <a:blip r:embed="rId4"/>
          <a:stretch>
            <a:fillRect/>
          </a:stretch>
        </p:blipFill>
        <p:spPr>
          <a:xfrm>
            <a:off x="5515575" y="5515900"/>
            <a:ext cx="975506" cy="177365"/>
          </a:xfrm>
          <a:prstGeom prst="rect">
            <a:avLst/>
          </a:prstGeom>
          <a:ln w="12700">
            <a:miter lim="400000"/>
          </a:ln>
        </p:spPr>
      </p:pic>
      <p:sp>
        <p:nvSpPr>
          <p:cNvPr id="2257" name="Abgerundetes Rechteck"/>
          <p:cNvSpPr/>
          <p:nvPr/>
        </p:nvSpPr>
        <p:spPr>
          <a:xfrm>
            <a:off x="6913381" y="3460445"/>
            <a:ext cx="1486724" cy="263672"/>
          </a:xfrm>
          <a:prstGeom prst="roundRect">
            <a:avLst>
              <a:gd name="adj" fmla="val 50000"/>
            </a:avLst>
          </a:prstGeom>
          <a:ln w="38100">
            <a:solidFill>
              <a:srgbClr val="EC4F21"/>
            </a:solidFill>
            <a:miter/>
          </a:ln>
        </p:spPr>
        <p:txBody>
          <a:bodyPr lIns="34289" rIns="34289" anchor="ctr"/>
          <a:lstStyle/>
          <a:p>
            <a:pPr>
              <a:defRPr sz="1800">
                <a:solidFill>
                  <a:srgbClr val="EC4F21"/>
                </a:solidFill>
              </a:defRPr>
            </a:pPr>
            <a:endParaRPr sz="1350"/>
          </a:p>
        </p:txBody>
      </p:sp>
      <p:grpSp>
        <p:nvGrpSpPr>
          <p:cNvPr id="2260" name="Gruppieren"/>
          <p:cNvGrpSpPr/>
          <p:nvPr/>
        </p:nvGrpSpPr>
        <p:grpSpPr>
          <a:xfrm>
            <a:off x="1096423" y="2553209"/>
            <a:ext cx="422712" cy="575823"/>
            <a:chOff x="388749" y="-1644"/>
            <a:chExt cx="563615" cy="767763"/>
          </a:xfrm>
        </p:grpSpPr>
        <p:sp>
          <p:nvSpPr>
            <p:cNvPr id="2258" name="3"/>
            <p:cNvSpPr txBox="1"/>
            <p:nvPr/>
          </p:nvSpPr>
          <p:spPr>
            <a:xfrm>
              <a:off x="708283" y="345494"/>
              <a:ext cx="244081" cy="420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600" dirty="0">
                  <a:latin typeface="Arial" panose="020B0604020202020204" pitchFamily="34" charset="0"/>
                  <a:cs typeface="Arial" panose="020B0604020202020204" pitchFamily="34" charset="0"/>
                </a:rPr>
                <a:t>3</a:t>
              </a:r>
              <a:endParaRPr sz="1600" b="0" baseline="-25000" dirty="0">
                <a:solidFill>
                  <a:schemeClr val="tx1"/>
                </a:solidFill>
                <a:latin typeface="Arial" panose="020B0604020202020204" pitchFamily="34" charset="0"/>
                <a:cs typeface="Arial" panose="020B0604020202020204" pitchFamily="34" charset="0"/>
              </a:endParaRPr>
            </a:p>
          </p:txBody>
        </p:sp>
        <p:sp>
          <p:nvSpPr>
            <p:cNvPr id="2259" name="1"/>
            <p:cNvSpPr txBox="1"/>
            <p:nvPr/>
          </p:nvSpPr>
          <p:spPr>
            <a:xfrm>
              <a:off x="388749" y="-1644"/>
              <a:ext cx="192785" cy="3111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1800" b="1">
                  <a:solidFill>
                    <a:srgbClr val="EC4F21"/>
                  </a:solidFill>
                </a:defRPr>
              </a:lvl1pPr>
            </a:lstStyle>
            <a:p>
              <a:r>
                <a:rPr sz="1600" baseline="-25000" dirty="0">
                  <a:latin typeface="Arial" panose="020B0604020202020204" pitchFamily="34" charset="0"/>
                  <a:cs typeface="Arial" panose="020B0604020202020204" pitchFamily="34" charset="0"/>
                </a:rPr>
                <a:t>1</a:t>
              </a:r>
            </a:p>
          </p:txBody>
        </p:sp>
      </p:grpSp>
      <p:sp>
        <p:nvSpPr>
          <p:cNvPr id="2262" name="Selbstversuch im 7er-System - Darstellungswechsel"/>
          <p:cNvSpPr txBox="1">
            <a:spLocks noGrp="1"/>
          </p:cNvSpPr>
          <p:nvPr>
            <p:ph type="title"/>
          </p:nvPr>
        </p:nvSpPr>
        <p:spPr>
          <a:prstGeom prst="rect">
            <a:avLst/>
          </a:prstGeom>
        </p:spPr>
        <p:txBody>
          <a:bodyPr/>
          <a:lstStyle/>
          <a:p>
            <a:r>
              <a:rPr lang="de-DE" dirty="0"/>
              <a:t>Vorstellungen besitzen</a:t>
            </a:r>
            <a:endParaRPr sz="1800" b="0" dirty="0"/>
          </a:p>
        </p:txBody>
      </p:sp>
      <p:grpSp>
        <p:nvGrpSpPr>
          <p:cNvPr id="2" name="Gruppieren">
            <a:extLst>
              <a:ext uri="{FF2B5EF4-FFF2-40B4-BE49-F238E27FC236}">
                <a16:creationId xmlns:a16="http://schemas.microsoft.com/office/drawing/2014/main" id="{366B9C07-CB62-A701-09A5-B054333BA8DA}"/>
              </a:ext>
            </a:extLst>
          </p:cNvPr>
          <p:cNvGrpSpPr/>
          <p:nvPr/>
        </p:nvGrpSpPr>
        <p:grpSpPr>
          <a:xfrm>
            <a:off x="5523611" y="2166483"/>
            <a:ext cx="983542" cy="636755"/>
            <a:chOff x="0" y="0"/>
            <a:chExt cx="1311388" cy="849006"/>
          </a:xfrm>
        </p:grpSpPr>
        <p:pic>
          <p:nvPicPr>
            <p:cNvPr id="3" name="Bild" descr="Bild">
              <a:extLst>
                <a:ext uri="{FF2B5EF4-FFF2-40B4-BE49-F238E27FC236}">
                  <a16:creationId xmlns:a16="http://schemas.microsoft.com/office/drawing/2014/main" id="{3FD25C6C-D29E-62A6-5535-B31A0C94A678}"/>
                </a:ext>
              </a:extLst>
            </p:cNvPr>
            <p:cNvPicPr>
              <a:picLocks noChangeAspect="1"/>
            </p:cNvPicPr>
            <p:nvPr/>
          </p:nvPicPr>
          <p:blipFill>
            <a:blip r:embed="rId4"/>
            <a:stretch>
              <a:fillRect/>
            </a:stretch>
          </p:blipFill>
          <p:spPr>
            <a:xfrm>
              <a:off x="10714" y="0"/>
              <a:ext cx="1300675" cy="236487"/>
            </a:xfrm>
            <a:prstGeom prst="rect">
              <a:avLst/>
            </a:prstGeom>
            <a:ln w="12700" cap="flat">
              <a:noFill/>
              <a:miter lim="400000"/>
            </a:ln>
            <a:effectLst/>
          </p:spPr>
        </p:pic>
        <p:pic>
          <p:nvPicPr>
            <p:cNvPr id="4" name="Bild" descr="Bild">
              <a:extLst>
                <a:ext uri="{FF2B5EF4-FFF2-40B4-BE49-F238E27FC236}">
                  <a16:creationId xmlns:a16="http://schemas.microsoft.com/office/drawing/2014/main" id="{8AA9DE10-AAB6-F757-428D-7897CB7B4AD6}"/>
                </a:ext>
              </a:extLst>
            </p:cNvPr>
            <p:cNvPicPr>
              <a:picLocks noChangeAspect="1"/>
            </p:cNvPicPr>
            <p:nvPr/>
          </p:nvPicPr>
          <p:blipFill>
            <a:blip r:embed="rId4"/>
            <a:stretch>
              <a:fillRect/>
            </a:stretch>
          </p:blipFill>
          <p:spPr>
            <a:xfrm>
              <a:off x="0" y="310710"/>
              <a:ext cx="1300674" cy="236487"/>
            </a:xfrm>
            <a:prstGeom prst="rect">
              <a:avLst/>
            </a:prstGeom>
            <a:ln w="12700" cap="flat">
              <a:noFill/>
              <a:miter lim="400000"/>
            </a:ln>
            <a:effectLst/>
          </p:spPr>
        </p:pic>
        <p:pic>
          <p:nvPicPr>
            <p:cNvPr id="5" name="Bild" descr="Bild">
              <a:extLst>
                <a:ext uri="{FF2B5EF4-FFF2-40B4-BE49-F238E27FC236}">
                  <a16:creationId xmlns:a16="http://schemas.microsoft.com/office/drawing/2014/main" id="{1910DF99-AD44-76FB-94B3-5FC925668E4D}"/>
                </a:ext>
              </a:extLst>
            </p:cNvPr>
            <p:cNvPicPr>
              <a:picLocks noChangeAspect="1"/>
            </p:cNvPicPr>
            <p:nvPr/>
          </p:nvPicPr>
          <p:blipFill>
            <a:blip r:embed="rId4"/>
            <a:stretch>
              <a:fillRect/>
            </a:stretch>
          </p:blipFill>
          <p:spPr>
            <a:xfrm>
              <a:off x="0" y="612519"/>
              <a:ext cx="1300674" cy="236488"/>
            </a:xfrm>
            <a:prstGeom prst="rect">
              <a:avLst/>
            </a:prstGeom>
            <a:ln w="12700" cap="flat">
              <a:noFill/>
              <a:miter lim="400000"/>
            </a:ln>
            <a:effectLst/>
          </p:spPr>
        </p:pic>
      </p:grpSp>
      <p:pic>
        <p:nvPicPr>
          <p:cNvPr id="6" name="Bild" descr="Bild">
            <a:extLst>
              <a:ext uri="{FF2B5EF4-FFF2-40B4-BE49-F238E27FC236}">
                <a16:creationId xmlns:a16="http://schemas.microsoft.com/office/drawing/2014/main" id="{4F2261AE-EAAD-208A-5645-1CCABF1DEB88}"/>
              </a:ext>
            </a:extLst>
          </p:cNvPr>
          <p:cNvPicPr>
            <a:picLocks noChangeAspect="1"/>
          </p:cNvPicPr>
          <p:nvPr/>
        </p:nvPicPr>
        <p:blipFill>
          <a:blip r:embed="rId5"/>
          <a:stretch>
            <a:fillRect/>
          </a:stretch>
        </p:blipFill>
        <p:spPr>
          <a:xfrm>
            <a:off x="3975920" y="2149929"/>
            <a:ext cx="975506" cy="975506"/>
          </a:xfrm>
          <a:prstGeom prst="rect">
            <a:avLst/>
          </a:prstGeom>
          <a:ln w="12700">
            <a:miter lim="400000"/>
          </a:ln>
        </p:spPr>
      </p:pic>
      <p:pic>
        <p:nvPicPr>
          <p:cNvPr id="7" name="Bild" descr="Bild">
            <a:extLst>
              <a:ext uri="{FF2B5EF4-FFF2-40B4-BE49-F238E27FC236}">
                <a16:creationId xmlns:a16="http://schemas.microsoft.com/office/drawing/2014/main" id="{54ACF095-B362-B6AA-B345-E9C9C9275763}"/>
              </a:ext>
            </a:extLst>
          </p:cNvPr>
          <p:cNvPicPr>
            <a:picLocks noChangeAspect="1"/>
          </p:cNvPicPr>
          <p:nvPr/>
        </p:nvPicPr>
        <p:blipFill>
          <a:blip r:embed="rId5"/>
          <a:stretch>
            <a:fillRect/>
          </a:stretch>
        </p:blipFill>
        <p:spPr>
          <a:xfrm>
            <a:off x="3875306" y="2264229"/>
            <a:ext cx="975506" cy="975506"/>
          </a:xfrm>
          <a:prstGeom prst="rect">
            <a:avLst/>
          </a:prstGeom>
          <a:ln w="12700">
            <a:miter lim="400000"/>
          </a:ln>
        </p:spPr>
      </p:pic>
      <p:pic>
        <p:nvPicPr>
          <p:cNvPr id="8" name="Bild" descr="Bild">
            <a:extLst>
              <a:ext uri="{FF2B5EF4-FFF2-40B4-BE49-F238E27FC236}">
                <a16:creationId xmlns:a16="http://schemas.microsoft.com/office/drawing/2014/main" id="{D90A3EB2-4CC4-3673-D6DD-AF8F88F5A2E1}"/>
              </a:ext>
            </a:extLst>
          </p:cNvPr>
          <p:cNvPicPr>
            <a:picLocks noChangeAspect="1"/>
          </p:cNvPicPr>
          <p:nvPr/>
        </p:nvPicPr>
        <p:blipFill>
          <a:blip r:embed="rId5"/>
          <a:stretch>
            <a:fillRect/>
          </a:stretch>
        </p:blipFill>
        <p:spPr>
          <a:xfrm>
            <a:off x="3760601" y="2403956"/>
            <a:ext cx="975506" cy="975506"/>
          </a:xfrm>
          <a:prstGeom prst="rect">
            <a:avLst/>
          </a:prstGeom>
          <a:ln w="12700">
            <a:miter lim="400000"/>
          </a:ln>
        </p:spPr>
      </p:pic>
      <p:pic>
        <p:nvPicPr>
          <p:cNvPr id="9" name="Bild" descr="Bild">
            <a:extLst>
              <a:ext uri="{FF2B5EF4-FFF2-40B4-BE49-F238E27FC236}">
                <a16:creationId xmlns:a16="http://schemas.microsoft.com/office/drawing/2014/main" id="{4C504FEC-5342-B47B-6176-50A124110F46}"/>
              </a:ext>
            </a:extLst>
          </p:cNvPr>
          <p:cNvPicPr>
            <a:picLocks noChangeAspect="1"/>
          </p:cNvPicPr>
          <p:nvPr/>
        </p:nvPicPr>
        <p:blipFill>
          <a:blip r:embed="rId5"/>
          <a:stretch>
            <a:fillRect/>
          </a:stretch>
        </p:blipFill>
        <p:spPr>
          <a:xfrm>
            <a:off x="3645187" y="2553209"/>
            <a:ext cx="975506" cy="975506"/>
          </a:xfrm>
          <a:prstGeom prst="rect">
            <a:avLst/>
          </a:prstGeom>
          <a:ln w="12700">
            <a:miter lim="400000"/>
          </a:ln>
        </p:spPr>
      </p:pic>
      <p:grpSp>
        <p:nvGrpSpPr>
          <p:cNvPr id="10" name="Gruppieren">
            <a:extLst>
              <a:ext uri="{FF2B5EF4-FFF2-40B4-BE49-F238E27FC236}">
                <a16:creationId xmlns:a16="http://schemas.microsoft.com/office/drawing/2014/main" id="{3B55DFAF-6313-4D98-041C-B3E39A660244}"/>
              </a:ext>
            </a:extLst>
          </p:cNvPr>
          <p:cNvGrpSpPr/>
          <p:nvPr/>
        </p:nvGrpSpPr>
        <p:grpSpPr>
          <a:xfrm>
            <a:off x="3865600" y="4193094"/>
            <a:ext cx="1099331" cy="1136452"/>
            <a:chOff x="-38100" y="0"/>
            <a:chExt cx="1465773" cy="1515267"/>
          </a:xfrm>
        </p:grpSpPr>
        <p:pic>
          <p:nvPicPr>
            <p:cNvPr id="11" name="Bild" descr="Bild">
              <a:extLst>
                <a:ext uri="{FF2B5EF4-FFF2-40B4-BE49-F238E27FC236}">
                  <a16:creationId xmlns:a16="http://schemas.microsoft.com/office/drawing/2014/main" id="{20E0B222-BC5A-6152-8585-ED3975F46525}"/>
                </a:ext>
              </a:extLst>
            </p:cNvPr>
            <p:cNvPicPr>
              <a:picLocks noChangeAspect="1"/>
            </p:cNvPicPr>
            <p:nvPr/>
          </p:nvPicPr>
          <p:blipFill>
            <a:blip r:embed="rId5"/>
            <a:stretch>
              <a:fillRect/>
            </a:stretch>
          </p:blipFill>
          <p:spPr>
            <a:xfrm>
              <a:off x="127000" y="0"/>
              <a:ext cx="1300674" cy="1300674"/>
            </a:xfrm>
            <a:prstGeom prst="rect">
              <a:avLst/>
            </a:prstGeom>
            <a:ln w="12700" cap="flat">
              <a:noFill/>
              <a:miter lim="400000"/>
            </a:ln>
            <a:effectLst/>
          </p:spPr>
        </p:pic>
        <p:pic>
          <p:nvPicPr>
            <p:cNvPr id="12" name="Bild" descr="Bild">
              <a:extLst>
                <a:ext uri="{FF2B5EF4-FFF2-40B4-BE49-F238E27FC236}">
                  <a16:creationId xmlns:a16="http://schemas.microsoft.com/office/drawing/2014/main" id="{F3B2AAF8-5D04-FB35-73E9-6110157FD857}"/>
                </a:ext>
              </a:extLst>
            </p:cNvPr>
            <p:cNvPicPr>
              <a:picLocks noChangeAspect="1"/>
            </p:cNvPicPr>
            <p:nvPr/>
          </p:nvPicPr>
          <p:blipFill>
            <a:blip r:embed="rId5"/>
            <a:stretch>
              <a:fillRect/>
            </a:stretch>
          </p:blipFill>
          <p:spPr>
            <a:xfrm>
              <a:off x="-38100" y="214593"/>
              <a:ext cx="1300674" cy="1300675"/>
            </a:xfrm>
            <a:prstGeom prst="rect">
              <a:avLst/>
            </a:prstGeom>
            <a:ln w="12700" cap="flat">
              <a:noFill/>
              <a:miter lim="400000"/>
            </a:ln>
            <a:effectLst/>
          </p:spPr>
        </p:pic>
      </p:grpSp>
      <p:grpSp>
        <p:nvGrpSpPr>
          <p:cNvPr id="13" name="Gruppieren">
            <a:extLst>
              <a:ext uri="{FF2B5EF4-FFF2-40B4-BE49-F238E27FC236}">
                <a16:creationId xmlns:a16="http://schemas.microsoft.com/office/drawing/2014/main" id="{67E34874-8C88-C613-3D74-7C3AD294BBFC}"/>
              </a:ext>
            </a:extLst>
          </p:cNvPr>
          <p:cNvGrpSpPr/>
          <p:nvPr/>
        </p:nvGrpSpPr>
        <p:grpSpPr>
          <a:xfrm>
            <a:off x="5515574" y="4185782"/>
            <a:ext cx="983543" cy="863112"/>
            <a:chOff x="0" y="0"/>
            <a:chExt cx="1311388" cy="1150815"/>
          </a:xfrm>
        </p:grpSpPr>
        <p:pic>
          <p:nvPicPr>
            <p:cNvPr id="14" name="Bild" descr="Bild">
              <a:extLst>
                <a:ext uri="{FF2B5EF4-FFF2-40B4-BE49-F238E27FC236}">
                  <a16:creationId xmlns:a16="http://schemas.microsoft.com/office/drawing/2014/main" id="{11138072-935C-A059-0D2C-256E5C1E91DB}"/>
                </a:ext>
              </a:extLst>
            </p:cNvPr>
            <p:cNvPicPr>
              <a:picLocks noChangeAspect="1"/>
            </p:cNvPicPr>
            <p:nvPr/>
          </p:nvPicPr>
          <p:blipFill>
            <a:blip r:embed="rId4"/>
            <a:stretch>
              <a:fillRect/>
            </a:stretch>
          </p:blipFill>
          <p:spPr>
            <a:xfrm>
              <a:off x="10714" y="0"/>
              <a:ext cx="1300675" cy="236487"/>
            </a:xfrm>
            <a:prstGeom prst="rect">
              <a:avLst/>
            </a:prstGeom>
            <a:ln w="12700" cap="flat">
              <a:noFill/>
              <a:miter lim="400000"/>
            </a:ln>
            <a:effectLst/>
          </p:spPr>
        </p:pic>
        <p:pic>
          <p:nvPicPr>
            <p:cNvPr id="15" name="Bild" descr="Bild">
              <a:extLst>
                <a:ext uri="{FF2B5EF4-FFF2-40B4-BE49-F238E27FC236}">
                  <a16:creationId xmlns:a16="http://schemas.microsoft.com/office/drawing/2014/main" id="{F30F4F66-90AA-81C9-642E-49C0851C3ECD}"/>
                </a:ext>
              </a:extLst>
            </p:cNvPr>
            <p:cNvPicPr>
              <a:picLocks noChangeAspect="1"/>
            </p:cNvPicPr>
            <p:nvPr/>
          </p:nvPicPr>
          <p:blipFill>
            <a:blip r:embed="rId4"/>
            <a:stretch>
              <a:fillRect/>
            </a:stretch>
          </p:blipFill>
          <p:spPr>
            <a:xfrm>
              <a:off x="0" y="310710"/>
              <a:ext cx="1300674" cy="236487"/>
            </a:xfrm>
            <a:prstGeom prst="rect">
              <a:avLst/>
            </a:prstGeom>
            <a:ln w="12700" cap="flat">
              <a:noFill/>
              <a:miter lim="400000"/>
            </a:ln>
            <a:effectLst/>
          </p:spPr>
        </p:pic>
        <p:pic>
          <p:nvPicPr>
            <p:cNvPr id="16" name="Bild" descr="Bild">
              <a:extLst>
                <a:ext uri="{FF2B5EF4-FFF2-40B4-BE49-F238E27FC236}">
                  <a16:creationId xmlns:a16="http://schemas.microsoft.com/office/drawing/2014/main" id="{09E16535-E093-1A55-9B50-7BFAD483D861}"/>
                </a:ext>
              </a:extLst>
            </p:cNvPr>
            <p:cNvPicPr>
              <a:picLocks noChangeAspect="1"/>
            </p:cNvPicPr>
            <p:nvPr/>
          </p:nvPicPr>
          <p:blipFill>
            <a:blip r:embed="rId4"/>
            <a:stretch>
              <a:fillRect/>
            </a:stretch>
          </p:blipFill>
          <p:spPr>
            <a:xfrm>
              <a:off x="0" y="612519"/>
              <a:ext cx="1300674" cy="236487"/>
            </a:xfrm>
            <a:prstGeom prst="rect">
              <a:avLst/>
            </a:prstGeom>
            <a:ln w="12700" cap="flat">
              <a:noFill/>
              <a:miter lim="400000"/>
            </a:ln>
            <a:effectLst/>
          </p:spPr>
        </p:pic>
        <p:pic>
          <p:nvPicPr>
            <p:cNvPr id="17" name="Bild" descr="Bild">
              <a:extLst>
                <a:ext uri="{FF2B5EF4-FFF2-40B4-BE49-F238E27FC236}">
                  <a16:creationId xmlns:a16="http://schemas.microsoft.com/office/drawing/2014/main" id="{56BDB142-25BF-D202-65F8-66C2A084B16C}"/>
                </a:ext>
              </a:extLst>
            </p:cNvPr>
            <p:cNvPicPr>
              <a:picLocks noChangeAspect="1"/>
            </p:cNvPicPr>
            <p:nvPr/>
          </p:nvPicPr>
          <p:blipFill>
            <a:blip r:embed="rId4"/>
            <a:stretch>
              <a:fillRect/>
            </a:stretch>
          </p:blipFill>
          <p:spPr>
            <a:xfrm>
              <a:off x="0" y="914329"/>
              <a:ext cx="1300674" cy="236487"/>
            </a:xfrm>
            <a:prstGeom prst="rect">
              <a:avLst/>
            </a:prstGeom>
            <a:ln w="12700" cap="flat">
              <a:noFill/>
              <a:miter lim="400000"/>
            </a:ln>
            <a:effectLst/>
          </p:spPr>
        </p:pic>
      </p:grpSp>
      <p:pic>
        <p:nvPicPr>
          <p:cNvPr id="18" name="Bild" descr="Bild">
            <a:extLst>
              <a:ext uri="{FF2B5EF4-FFF2-40B4-BE49-F238E27FC236}">
                <a16:creationId xmlns:a16="http://schemas.microsoft.com/office/drawing/2014/main" id="{5F6AAFE0-33E6-BAF5-2A24-4471C257E6A3}"/>
              </a:ext>
            </a:extLst>
          </p:cNvPr>
          <p:cNvPicPr>
            <a:picLocks noChangeAspect="1"/>
          </p:cNvPicPr>
          <p:nvPr/>
        </p:nvPicPr>
        <p:blipFill>
          <a:blip r:embed="rId4"/>
          <a:stretch>
            <a:fillRect/>
          </a:stretch>
        </p:blipFill>
        <p:spPr>
          <a:xfrm>
            <a:off x="5515575" y="5097886"/>
            <a:ext cx="975506" cy="177365"/>
          </a:xfrm>
          <a:prstGeom prst="rect">
            <a:avLst/>
          </a:prstGeom>
          <a:ln w="12700">
            <a:miter lim="400000"/>
          </a:ln>
        </p:spPr>
      </p:pic>
      <p:sp>
        <p:nvSpPr>
          <p:cNvPr id="23" name="Gruppieren">
            <a:extLst>
              <a:ext uri="{FF2B5EF4-FFF2-40B4-BE49-F238E27FC236}">
                <a16:creationId xmlns:a16="http://schemas.microsoft.com/office/drawing/2014/main" id="{463DD226-692D-7A2F-F8E9-1FDF5344DAA0}"/>
              </a:ext>
            </a:extLst>
          </p:cNvPr>
          <p:cNvSpPr txBox="1"/>
          <p:nvPr/>
        </p:nvSpPr>
        <p:spPr>
          <a:xfrm>
            <a:off x="213612" y="2802020"/>
            <a:ext cx="61898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a:t>
            </a:r>
            <a:r>
              <a:rPr sz="1600" dirty="0">
                <a:latin typeface="Arial" panose="020B0604020202020204" pitchFamily="34" charset="0"/>
                <a:cs typeface="Arial" panose="020B0604020202020204" pitchFamily="34" charset="0"/>
              </a:rPr>
              <a:t>  </a:t>
            </a:r>
          </a:p>
        </p:txBody>
      </p:sp>
      <p:sp>
        <p:nvSpPr>
          <p:cNvPr id="24" name="3">
            <a:extLst>
              <a:ext uri="{FF2B5EF4-FFF2-40B4-BE49-F238E27FC236}">
                <a16:creationId xmlns:a16="http://schemas.microsoft.com/office/drawing/2014/main" id="{57A124E7-B677-C07C-F72D-4D87157AEF0F}"/>
              </a:ext>
            </a:extLst>
          </p:cNvPr>
          <p:cNvSpPr txBox="1"/>
          <p:nvPr/>
        </p:nvSpPr>
        <p:spPr>
          <a:xfrm>
            <a:off x="1336074" y="2813563"/>
            <a:ext cx="328934" cy="315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  )</a:t>
            </a:r>
            <a:r>
              <a:rPr lang="de-DE" sz="1600" b="0" baseline="-25000" dirty="0">
                <a:solidFill>
                  <a:schemeClr val="tx1"/>
                </a:solidFill>
                <a:latin typeface="Arial" panose="020B0604020202020204" pitchFamily="34" charset="0"/>
                <a:cs typeface="Arial" panose="020B0604020202020204" pitchFamily="34" charset="0"/>
              </a:rPr>
              <a:t>7</a:t>
            </a:r>
            <a:endParaRPr sz="1600" b="0" baseline="-25000" dirty="0">
              <a:solidFill>
                <a:schemeClr val="tx1"/>
              </a:solidFill>
              <a:latin typeface="Arial" panose="020B0604020202020204" pitchFamily="34" charset="0"/>
              <a:cs typeface="Arial" panose="020B0604020202020204" pitchFamily="34" charset="0"/>
            </a:endParaRPr>
          </a:p>
        </p:txBody>
      </p:sp>
      <p:graphicFrame>
        <p:nvGraphicFramePr>
          <p:cNvPr id="25" name="Tabelle">
            <a:extLst>
              <a:ext uri="{FF2B5EF4-FFF2-40B4-BE49-F238E27FC236}">
                <a16:creationId xmlns:a16="http://schemas.microsoft.com/office/drawing/2014/main" id="{B8D760C1-C3DA-920F-5C25-5F9B67884D0B}"/>
              </a:ext>
            </a:extLst>
          </p:cNvPr>
          <p:cNvGraphicFramePr/>
          <p:nvPr>
            <p:extLst>
              <p:ext uri="{D42A27DB-BD31-4B8C-83A1-F6EECF244321}">
                <p14:modId xmlns:p14="http://schemas.microsoft.com/office/powerpoint/2010/main" val="674862241"/>
              </p:ext>
            </p:extLst>
          </p:nvPr>
        </p:nvGraphicFramePr>
        <p:xfrm>
          <a:off x="62859" y="1808115"/>
          <a:ext cx="1678296" cy="1409239"/>
        </p:xfrm>
        <a:graphic>
          <a:graphicData uri="http://schemas.openxmlformats.org/drawingml/2006/table">
            <a:tbl>
              <a:tblPr bandRow="1"/>
              <a:tblGrid>
                <a:gridCol w="419574">
                  <a:extLst>
                    <a:ext uri="{9D8B030D-6E8A-4147-A177-3AD203B41FA5}">
                      <a16:colId xmlns:a16="http://schemas.microsoft.com/office/drawing/2014/main" val="20000"/>
                    </a:ext>
                  </a:extLst>
                </a:gridCol>
                <a:gridCol w="419574">
                  <a:extLst>
                    <a:ext uri="{9D8B030D-6E8A-4147-A177-3AD203B41FA5}">
                      <a16:colId xmlns:a16="http://schemas.microsoft.com/office/drawing/2014/main" val="20001"/>
                    </a:ext>
                  </a:extLst>
                </a:gridCol>
                <a:gridCol w="419574">
                  <a:extLst>
                    <a:ext uri="{9D8B030D-6E8A-4147-A177-3AD203B41FA5}">
                      <a16:colId xmlns:a16="http://schemas.microsoft.com/office/drawing/2014/main" val="20002"/>
                    </a:ext>
                  </a:extLst>
                </a:gridCol>
                <a:gridCol w="419574">
                  <a:extLst>
                    <a:ext uri="{9D8B030D-6E8A-4147-A177-3AD203B41FA5}">
                      <a16:colId xmlns:a16="http://schemas.microsoft.com/office/drawing/2014/main" val="20003"/>
                    </a:ext>
                  </a:extLst>
                </a:gridCol>
              </a:tblGrid>
              <a:tr h="356823">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3</a:t>
                      </a:r>
                    </a:p>
                  </a:txBody>
                  <a:tcPr marL="0" marR="0" marT="0" marB="0" anchor="ctr" horzOverflow="overflow">
                    <a:lnL w="25400">
                      <a:solidFill>
                        <a:srgbClr val="FFFFFF"/>
                      </a:solidFill>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a:latin typeface="Arial" panose="020B0604020202020204" pitchFamily="34" charset="0"/>
                          <a:cs typeface="Arial" panose="020B0604020202020204" pitchFamily="34" charset="0"/>
                        </a:rPr>
                        <a:t>7</a:t>
                      </a:r>
                      <a:r>
                        <a:rPr sz="1600" baseline="31999">
                          <a:latin typeface="Arial" panose="020B0604020202020204" pitchFamily="34" charset="0"/>
                          <a:cs typeface="Arial" panose="020B0604020202020204" pitchFamily="34" charset="0"/>
                        </a:rPr>
                        <a:t>2</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1</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0</a:t>
                      </a:r>
                    </a:p>
                  </a:txBody>
                  <a:tcPr marL="0" marR="0" marT="0" marB="0" anchor="ctr" horzOverflow="overflow">
                    <a:lnL w="25400">
                      <a:solidFill>
                        <a:srgbClr val="000000"/>
                      </a:solidFill>
                      <a:miter lim="400000"/>
                    </a:lnL>
                    <a:lnR w="25400">
                      <a:solidFill>
                        <a:srgbClr val="FFFFFF"/>
                      </a:solidFill>
                    </a:lnR>
                    <a:lnT w="25400">
                      <a:solidFill>
                        <a:srgbClr val="FFFFFF"/>
                      </a:solidFill>
                    </a:lnT>
                    <a:lnB w="25400">
                      <a:solidFill>
                        <a:srgbClr val="000000"/>
                      </a:solidFill>
                      <a:miter lim="400000"/>
                    </a:lnB>
                    <a:noFill/>
                  </a:tcPr>
                </a:tc>
                <a:extLst>
                  <a:ext uri="{0D108BD9-81ED-4DB2-BD59-A6C34878D82A}">
                    <a16:rowId xmlns:a16="http://schemas.microsoft.com/office/drawing/2014/main" val="10000"/>
                  </a:ext>
                </a:extLst>
              </a:tr>
              <a:tr h="534519">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25400">
                      <a:solidFill>
                        <a:srgbClr val="000000"/>
                      </a:solidFill>
                      <a:miter lim="400000"/>
                    </a:lnT>
                    <a:lnB w="0">
                      <a:miter lim="400000"/>
                    </a:lnB>
                    <a:noFill/>
                  </a:tcPr>
                </a:tc>
                <a:extLst>
                  <a:ext uri="{0D108BD9-81ED-4DB2-BD59-A6C34878D82A}">
                    <a16:rowId xmlns:a16="http://schemas.microsoft.com/office/drawing/2014/main" val="10001"/>
                  </a:ext>
                </a:extLst>
              </a:tr>
              <a:tr h="517897">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0">
                      <a:miter lim="400000"/>
                    </a:lnT>
                    <a:lnB w="25400">
                      <a:solidFill>
                        <a:srgbClr val="FFFFFF"/>
                      </a:solidFill>
                    </a:lnB>
                    <a:noFill/>
                  </a:tcPr>
                </a:tc>
                <a:extLst>
                  <a:ext uri="{0D108BD9-81ED-4DB2-BD59-A6C34878D82A}">
                    <a16:rowId xmlns:a16="http://schemas.microsoft.com/office/drawing/2014/main" val="10002"/>
                  </a:ext>
                </a:extLst>
              </a:tr>
            </a:tbl>
          </a:graphicData>
        </a:graphic>
      </p:graphicFrame>
      <p:sp>
        <p:nvSpPr>
          <p:cNvPr id="19" name="Datumsplatzhalter 18">
            <a:extLst>
              <a:ext uri="{FF2B5EF4-FFF2-40B4-BE49-F238E27FC236}">
                <a16:creationId xmlns:a16="http://schemas.microsoft.com/office/drawing/2014/main" id="{C199E2A6-ED81-EBD7-6A6D-4ED5C51C36E9}"/>
              </a:ext>
            </a:extLst>
          </p:cNvPr>
          <p:cNvSpPr>
            <a:spLocks noGrp="1"/>
          </p:cNvSpPr>
          <p:nvPr>
            <p:ph type="dt" sz="half" idx="10"/>
          </p:nvPr>
        </p:nvSpPr>
        <p:spPr/>
        <p:txBody>
          <a:bodyPr/>
          <a:lstStyle/>
          <a:p>
            <a:pPr>
              <a:lnSpc>
                <a:spcPct val="150000"/>
              </a:lnSpc>
            </a:pPr>
            <a:endParaRPr lang="de-DE" dirty="0"/>
          </a:p>
        </p:txBody>
      </p:sp>
      <p:sp>
        <p:nvSpPr>
          <p:cNvPr id="20" name="Foliennummernplatzhalter 19">
            <a:extLst>
              <a:ext uri="{FF2B5EF4-FFF2-40B4-BE49-F238E27FC236}">
                <a16:creationId xmlns:a16="http://schemas.microsoft.com/office/drawing/2014/main" id="{4DC08253-9025-1DD8-E237-BE9A33C31410}"/>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Tree>
    <p:extLst>
      <p:ext uri="{BB962C8B-B14F-4D97-AF65-F5344CB8AC3E}">
        <p14:creationId xmlns:p14="http://schemas.microsoft.com/office/powerpoint/2010/main" val="147382696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257"/>
                                        </p:tgtEl>
                                        <p:attrNameLst>
                                          <p:attrName>style.visibility</p:attrName>
                                        </p:attrNameLst>
                                      </p:cBhvr>
                                      <p:to>
                                        <p:strVal val="visible"/>
                                      </p:to>
                                    </p:set>
                                    <p:animEffect transition="in" filter="dissolve">
                                      <p:cBhvr>
                                        <p:cTn id="7" dur="1000"/>
                                        <p:tgtEl>
                                          <p:spTgt spid="225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1000" fill="hold"/>
                                        <p:tgtEl>
                                          <p:spTgt spid="2257"/>
                                        </p:tgtEl>
                                      </p:cBhvr>
                                    </p:animEffect>
                                    <p:set>
                                      <p:cBhvr>
                                        <p:cTn id="12" fill="hold">
                                          <p:stCondLst>
                                            <p:cond delay="999"/>
                                          </p:stCondLst>
                                        </p:cTn>
                                        <p:tgtEl>
                                          <p:spTgt spid="2257"/>
                                        </p:tgtEl>
                                        <p:attrNameLst>
                                          <p:attrName>style.visibility</p:attrName>
                                        </p:attrNameLst>
                                      </p:cBhvr>
                                      <p:to>
                                        <p:strVal val="hidden"/>
                                      </p:to>
                                    </p:set>
                                  </p:childTnLst>
                                </p:cTn>
                              </p:par>
                            </p:childTnLst>
                          </p:cTn>
                        </p:par>
                        <p:par>
                          <p:cTn id="13" fill="hold">
                            <p:stCondLst>
                              <p:cond delay="1000"/>
                            </p:stCondLst>
                            <p:childTnLst>
                              <p:par>
                                <p:cTn id="14" presetID="7" presetClass="exit" presetSubtype="4" fill="hold" grpId="0" nodeType="afterEffect">
                                  <p:stCondLst>
                                    <p:cond delay="500"/>
                                  </p:stCondLst>
                                  <p:iterate>
                                    <p:tmAbs val="0"/>
                                  </p:iterate>
                                  <p:childTnLst>
                                    <p:anim calcmode="lin" valueType="num">
                                      <p:cBhvr>
                                        <p:cTn id="15" dur="1500" fill="hold"/>
                                        <p:tgtEl>
                                          <p:spTgt spid="2241"/>
                                        </p:tgtEl>
                                        <p:attrNameLst>
                                          <p:attrName>ppt_x</p:attrName>
                                        </p:attrNameLst>
                                      </p:cBhvr>
                                      <p:tavLst>
                                        <p:tav tm="0">
                                          <p:val>
                                            <p:strVal val="ppt_x"/>
                                          </p:val>
                                        </p:tav>
                                        <p:tav tm="100000">
                                          <p:val>
                                            <p:strVal val="ppt_x"/>
                                          </p:val>
                                        </p:tav>
                                      </p:tavLst>
                                    </p:anim>
                                    <p:anim calcmode="lin" valueType="num">
                                      <p:cBhvr>
                                        <p:cTn id="16" dur="1500" fill="hold"/>
                                        <p:tgtEl>
                                          <p:spTgt spid="2241"/>
                                        </p:tgtEl>
                                        <p:attrNameLst>
                                          <p:attrName>ppt_y</p:attrName>
                                        </p:attrNameLst>
                                      </p:cBhvr>
                                      <p:tavLst>
                                        <p:tav tm="0">
                                          <p:val>
                                            <p:strVal val="ppt_y"/>
                                          </p:val>
                                        </p:tav>
                                        <p:tav tm="100000">
                                          <p:val>
                                            <p:strVal val="1+ppt_h/2"/>
                                          </p:val>
                                        </p:tav>
                                      </p:tavLst>
                                    </p:anim>
                                    <p:set>
                                      <p:cBhvr>
                                        <p:cTn id="17" fill="hold">
                                          <p:stCondLst>
                                            <p:cond delay="1499"/>
                                          </p:stCondLst>
                                        </p:cTn>
                                        <p:tgtEl>
                                          <p:spTgt spid="2241"/>
                                        </p:tgtEl>
                                        <p:attrNameLst>
                                          <p:attrName>style.visibility</p:attrName>
                                        </p:attrNameLst>
                                      </p:cBhvr>
                                      <p:to>
                                        <p:strVal val="hidden"/>
                                      </p:to>
                                    </p:set>
                                  </p:childTnLst>
                                </p:cTn>
                              </p:par>
                              <p:par>
                                <p:cTn id="18" presetID="7" presetClass="exit" presetSubtype="4" fill="hold" grpId="0" nodeType="withEffect">
                                  <p:stCondLst>
                                    <p:cond delay="500"/>
                                  </p:stCondLst>
                                  <p:iterate>
                                    <p:tmAbs val="0"/>
                                  </p:iterate>
                                  <p:childTnLst>
                                    <p:anim calcmode="lin" valueType="num">
                                      <p:cBhvr>
                                        <p:cTn id="19" dur="1500" fill="hold"/>
                                        <p:tgtEl>
                                          <p:spTgt spid="2242"/>
                                        </p:tgtEl>
                                        <p:attrNameLst>
                                          <p:attrName>ppt_x</p:attrName>
                                        </p:attrNameLst>
                                      </p:cBhvr>
                                      <p:tavLst>
                                        <p:tav tm="0">
                                          <p:val>
                                            <p:strVal val="ppt_x"/>
                                          </p:val>
                                        </p:tav>
                                        <p:tav tm="100000">
                                          <p:val>
                                            <p:strVal val="ppt_x"/>
                                          </p:val>
                                        </p:tav>
                                      </p:tavLst>
                                    </p:anim>
                                    <p:anim calcmode="lin" valueType="num">
                                      <p:cBhvr>
                                        <p:cTn id="20" dur="1500" fill="hold"/>
                                        <p:tgtEl>
                                          <p:spTgt spid="2242"/>
                                        </p:tgtEl>
                                        <p:attrNameLst>
                                          <p:attrName>ppt_y</p:attrName>
                                        </p:attrNameLst>
                                      </p:cBhvr>
                                      <p:tavLst>
                                        <p:tav tm="0">
                                          <p:val>
                                            <p:strVal val="ppt_y"/>
                                          </p:val>
                                        </p:tav>
                                        <p:tav tm="100000">
                                          <p:val>
                                            <p:strVal val="1+ppt_h/2"/>
                                          </p:val>
                                        </p:tav>
                                      </p:tavLst>
                                    </p:anim>
                                    <p:set>
                                      <p:cBhvr>
                                        <p:cTn id="21" fill="hold">
                                          <p:stCondLst>
                                            <p:cond delay="1499"/>
                                          </p:stCondLst>
                                        </p:cTn>
                                        <p:tgtEl>
                                          <p:spTgt spid="2242"/>
                                        </p:tgtEl>
                                        <p:attrNameLst>
                                          <p:attrName>style.visibility</p:attrName>
                                        </p:attrNameLst>
                                      </p:cBhvr>
                                      <p:to>
                                        <p:strVal val="hidden"/>
                                      </p:to>
                                    </p:set>
                                  </p:childTnLst>
                                </p:cTn>
                              </p:par>
                            </p:childTnLst>
                          </p:cTn>
                        </p:par>
                        <p:par>
                          <p:cTn id="22" fill="hold">
                            <p:stCondLst>
                              <p:cond delay="3000"/>
                            </p:stCondLst>
                            <p:childTnLst>
                              <p:par>
                                <p:cTn id="23" presetID="2" presetClass="entr" presetSubtype="4" fill="hold" grpId="0" nodeType="afterEffect">
                                  <p:stCondLst>
                                    <p:cond delay="500"/>
                                  </p:stCondLst>
                                  <p:iterate>
                                    <p:tmAbs val="0"/>
                                  </p:iterate>
                                  <p:childTnLst>
                                    <p:set>
                                      <p:cBhvr>
                                        <p:cTn id="24" fill="hold"/>
                                        <p:tgtEl>
                                          <p:spTgt spid="2250"/>
                                        </p:tgtEl>
                                        <p:attrNameLst>
                                          <p:attrName>style.visibility</p:attrName>
                                        </p:attrNameLst>
                                      </p:cBhvr>
                                      <p:to>
                                        <p:strVal val="visible"/>
                                      </p:to>
                                    </p:set>
                                    <p:anim calcmode="lin" valueType="num">
                                      <p:cBhvr>
                                        <p:cTn id="25" dur="1000" fill="hold"/>
                                        <p:tgtEl>
                                          <p:spTgt spid="2250"/>
                                        </p:tgtEl>
                                        <p:attrNameLst>
                                          <p:attrName>ppt_x</p:attrName>
                                        </p:attrNameLst>
                                      </p:cBhvr>
                                      <p:tavLst>
                                        <p:tav tm="0">
                                          <p:val>
                                            <p:strVal val="#ppt_x"/>
                                          </p:val>
                                        </p:tav>
                                        <p:tav tm="100000">
                                          <p:val>
                                            <p:strVal val="#ppt_x"/>
                                          </p:val>
                                        </p:tav>
                                      </p:tavLst>
                                    </p:anim>
                                    <p:anim calcmode="lin" valueType="num">
                                      <p:cBhvr>
                                        <p:cTn id="26" dur="1000" fill="hold"/>
                                        <p:tgtEl>
                                          <p:spTgt spid="22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fill="hold" grpId="0" nodeType="clickEffect">
                                  <p:stCondLst>
                                    <p:cond delay="0"/>
                                  </p:stCondLst>
                                  <p:iterate>
                                    <p:tmAbs val="0"/>
                                  </p:iterate>
                                  <p:childTnLst>
                                    <p:set>
                                      <p:cBhvr>
                                        <p:cTn id="30" fill="hold"/>
                                        <p:tgtEl>
                                          <p:spTgt spid="2260"/>
                                        </p:tgtEl>
                                        <p:attrNameLst>
                                          <p:attrName>style.visibility</p:attrName>
                                        </p:attrNameLst>
                                      </p:cBhvr>
                                      <p:to>
                                        <p:strVal val="visible"/>
                                      </p:to>
                                    </p:set>
                                    <p:animEffect transition="in" filter="dissolve">
                                      <p:cBhvr>
                                        <p:cTn id="31" dur="1000"/>
                                        <p:tgtEl>
                                          <p:spTgt spid="2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1" grpId="0" animBg="1" advAuto="0"/>
      <p:bldP spid="2242" grpId="0" animBg="1" advAuto="0"/>
      <p:bldP spid="2250" grpId="0" animBg="1" advAuto="0"/>
      <p:bldP spid="2257" grpId="0" animBg="1" advAuto="0"/>
      <p:bldP spid="2257" grpId="1" animBg="1" advAuto="0"/>
      <p:bldP spid="2260"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0FC37-7EC8-B549-9587-2D1AC48B31D5}"/>
              </a:ext>
            </a:extLst>
          </p:cNvPr>
          <p:cNvSpPr>
            <a:spLocks noGrp="1"/>
          </p:cNvSpPr>
          <p:nvPr>
            <p:ph type="title"/>
          </p:nvPr>
        </p:nvSpPr>
        <p:spPr>
          <a:xfrm>
            <a:off x="1096423" y="287077"/>
            <a:ext cx="7009509" cy="744280"/>
          </a:xfrm>
        </p:spPr>
        <p:txBody>
          <a:bodyPr>
            <a:normAutofit fontScale="90000"/>
          </a:bodyPr>
          <a:lstStyle/>
          <a:p>
            <a:r>
              <a:rPr lang="de-DE" dirty="0"/>
              <a:t>Arithmetische Basiskompetenzen sichern –</a:t>
            </a:r>
            <a:br>
              <a:rPr lang="de-DE" dirty="0"/>
            </a:br>
            <a:r>
              <a:rPr lang="de-DE" dirty="0"/>
              <a:t>Rechenschwierigkeiten vermeiden </a:t>
            </a:r>
            <a:br>
              <a:rPr lang="de-DE" dirty="0"/>
            </a:br>
            <a:endParaRPr lang="de-DE" dirty="0"/>
          </a:p>
        </p:txBody>
      </p:sp>
      <p:sp>
        <p:nvSpPr>
          <p:cNvPr id="3" name="Textplatzhalter 2">
            <a:extLst>
              <a:ext uri="{FF2B5EF4-FFF2-40B4-BE49-F238E27FC236}">
                <a16:creationId xmlns:a16="http://schemas.microsoft.com/office/drawing/2014/main" id="{DF51050E-F35D-4940-94B4-B9F14E4F9ABC}"/>
              </a:ext>
            </a:extLst>
          </p:cNvPr>
          <p:cNvSpPr>
            <a:spLocks noGrp="1"/>
          </p:cNvSpPr>
          <p:nvPr>
            <p:ph type="body" sz="quarter" idx="13"/>
          </p:nvPr>
        </p:nvSpPr>
        <p:spPr/>
        <p:txBody>
          <a:bodyPr/>
          <a:lstStyle/>
          <a:p>
            <a:r>
              <a:rPr lang="de-DE" dirty="0"/>
              <a:t>MODULE DER VERANSTALTUNGSREIHE</a:t>
            </a:r>
          </a:p>
        </p:txBody>
      </p:sp>
      <p:sp>
        <p:nvSpPr>
          <p:cNvPr id="4" name="Inhaltsplatzhalter 3">
            <a:extLst>
              <a:ext uri="{FF2B5EF4-FFF2-40B4-BE49-F238E27FC236}">
                <a16:creationId xmlns:a16="http://schemas.microsoft.com/office/drawing/2014/main" id="{80C2C949-1D17-B447-9864-2505CB536E68}"/>
              </a:ext>
            </a:extLst>
          </p:cNvPr>
          <p:cNvSpPr>
            <a:spLocks noGrp="1"/>
          </p:cNvSpPr>
          <p:nvPr>
            <p:ph idx="1"/>
          </p:nvPr>
        </p:nvSpPr>
        <p:spPr/>
        <p:txBody>
          <a:bodyPr/>
          <a:lstStyle/>
          <a:p>
            <a:pPr marL="285750" indent="-285750">
              <a:buFont typeface="Arial" panose="020B0604020202020204" pitchFamily="34" charset="0"/>
              <a:buChar char="•"/>
            </a:pPr>
            <a:r>
              <a:rPr lang="de-DE" dirty="0"/>
              <a:t>Basismodul: Rechenschwierigkeiten vermeiden </a:t>
            </a:r>
          </a:p>
          <a:p>
            <a:pPr marL="285750" indent="-285750">
              <a:buFont typeface="Arial" panose="020B0604020202020204" pitchFamily="34" charset="0"/>
              <a:buChar char="•"/>
            </a:pPr>
            <a:r>
              <a:rPr lang="de-DE" dirty="0"/>
              <a:t>Modul 1: Aufbau eines tragfähigen Zahlverständnisses</a:t>
            </a:r>
          </a:p>
          <a:p>
            <a:pPr marL="285750" indent="-285750">
              <a:buFont typeface="Arial" panose="020B0604020202020204" pitchFamily="34" charset="0"/>
              <a:buChar char="•"/>
            </a:pPr>
            <a:r>
              <a:rPr lang="de-DE" dirty="0"/>
              <a:t>Modul 2: Aufbau eines tragfähigen Operationsverständnisses</a:t>
            </a:r>
          </a:p>
          <a:p>
            <a:pPr marL="285750" indent="-285750">
              <a:buFont typeface="Arial" panose="020B0604020202020204" pitchFamily="34" charset="0"/>
              <a:buChar char="•"/>
            </a:pPr>
            <a:r>
              <a:rPr lang="de-DE" dirty="0">
                <a:solidFill>
                  <a:srgbClr val="327D87"/>
                </a:solidFill>
              </a:rPr>
              <a:t>Modul 3: Aufbau eines tragfähigen Stellenwertverständnisses</a:t>
            </a:r>
          </a:p>
          <a:p>
            <a:pPr marL="285750" indent="-285750">
              <a:buFont typeface="Arial" panose="020B0604020202020204" pitchFamily="34" charset="0"/>
              <a:buChar char="•"/>
            </a:pPr>
            <a:r>
              <a:rPr lang="de-DE" dirty="0"/>
              <a:t>Modul 4: Nicht zählendes Rechnen: 1+1 und im 1-1 </a:t>
            </a:r>
          </a:p>
          <a:p>
            <a:pPr marL="285750" indent="-285750">
              <a:buFont typeface="Arial" panose="020B0604020202020204" pitchFamily="34" charset="0"/>
              <a:buChar char="•"/>
            </a:pPr>
            <a:r>
              <a:rPr lang="de-DE" dirty="0"/>
              <a:t>Modul 5: Nicht zählendes Rechnen: 1∙1 und im 1:1</a:t>
            </a:r>
          </a:p>
          <a:p>
            <a:pPr marL="285750" indent="-285750">
              <a:buFont typeface="Arial" panose="020B0604020202020204" pitchFamily="34" charset="0"/>
              <a:buChar char="•"/>
            </a:pPr>
            <a:r>
              <a:rPr lang="de-DE" dirty="0"/>
              <a:t>Modul 6: Halbschriftliches Rechnen </a:t>
            </a:r>
          </a:p>
          <a:p>
            <a:endParaRPr lang="de-DE" dirty="0"/>
          </a:p>
        </p:txBody>
      </p:sp>
      <p:sp>
        <p:nvSpPr>
          <p:cNvPr id="5" name="Datumsplatzhalter 4">
            <a:extLst>
              <a:ext uri="{FF2B5EF4-FFF2-40B4-BE49-F238E27FC236}">
                <a16:creationId xmlns:a16="http://schemas.microsoft.com/office/drawing/2014/main" id="{C72110C2-66A9-824C-A7E8-08508EB0CCDD}"/>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A9B3B4B-E0D4-D144-B82D-87D749EC3F44}"/>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Tree>
    <p:extLst>
      <p:ext uri="{BB962C8B-B14F-4D97-AF65-F5344CB8AC3E}">
        <p14:creationId xmlns:p14="http://schemas.microsoft.com/office/powerpoint/2010/main" val="70977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7" name="Gruppieren"/>
          <p:cNvGrpSpPr/>
          <p:nvPr/>
        </p:nvGrpSpPr>
        <p:grpSpPr>
          <a:xfrm>
            <a:off x="3386879" y="1762534"/>
            <a:ext cx="5161292" cy="4382055"/>
            <a:chOff x="0" y="0"/>
            <a:chExt cx="6881722" cy="5842738"/>
          </a:xfrm>
        </p:grpSpPr>
        <p:sp>
          <p:nvSpPr>
            <p:cNvPr id="2264" name="Rechteck"/>
            <p:cNvSpPr/>
            <p:nvPr/>
          </p:nvSpPr>
          <p:spPr>
            <a:xfrm>
              <a:off x="0" y="0"/>
              <a:ext cx="6881723" cy="5842739"/>
            </a:xfrm>
            <a:prstGeom prst="rect">
              <a:avLst/>
            </a:prstGeom>
            <a:solidFill>
              <a:srgbClr val="327D87"/>
            </a:solidFill>
            <a:ln w="12700" cap="flat">
              <a:solidFill>
                <a:srgbClr val="327D87"/>
              </a:solidFill>
              <a:prstDash val="solid"/>
              <a:miter lim="800000"/>
            </a:ln>
            <a:effectLst/>
          </p:spPr>
          <p:txBody>
            <a:bodyPr wrap="square" lIns="34289" tIns="34289" rIns="34289" bIns="34289" numCol="1" anchor="ctr">
              <a:noAutofit/>
            </a:bodyPr>
            <a:lstStyle/>
            <a:p>
              <a:pPr>
                <a:defRPr sz="1800"/>
              </a:pPr>
              <a:endParaRPr sz="1350"/>
            </a:p>
          </p:txBody>
        </p:sp>
        <p:sp>
          <p:nvSpPr>
            <p:cNvPr id="2265" name="Linie"/>
            <p:cNvSpPr/>
            <p:nvPr/>
          </p:nvSpPr>
          <p:spPr>
            <a:xfrm flipV="1">
              <a:off x="4604472" y="54611"/>
              <a:ext cx="1" cy="5644071"/>
            </a:xfrm>
            <a:prstGeom prst="line">
              <a:avLst/>
            </a:prstGeom>
            <a:noFill/>
            <a:ln w="12700" cap="flat">
              <a:solidFill>
                <a:srgbClr val="000000"/>
              </a:solidFill>
              <a:custDash>
                <a:ds d="600000" sp="600000"/>
              </a:custDash>
              <a:miter lim="400000"/>
            </a:ln>
            <a:effectLst/>
          </p:spPr>
          <p:txBody>
            <a:bodyPr wrap="square" lIns="34289" tIns="34289" rIns="34289" bIns="34289" numCol="1" anchor="t">
              <a:noAutofit/>
            </a:bodyPr>
            <a:lstStyle/>
            <a:p>
              <a:pPr>
                <a:defRPr sz="1800"/>
              </a:pPr>
              <a:endParaRPr sz="1350"/>
            </a:p>
          </p:txBody>
        </p:sp>
        <p:sp>
          <p:nvSpPr>
            <p:cNvPr id="2266" name="Linie"/>
            <p:cNvSpPr/>
            <p:nvPr/>
          </p:nvSpPr>
          <p:spPr>
            <a:xfrm flipV="1">
              <a:off x="2481879" y="54611"/>
              <a:ext cx="1" cy="5644071"/>
            </a:xfrm>
            <a:prstGeom prst="line">
              <a:avLst/>
            </a:prstGeom>
            <a:noFill/>
            <a:ln w="12700" cap="flat">
              <a:solidFill>
                <a:srgbClr val="000000"/>
              </a:solidFill>
              <a:custDash>
                <a:ds d="600000" sp="600000"/>
              </a:custDash>
              <a:miter lim="400000"/>
            </a:ln>
            <a:effectLst/>
          </p:spPr>
          <p:txBody>
            <a:bodyPr wrap="square" lIns="34289" tIns="34289" rIns="34289" bIns="34289" numCol="1" anchor="t">
              <a:noAutofit/>
            </a:bodyPr>
            <a:lstStyle/>
            <a:p>
              <a:pPr>
                <a:defRPr sz="1800"/>
              </a:pPr>
              <a:endParaRPr sz="1350"/>
            </a:p>
          </p:txBody>
        </p:sp>
      </p:grpSp>
      <p:pic>
        <p:nvPicPr>
          <p:cNvPr id="2269" name="Bild" descr="Bild"/>
          <p:cNvPicPr>
            <a:picLocks noChangeAspect="1"/>
          </p:cNvPicPr>
          <p:nvPr/>
        </p:nvPicPr>
        <p:blipFill>
          <a:blip r:embed="rId3"/>
          <a:stretch>
            <a:fillRect/>
          </a:stretch>
        </p:blipFill>
        <p:spPr>
          <a:xfrm>
            <a:off x="3975920" y="2149929"/>
            <a:ext cx="975506" cy="975506"/>
          </a:xfrm>
          <a:prstGeom prst="rect">
            <a:avLst/>
          </a:prstGeom>
          <a:ln w="12700">
            <a:miter lim="400000"/>
          </a:ln>
        </p:spPr>
      </p:pic>
      <p:pic>
        <p:nvPicPr>
          <p:cNvPr id="2270" name="Bild" descr="Bild"/>
          <p:cNvPicPr>
            <a:picLocks noChangeAspect="1"/>
          </p:cNvPicPr>
          <p:nvPr/>
        </p:nvPicPr>
        <p:blipFill>
          <a:blip r:embed="rId3"/>
          <a:stretch>
            <a:fillRect/>
          </a:stretch>
        </p:blipFill>
        <p:spPr>
          <a:xfrm>
            <a:off x="3875306" y="2264229"/>
            <a:ext cx="975506" cy="975506"/>
          </a:xfrm>
          <a:prstGeom prst="rect">
            <a:avLst/>
          </a:prstGeom>
          <a:ln w="12700">
            <a:miter lim="400000"/>
          </a:ln>
        </p:spPr>
      </p:pic>
      <p:pic>
        <p:nvPicPr>
          <p:cNvPr id="2271" name="Bild" descr="Bild"/>
          <p:cNvPicPr>
            <a:picLocks noChangeAspect="1"/>
          </p:cNvPicPr>
          <p:nvPr/>
        </p:nvPicPr>
        <p:blipFill>
          <a:blip r:embed="rId3"/>
          <a:stretch>
            <a:fillRect/>
          </a:stretch>
        </p:blipFill>
        <p:spPr>
          <a:xfrm>
            <a:off x="3760601" y="2403956"/>
            <a:ext cx="975506" cy="975506"/>
          </a:xfrm>
          <a:prstGeom prst="rect">
            <a:avLst/>
          </a:prstGeom>
          <a:ln w="12700">
            <a:miter lim="400000"/>
          </a:ln>
        </p:spPr>
      </p:pic>
      <p:pic>
        <p:nvPicPr>
          <p:cNvPr id="2272" name="Bild" descr="Bild"/>
          <p:cNvPicPr>
            <a:picLocks noChangeAspect="1"/>
          </p:cNvPicPr>
          <p:nvPr/>
        </p:nvPicPr>
        <p:blipFill>
          <a:blip r:embed="rId3"/>
          <a:stretch>
            <a:fillRect/>
          </a:stretch>
        </p:blipFill>
        <p:spPr>
          <a:xfrm>
            <a:off x="3645187" y="2553209"/>
            <a:ext cx="975506" cy="975506"/>
          </a:xfrm>
          <a:prstGeom prst="rect">
            <a:avLst/>
          </a:prstGeom>
          <a:ln w="12700">
            <a:miter lim="400000"/>
          </a:ln>
        </p:spPr>
      </p:pic>
      <p:grpSp>
        <p:nvGrpSpPr>
          <p:cNvPr id="2276" name="Gruppieren"/>
          <p:cNvGrpSpPr/>
          <p:nvPr/>
        </p:nvGrpSpPr>
        <p:grpSpPr>
          <a:xfrm>
            <a:off x="5515574" y="2931715"/>
            <a:ext cx="983543" cy="636755"/>
            <a:chOff x="0" y="0"/>
            <a:chExt cx="1311388" cy="849006"/>
          </a:xfrm>
        </p:grpSpPr>
        <p:pic>
          <p:nvPicPr>
            <p:cNvPr id="2273" name="Bild" descr="Bild"/>
            <p:cNvPicPr>
              <a:picLocks noChangeAspect="1"/>
            </p:cNvPicPr>
            <p:nvPr/>
          </p:nvPicPr>
          <p:blipFill>
            <a:blip r:embed="rId4"/>
            <a:stretch>
              <a:fillRect/>
            </a:stretch>
          </p:blipFill>
          <p:spPr>
            <a:xfrm>
              <a:off x="10714" y="0"/>
              <a:ext cx="1300675" cy="236487"/>
            </a:xfrm>
            <a:prstGeom prst="rect">
              <a:avLst/>
            </a:prstGeom>
            <a:ln w="12700" cap="flat">
              <a:noFill/>
              <a:miter lim="400000"/>
            </a:ln>
            <a:effectLst/>
          </p:spPr>
        </p:pic>
        <p:pic>
          <p:nvPicPr>
            <p:cNvPr id="2274" name="Bild" descr="Bild"/>
            <p:cNvPicPr>
              <a:picLocks noChangeAspect="1"/>
            </p:cNvPicPr>
            <p:nvPr/>
          </p:nvPicPr>
          <p:blipFill>
            <a:blip r:embed="rId4"/>
            <a:stretch>
              <a:fillRect/>
            </a:stretch>
          </p:blipFill>
          <p:spPr>
            <a:xfrm>
              <a:off x="0" y="310710"/>
              <a:ext cx="1300674" cy="236487"/>
            </a:xfrm>
            <a:prstGeom prst="rect">
              <a:avLst/>
            </a:prstGeom>
            <a:ln w="12700" cap="flat">
              <a:noFill/>
              <a:miter lim="400000"/>
            </a:ln>
            <a:effectLst/>
          </p:spPr>
        </p:pic>
        <p:pic>
          <p:nvPicPr>
            <p:cNvPr id="2275" name="Bild" descr="Bild"/>
            <p:cNvPicPr>
              <a:picLocks noChangeAspect="1"/>
            </p:cNvPicPr>
            <p:nvPr/>
          </p:nvPicPr>
          <p:blipFill>
            <a:blip r:embed="rId4"/>
            <a:stretch>
              <a:fillRect/>
            </a:stretch>
          </p:blipFill>
          <p:spPr>
            <a:xfrm>
              <a:off x="0" y="612519"/>
              <a:ext cx="1300674" cy="236488"/>
            </a:xfrm>
            <a:prstGeom prst="rect">
              <a:avLst/>
            </a:prstGeom>
            <a:ln w="12700" cap="flat">
              <a:noFill/>
              <a:miter lim="400000"/>
            </a:ln>
            <a:effectLst/>
          </p:spPr>
        </p:pic>
      </p:grpSp>
      <p:grpSp>
        <p:nvGrpSpPr>
          <p:cNvPr id="2279" name="Gruppieren"/>
          <p:cNvGrpSpPr/>
          <p:nvPr/>
        </p:nvGrpSpPr>
        <p:grpSpPr>
          <a:xfrm>
            <a:off x="3865600" y="4193094"/>
            <a:ext cx="1099331" cy="1136452"/>
            <a:chOff x="-38100" y="0"/>
            <a:chExt cx="1465773" cy="1515267"/>
          </a:xfrm>
        </p:grpSpPr>
        <p:pic>
          <p:nvPicPr>
            <p:cNvPr id="2277" name="Bild" descr="Bild"/>
            <p:cNvPicPr>
              <a:picLocks noChangeAspect="1"/>
            </p:cNvPicPr>
            <p:nvPr/>
          </p:nvPicPr>
          <p:blipFill>
            <a:blip r:embed="rId3"/>
            <a:stretch>
              <a:fillRect/>
            </a:stretch>
          </p:blipFill>
          <p:spPr>
            <a:xfrm>
              <a:off x="127000" y="0"/>
              <a:ext cx="1300674" cy="1300674"/>
            </a:xfrm>
            <a:prstGeom prst="rect">
              <a:avLst/>
            </a:prstGeom>
            <a:ln w="12700" cap="flat">
              <a:noFill/>
              <a:miter lim="400000"/>
            </a:ln>
            <a:effectLst/>
          </p:spPr>
        </p:pic>
        <p:pic>
          <p:nvPicPr>
            <p:cNvPr id="2278" name="Bild" descr="Bild"/>
            <p:cNvPicPr>
              <a:picLocks noChangeAspect="1"/>
            </p:cNvPicPr>
            <p:nvPr/>
          </p:nvPicPr>
          <p:blipFill>
            <a:blip r:embed="rId3"/>
            <a:stretch>
              <a:fillRect/>
            </a:stretch>
          </p:blipFill>
          <p:spPr>
            <a:xfrm>
              <a:off x="-38100" y="214593"/>
              <a:ext cx="1300674" cy="1300675"/>
            </a:xfrm>
            <a:prstGeom prst="rect">
              <a:avLst/>
            </a:prstGeom>
            <a:ln w="12700" cap="flat">
              <a:noFill/>
              <a:miter lim="400000"/>
            </a:ln>
            <a:effectLst/>
          </p:spPr>
        </p:pic>
      </p:grpSp>
      <p:pic>
        <p:nvPicPr>
          <p:cNvPr id="2280" name="Bild" descr="Bild"/>
          <p:cNvPicPr>
            <a:picLocks noChangeAspect="1"/>
          </p:cNvPicPr>
          <p:nvPr/>
        </p:nvPicPr>
        <p:blipFill>
          <a:blip r:embed="rId4"/>
          <a:stretch>
            <a:fillRect/>
          </a:stretch>
        </p:blipFill>
        <p:spPr>
          <a:xfrm>
            <a:off x="5519593" y="4606144"/>
            <a:ext cx="975506" cy="177365"/>
          </a:xfrm>
          <a:prstGeom prst="rect">
            <a:avLst/>
          </a:prstGeom>
          <a:ln w="12700">
            <a:miter lim="400000"/>
          </a:ln>
        </p:spPr>
      </p:pic>
      <p:grpSp>
        <p:nvGrpSpPr>
          <p:cNvPr id="2285" name="Gruppieren"/>
          <p:cNvGrpSpPr/>
          <p:nvPr/>
        </p:nvGrpSpPr>
        <p:grpSpPr>
          <a:xfrm>
            <a:off x="5511557" y="3627201"/>
            <a:ext cx="983542" cy="863112"/>
            <a:chOff x="0" y="0"/>
            <a:chExt cx="1311388" cy="1150815"/>
          </a:xfrm>
        </p:grpSpPr>
        <p:pic>
          <p:nvPicPr>
            <p:cNvPr id="2281" name="Bild" descr="Bild"/>
            <p:cNvPicPr>
              <a:picLocks noChangeAspect="1"/>
            </p:cNvPicPr>
            <p:nvPr/>
          </p:nvPicPr>
          <p:blipFill>
            <a:blip r:embed="rId4"/>
            <a:stretch>
              <a:fillRect/>
            </a:stretch>
          </p:blipFill>
          <p:spPr>
            <a:xfrm>
              <a:off x="10714" y="0"/>
              <a:ext cx="1300675" cy="236487"/>
            </a:xfrm>
            <a:prstGeom prst="rect">
              <a:avLst/>
            </a:prstGeom>
            <a:ln w="12700" cap="flat">
              <a:noFill/>
              <a:miter lim="400000"/>
            </a:ln>
            <a:effectLst/>
          </p:spPr>
        </p:pic>
        <p:pic>
          <p:nvPicPr>
            <p:cNvPr id="2282" name="Bild" descr="Bild"/>
            <p:cNvPicPr>
              <a:picLocks noChangeAspect="1"/>
            </p:cNvPicPr>
            <p:nvPr/>
          </p:nvPicPr>
          <p:blipFill>
            <a:blip r:embed="rId4"/>
            <a:stretch>
              <a:fillRect/>
            </a:stretch>
          </p:blipFill>
          <p:spPr>
            <a:xfrm>
              <a:off x="0" y="310710"/>
              <a:ext cx="1300674" cy="236487"/>
            </a:xfrm>
            <a:prstGeom prst="rect">
              <a:avLst/>
            </a:prstGeom>
            <a:ln w="12700" cap="flat">
              <a:noFill/>
              <a:miter lim="400000"/>
            </a:ln>
            <a:effectLst/>
          </p:spPr>
        </p:pic>
        <p:pic>
          <p:nvPicPr>
            <p:cNvPr id="2283" name="Bild" descr="Bild"/>
            <p:cNvPicPr>
              <a:picLocks noChangeAspect="1"/>
            </p:cNvPicPr>
            <p:nvPr/>
          </p:nvPicPr>
          <p:blipFill>
            <a:blip r:embed="rId4"/>
            <a:stretch>
              <a:fillRect/>
            </a:stretch>
          </p:blipFill>
          <p:spPr>
            <a:xfrm>
              <a:off x="0" y="612519"/>
              <a:ext cx="1300674" cy="236487"/>
            </a:xfrm>
            <a:prstGeom prst="rect">
              <a:avLst/>
            </a:prstGeom>
            <a:ln w="12700" cap="flat">
              <a:noFill/>
              <a:miter lim="400000"/>
            </a:ln>
            <a:effectLst/>
          </p:spPr>
        </p:pic>
        <p:pic>
          <p:nvPicPr>
            <p:cNvPr id="2284" name="Bild" descr="Bild"/>
            <p:cNvPicPr>
              <a:picLocks noChangeAspect="1"/>
            </p:cNvPicPr>
            <p:nvPr/>
          </p:nvPicPr>
          <p:blipFill>
            <a:blip r:embed="rId4"/>
            <a:stretch>
              <a:fillRect/>
            </a:stretch>
          </p:blipFill>
          <p:spPr>
            <a:xfrm>
              <a:off x="0" y="914329"/>
              <a:ext cx="1300674" cy="236487"/>
            </a:xfrm>
            <a:prstGeom prst="rect">
              <a:avLst/>
            </a:prstGeom>
            <a:ln w="12700" cap="flat">
              <a:noFill/>
              <a:miter lim="400000"/>
            </a:ln>
            <a:effectLst/>
          </p:spPr>
        </p:pic>
      </p:grpSp>
      <p:pic>
        <p:nvPicPr>
          <p:cNvPr id="2286" name="Bild" descr="Bild"/>
          <p:cNvPicPr>
            <a:picLocks noChangeAspect="1"/>
          </p:cNvPicPr>
          <p:nvPr/>
        </p:nvPicPr>
        <p:blipFill>
          <a:blip r:embed="rId4"/>
          <a:stretch>
            <a:fillRect/>
          </a:stretch>
        </p:blipFill>
        <p:spPr>
          <a:xfrm>
            <a:off x="5519593" y="4839465"/>
            <a:ext cx="975506" cy="177365"/>
          </a:xfrm>
          <a:prstGeom prst="rect">
            <a:avLst/>
          </a:prstGeom>
          <a:ln w="12700">
            <a:miter lim="400000"/>
          </a:ln>
        </p:spPr>
      </p:pic>
      <p:pic>
        <p:nvPicPr>
          <p:cNvPr id="2287" name="Bild" descr="Bild"/>
          <p:cNvPicPr>
            <a:picLocks noChangeAspect="1"/>
          </p:cNvPicPr>
          <p:nvPr/>
        </p:nvPicPr>
        <p:blipFill>
          <a:blip r:embed="rId3"/>
          <a:stretch>
            <a:fillRect/>
          </a:stretch>
        </p:blipFill>
        <p:spPr>
          <a:xfrm>
            <a:off x="3743356" y="4651191"/>
            <a:ext cx="975506" cy="975506"/>
          </a:xfrm>
          <a:prstGeom prst="rect">
            <a:avLst/>
          </a:prstGeom>
          <a:ln w="12700">
            <a:miter lim="400000"/>
          </a:ln>
        </p:spPr>
      </p:pic>
      <p:sp>
        <p:nvSpPr>
          <p:cNvPr id="2288" name="Abgerundetes Rechteck"/>
          <p:cNvSpPr/>
          <p:nvPr/>
        </p:nvSpPr>
        <p:spPr>
          <a:xfrm>
            <a:off x="5440172" y="2880483"/>
            <a:ext cx="1126311" cy="1645892"/>
          </a:xfrm>
          <a:prstGeom prst="roundRect">
            <a:avLst>
              <a:gd name="adj" fmla="val 12685"/>
            </a:avLst>
          </a:prstGeom>
          <a:ln w="38100">
            <a:solidFill>
              <a:srgbClr val="EC4F21"/>
            </a:solidFill>
            <a:miter/>
          </a:ln>
        </p:spPr>
        <p:txBody>
          <a:bodyPr lIns="34289" rIns="34289" anchor="ctr"/>
          <a:lstStyle/>
          <a:p>
            <a:pPr>
              <a:defRPr sz="1800">
                <a:solidFill>
                  <a:srgbClr val="EC4F21"/>
                </a:solidFill>
              </a:defRPr>
            </a:pPr>
            <a:endParaRPr sz="1350"/>
          </a:p>
        </p:txBody>
      </p:sp>
      <p:grpSp>
        <p:nvGrpSpPr>
          <p:cNvPr id="2292" name="Gruppieren"/>
          <p:cNvGrpSpPr/>
          <p:nvPr/>
        </p:nvGrpSpPr>
        <p:grpSpPr>
          <a:xfrm>
            <a:off x="7349812" y="3680815"/>
            <a:ext cx="561325" cy="177365"/>
            <a:chOff x="0" y="0"/>
            <a:chExt cx="748431" cy="236486"/>
          </a:xfrm>
        </p:grpSpPr>
        <p:pic>
          <p:nvPicPr>
            <p:cNvPr id="2289" name="Bild" descr="Bild"/>
            <p:cNvPicPr>
              <a:picLocks noChangeAspect="1"/>
            </p:cNvPicPr>
            <p:nvPr/>
          </p:nvPicPr>
          <p:blipFill>
            <a:blip r:embed="rId5"/>
            <a:stretch>
              <a:fillRect/>
            </a:stretch>
          </p:blipFill>
          <p:spPr>
            <a:xfrm>
              <a:off x="254000" y="0"/>
              <a:ext cx="236487" cy="236487"/>
            </a:xfrm>
            <a:prstGeom prst="rect">
              <a:avLst/>
            </a:prstGeom>
            <a:ln w="12700" cap="flat">
              <a:noFill/>
              <a:miter lim="400000"/>
            </a:ln>
            <a:effectLst/>
          </p:spPr>
        </p:pic>
        <p:pic>
          <p:nvPicPr>
            <p:cNvPr id="2290" name="Bild" descr="Bild"/>
            <p:cNvPicPr>
              <a:picLocks noChangeAspect="1"/>
            </p:cNvPicPr>
            <p:nvPr/>
          </p:nvPicPr>
          <p:blipFill>
            <a:blip r:embed="rId5"/>
            <a:stretch>
              <a:fillRect/>
            </a:stretch>
          </p:blipFill>
          <p:spPr>
            <a:xfrm>
              <a:off x="511945" y="0"/>
              <a:ext cx="236487" cy="236487"/>
            </a:xfrm>
            <a:prstGeom prst="rect">
              <a:avLst/>
            </a:prstGeom>
            <a:ln w="12700" cap="flat">
              <a:noFill/>
              <a:miter lim="400000"/>
            </a:ln>
            <a:effectLst/>
          </p:spPr>
        </p:pic>
        <p:pic>
          <p:nvPicPr>
            <p:cNvPr id="2291" name="Bild" descr="Bild"/>
            <p:cNvPicPr>
              <a:picLocks noChangeAspect="1"/>
            </p:cNvPicPr>
            <p:nvPr/>
          </p:nvPicPr>
          <p:blipFill>
            <a:blip r:embed="rId5"/>
            <a:stretch>
              <a:fillRect/>
            </a:stretch>
          </p:blipFill>
          <p:spPr>
            <a:xfrm>
              <a:off x="0" y="0"/>
              <a:ext cx="236487" cy="236487"/>
            </a:xfrm>
            <a:prstGeom prst="rect">
              <a:avLst/>
            </a:prstGeom>
            <a:ln w="12700" cap="flat">
              <a:noFill/>
              <a:miter lim="400000"/>
            </a:ln>
            <a:effectLst/>
          </p:spPr>
        </p:pic>
      </p:grpSp>
      <p:sp>
        <p:nvSpPr>
          <p:cNvPr id="2297" name="Selbstversuch im 7er-System - Darstellungswechsel"/>
          <p:cNvSpPr txBox="1">
            <a:spLocks noGrp="1"/>
          </p:cNvSpPr>
          <p:nvPr>
            <p:ph type="title"/>
          </p:nvPr>
        </p:nvSpPr>
        <p:spPr>
          <a:prstGeom prst="rect">
            <a:avLst/>
          </a:prstGeom>
        </p:spPr>
        <p:txBody>
          <a:bodyPr/>
          <a:lstStyle/>
          <a:p>
            <a:r>
              <a:rPr lang="de-DE" dirty="0"/>
              <a:t>Vorstellungen besitzen</a:t>
            </a:r>
            <a:endParaRPr sz="1800" b="0" dirty="0"/>
          </a:p>
        </p:txBody>
      </p:sp>
      <p:sp>
        <p:nvSpPr>
          <p:cNvPr id="2" name="Foliennummernplatzhalter 1">
            <a:extLst>
              <a:ext uri="{FF2B5EF4-FFF2-40B4-BE49-F238E27FC236}">
                <a16:creationId xmlns:a16="http://schemas.microsoft.com/office/drawing/2014/main" id="{664BC77B-A9CC-A143-A6F4-87035469928E}"/>
              </a:ext>
            </a:extLst>
          </p:cNvPr>
          <p:cNvSpPr>
            <a:spLocks noGrp="1"/>
          </p:cNvSpPr>
          <p:nvPr>
            <p:ph type="sldNum" sz="quarter" idx="12"/>
          </p:nvPr>
        </p:nvSpPr>
        <p:spPr/>
        <p:txBody>
          <a:bodyPr/>
          <a:lstStyle/>
          <a:p>
            <a:fld id="{F143F12D-CD44-4E95-8234-45130BA1C322}" type="slidenum">
              <a:rPr lang="de-DE" smtClean="0">
                <a:solidFill>
                  <a:prstClr val="black">
                    <a:tint val="75000"/>
                  </a:prstClr>
                </a:solidFill>
              </a:rPr>
              <a:pPr/>
              <a:t>40</a:t>
            </a:fld>
            <a:endParaRPr lang="de-DE">
              <a:solidFill>
                <a:prstClr val="black">
                  <a:tint val="75000"/>
                </a:prstClr>
              </a:solidFill>
            </a:endParaRPr>
          </a:p>
        </p:txBody>
      </p:sp>
      <p:graphicFrame>
        <p:nvGraphicFramePr>
          <p:cNvPr id="3" name="Tabelle">
            <a:extLst>
              <a:ext uri="{FF2B5EF4-FFF2-40B4-BE49-F238E27FC236}">
                <a16:creationId xmlns:a16="http://schemas.microsoft.com/office/drawing/2014/main" id="{F18B6972-C802-A3C1-32AE-72535E655FF5}"/>
              </a:ext>
            </a:extLst>
          </p:cNvPr>
          <p:cNvGraphicFramePr/>
          <p:nvPr>
            <p:extLst>
              <p:ext uri="{D42A27DB-BD31-4B8C-83A1-F6EECF244321}">
                <p14:modId xmlns:p14="http://schemas.microsoft.com/office/powerpoint/2010/main" val="2459786945"/>
              </p:ext>
            </p:extLst>
          </p:nvPr>
        </p:nvGraphicFramePr>
        <p:xfrm>
          <a:off x="225861" y="2138400"/>
          <a:ext cx="1515296" cy="939908"/>
        </p:xfrm>
        <a:graphic>
          <a:graphicData uri="http://schemas.openxmlformats.org/drawingml/2006/table">
            <a:tbl>
              <a:tblPr/>
              <a:tblGrid>
                <a:gridCol w="378824">
                  <a:extLst>
                    <a:ext uri="{9D8B030D-6E8A-4147-A177-3AD203B41FA5}">
                      <a16:colId xmlns:a16="http://schemas.microsoft.com/office/drawing/2014/main" val="20000"/>
                    </a:ext>
                  </a:extLst>
                </a:gridCol>
                <a:gridCol w="378824">
                  <a:extLst>
                    <a:ext uri="{9D8B030D-6E8A-4147-A177-3AD203B41FA5}">
                      <a16:colId xmlns:a16="http://schemas.microsoft.com/office/drawing/2014/main" val="20001"/>
                    </a:ext>
                  </a:extLst>
                </a:gridCol>
                <a:gridCol w="378824">
                  <a:extLst>
                    <a:ext uri="{9D8B030D-6E8A-4147-A177-3AD203B41FA5}">
                      <a16:colId xmlns:a16="http://schemas.microsoft.com/office/drawing/2014/main" val="20002"/>
                    </a:ext>
                  </a:extLst>
                </a:gridCol>
                <a:gridCol w="378824">
                  <a:extLst>
                    <a:ext uri="{9D8B030D-6E8A-4147-A177-3AD203B41FA5}">
                      <a16:colId xmlns:a16="http://schemas.microsoft.com/office/drawing/2014/main" val="20003"/>
                    </a:ext>
                  </a:extLst>
                </a:gridCol>
              </a:tblGrid>
              <a:tr h="310890">
                <a:tc>
                  <a:txBody>
                    <a:bodyPr/>
                    <a:lstStyle/>
                    <a:p>
                      <a:pPr>
                        <a:defRPr sz="2600">
                          <a:latin typeface="Helvetica Neue"/>
                          <a:ea typeface="Helvetica Neue"/>
                          <a:cs typeface="Helvetica Neue"/>
                          <a:sym typeface="Helvetica Neue"/>
                        </a:defRPr>
                      </a:pPr>
                      <a:endParaRPr sz="2000"/>
                    </a:p>
                  </a:txBody>
                  <a:tcPr marL="0" marR="0" marT="0" marB="0" anchor="ctr" horzOverflow="overflow">
                    <a:lnL w="0">
                      <a:miter lim="400000"/>
                    </a:lnL>
                    <a:lnR w="0">
                      <a:miter lim="400000"/>
                    </a:lnR>
                    <a:lnT w="0">
                      <a:miter lim="400000"/>
                    </a:lnT>
                    <a:lnB w="0">
                      <a:miter lim="400000"/>
                    </a:lnB>
                    <a:no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4</a:t>
                      </a:r>
                    </a:p>
                  </a:txBody>
                  <a:tcPr marL="0" marR="0" marT="0" marB="0" anchor="ctr" horzOverflow="overflow">
                    <a:lnL w="0">
                      <a:miter lim="400000"/>
                    </a:lnL>
                    <a:lnR w="0">
                      <a:miter lim="400000"/>
                    </a:lnR>
                    <a:lnT w="0">
                      <a:miter lim="400000"/>
                    </a:lnT>
                    <a:lnB w="0">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3</a:t>
                      </a:r>
                    </a:p>
                  </a:txBody>
                  <a:tcPr marL="0" marR="0" marT="0" marB="0" anchor="ctr" horzOverflow="overflow">
                    <a:lnL w="0">
                      <a:miter lim="400000"/>
                    </a:lnL>
                    <a:lnR w="0">
                      <a:miter lim="400000"/>
                    </a:lnR>
                    <a:lnT w="0">
                      <a:miter lim="400000"/>
                    </a:lnT>
                    <a:lnB w="0">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6</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0">
                      <a:miter lim="400000"/>
                    </a:lnB>
                    <a:noFill/>
                  </a:tcPr>
                </a:tc>
                <a:extLst>
                  <a:ext uri="{0D108BD9-81ED-4DB2-BD59-A6C34878D82A}">
                    <a16:rowId xmlns:a16="http://schemas.microsoft.com/office/drawing/2014/main" val="10000"/>
                  </a:ext>
                </a:extLst>
              </a:tr>
              <a:tr h="315861">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2</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5</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4</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12700">
                      <a:solidFill>
                        <a:srgbClr val="000000"/>
                      </a:solidFill>
                      <a:miter lim="400000"/>
                    </a:lnB>
                    <a:noFill/>
                  </a:tcPr>
                </a:tc>
                <a:extLst>
                  <a:ext uri="{0D108BD9-81ED-4DB2-BD59-A6C34878D82A}">
                    <a16:rowId xmlns:a16="http://schemas.microsoft.com/office/drawing/2014/main" val="10001"/>
                  </a:ext>
                </a:extLst>
              </a:tr>
              <a:tr h="313157">
                <a:tc>
                  <a:txBody>
                    <a:bodyPr/>
                    <a:lstStyle/>
                    <a:p>
                      <a:pPr>
                        <a:defRPr sz="2600">
                          <a:latin typeface="Helvetica Neue"/>
                          <a:ea typeface="Helvetica Neue"/>
                          <a:cs typeface="Helvetica Neue"/>
                          <a:sym typeface="Helvetica Neue"/>
                        </a:defRPr>
                      </a:pPr>
                      <a:endParaRPr sz="2000"/>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extLst>
                  <a:ext uri="{0D108BD9-81ED-4DB2-BD59-A6C34878D82A}">
                    <a16:rowId xmlns:a16="http://schemas.microsoft.com/office/drawing/2014/main" val="10002"/>
                  </a:ext>
                </a:extLst>
              </a:tr>
            </a:tbl>
          </a:graphicData>
        </a:graphic>
      </p:graphicFrame>
      <p:grpSp>
        <p:nvGrpSpPr>
          <p:cNvPr id="4" name="Gruppieren">
            <a:extLst>
              <a:ext uri="{FF2B5EF4-FFF2-40B4-BE49-F238E27FC236}">
                <a16:creationId xmlns:a16="http://schemas.microsoft.com/office/drawing/2014/main" id="{80B349E6-90D8-5F84-6D78-38A1F204D3B3}"/>
              </a:ext>
            </a:extLst>
          </p:cNvPr>
          <p:cNvGrpSpPr/>
          <p:nvPr/>
        </p:nvGrpSpPr>
        <p:grpSpPr>
          <a:xfrm>
            <a:off x="1096423" y="2553209"/>
            <a:ext cx="422712" cy="575823"/>
            <a:chOff x="388749" y="-1644"/>
            <a:chExt cx="563615" cy="767763"/>
          </a:xfrm>
        </p:grpSpPr>
        <p:sp>
          <p:nvSpPr>
            <p:cNvPr id="5" name="3">
              <a:extLst>
                <a:ext uri="{FF2B5EF4-FFF2-40B4-BE49-F238E27FC236}">
                  <a16:creationId xmlns:a16="http://schemas.microsoft.com/office/drawing/2014/main" id="{51D66A8A-2AF0-E2FE-2702-DBA738B8221D}"/>
                </a:ext>
              </a:extLst>
            </p:cNvPr>
            <p:cNvSpPr txBox="1"/>
            <p:nvPr/>
          </p:nvSpPr>
          <p:spPr>
            <a:xfrm>
              <a:off x="708283" y="345494"/>
              <a:ext cx="244081" cy="420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600" dirty="0">
                  <a:latin typeface="Arial" panose="020B0604020202020204" pitchFamily="34" charset="0"/>
                  <a:cs typeface="Arial" panose="020B0604020202020204" pitchFamily="34" charset="0"/>
                </a:rPr>
                <a:t>3</a:t>
              </a:r>
            </a:p>
          </p:txBody>
        </p:sp>
        <p:sp>
          <p:nvSpPr>
            <p:cNvPr id="6" name="1">
              <a:extLst>
                <a:ext uri="{FF2B5EF4-FFF2-40B4-BE49-F238E27FC236}">
                  <a16:creationId xmlns:a16="http://schemas.microsoft.com/office/drawing/2014/main" id="{138C2C7F-1BD9-242E-5E3D-D21D777E3EE7}"/>
                </a:ext>
              </a:extLst>
            </p:cNvPr>
            <p:cNvSpPr txBox="1"/>
            <p:nvPr/>
          </p:nvSpPr>
          <p:spPr>
            <a:xfrm>
              <a:off x="388749" y="-1644"/>
              <a:ext cx="192785" cy="3111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1800" b="1">
                  <a:solidFill>
                    <a:srgbClr val="EC4F21"/>
                  </a:solidFill>
                </a:defRPr>
              </a:lvl1pPr>
            </a:lstStyle>
            <a:p>
              <a:r>
                <a:rPr sz="1600" baseline="-25000" dirty="0">
                  <a:latin typeface="Arial" panose="020B0604020202020204" pitchFamily="34" charset="0"/>
                  <a:cs typeface="Arial" panose="020B0604020202020204" pitchFamily="34" charset="0"/>
                </a:rPr>
                <a:t>1</a:t>
              </a:r>
            </a:p>
          </p:txBody>
        </p:sp>
      </p:grpSp>
      <p:sp>
        <p:nvSpPr>
          <p:cNvPr id="8" name="3">
            <a:extLst>
              <a:ext uri="{FF2B5EF4-FFF2-40B4-BE49-F238E27FC236}">
                <a16:creationId xmlns:a16="http://schemas.microsoft.com/office/drawing/2014/main" id="{ADFA4F96-5EBD-2BD2-0862-A6AB2AB6D699}"/>
              </a:ext>
            </a:extLst>
          </p:cNvPr>
          <p:cNvSpPr txBox="1"/>
          <p:nvPr/>
        </p:nvSpPr>
        <p:spPr>
          <a:xfrm>
            <a:off x="1336074" y="2813563"/>
            <a:ext cx="328934" cy="315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  )</a:t>
            </a:r>
            <a:r>
              <a:rPr lang="de-DE" sz="1600" b="0" baseline="-25000" dirty="0">
                <a:solidFill>
                  <a:schemeClr val="tx1"/>
                </a:solidFill>
                <a:latin typeface="Arial" panose="020B0604020202020204" pitchFamily="34" charset="0"/>
                <a:cs typeface="Arial" panose="020B0604020202020204" pitchFamily="34" charset="0"/>
              </a:rPr>
              <a:t>7</a:t>
            </a:r>
            <a:endParaRPr sz="1600" b="0" baseline="-25000" dirty="0">
              <a:solidFill>
                <a:schemeClr val="tx1"/>
              </a:solidFill>
              <a:latin typeface="Arial" panose="020B0604020202020204" pitchFamily="34" charset="0"/>
              <a:cs typeface="Arial" panose="020B0604020202020204" pitchFamily="34" charset="0"/>
            </a:endParaRPr>
          </a:p>
        </p:txBody>
      </p:sp>
      <p:sp>
        <p:nvSpPr>
          <p:cNvPr id="9" name="Gruppieren">
            <a:extLst>
              <a:ext uri="{FF2B5EF4-FFF2-40B4-BE49-F238E27FC236}">
                <a16:creationId xmlns:a16="http://schemas.microsoft.com/office/drawing/2014/main" id="{04A48A94-170D-6797-2D4B-A25054383017}"/>
              </a:ext>
            </a:extLst>
          </p:cNvPr>
          <p:cNvSpPr txBox="1"/>
          <p:nvPr/>
        </p:nvSpPr>
        <p:spPr>
          <a:xfrm>
            <a:off x="213612" y="2802020"/>
            <a:ext cx="61898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a:t>
            </a:r>
            <a:r>
              <a:rPr sz="1600" dirty="0">
                <a:latin typeface="Arial" panose="020B0604020202020204" pitchFamily="34" charset="0"/>
                <a:cs typeface="Arial" panose="020B0604020202020204" pitchFamily="34" charset="0"/>
              </a:rPr>
              <a:t>  </a:t>
            </a:r>
          </a:p>
        </p:txBody>
      </p:sp>
      <p:graphicFrame>
        <p:nvGraphicFramePr>
          <p:cNvPr id="10" name="Tabelle">
            <a:extLst>
              <a:ext uri="{FF2B5EF4-FFF2-40B4-BE49-F238E27FC236}">
                <a16:creationId xmlns:a16="http://schemas.microsoft.com/office/drawing/2014/main" id="{FD9FD9B2-C7EC-65DB-A2D9-E1CD144ABE60}"/>
              </a:ext>
            </a:extLst>
          </p:cNvPr>
          <p:cNvGraphicFramePr/>
          <p:nvPr>
            <p:extLst>
              <p:ext uri="{D42A27DB-BD31-4B8C-83A1-F6EECF244321}">
                <p14:modId xmlns:p14="http://schemas.microsoft.com/office/powerpoint/2010/main" val="674862241"/>
              </p:ext>
            </p:extLst>
          </p:nvPr>
        </p:nvGraphicFramePr>
        <p:xfrm>
          <a:off x="62859" y="1808115"/>
          <a:ext cx="1678296" cy="1409239"/>
        </p:xfrm>
        <a:graphic>
          <a:graphicData uri="http://schemas.openxmlformats.org/drawingml/2006/table">
            <a:tbl>
              <a:tblPr bandRow="1"/>
              <a:tblGrid>
                <a:gridCol w="419574">
                  <a:extLst>
                    <a:ext uri="{9D8B030D-6E8A-4147-A177-3AD203B41FA5}">
                      <a16:colId xmlns:a16="http://schemas.microsoft.com/office/drawing/2014/main" val="20000"/>
                    </a:ext>
                  </a:extLst>
                </a:gridCol>
                <a:gridCol w="419574">
                  <a:extLst>
                    <a:ext uri="{9D8B030D-6E8A-4147-A177-3AD203B41FA5}">
                      <a16:colId xmlns:a16="http://schemas.microsoft.com/office/drawing/2014/main" val="20001"/>
                    </a:ext>
                  </a:extLst>
                </a:gridCol>
                <a:gridCol w="419574">
                  <a:extLst>
                    <a:ext uri="{9D8B030D-6E8A-4147-A177-3AD203B41FA5}">
                      <a16:colId xmlns:a16="http://schemas.microsoft.com/office/drawing/2014/main" val="20002"/>
                    </a:ext>
                  </a:extLst>
                </a:gridCol>
                <a:gridCol w="419574">
                  <a:extLst>
                    <a:ext uri="{9D8B030D-6E8A-4147-A177-3AD203B41FA5}">
                      <a16:colId xmlns:a16="http://schemas.microsoft.com/office/drawing/2014/main" val="20003"/>
                    </a:ext>
                  </a:extLst>
                </a:gridCol>
              </a:tblGrid>
              <a:tr h="356823">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3</a:t>
                      </a:r>
                    </a:p>
                  </a:txBody>
                  <a:tcPr marL="0" marR="0" marT="0" marB="0" anchor="ctr" horzOverflow="overflow">
                    <a:lnL w="25400">
                      <a:solidFill>
                        <a:srgbClr val="FFFFFF"/>
                      </a:solidFill>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a:latin typeface="Arial" panose="020B0604020202020204" pitchFamily="34" charset="0"/>
                          <a:cs typeface="Arial" panose="020B0604020202020204" pitchFamily="34" charset="0"/>
                        </a:rPr>
                        <a:t>7</a:t>
                      </a:r>
                      <a:r>
                        <a:rPr sz="1600" baseline="31999">
                          <a:latin typeface="Arial" panose="020B0604020202020204" pitchFamily="34" charset="0"/>
                          <a:cs typeface="Arial" panose="020B0604020202020204" pitchFamily="34" charset="0"/>
                        </a:rPr>
                        <a:t>2</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1</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0</a:t>
                      </a:r>
                    </a:p>
                  </a:txBody>
                  <a:tcPr marL="0" marR="0" marT="0" marB="0" anchor="ctr" horzOverflow="overflow">
                    <a:lnL w="25400">
                      <a:solidFill>
                        <a:srgbClr val="000000"/>
                      </a:solidFill>
                      <a:miter lim="400000"/>
                    </a:lnL>
                    <a:lnR w="25400">
                      <a:solidFill>
                        <a:srgbClr val="FFFFFF"/>
                      </a:solidFill>
                    </a:lnR>
                    <a:lnT w="25400">
                      <a:solidFill>
                        <a:srgbClr val="FFFFFF"/>
                      </a:solidFill>
                    </a:lnT>
                    <a:lnB w="25400">
                      <a:solidFill>
                        <a:srgbClr val="000000"/>
                      </a:solidFill>
                      <a:miter lim="400000"/>
                    </a:lnB>
                    <a:noFill/>
                  </a:tcPr>
                </a:tc>
                <a:extLst>
                  <a:ext uri="{0D108BD9-81ED-4DB2-BD59-A6C34878D82A}">
                    <a16:rowId xmlns:a16="http://schemas.microsoft.com/office/drawing/2014/main" val="10000"/>
                  </a:ext>
                </a:extLst>
              </a:tr>
              <a:tr h="534519">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25400">
                      <a:solidFill>
                        <a:srgbClr val="000000"/>
                      </a:solidFill>
                      <a:miter lim="400000"/>
                    </a:lnT>
                    <a:lnB w="0">
                      <a:miter lim="400000"/>
                    </a:lnB>
                    <a:noFill/>
                  </a:tcPr>
                </a:tc>
                <a:extLst>
                  <a:ext uri="{0D108BD9-81ED-4DB2-BD59-A6C34878D82A}">
                    <a16:rowId xmlns:a16="http://schemas.microsoft.com/office/drawing/2014/main" val="10001"/>
                  </a:ext>
                </a:extLst>
              </a:tr>
              <a:tr h="517897">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0">
                      <a:miter lim="400000"/>
                    </a:lnT>
                    <a:lnB w="25400">
                      <a:solidFill>
                        <a:srgbClr val="FFFFFF"/>
                      </a:solidFill>
                    </a:lnB>
                    <a:noFill/>
                  </a:tcPr>
                </a:tc>
                <a:extLst>
                  <a:ext uri="{0D108BD9-81ED-4DB2-BD59-A6C34878D82A}">
                    <a16:rowId xmlns:a16="http://schemas.microsoft.com/office/drawing/2014/main" val="10002"/>
                  </a:ext>
                </a:extLst>
              </a:tr>
            </a:tbl>
          </a:graphicData>
        </a:graphic>
      </p:graphicFrame>
      <p:sp>
        <p:nvSpPr>
          <p:cNvPr id="7" name="Datumsplatzhalter 6">
            <a:extLst>
              <a:ext uri="{FF2B5EF4-FFF2-40B4-BE49-F238E27FC236}">
                <a16:creationId xmlns:a16="http://schemas.microsoft.com/office/drawing/2014/main" id="{CA3D9699-CA8F-828D-0D30-8192365ABE2D}"/>
              </a:ext>
            </a:extLst>
          </p:cNvPr>
          <p:cNvSpPr>
            <a:spLocks noGrp="1"/>
          </p:cNvSpPr>
          <p:nvPr>
            <p:ph type="dt" sz="half" idx="10"/>
          </p:nvPr>
        </p:nvSpPr>
        <p:spPr/>
        <p:txBody>
          <a:bodyPr/>
          <a:lstStyle/>
          <a:p>
            <a:pPr>
              <a:lnSpc>
                <a:spcPct val="150000"/>
              </a:lnSpc>
            </a:pPr>
            <a:endParaRPr lang="de-DE" dirty="0"/>
          </a:p>
        </p:txBody>
      </p:sp>
    </p:spTree>
    <p:extLst>
      <p:ext uri="{BB962C8B-B14F-4D97-AF65-F5344CB8AC3E}">
        <p14:creationId xmlns:p14="http://schemas.microsoft.com/office/powerpoint/2010/main" val="231246779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288"/>
                                        </p:tgtEl>
                                        <p:attrNameLst>
                                          <p:attrName>style.visibility</p:attrName>
                                        </p:attrNameLst>
                                      </p:cBhvr>
                                      <p:to>
                                        <p:strVal val="visible"/>
                                      </p:to>
                                    </p:set>
                                    <p:animEffect transition="in" filter="dissolve">
                                      <p:cBhvr>
                                        <p:cTn id="7" dur="1000"/>
                                        <p:tgtEl>
                                          <p:spTgt spid="22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1000" fill="hold"/>
                                        <p:tgtEl>
                                          <p:spTgt spid="2288"/>
                                        </p:tgtEl>
                                      </p:cBhvr>
                                    </p:animEffect>
                                    <p:set>
                                      <p:cBhvr>
                                        <p:cTn id="12" fill="hold">
                                          <p:stCondLst>
                                            <p:cond delay="999"/>
                                          </p:stCondLst>
                                        </p:cTn>
                                        <p:tgtEl>
                                          <p:spTgt spid="2288"/>
                                        </p:tgtEl>
                                        <p:attrNameLst>
                                          <p:attrName>style.visibility</p:attrName>
                                        </p:attrNameLst>
                                      </p:cBhvr>
                                      <p:to>
                                        <p:strVal val="hidden"/>
                                      </p:to>
                                    </p:set>
                                  </p:childTnLst>
                                </p:cTn>
                              </p:par>
                            </p:childTnLst>
                          </p:cTn>
                        </p:par>
                        <p:par>
                          <p:cTn id="13" fill="hold">
                            <p:stCondLst>
                              <p:cond delay="1000"/>
                            </p:stCondLst>
                            <p:childTnLst>
                              <p:par>
                                <p:cTn id="14" presetID="7" presetClass="exit" presetSubtype="4" fill="hold" grpId="0" nodeType="afterEffect">
                                  <p:stCondLst>
                                    <p:cond delay="500"/>
                                  </p:stCondLst>
                                  <p:iterate>
                                    <p:tmAbs val="0"/>
                                  </p:iterate>
                                  <p:childTnLst>
                                    <p:anim calcmode="lin" valueType="num">
                                      <p:cBhvr>
                                        <p:cTn id="15" dur="1800" fill="hold"/>
                                        <p:tgtEl>
                                          <p:spTgt spid="2276"/>
                                        </p:tgtEl>
                                        <p:attrNameLst>
                                          <p:attrName>ppt_x</p:attrName>
                                        </p:attrNameLst>
                                      </p:cBhvr>
                                      <p:tavLst>
                                        <p:tav tm="0">
                                          <p:val>
                                            <p:strVal val="ppt_x"/>
                                          </p:val>
                                        </p:tav>
                                        <p:tav tm="100000">
                                          <p:val>
                                            <p:strVal val="ppt_x"/>
                                          </p:val>
                                        </p:tav>
                                      </p:tavLst>
                                    </p:anim>
                                    <p:anim calcmode="lin" valueType="num">
                                      <p:cBhvr>
                                        <p:cTn id="16" dur="1800" fill="hold"/>
                                        <p:tgtEl>
                                          <p:spTgt spid="2276"/>
                                        </p:tgtEl>
                                        <p:attrNameLst>
                                          <p:attrName>ppt_y</p:attrName>
                                        </p:attrNameLst>
                                      </p:cBhvr>
                                      <p:tavLst>
                                        <p:tav tm="0">
                                          <p:val>
                                            <p:strVal val="ppt_y"/>
                                          </p:val>
                                        </p:tav>
                                        <p:tav tm="100000">
                                          <p:val>
                                            <p:strVal val="1+ppt_h/2"/>
                                          </p:val>
                                        </p:tav>
                                      </p:tavLst>
                                    </p:anim>
                                    <p:set>
                                      <p:cBhvr>
                                        <p:cTn id="17" fill="hold">
                                          <p:stCondLst>
                                            <p:cond delay="1799"/>
                                          </p:stCondLst>
                                        </p:cTn>
                                        <p:tgtEl>
                                          <p:spTgt spid="2276"/>
                                        </p:tgtEl>
                                        <p:attrNameLst>
                                          <p:attrName>style.visibility</p:attrName>
                                        </p:attrNameLst>
                                      </p:cBhvr>
                                      <p:to>
                                        <p:strVal val="hidden"/>
                                      </p:to>
                                    </p:set>
                                  </p:childTnLst>
                                </p:cTn>
                              </p:par>
                              <p:par>
                                <p:cTn id="18" presetID="7" presetClass="exit" presetSubtype="4" fill="hold" grpId="0" nodeType="withEffect">
                                  <p:stCondLst>
                                    <p:cond delay="500"/>
                                  </p:stCondLst>
                                  <p:iterate>
                                    <p:tmAbs val="0"/>
                                  </p:iterate>
                                  <p:childTnLst>
                                    <p:anim calcmode="lin" valueType="num">
                                      <p:cBhvr>
                                        <p:cTn id="19" dur="1500" fill="hold"/>
                                        <p:tgtEl>
                                          <p:spTgt spid="2285"/>
                                        </p:tgtEl>
                                        <p:attrNameLst>
                                          <p:attrName>ppt_x</p:attrName>
                                        </p:attrNameLst>
                                      </p:cBhvr>
                                      <p:tavLst>
                                        <p:tav tm="0">
                                          <p:val>
                                            <p:strVal val="ppt_x"/>
                                          </p:val>
                                        </p:tav>
                                        <p:tav tm="100000">
                                          <p:val>
                                            <p:strVal val="ppt_x"/>
                                          </p:val>
                                        </p:tav>
                                      </p:tavLst>
                                    </p:anim>
                                    <p:anim calcmode="lin" valueType="num">
                                      <p:cBhvr>
                                        <p:cTn id="20" dur="1500" fill="hold"/>
                                        <p:tgtEl>
                                          <p:spTgt spid="2285"/>
                                        </p:tgtEl>
                                        <p:attrNameLst>
                                          <p:attrName>ppt_y</p:attrName>
                                        </p:attrNameLst>
                                      </p:cBhvr>
                                      <p:tavLst>
                                        <p:tav tm="0">
                                          <p:val>
                                            <p:strVal val="ppt_y"/>
                                          </p:val>
                                        </p:tav>
                                        <p:tav tm="100000">
                                          <p:val>
                                            <p:strVal val="1+ppt_h/2"/>
                                          </p:val>
                                        </p:tav>
                                      </p:tavLst>
                                    </p:anim>
                                    <p:set>
                                      <p:cBhvr>
                                        <p:cTn id="21" fill="hold">
                                          <p:stCondLst>
                                            <p:cond delay="1499"/>
                                          </p:stCondLst>
                                        </p:cTn>
                                        <p:tgtEl>
                                          <p:spTgt spid="2285"/>
                                        </p:tgtEl>
                                        <p:attrNameLst>
                                          <p:attrName>style.visibility</p:attrName>
                                        </p:attrNameLst>
                                      </p:cBhvr>
                                      <p:to>
                                        <p:strVal val="hidden"/>
                                      </p:to>
                                    </p:set>
                                  </p:childTnLst>
                                </p:cTn>
                              </p:par>
                            </p:childTnLst>
                          </p:cTn>
                        </p:par>
                        <p:par>
                          <p:cTn id="22" fill="hold">
                            <p:stCondLst>
                              <p:cond delay="3300"/>
                            </p:stCondLst>
                            <p:childTnLst>
                              <p:par>
                                <p:cTn id="23" presetID="7" presetClass="entr" presetSubtype="4" fill="hold" grpId="0" nodeType="afterEffect">
                                  <p:stCondLst>
                                    <p:cond delay="500"/>
                                  </p:stCondLst>
                                  <p:iterate>
                                    <p:tmAbs val="0"/>
                                  </p:iterate>
                                  <p:childTnLst>
                                    <p:set>
                                      <p:cBhvr>
                                        <p:cTn id="24" fill="hold"/>
                                        <p:tgtEl>
                                          <p:spTgt spid="2287"/>
                                        </p:tgtEl>
                                        <p:attrNameLst>
                                          <p:attrName>style.visibility</p:attrName>
                                        </p:attrNameLst>
                                      </p:cBhvr>
                                      <p:to>
                                        <p:strVal val="visible"/>
                                      </p:to>
                                    </p:set>
                                    <p:anim calcmode="lin" valueType="num">
                                      <p:cBhvr>
                                        <p:cTn id="25" dur="1500" fill="hold"/>
                                        <p:tgtEl>
                                          <p:spTgt spid="2287"/>
                                        </p:tgtEl>
                                        <p:attrNameLst>
                                          <p:attrName>ppt_x</p:attrName>
                                        </p:attrNameLst>
                                      </p:cBhvr>
                                      <p:tavLst>
                                        <p:tav tm="0">
                                          <p:val>
                                            <p:strVal val="#ppt_x"/>
                                          </p:val>
                                        </p:tav>
                                        <p:tav tm="100000">
                                          <p:val>
                                            <p:strVal val="#ppt_x"/>
                                          </p:val>
                                        </p:tav>
                                      </p:tavLst>
                                    </p:anim>
                                    <p:anim calcmode="lin" valueType="num">
                                      <p:cBhvr>
                                        <p:cTn id="26" dur="1500" fill="hold"/>
                                        <p:tgtEl>
                                          <p:spTgt spid="22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6" grpId="0" animBg="1" advAuto="0"/>
      <p:bldP spid="2285" grpId="0" animBg="1" advAuto="0"/>
      <p:bldP spid="2287" grpId="0" animBg="1" advAuto="0"/>
      <p:bldP spid="2288" grpId="0" animBg="1" advAuto="0"/>
      <p:bldP spid="2288"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a:extLst>
              <a:ext uri="{FF2B5EF4-FFF2-40B4-BE49-F238E27FC236}">
                <a16:creationId xmlns:a16="http://schemas.microsoft.com/office/drawing/2014/main" id="{FB8AF7E7-3DAE-3904-375A-AB35A3744BDE}"/>
              </a:ext>
            </a:extLst>
          </p:cNvPr>
          <p:cNvGraphicFramePr/>
          <p:nvPr>
            <p:extLst>
              <p:ext uri="{D42A27DB-BD31-4B8C-83A1-F6EECF244321}">
                <p14:modId xmlns:p14="http://schemas.microsoft.com/office/powerpoint/2010/main" val="1902992058"/>
              </p:ext>
            </p:extLst>
          </p:nvPr>
        </p:nvGraphicFramePr>
        <p:xfrm>
          <a:off x="225861" y="2138400"/>
          <a:ext cx="1515296" cy="939908"/>
        </p:xfrm>
        <a:graphic>
          <a:graphicData uri="http://schemas.openxmlformats.org/drawingml/2006/table">
            <a:tbl>
              <a:tblPr/>
              <a:tblGrid>
                <a:gridCol w="378824">
                  <a:extLst>
                    <a:ext uri="{9D8B030D-6E8A-4147-A177-3AD203B41FA5}">
                      <a16:colId xmlns:a16="http://schemas.microsoft.com/office/drawing/2014/main" val="20000"/>
                    </a:ext>
                  </a:extLst>
                </a:gridCol>
                <a:gridCol w="378824">
                  <a:extLst>
                    <a:ext uri="{9D8B030D-6E8A-4147-A177-3AD203B41FA5}">
                      <a16:colId xmlns:a16="http://schemas.microsoft.com/office/drawing/2014/main" val="20001"/>
                    </a:ext>
                  </a:extLst>
                </a:gridCol>
                <a:gridCol w="378824">
                  <a:extLst>
                    <a:ext uri="{9D8B030D-6E8A-4147-A177-3AD203B41FA5}">
                      <a16:colId xmlns:a16="http://schemas.microsoft.com/office/drawing/2014/main" val="20002"/>
                    </a:ext>
                  </a:extLst>
                </a:gridCol>
                <a:gridCol w="378824">
                  <a:extLst>
                    <a:ext uri="{9D8B030D-6E8A-4147-A177-3AD203B41FA5}">
                      <a16:colId xmlns:a16="http://schemas.microsoft.com/office/drawing/2014/main" val="20003"/>
                    </a:ext>
                  </a:extLst>
                </a:gridCol>
              </a:tblGrid>
              <a:tr h="310890">
                <a:tc>
                  <a:txBody>
                    <a:bodyPr/>
                    <a:lstStyle/>
                    <a:p>
                      <a:pPr>
                        <a:defRPr sz="2600">
                          <a:latin typeface="Helvetica Neue"/>
                          <a:ea typeface="Helvetica Neue"/>
                          <a:cs typeface="Helvetica Neue"/>
                          <a:sym typeface="Helvetica Neue"/>
                        </a:defRPr>
                      </a:pPr>
                      <a:endParaRPr sz="160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0">
                      <a:miter lim="400000"/>
                    </a:lnT>
                    <a:lnB w="0">
                      <a:miter lim="400000"/>
                    </a:lnB>
                    <a:no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4</a:t>
                      </a:r>
                    </a:p>
                  </a:txBody>
                  <a:tcPr marL="0" marR="0" marT="0" marB="0" anchor="ctr" horzOverflow="overflow">
                    <a:lnL w="0">
                      <a:miter lim="400000"/>
                    </a:lnL>
                    <a:lnR w="0">
                      <a:miter lim="400000"/>
                    </a:lnR>
                    <a:lnT w="0">
                      <a:miter lim="400000"/>
                    </a:lnT>
                    <a:lnB w="0">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3</a:t>
                      </a:r>
                    </a:p>
                  </a:txBody>
                  <a:tcPr marL="0" marR="0" marT="0" marB="0" anchor="ctr" horzOverflow="overflow">
                    <a:lnL w="0">
                      <a:miter lim="400000"/>
                    </a:lnL>
                    <a:lnR w="0">
                      <a:miter lim="400000"/>
                    </a:lnR>
                    <a:lnT w="0">
                      <a:miter lim="400000"/>
                    </a:lnT>
                    <a:lnB w="0">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6</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0">
                      <a:miter lim="400000"/>
                    </a:lnB>
                    <a:noFill/>
                  </a:tcPr>
                </a:tc>
                <a:extLst>
                  <a:ext uri="{0D108BD9-81ED-4DB2-BD59-A6C34878D82A}">
                    <a16:rowId xmlns:a16="http://schemas.microsoft.com/office/drawing/2014/main" val="10000"/>
                  </a:ext>
                </a:extLst>
              </a:tr>
              <a:tr h="315861">
                <a:tc>
                  <a:txBody>
                    <a:bodyPr/>
                    <a:lstStyle/>
                    <a:p>
                      <a:pPr>
                        <a:defRPr sz="1800"/>
                      </a:pPr>
                      <a:r>
                        <a:rPr sz="1600">
                          <a:latin typeface="Arial" panose="020B0604020202020204" pitchFamily="34" charset="0"/>
                          <a:ea typeface="Helvetica Neue"/>
                          <a:cs typeface="Arial" panose="020B0604020202020204" pitchFamily="34" charset="0"/>
                          <a:sym typeface="Helvetica Neue"/>
                        </a:rPr>
                        <a:t>+</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2</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5</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4</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12700">
                      <a:solidFill>
                        <a:srgbClr val="000000"/>
                      </a:solidFill>
                      <a:miter lim="400000"/>
                    </a:lnB>
                    <a:noFill/>
                  </a:tcPr>
                </a:tc>
                <a:extLst>
                  <a:ext uri="{0D108BD9-81ED-4DB2-BD59-A6C34878D82A}">
                    <a16:rowId xmlns:a16="http://schemas.microsoft.com/office/drawing/2014/main" val="10001"/>
                  </a:ext>
                </a:extLst>
              </a:tr>
              <a:tr h="313157">
                <a:tc>
                  <a:txBody>
                    <a:bodyPr/>
                    <a:lstStyle/>
                    <a:p>
                      <a:pPr>
                        <a:defRPr sz="2600">
                          <a:latin typeface="Helvetica Neue"/>
                          <a:ea typeface="Helvetica Neue"/>
                          <a:cs typeface="Helvetica Neue"/>
                          <a:sym typeface="Helvetica Neue"/>
                        </a:defRPr>
                      </a:pPr>
                      <a:endParaRPr sz="2000"/>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extLst>
                  <a:ext uri="{0D108BD9-81ED-4DB2-BD59-A6C34878D82A}">
                    <a16:rowId xmlns:a16="http://schemas.microsoft.com/office/drawing/2014/main" val="10002"/>
                  </a:ext>
                </a:extLst>
              </a:tr>
            </a:tbl>
          </a:graphicData>
        </a:graphic>
      </p:graphicFrame>
      <p:grpSp>
        <p:nvGrpSpPr>
          <p:cNvPr id="2302" name="Gruppieren"/>
          <p:cNvGrpSpPr/>
          <p:nvPr/>
        </p:nvGrpSpPr>
        <p:grpSpPr>
          <a:xfrm>
            <a:off x="3386879" y="1762534"/>
            <a:ext cx="5161292" cy="4382055"/>
            <a:chOff x="0" y="0"/>
            <a:chExt cx="6881722" cy="5842738"/>
          </a:xfrm>
        </p:grpSpPr>
        <p:sp>
          <p:nvSpPr>
            <p:cNvPr id="2299" name="Rechteck"/>
            <p:cNvSpPr/>
            <p:nvPr/>
          </p:nvSpPr>
          <p:spPr>
            <a:xfrm>
              <a:off x="0" y="0"/>
              <a:ext cx="6881723" cy="5842739"/>
            </a:xfrm>
            <a:prstGeom prst="rect">
              <a:avLst/>
            </a:prstGeom>
            <a:solidFill>
              <a:srgbClr val="327D87"/>
            </a:solidFill>
            <a:ln w="12700" cap="flat">
              <a:solidFill>
                <a:srgbClr val="327D87"/>
              </a:solidFill>
              <a:prstDash val="solid"/>
              <a:miter lim="800000"/>
            </a:ln>
            <a:effectLst/>
          </p:spPr>
          <p:txBody>
            <a:bodyPr wrap="square" lIns="34289" tIns="34289" rIns="34289" bIns="34289" numCol="1" anchor="ctr">
              <a:noAutofit/>
            </a:bodyPr>
            <a:lstStyle/>
            <a:p>
              <a:pPr>
                <a:defRPr sz="1800"/>
              </a:pPr>
              <a:endParaRPr sz="1350" dirty="0"/>
            </a:p>
          </p:txBody>
        </p:sp>
        <p:sp>
          <p:nvSpPr>
            <p:cNvPr id="2300" name="Linie"/>
            <p:cNvSpPr/>
            <p:nvPr/>
          </p:nvSpPr>
          <p:spPr>
            <a:xfrm flipV="1">
              <a:off x="4604472" y="54611"/>
              <a:ext cx="1" cy="5644071"/>
            </a:xfrm>
            <a:prstGeom prst="line">
              <a:avLst/>
            </a:prstGeom>
            <a:noFill/>
            <a:ln w="12700" cap="flat">
              <a:solidFill>
                <a:srgbClr val="000000"/>
              </a:solidFill>
              <a:custDash>
                <a:ds d="600000" sp="600000"/>
              </a:custDash>
              <a:miter lim="400000"/>
            </a:ln>
            <a:effectLst/>
          </p:spPr>
          <p:txBody>
            <a:bodyPr wrap="square" lIns="34289" tIns="34289" rIns="34289" bIns="34289" numCol="1" anchor="t">
              <a:noAutofit/>
            </a:bodyPr>
            <a:lstStyle/>
            <a:p>
              <a:pPr>
                <a:defRPr sz="1800"/>
              </a:pPr>
              <a:endParaRPr sz="1350"/>
            </a:p>
          </p:txBody>
        </p:sp>
        <p:sp>
          <p:nvSpPr>
            <p:cNvPr id="2301" name="Linie"/>
            <p:cNvSpPr/>
            <p:nvPr/>
          </p:nvSpPr>
          <p:spPr>
            <a:xfrm flipV="1">
              <a:off x="2481879" y="54611"/>
              <a:ext cx="1" cy="5644071"/>
            </a:xfrm>
            <a:prstGeom prst="line">
              <a:avLst/>
            </a:prstGeom>
            <a:noFill/>
            <a:ln w="12700" cap="flat">
              <a:solidFill>
                <a:srgbClr val="000000"/>
              </a:solidFill>
              <a:custDash>
                <a:ds d="600000" sp="600000"/>
              </a:custDash>
              <a:miter lim="400000"/>
            </a:ln>
            <a:effectLst/>
          </p:spPr>
          <p:txBody>
            <a:bodyPr wrap="square" lIns="34289" tIns="34289" rIns="34289" bIns="34289" numCol="1" anchor="t">
              <a:noAutofit/>
            </a:bodyPr>
            <a:lstStyle/>
            <a:p>
              <a:pPr>
                <a:defRPr sz="1800"/>
              </a:pPr>
              <a:endParaRPr sz="1350"/>
            </a:p>
          </p:txBody>
        </p:sp>
      </p:grpSp>
      <p:pic>
        <p:nvPicPr>
          <p:cNvPr id="2304" name="Bild" descr="Bild"/>
          <p:cNvPicPr>
            <a:picLocks noChangeAspect="1"/>
          </p:cNvPicPr>
          <p:nvPr/>
        </p:nvPicPr>
        <p:blipFill>
          <a:blip r:embed="rId3"/>
          <a:stretch>
            <a:fillRect/>
          </a:stretch>
        </p:blipFill>
        <p:spPr>
          <a:xfrm>
            <a:off x="3975920" y="2149929"/>
            <a:ext cx="975506" cy="975506"/>
          </a:xfrm>
          <a:prstGeom prst="rect">
            <a:avLst/>
          </a:prstGeom>
          <a:ln w="12700">
            <a:miter lim="400000"/>
          </a:ln>
        </p:spPr>
      </p:pic>
      <p:pic>
        <p:nvPicPr>
          <p:cNvPr id="2305" name="Bild" descr="Bild"/>
          <p:cNvPicPr>
            <a:picLocks noChangeAspect="1"/>
          </p:cNvPicPr>
          <p:nvPr/>
        </p:nvPicPr>
        <p:blipFill>
          <a:blip r:embed="rId3"/>
          <a:stretch>
            <a:fillRect/>
          </a:stretch>
        </p:blipFill>
        <p:spPr>
          <a:xfrm>
            <a:off x="3875306" y="2264229"/>
            <a:ext cx="975506" cy="975506"/>
          </a:xfrm>
          <a:prstGeom prst="rect">
            <a:avLst/>
          </a:prstGeom>
          <a:ln w="12700">
            <a:miter lim="400000"/>
          </a:ln>
        </p:spPr>
      </p:pic>
      <p:pic>
        <p:nvPicPr>
          <p:cNvPr id="2306" name="Bild" descr="Bild"/>
          <p:cNvPicPr>
            <a:picLocks noChangeAspect="1"/>
          </p:cNvPicPr>
          <p:nvPr/>
        </p:nvPicPr>
        <p:blipFill>
          <a:blip r:embed="rId3"/>
          <a:stretch>
            <a:fillRect/>
          </a:stretch>
        </p:blipFill>
        <p:spPr>
          <a:xfrm>
            <a:off x="3760601" y="2403956"/>
            <a:ext cx="975506" cy="975506"/>
          </a:xfrm>
          <a:prstGeom prst="rect">
            <a:avLst/>
          </a:prstGeom>
          <a:ln w="12700">
            <a:miter lim="400000"/>
          </a:ln>
        </p:spPr>
      </p:pic>
      <p:pic>
        <p:nvPicPr>
          <p:cNvPr id="2307" name="Bild" descr="Bild"/>
          <p:cNvPicPr>
            <a:picLocks noChangeAspect="1"/>
          </p:cNvPicPr>
          <p:nvPr/>
        </p:nvPicPr>
        <p:blipFill>
          <a:blip r:embed="rId3"/>
          <a:stretch>
            <a:fillRect/>
          </a:stretch>
        </p:blipFill>
        <p:spPr>
          <a:xfrm>
            <a:off x="3645187" y="2553209"/>
            <a:ext cx="975506" cy="975506"/>
          </a:xfrm>
          <a:prstGeom prst="rect">
            <a:avLst/>
          </a:prstGeom>
          <a:ln w="12700">
            <a:miter lim="400000"/>
          </a:ln>
        </p:spPr>
      </p:pic>
      <p:grpSp>
        <p:nvGrpSpPr>
          <p:cNvPr id="2310" name="Gruppieren"/>
          <p:cNvGrpSpPr/>
          <p:nvPr/>
        </p:nvGrpSpPr>
        <p:grpSpPr>
          <a:xfrm>
            <a:off x="3865600" y="4193094"/>
            <a:ext cx="1099331" cy="1136452"/>
            <a:chOff x="-38100" y="0"/>
            <a:chExt cx="1465773" cy="1515267"/>
          </a:xfrm>
        </p:grpSpPr>
        <p:pic>
          <p:nvPicPr>
            <p:cNvPr id="2308" name="Bild" descr="Bild"/>
            <p:cNvPicPr>
              <a:picLocks noChangeAspect="1"/>
            </p:cNvPicPr>
            <p:nvPr/>
          </p:nvPicPr>
          <p:blipFill>
            <a:blip r:embed="rId3"/>
            <a:stretch>
              <a:fillRect/>
            </a:stretch>
          </p:blipFill>
          <p:spPr>
            <a:xfrm>
              <a:off x="127000" y="0"/>
              <a:ext cx="1300674" cy="1300674"/>
            </a:xfrm>
            <a:prstGeom prst="rect">
              <a:avLst/>
            </a:prstGeom>
            <a:ln w="12700" cap="flat">
              <a:noFill/>
              <a:miter lim="400000"/>
            </a:ln>
            <a:effectLst/>
          </p:spPr>
        </p:pic>
        <p:pic>
          <p:nvPicPr>
            <p:cNvPr id="2309" name="Bild" descr="Bild"/>
            <p:cNvPicPr>
              <a:picLocks noChangeAspect="1"/>
            </p:cNvPicPr>
            <p:nvPr/>
          </p:nvPicPr>
          <p:blipFill>
            <a:blip r:embed="rId3"/>
            <a:stretch>
              <a:fillRect/>
            </a:stretch>
          </p:blipFill>
          <p:spPr>
            <a:xfrm>
              <a:off x="-38100" y="214593"/>
              <a:ext cx="1300674" cy="1300675"/>
            </a:xfrm>
            <a:prstGeom prst="rect">
              <a:avLst/>
            </a:prstGeom>
            <a:ln w="12700" cap="flat">
              <a:noFill/>
              <a:miter lim="400000"/>
            </a:ln>
            <a:effectLst/>
          </p:spPr>
        </p:pic>
      </p:grpSp>
      <p:pic>
        <p:nvPicPr>
          <p:cNvPr id="2311" name="Bild" descr="Bild"/>
          <p:cNvPicPr>
            <a:picLocks noChangeAspect="1"/>
          </p:cNvPicPr>
          <p:nvPr/>
        </p:nvPicPr>
        <p:blipFill>
          <a:blip r:embed="rId3"/>
          <a:stretch>
            <a:fillRect/>
          </a:stretch>
        </p:blipFill>
        <p:spPr>
          <a:xfrm>
            <a:off x="3743356" y="4651191"/>
            <a:ext cx="975506" cy="975506"/>
          </a:xfrm>
          <a:prstGeom prst="rect">
            <a:avLst/>
          </a:prstGeom>
          <a:ln w="12700">
            <a:miter lim="400000"/>
          </a:ln>
        </p:spPr>
      </p:pic>
      <p:grpSp>
        <p:nvGrpSpPr>
          <p:cNvPr id="2315" name="Gruppieren"/>
          <p:cNvGrpSpPr/>
          <p:nvPr/>
        </p:nvGrpSpPr>
        <p:grpSpPr>
          <a:xfrm>
            <a:off x="7349812" y="3680815"/>
            <a:ext cx="561325" cy="177365"/>
            <a:chOff x="0" y="0"/>
            <a:chExt cx="748431" cy="236486"/>
          </a:xfrm>
        </p:grpSpPr>
        <p:pic>
          <p:nvPicPr>
            <p:cNvPr id="2312" name="Bild" descr="Bild"/>
            <p:cNvPicPr>
              <a:picLocks noChangeAspect="1"/>
            </p:cNvPicPr>
            <p:nvPr/>
          </p:nvPicPr>
          <p:blipFill>
            <a:blip r:embed="rId4"/>
            <a:stretch>
              <a:fillRect/>
            </a:stretch>
          </p:blipFill>
          <p:spPr>
            <a:xfrm>
              <a:off x="254000" y="0"/>
              <a:ext cx="236487" cy="236487"/>
            </a:xfrm>
            <a:prstGeom prst="rect">
              <a:avLst/>
            </a:prstGeom>
            <a:ln w="12700" cap="flat">
              <a:noFill/>
              <a:miter lim="400000"/>
            </a:ln>
            <a:effectLst/>
          </p:spPr>
        </p:pic>
        <p:pic>
          <p:nvPicPr>
            <p:cNvPr id="2313" name="Bild" descr="Bild"/>
            <p:cNvPicPr>
              <a:picLocks noChangeAspect="1"/>
            </p:cNvPicPr>
            <p:nvPr/>
          </p:nvPicPr>
          <p:blipFill>
            <a:blip r:embed="rId4"/>
            <a:stretch>
              <a:fillRect/>
            </a:stretch>
          </p:blipFill>
          <p:spPr>
            <a:xfrm>
              <a:off x="511945" y="0"/>
              <a:ext cx="236487" cy="236487"/>
            </a:xfrm>
            <a:prstGeom prst="rect">
              <a:avLst/>
            </a:prstGeom>
            <a:ln w="12700" cap="flat">
              <a:noFill/>
              <a:miter lim="400000"/>
            </a:ln>
            <a:effectLst/>
          </p:spPr>
        </p:pic>
        <p:pic>
          <p:nvPicPr>
            <p:cNvPr id="2314" name="Bild" descr="Bild"/>
            <p:cNvPicPr>
              <a:picLocks noChangeAspect="1"/>
            </p:cNvPicPr>
            <p:nvPr/>
          </p:nvPicPr>
          <p:blipFill>
            <a:blip r:embed="rId4"/>
            <a:stretch>
              <a:fillRect/>
            </a:stretch>
          </p:blipFill>
          <p:spPr>
            <a:xfrm>
              <a:off x="0" y="0"/>
              <a:ext cx="236487" cy="236487"/>
            </a:xfrm>
            <a:prstGeom prst="rect">
              <a:avLst/>
            </a:prstGeom>
            <a:ln w="12700" cap="flat">
              <a:noFill/>
              <a:miter lim="400000"/>
            </a:ln>
            <a:effectLst/>
          </p:spPr>
        </p:pic>
      </p:grpSp>
      <p:pic>
        <p:nvPicPr>
          <p:cNvPr id="2316" name="Bild" descr="Bild"/>
          <p:cNvPicPr>
            <a:picLocks noChangeAspect="1"/>
          </p:cNvPicPr>
          <p:nvPr/>
        </p:nvPicPr>
        <p:blipFill>
          <a:blip r:embed="rId5"/>
          <a:stretch>
            <a:fillRect/>
          </a:stretch>
        </p:blipFill>
        <p:spPr>
          <a:xfrm>
            <a:off x="5573892" y="3564154"/>
            <a:ext cx="975506" cy="177365"/>
          </a:xfrm>
          <a:prstGeom prst="rect">
            <a:avLst/>
          </a:prstGeom>
          <a:ln w="12700">
            <a:miter lim="400000"/>
          </a:ln>
        </p:spPr>
      </p:pic>
      <p:pic>
        <p:nvPicPr>
          <p:cNvPr id="2317" name="Bild" descr="Bild"/>
          <p:cNvPicPr>
            <a:picLocks noChangeAspect="1"/>
          </p:cNvPicPr>
          <p:nvPr/>
        </p:nvPicPr>
        <p:blipFill>
          <a:blip r:embed="rId5"/>
          <a:stretch>
            <a:fillRect/>
          </a:stretch>
        </p:blipFill>
        <p:spPr>
          <a:xfrm>
            <a:off x="5573892" y="3797476"/>
            <a:ext cx="975506" cy="177365"/>
          </a:xfrm>
          <a:prstGeom prst="rect">
            <a:avLst/>
          </a:prstGeom>
          <a:ln w="12700">
            <a:miter lim="400000"/>
          </a:ln>
        </p:spPr>
      </p:pic>
      <p:grpSp>
        <p:nvGrpSpPr>
          <p:cNvPr id="2323" name="Gruppieren"/>
          <p:cNvGrpSpPr/>
          <p:nvPr/>
        </p:nvGrpSpPr>
        <p:grpSpPr>
          <a:xfrm>
            <a:off x="720458" y="2553209"/>
            <a:ext cx="410284" cy="575823"/>
            <a:chOff x="350193" y="58274"/>
            <a:chExt cx="547044" cy="767762"/>
          </a:xfrm>
        </p:grpSpPr>
        <p:sp>
          <p:nvSpPr>
            <p:cNvPr id="2321" name="2"/>
            <p:cNvSpPr txBox="1"/>
            <p:nvPr/>
          </p:nvSpPr>
          <p:spPr>
            <a:xfrm>
              <a:off x="653156" y="405412"/>
              <a:ext cx="244081" cy="420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600" dirty="0">
                  <a:latin typeface="Arial" panose="020B0604020202020204" pitchFamily="34" charset="0"/>
                  <a:cs typeface="Arial" panose="020B0604020202020204" pitchFamily="34" charset="0"/>
                </a:rPr>
                <a:t>2</a:t>
              </a:r>
            </a:p>
          </p:txBody>
        </p:sp>
        <p:sp>
          <p:nvSpPr>
            <p:cNvPr id="2322" name="1"/>
            <p:cNvSpPr txBox="1"/>
            <p:nvPr/>
          </p:nvSpPr>
          <p:spPr>
            <a:xfrm>
              <a:off x="350193" y="58274"/>
              <a:ext cx="192785" cy="3111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1800" b="1">
                  <a:solidFill>
                    <a:srgbClr val="EC4F21"/>
                  </a:solidFill>
                </a:defRPr>
              </a:lvl1pPr>
            </a:lstStyle>
            <a:p>
              <a:r>
                <a:rPr sz="1600" baseline="-25000" dirty="0">
                  <a:latin typeface="Arial" panose="020B0604020202020204" pitchFamily="34" charset="0"/>
                  <a:cs typeface="Arial" panose="020B0604020202020204" pitchFamily="34" charset="0"/>
                </a:rPr>
                <a:t>1</a:t>
              </a:r>
            </a:p>
          </p:txBody>
        </p:sp>
      </p:grpSp>
      <p:sp>
        <p:nvSpPr>
          <p:cNvPr id="2325" name="Selbstversuch im 7er-System - Darstellungswechsel"/>
          <p:cNvSpPr txBox="1">
            <a:spLocks noGrp="1"/>
          </p:cNvSpPr>
          <p:nvPr>
            <p:ph type="title"/>
          </p:nvPr>
        </p:nvSpPr>
        <p:spPr>
          <a:prstGeom prst="rect">
            <a:avLst/>
          </a:prstGeom>
        </p:spPr>
        <p:txBody>
          <a:bodyPr/>
          <a:lstStyle/>
          <a:p>
            <a:r>
              <a:rPr lang="de-DE" dirty="0"/>
              <a:t>Vorstellungen besitzen</a:t>
            </a:r>
            <a:endParaRPr sz="1800" b="0" dirty="0"/>
          </a:p>
        </p:txBody>
      </p:sp>
      <p:sp>
        <p:nvSpPr>
          <p:cNvPr id="2" name="Foliennummernplatzhalter 1">
            <a:extLst>
              <a:ext uri="{FF2B5EF4-FFF2-40B4-BE49-F238E27FC236}">
                <a16:creationId xmlns:a16="http://schemas.microsoft.com/office/drawing/2014/main" id="{DF4B90C0-93FF-474B-A0F1-18B0C3E70CBD}"/>
              </a:ext>
            </a:extLst>
          </p:cNvPr>
          <p:cNvSpPr>
            <a:spLocks noGrp="1"/>
          </p:cNvSpPr>
          <p:nvPr>
            <p:ph type="sldNum" sz="quarter" idx="12"/>
          </p:nvPr>
        </p:nvSpPr>
        <p:spPr/>
        <p:txBody>
          <a:bodyPr/>
          <a:lstStyle/>
          <a:p>
            <a:fld id="{F143F12D-CD44-4E95-8234-45130BA1C322}" type="slidenum">
              <a:rPr lang="de-DE" smtClean="0">
                <a:solidFill>
                  <a:prstClr val="black">
                    <a:tint val="75000"/>
                  </a:prstClr>
                </a:solidFill>
              </a:rPr>
              <a:pPr/>
              <a:t>41</a:t>
            </a:fld>
            <a:endParaRPr lang="de-DE">
              <a:solidFill>
                <a:prstClr val="black">
                  <a:tint val="75000"/>
                </a:prstClr>
              </a:solidFill>
            </a:endParaRPr>
          </a:p>
        </p:txBody>
      </p:sp>
      <p:grpSp>
        <p:nvGrpSpPr>
          <p:cNvPr id="4" name="Gruppieren">
            <a:extLst>
              <a:ext uri="{FF2B5EF4-FFF2-40B4-BE49-F238E27FC236}">
                <a16:creationId xmlns:a16="http://schemas.microsoft.com/office/drawing/2014/main" id="{9E025C6B-84B5-CC9A-592F-22B479228EF5}"/>
              </a:ext>
            </a:extLst>
          </p:cNvPr>
          <p:cNvGrpSpPr/>
          <p:nvPr/>
        </p:nvGrpSpPr>
        <p:grpSpPr>
          <a:xfrm>
            <a:off x="1096423" y="2553209"/>
            <a:ext cx="422712" cy="575823"/>
            <a:chOff x="388749" y="-1644"/>
            <a:chExt cx="563615" cy="767763"/>
          </a:xfrm>
        </p:grpSpPr>
        <p:sp>
          <p:nvSpPr>
            <p:cNvPr id="5" name="3">
              <a:extLst>
                <a:ext uri="{FF2B5EF4-FFF2-40B4-BE49-F238E27FC236}">
                  <a16:creationId xmlns:a16="http://schemas.microsoft.com/office/drawing/2014/main" id="{2887FF6C-3FB9-CFC9-9BD6-89062529D585}"/>
                </a:ext>
              </a:extLst>
            </p:cNvPr>
            <p:cNvSpPr txBox="1"/>
            <p:nvPr/>
          </p:nvSpPr>
          <p:spPr>
            <a:xfrm>
              <a:off x="708283" y="345494"/>
              <a:ext cx="244081" cy="420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600" dirty="0">
                  <a:latin typeface="Arial" panose="020B0604020202020204" pitchFamily="34" charset="0"/>
                  <a:cs typeface="Arial" panose="020B0604020202020204" pitchFamily="34" charset="0"/>
                </a:rPr>
                <a:t>3</a:t>
              </a:r>
            </a:p>
          </p:txBody>
        </p:sp>
        <p:sp>
          <p:nvSpPr>
            <p:cNvPr id="6" name="1">
              <a:extLst>
                <a:ext uri="{FF2B5EF4-FFF2-40B4-BE49-F238E27FC236}">
                  <a16:creationId xmlns:a16="http://schemas.microsoft.com/office/drawing/2014/main" id="{D53B910F-E8E1-C226-22DD-4185DE74E53A}"/>
                </a:ext>
              </a:extLst>
            </p:cNvPr>
            <p:cNvSpPr txBox="1"/>
            <p:nvPr/>
          </p:nvSpPr>
          <p:spPr>
            <a:xfrm>
              <a:off x="388749" y="-1644"/>
              <a:ext cx="192785" cy="3111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1800" b="1">
                  <a:solidFill>
                    <a:srgbClr val="EC4F21"/>
                  </a:solidFill>
                </a:defRPr>
              </a:lvl1pPr>
            </a:lstStyle>
            <a:p>
              <a:r>
                <a:rPr sz="1600" baseline="-25000" dirty="0">
                  <a:latin typeface="Arial" panose="020B0604020202020204" pitchFamily="34" charset="0"/>
                  <a:cs typeface="Arial" panose="020B0604020202020204" pitchFamily="34" charset="0"/>
                </a:rPr>
                <a:t>1</a:t>
              </a:r>
            </a:p>
          </p:txBody>
        </p:sp>
      </p:grpSp>
      <p:sp>
        <p:nvSpPr>
          <p:cNvPr id="8" name="3">
            <a:extLst>
              <a:ext uri="{FF2B5EF4-FFF2-40B4-BE49-F238E27FC236}">
                <a16:creationId xmlns:a16="http://schemas.microsoft.com/office/drawing/2014/main" id="{75F66C6A-140B-4BEC-B2A6-C09CE0E56096}"/>
              </a:ext>
            </a:extLst>
          </p:cNvPr>
          <p:cNvSpPr txBox="1"/>
          <p:nvPr/>
        </p:nvSpPr>
        <p:spPr>
          <a:xfrm>
            <a:off x="1336074" y="2813563"/>
            <a:ext cx="328934" cy="315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  )</a:t>
            </a:r>
            <a:r>
              <a:rPr lang="de-DE" sz="1600" b="0" baseline="-25000" dirty="0">
                <a:solidFill>
                  <a:schemeClr val="tx1"/>
                </a:solidFill>
                <a:latin typeface="Arial" panose="020B0604020202020204" pitchFamily="34" charset="0"/>
                <a:cs typeface="Arial" panose="020B0604020202020204" pitchFamily="34" charset="0"/>
              </a:rPr>
              <a:t>7</a:t>
            </a:r>
            <a:endParaRPr sz="1600" b="0" baseline="-25000" dirty="0">
              <a:solidFill>
                <a:schemeClr val="tx1"/>
              </a:solidFill>
              <a:latin typeface="Arial" panose="020B0604020202020204" pitchFamily="34" charset="0"/>
              <a:cs typeface="Arial" panose="020B0604020202020204" pitchFamily="34" charset="0"/>
            </a:endParaRPr>
          </a:p>
        </p:txBody>
      </p:sp>
      <p:sp>
        <p:nvSpPr>
          <p:cNvPr id="9" name="Gruppieren">
            <a:extLst>
              <a:ext uri="{FF2B5EF4-FFF2-40B4-BE49-F238E27FC236}">
                <a16:creationId xmlns:a16="http://schemas.microsoft.com/office/drawing/2014/main" id="{BAF315BE-0298-7FEE-50C2-0D685952BFED}"/>
              </a:ext>
            </a:extLst>
          </p:cNvPr>
          <p:cNvSpPr txBox="1"/>
          <p:nvPr/>
        </p:nvSpPr>
        <p:spPr>
          <a:xfrm>
            <a:off x="213612" y="2802020"/>
            <a:ext cx="61898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a:t>
            </a:r>
            <a:r>
              <a:rPr sz="1600" dirty="0">
                <a:latin typeface="Arial" panose="020B0604020202020204" pitchFamily="34" charset="0"/>
                <a:cs typeface="Arial" panose="020B0604020202020204" pitchFamily="34" charset="0"/>
              </a:rPr>
              <a:t>  </a:t>
            </a:r>
          </a:p>
        </p:txBody>
      </p:sp>
      <p:graphicFrame>
        <p:nvGraphicFramePr>
          <p:cNvPr id="10" name="Tabelle">
            <a:extLst>
              <a:ext uri="{FF2B5EF4-FFF2-40B4-BE49-F238E27FC236}">
                <a16:creationId xmlns:a16="http://schemas.microsoft.com/office/drawing/2014/main" id="{6DBA81AF-B6A2-93BB-E55C-3D918241F9E2}"/>
              </a:ext>
            </a:extLst>
          </p:cNvPr>
          <p:cNvGraphicFramePr/>
          <p:nvPr>
            <p:extLst>
              <p:ext uri="{D42A27DB-BD31-4B8C-83A1-F6EECF244321}">
                <p14:modId xmlns:p14="http://schemas.microsoft.com/office/powerpoint/2010/main" val="674862241"/>
              </p:ext>
            </p:extLst>
          </p:nvPr>
        </p:nvGraphicFramePr>
        <p:xfrm>
          <a:off x="62859" y="1808115"/>
          <a:ext cx="1678296" cy="1409239"/>
        </p:xfrm>
        <a:graphic>
          <a:graphicData uri="http://schemas.openxmlformats.org/drawingml/2006/table">
            <a:tbl>
              <a:tblPr bandRow="1"/>
              <a:tblGrid>
                <a:gridCol w="419574">
                  <a:extLst>
                    <a:ext uri="{9D8B030D-6E8A-4147-A177-3AD203B41FA5}">
                      <a16:colId xmlns:a16="http://schemas.microsoft.com/office/drawing/2014/main" val="20000"/>
                    </a:ext>
                  </a:extLst>
                </a:gridCol>
                <a:gridCol w="419574">
                  <a:extLst>
                    <a:ext uri="{9D8B030D-6E8A-4147-A177-3AD203B41FA5}">
                      <a16:colId xmlns:a16="http://schemas.microsoft.com/office/drawing/2014/main" val="20001"/>
                    </a:ext>
                  </a:extLst>
                </a:gridCol>
                <a:gridCol w="419574">
                  <a:extLst>
                    <a:ext uri="{9D8B030D-6E8A-4147-A177-3AD203B41FA5}">
                      <a16:colId xmlns:a16="http://schemas.microsoft.com/office/drawing/2014/main" val="20002"/>
                    </a:ext>
                  </a:extLst>
                </a:gridCol>
                <a:gridCol w="419574">
                  <a:extLst>
                    <a:ext uri="{9D8B030D-6E8A-4147-A177-3AD203B41FA5}">
                      <a16:colId xmlns:a16="http://schemas.microsoft.com/office/drawing/2014/main" val="20003"/>
                    </a:ext>
                  </a:extLst>
                </a:gridCol>
              </a:tblGrid>
              <a:tr h="356823">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3</a:t>
                      </a:r>
                    </a:p>
                  </a:txBody>
                  <a:tcPr marL="0" marR="0" marT="0" marB="0" anchor="ctr" horzOverflow="overflow">
                    <a:lnL w="25400">
                      <a:solidFill>
                        <a:srgbClr val="FFFFFF"/>
                      </a:solidFill>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a:latin typeface="Arial" panose="020B0604020202020204" pitchFamily="34" charset="0"/>
                          <a:cs typeface="Arial" panose="020B0604020202020204" pitchFamily="34" charset="0"/>
                        </a:rPr>
                        <a:t>7</a:t>
                      </a:r>
                      <a:r>
                        <a:rPr sz="1600" baseline="31999">
                          <a:latin typeface="Arial" panose="020B0604020202020204" pitchFamily="34" charset="0"/>
                          <a:cs typeface="Arial" panose="020B0604020202020204" pitchFamily="34" charset="0"/>
                        </a:rPr>
                        <a:t>2</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1</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0</a:t>
                      </a:r>
                    </a:p>
                  </a:txBody>
                  <a:tcPr marL="0" marR="0" marT="0" marB="0" anchor="ctr" horzOverflow="overflow">
                    <a:lnL w="25400">
                      <a:solidFill>
                        <a:srgbClr val="000000"/>
                      </a:solidFill>
                      <a:miter lim="400000"/>
                    </a:lnL>
                    <a:lnR w="25400">
                      <a:solidFill>
                        <a:srgbClr val="FFFFFF"/>
                      </a:solidFill>
                    </a:lnR>
                    <a:lnT w="25400">
                      <a:solidFill>
                        <a:srgbClr val="FFFFFF"/>
                      </a:solidFill>
                    </a:lnT>
                    <a:lnB w="25400">
                      <a:solidFill>
                        <a:srgbClr val="000000"/>
                      </a:solidFill>
                      <a:miter lim="400000"/>
                    </a:lnB>
                    <a:noFill/>
                  </a:tcPr>
                </a:tc>
                <a:extLst>
                  <a:ext uri="{0D108BD9-81ED-4DB2-BD59-A6C34878D82A}">
                    <a16:rowId xmlns:a16="http://schemas.microsoft.com/office/drawing/2014/main" val="10000"/>
                  </a:ext>
                </a:extLst>
              </a:tr>
              <a:tr h="534519">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25400">
                      <a:solidFill>
                        <a:srgbClr val="000000"/>
                      </a:solidFill>
                      <a:miter lim="400000"/>
                    </a:lnT>
                    <a:lnB w="0">
                      <a:miter lim="400000"/>
                    </a:lnB>
                    <a:noFill/>
                  </a:tcPr>
                </a:tc>
                <a:extLst>
                  <a:ext uri="{0D108BD9-81ED-4DB2-BD59-A6C34878D82A}">
                    <a16:rowId xmlns:a16="http://schemas.microsoft.com/office/drawing/2014/main" val="10001"/>
                  </a:ext>
                </a:extLst>
              </a:tr>
              <a:tr h="517897">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0">
                      <a:miter lim="400000"/>
                    </a:lnT>
                    <a:lnB w="25400">
                      <a:solidFill>
                        <a:srgbClr val="FFFFFF"/>
                      </a:solidFill>
                    </a:lnB>
                    <a:noFill/>
                  </a:tcPr>
                </a:tc>
                <a:extLst>
                  <a:ext uri="{0D108BD9-81ED-4DB2-BD59-A6C34878D82A}">
                    <a16:rowId xmlns:a16="http://schemas.microsoft.com/office/drawing/2014/main" val="10002"/>
                  </a:ext>
                </a:extLst>
              </a:tr>
            </a:tbl>
          </a:graphicData>
        </a:graphic>
      </p:graphicFrame>
      <p:sp>
        <p:nvSpPr>
          <p:cNvPr id="7" name="Datumsplatzhalter 6">
            <a:extLst>
              <a:ext uri="{FF2B5EF4-FFF2-40B4-BE49-F238E27FC236}">
                <a16:creationId xmlns:a16="http://schemas.microsoft.com/office/drawing/2014/main" id="{8D076B65-554A-0A9E-F65B-8595FB87F0BA}"/>
              </a:ext>
            </a:extLst>
          </p:cNvPr>
          <p:cNvSpPr>
            <a:spLocks noGrp="1"/>
          </p:cNvSpPr>
          <p:nvPr>
            <p:ph type="dt" sz="half" idx="10"/>
          </p:nvPr>
        </p:nvSpPr>
        <p:spPr/>
        <p:txBody>
          <a:bodyPr/>
          <a:lstStyle/>
          <a:p>
            <a:pPr>
              <a:lnSpc>
                <a:spcPct val="150000"/>
              </a:lnSpc>
            </a:pPr>
            <a:endParaRPr lang="de-DE" dirty="0"/>
          </a:p>
        </p:txBody>
      </p:sp>
    </p:spTree>
    <p:extLst>
      <p:ext uri="{BB962C8B-B14F-4D97-AF65-F5344CB8AC3E}">
        <p14:creationId xmlns:p14="http://schemas.microsoft.com/office/powerpoint/2010/main" val="211423797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323"/>
                                        </p:tgtEl>
                                        <p:attrNameLst>
                                          <p:attrName>style.visibility</p:attrName>
                                        </p:attrNameLst>
                                      </p:cBhvr>
                                      <p:to>
                                        <p:strVal val="visible"/>
                                      </p:to>
                                    </p:set>
                                    <p:animEffect transition="in" filter="dissolve">
                                      <p:cBhvr>
                                        <p:cTn id="7" dur="1000"/>
                                        <p:tgtEl>
                                          <p:spTgt spid="2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3"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a:extLst>
              <a:ext uri="{FF2B5EF4-FFF2-40B4-BE49-F238E27FC236}">
                <a16:creationId xmlns:a16="http://schemas.microsoft.com/office/drawing/2014/main" id="{9AAB4395-C63B-0314-843C-35FDE3171636}"/>
              </a:ext>
            </a:extLst>
          </p:cNvPr>
          <p:cNvGraphicFramePr/>
          <p:nvPr>
            <p:extLst>
              <p:ext uri="{D42A27DB-BD31-4B8C-83A1-F6EECF244321}">
                <p14:modId xmlns:p14="http://schemas.microsoft.com/office/powerpoint/2010/main" val="2966780447"/>
              </p:ext>
            </p:extLst>
          </p:nvPr>
        </p:nvGraphicFramePr>
        <p:xfrm>
          <a:off x="62859" y="1808115"/>
          <a:ext cx="1678296" cy="1409239"/>
        </p:xfrm>
        <a:graphic>
          <a:graphicData uri="http://schemas.openxmlformats.org/drawingml/2006/table">
            <a:tbl>
              <a:tblPr bandRow="1"/>
              <a:tblGrid>
                <a:gridCol w="419574">
                  <a:extLst>
                    <a:ext uri="{9D8B030D-6E8A-4147-A177-3AD203B41FA5}">
                      <a16:colId xmlns:a16="http://schemas.microsoft.com/office/drawing/2014/main" val="20000"/>
                    </a:ext>
                  </a:extLst>
                </a:gridCol>
                <a:gridCol w="419574">
                  <a:extLst>
                    <a:ext uri="{9D8B030D-6E8A-4147-A177-3AD203B41FA5}">
                      <a16:colId xmlns:a16="http://schemas.microsoft.com/office/drawing/2014/main" val="20001"/>
                    </a:ext>
                  </a:extLst>
                </a:gridCol>
                <a:gridCol w="419574">
                  <a:extLst>
                    <a:ext uri="{9D8B030D-6E8A-4147-A177-3AD203B41FA5}">
                      <a16:colId xmlns:a16="http://schemas.microsoft.com/office/drawing/2014/main" val="20002"/>
                    </a:ext>
                  </a:extLst>
                </a:gridCol>
                <a:gridCol w="419574">
                  <a:extLst>
                    <a:ext uri="{9D8B030D-6E8A-4147-A177-3AD203B41FA5}">
                      <a16:colId xmlns:a16="http://schemas.microsoft.com/office/drawing/2014/main" val="20003"/>
                    </a:ext>
                  </a:extLst>
                </a:gridCol>
              </a:tblGrid>
              <a:tr h="356823">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3</a:t>
                      </a:r>
                    </a:p>
                  </a:txBody>
                  <a:tcPr marL="0" marR="0" marT="0" marB="0" anchor="ctr" horzOverflow="overflow">
                    <a:lnL w="25400">
                      <a:solidFill>
                        <a:srgbClr val="FFFFFF"/>
                      </a:solidFill>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a:latin typeface="Arial" panose="020B0604020202020204" pitchFamily="34" charset="0"/>
                          <a:cs typeface="Arial" panose="020B0604020202020204" pitchFamily="34" charset="0"/>
                        </a:rPr>
                        <a:t>7</a:t>
                      </a:r>
                      <a:r>
                        <a:rPr sz="1600" baseline="31999">
                          <a:latin typeface="Arial" panose="020B0604020202020204" pitchFamily="34" charset="0"/>
                          <a:cs typeface="Arial" panose="020B0604020202020204" pitchFamily="34" charset="0"/>
                        </a:rPr>
                        <a:t>2</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1</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0</a:t>
                      </a:r>
                    </a:p>
                  </a:txBody>
                  <a:tcPr marL="0" marR="0" marT="0" marB="0" anchor="ctr" horzOverflow="overflow">
                    <a:lnL w="25400">
                      <a:solidFill>
                        <a:srgbClr val="000000"/>
                      </a:solidFill>
                      <a:miter lim="400000"/>
                    </a:lnL>
                    <a:lnR w="25400">
                      <a:solidFill>
                        <a:srgbClr val="FFFFFF"/>
                      </a:solidFill>
                    </a:lnR>
                    <a:lnT w="25400">
                      <a:solidFill>
                        <a:srgbClr val="FFFFFF"/>
                      </a:solidFill>
                    </a:lnT>
                    <a:lnB w="25400">
                      <a:solidFill>
                        <a:srgbClr val="000000"/>
                      </a:solidFill>
                      <a:miter lim="400000"/>
                    </a:lnB>
                    <a:noFill/>
                  </a:tcPr>
                </a:tc>
                <a:extLst>
                  <a:ext uri="{0D108BD9-81ED-4DB2-BD59-A6C34878D82A}">
                    <a16:rowId xmlns:a16="http://schemas.microsoft.com/office/drawing/2014/main" val="10000"/>
                  </a:ext>
                </a:extLst>
              </a:tr>
              <a:tr h="534519">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25400">
                      <a:solidFill>
                        <a:srgbClr val="000000"/>
                      </a:solidFill>
                      <a:miter lim="400000"/>
                    </a:lnT>
                    <a:lnB w="0">
                      <a:miter lim="400000"/>
                    </a:lnB>
                    <a:noFill/>
                  </a:tcPr>
                </a:tc>
                <a:extLst>
                  <a:ext uri="{0D108BD9-81ED-4DB2-BD59-A6C34878D82A}">
                    <a16:rowId xmlns:a16="http://schemas.microsoft.com/office/drawing/2014/main" val="10001"/>
                  </a:ext>
                </a:extLst>
              </a:tr>
              <a:tr h="517897">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0">
                      <a:miter lim="400000"/>
                    </a:lnT>
                    <a:lnB w="25400">
                      <a:solidFill>
                        <a:srgbClr val="FFFFFF"/>
                      </a:solidFill>
                    </a:lnB>
                    <a:noFill/>
                  </a:tcPr>
                </a:tc>
                <a:extLst>
                  <a:ext uri="{0D108BD9-81ED-4DB2-BD59-A6C34878D82A}">
                    <a16:rowId xmlns:a16="http://schemas.microsoft.com/office/drawing/2014/main" val="10002"/>
                  </a:ext>
                </a:extLst>
              </a:tr>
            </a:tbl>
          </a:graphicData>
        </a:graphic>
      </p:graphicFrame>
      <p:graphicFrame>
        <p:nvGraphicFramePr>
          <p:cNvPr id="10" name="Tabelle">
            <a:extLst>
              <a:ext uri="{FF2B5EF4-FFF2-40B4-BE49-F238E27FC236}">
                <a16:creationId xmlns:a16="http://schemas.microsoft.com/office/drawing/2014/main" id="{2CAB3808-3422-0F7A-CAC2-8B25DB348FA1}"/>
              </a:ext>
            </a:extLst>
          </p:cNvPr>
          <p:cNvGraphicFramePr/>
          <p:nvPr>
            <p:extLst>
              <p:ext uri="{D42A27DB-BD31-4B8C-83A1-F6EECF244321}">
                <p14:modId xmlns:p14="http://schemas.microsoft.com/office/powerpoint/2010/main" val="2490979222"/>
              </p:ext>
            </p:extLst>
          </p:nvPr>
        </p:nvGraphicFramePr>
        <p:xfrm>
          <a:off x="225861" y="2138400"/>
          <a:ext cx="1515296" cy="939908"/>
        </p:xfrm>
        <a:graphic>
          <a:graphicData uri="http://schemas.openxmlformats.org/drawingml/2006/table">
            <a:tbl>
              <a:tblPr/>
              <a:tblGrid>
                <a:gridCol w="378824">
                  <a:extLst>
                    <a:ext uri="{9D8B030D-6E8A-4147-A177-3AD203B41FA5}">
                      <a16:colId xmlns:a16="http://schemas.microsoft.com/office/drawing/2014/main" val="20000"/>
                    </a:ext>
                  </a:extLst>
                </a:gridCol>
                <a:gridCol w="378824">
                  <a:extLst>
                    <a:ext uri="{9D8B030D-6E8A-4147-A177-3AD203B41FA5}">
                      <a16:colId xmlns:a16="http://schemas.microsoft.com/office/drawing/2014/main" val="20001"/>
                    </a:ext>
                  </a:extLst>
                </a:gridCol>
                <a:gridCol w="378824">
                  <a:extLst>
                    <a:ext uri="{9D8B030D-6E8A-4147-A177-3AD203B41FA5}">
                      <a16:colId xmlns:a16="http://schemas.microsoft.com/office/drawing/2014/main" val="20002"/>
                    </a:ext>
                  </a:extLst>
                </a:gridCol>
                <a:gridCol w="378824">
                  <a:extLst>
                    <a:ext uri="{9D8B030D-6E8A-4147-A177-3AD203B41FA5}">
                      <a16:colId xmlns:a16="http://schemas.microsoft.com/office/drawing/2014/main" val="20003"/>
                    </a:ext>
                  </a:extLst>
                </a:gridCol>
              </a:tblGrid>
              <a:tr h="310890">
                <a:tc>
                  <a:txBody>
                    <a:bodyPr/>
                    <a:lstStyle/>
                    <a:p>
                      <a:pPr>
                        <a:defRPr sz="2600">
                          <a:latin typeface="Helvetica Neue"/>
                          <a:ea typeface="Helvetica Neue"/>
                          <a:cs typeface="Helvetica Neue"/>
                          <a:sym typeface="Helvetica Neue"/>
                        </a:defRPr>
                      </a:pPr>
                      <a:endParaRPr sz="160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0">
                      <a:miter lim="400000"/>
                    </a:lnT>
                    <a:lnB w="0">
                      <a:miter lim="400000"/>
                    </a:lnB>
                    <a:no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4</a:t>
                      </a:r>
                    </a:p>
                  </a:txBody>
                  <a:tcPr marL="0" marR="0" marT="0" marB="0" anchor="ctr" horzOverflow="overflow">
                    <a:lnL w="0">
                      <a:miter lim="400000"/>
                    </a:lnL>
                    <a:lnR w="0">
                      <a:miter lim="400000"/>
                    </a:lnR>
                    <a:lnT w="0">
                      <a:miter lim="400000"/>
                    </a:lnT>
                    <a:lnB w="0">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3</a:t>
                      </a:r>
                    </a:p>
                  </a:txBody>
                  <a:tcPr marL="0" marR="0" marT="0" marB="0" anchor="ctr" horzOverflow="overflow">
                    <a:lnL w="0">
                      <a:miter lim="400000"/>
                    </a:lnL>
                    <a:lnR w="0">
                      <a:miter lim="400000"/>
                    </a:lnR>
                    <a:lnT w="0">
                      <a:miter lim="400000"/>
                    </a:lnT>
                    <a:lnB w="0">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6</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0">
                      <a:miter lim="400000"/>
                    </a:lnB>
                    <a:noFill/>
                  </a:tcPr>
                </a:tc>
                <a:extLst>
                  <a:ext uri="{0D108BD9-81ED-4DB2-BD59-A6C34878D82A}">
                    <a16:rowId xmlns:a16="http://schemas.microsoft.com/office/drawing/2014/main" val="10000"/>
                  </a:ext>
                </a:extLst>
              </a:tr>
              <a:tr h="315861">
                <a:tc>
                  <a:txBody>
                    <a:bodyPr/>
                    <a:lstStyle/>
                    <a:p>
                      <a:pPr>
                        <a:defRPr sz="1800"/>
                      </a:pPr>
                      <a:r>
                        <a:rPr sz="1600">
                          <a:latin typeface="Arial" panose="020B0604020202020204" pitchFamily="34" charset="0"/>
                          <a:ea typeface="Helvetica Neue"/>
                          <a:cs typeface="Arial" panose="020B0604020202020204" pitchFamily="34" charset="0"/>
                          <a:sym typeface="Helvetica Neue"/>
                        </a:rPr>
                        <a:t>+</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2</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5</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4</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12700">
                      <a:solidFill>
                        <a:srgbClr val="000000"/>
                      </a:solidFill>
                      <a:miter lim="400000"/>
                    </a:lnB>
                    <a:noFill/>
                  </a:tcPr>
                </a:tc>
                <a:extLst>
                  <a:ext uri="{0D108BD9-81ED-4DB2-BD59-A6C34878D82A}">
                    <a16:rowId xmlns:a16="http://schemas.microsoft.com/office/drawing/2014/main" val="10001"/>
                  </a:ext>
                </a:extLst>
              </a:tr>
              <a:tr h="313157">
                <a:tc>
                  <a:txBody>
                    <a:bodyPr/>
                    <a:lstStyle/>
                    <a:p>
                      <a:pPr>
                        <a:defRPr sz="2600">
                          <a:latin typeface="Helvetica Neue"/>
                          <a:ea typeface="Helvetica Neue"/>
                          <a:cs typeface="Helvetica Neue"/>
                          <a:sym typeface="Helvetica Neue"/>
                        </a:defRPr>
                      </a:pPr>
                      <a:endParaRPr sz="2000"/>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extLst>
                  <a:ext uri="{0D108BD9-81ED-4DB2-BD59-A6C34878D82A}">
                    <a16:rowId xmlns:a16="http://schemas.microsoft.com/office/drawing/2014/main" val="10002"/>
                  </a:ext>
                </a:extLst>
              </a:tr>
            </a:tbl>
          </a:graphicData>
        </a:graphic>
      </p:graphicFrame>
      <p:grpSp>
        <p:nvGrpSpPr>
          <p:cNvPr id="2330" name="Gruppieren"/>
          <p:cNvGrpSpPr/>
          <p:nvPr/>
        </p:nvGrpSpPr>
        <p:grpSpPr>
          <a:xfrm>
            <a:off x="3386879" y="1762534"/>
            <a:ext cx="5161292" cy="4382055"/>
            <a:chOff x="0" y="0"/>
            <a:chExt cx="6881722" cy="5842738"/>
          </a:xfrm>
        </p:grpSpPr>
        <p:sp>
          <p:nvSpPr>
            <p:cNvPr id="2327" name="Rechteck"/>
            <p:cNvSpPr/>
            <p:nvPr/>
          </p:nvSpPr>
          <p:spPr>
            <a:xfrm>
              <a:off x="0" y="0"/>
              <a:ext cx="6881723" cy="5842739"/>
            </a:xfrm>
            <a:prstGeom prst="rect">
              <a:avLst/>
            </a:prstGeom>
            <a:solidFill>
              <a:srgbClr val="327D87"/>
            </a:solidFill>
            <a:ln w="12700" cap="flat">
              <a:solidFill>
                <a:srgbClr val="327D87"/>
              </a:solidFill>
              <a:prstDash val="solid"/>
              <a:miter lim="800000"/>
            </a:ln>
            <a:effectLst/>
          </p:spPr>
          <p:txBody>
            <a:bodyPr wrap="square" lIns="34289" tIns="34289" rIns="34289" bIns="34289" numCol="1" anchor="ctr">
              <a:noAutofit/>
            </a:bodyPr>
            <a:lstStyle/>
            <a:p>
              <a:pPr>
                <a:defRPr sz="1800"/>
              </a:pPr>
              <a:endParaRPr sz="1350" dirty="0"/>
            </a:p>
          </p:txBody>
        </p:sp>
        <p:sp>
          <p:nvSpPr>
            <p:cNvPr id="2328" name="Linie"/>
            <p:cNvSpPr/>
            <p:nvPr/>
          </p:nvSpPr>
          <p:spPr>
            <a:xfrm flipV="1">
              <a:off x="4604472" y="54611"/>
              <a:ext cx="1" cy="5644071"/>
            </a:xfrm>
            <a:prstGeom prst="line">
              <a:avLst/>
            </a:prstGeom>
            <a:noFill/>
            <a:ln w="12700" cap="flat">
              <a:solidFill>
                <a:srgbClr val="000000"/>
              </a:solidFill>
              <a:custDash>
                <a:ds d="600000" sp="600000"/>
              </a:custDash>
              <a:miter lim="400000"/>
            </a:ln>
            <a:effectLst/>
          </p:spPr>
          <p:txBody>
            <a:bodyPr wrap="square" lIns="34289" tIns="34289" rIns="34289" bIns="34289" numCol="1" anchor="t">
              <a:noAutofit/>
            </a:bodyPr>
            <a:lstStyle/>
            <a:p>
              <a:pPr>
                <a:defRPr sz="1800"/>
              </a:pPr>
              <a:endParaRPr sz="1350"/>
            </a:p>
          </p:txBody>
        </p:sp>
        <p:sp>
          <p:nvSpPr>
            <p:cNvPr id="2329" name="Linie"/>
            <p:cNvSpPr/>
            <p:nvPr/>
          </p:nvSpPr>
          <p:spPr>
            <a:xfrm flipV="1">
              <a:off x="2481879" y="54611"/>
              <a:ext cx="1" cy="5644071"/>
            </a:xfrm>
            <a:prstGeom prst="line">
              <a:avLst/>
            </a:prstGeom>
            <a:noFill/>
            <a:ln w="12700" cap="flat">
              <a:solidFill>
                <a:srgbClr val="000000"/>
              </a:solidFill>
              <a:custDash>
                <a:ds d="600000" sp="600000"/>
              </a:custDash>
              <a:miter lim="400000"/>
            </a:ln>
            <a:effectLst/>
          </p:spPr>
          <p:txBody>
            <a:bodyPr wrap="square" lIns="34289" tIns="34289" rIns="34289" bIns="34289" numCol="1" anchor="t">
              <a:noAutofit/>
            </a:bodyPr>
            <a:lstStyle/>
            <a:p>
              <a:pPr>
                <a:defRPr sz="1800"/>
              </a:pPr>
              <a:endParaRPr sz="1350"/>
            </a:p>
          </p:txBody>
        </p:sp>
      </p:grpSp>
      <p:pic>
        <p:nvPicPr>
          <p:cNvPr id="2332" name="Bild" descr="Bild"/>
          <p:cNvPicPr>
            <a:picLocks noChangeAspect="1"/>
          </p:cNvPicPr>
          <p:nvPr/>
        </p:nvPicPr>
        <p:blipFill>
          <a:blip r:embed="rId3"/>
          <a:stretch>
            <a:fillRect/>
          </a:stretch>
        </p:blipFill>
        <p:spPr>
          <a:xfrm>
            <a:off x="3975920" y="2473779"/>
            <a:ext cx="975506" cy="975506"/>
          </a:xfrm>
          <a:prstGeom prst="rect">
            <a:avLst/>
          </a:prstGeom>
          <a:ln w="12700">
            <a:miter lim="400000"/>
          </a:ln>
        </p:spPr>
      </p:pic>
      <p:pic>
        <p:nvPicPr>
          <p:cNvPr id="2333" name="Bild" descr="Bild"/>
          <p:cNvPicPr>
            <a:picLocks noChangeAspect="1"/>
          </p:cNvPicPr>
          <p:nvPr/>
        </p:nvPicPr>
        <p:blipFill>
          <a:blip r:embed="rId3"/>
          <a:stretch>
            <a:fillRect/>
          </a:stretch>
        </p:blipFill>
        <p:spPr>
          <a:xfrm>
            <a:off x="3875306" y="2588079"/>
            <a:ext cx="975506" cy="975506"/>
          </a:xfrm>
          <a:prstGeom prst="rect">
            <a:avLst/>
          </a:prstGeom>
          <a:ln w="12700">
            <a:miter lim="400000"/>
          </a:ln>
        </p:spPr>
      </p:pic>
      <p:pic>
        <p:nvPicPr>
          <p:cNvPr id="2334" name="Bild" descr="Bild"/>
          <p:cNvPicPr>
            <a:picLocks noChangeAspect="1"/>
          </p:cNvPicPr>
          <p:nvPr/>
        </p:nvPicPr>
        <p:blipFill>
          <a:blip r:embed="rId3"/>
          <a:stretch>
            <a:fillRect/>
          </a:stretch>
        </p:blipFill>
        <p:spPr>
          <a:xfrm>
            <a:off x="3760601" y="2727806"/>
            <a:ext cx="975506" cy="975506"/>
          </a:xfrm>
          <a:prstGeom prst="rect">
            <a:avLst/>
          </a:prstGeom>
          <a:ln w="12700">
            <a:miter lim="400000"/>
          </a:ln>
        </p:spPr>
      </p:pic>
      <p:pic>
        <p:nvPicPr>
          <p:cNvPr id="2335" name="Bild" descr="Bild"/>
          <p:cNvPicPr>
            <a:picLocks noChangeAspect="1"/>
          </p:cNvPicPr>
          <p:nvPr/>
        </p:nvPicPr>
        <p:blipFill>
          <a:blip r:embed="rId3"/>
          <a:stretch>
            <a:fillRect/>
          </a:stretch>
        </p:blipFill>
        <p:spPr>
          <a:xfrm>
            <a:off x="3645187" y="2877059"/>
            <a:ext cx="975506" cy="975506"/>
          </a:xfrm>
          <a:prstGeom prst="rect">
            <a:avLst/>
          </a:prstGeom>
          <a:ln w="12700">
            <a:miter lim="400000"/>
          </a:ln>
        </p:spPr>
      </p:pic>
      <p:grpSp>
        <p:nvGrpSpPr>
          <p:cNvPr id="2338" name="Gruppieren"/>
          <p:cNvGrpSpPr/>
          <p:nvPr/>
        </p:nvGrpSpPr>
        <p:grpSpPr>
          <a:xfrm>
            <a:off x="3865600" y="3945444"/>
            <a:ext cx="1099331" cy="1136452"/>
            <a:chOff x="-38100" y="0"/>
            <a:chExt cx="1465773" cy="1515267"/>
          </a:xfrm>
        </p:grpSpPr>
        <p:pic>
          <p:nvPicPr>
            <p:cNvPr id="2336" name="Bild" descr="Bild"/>
            <p:cNvPicPr>
              <a:picLocks noChangeAspect="1"/>
            </p:cNvPicPr>
            <p:nvPr/>
          </p:nvPicPr>
          <p:blipFill>
            <a:blip r:embed="rId3"/>
            <a:stretch>
              <a:fillRect/>
            </a:stretch>
          </p:blipFill>
          <p:spPr>
            <a:xfrm>
              <a:off x="127000" y="0"/>
              <a:ext cx="1300674" cy="1300674"/>
            </a:xfrm>
            <a:prstGeom prst="rect">
              <a:avLst/>
            </a:prstGeom>
            <a:ln w="12700" cap="flat">
              <a:noFill/>
              <a:miter lim="400000"/>
            </a:ln>
            <a:effectLst/>
          </p:spPr>
        </p:pic>
        <p:pic>
          <p:nvPicPr>
            <p:cNvPr id="2337" name="Bild" descr="Bild"/>
            <p:cNvPicPr>
              <a:picLocks noChangeAspect="1"/>
            </p:cNvPicPr>
            <p:nvPr/>
          </p:nvPicPr>
          <p:blipFill>
            <a:blip r:embed="rId3"/>
            <a:stretch>
              <a:fillRect/>
            </a:stretch>
          </p:blipFill>
          <p:spPr>
            <a:xfrm>
              <a:off x="-38100" y="214593"/>
              <a:ext cx="1300674" cy="1300675"/>
            </a:xfrm>
            <a:prstGeom prst="rect">
              <a:avLst/>
            </a:prstGeom>
            <a:ln w="12700" cap="flat">
              <a:noFill/>
              <a:miter lim="400000"/>
            </a:ln>
            <a:effectLst/>
          </p:spPr>
        </p:pic>
      </p:grpSp>
      <p:pic>
        <p:nvPicPr>
          <p:cNvPr id="2339" name="Bild" descr="Bild"/>
          <p:cNvPicPr>
            <a:picLocks noChangeAspect="1"/>
          </p:cNvPicPr>
          <p:nvPr/>
        </p:nvPicPr>
        <p:blipFill>
          <a:blip r:embed="rId3"/>
          <a:stretch>
            <a:fillRect/>
          </a:stretch>
        </p:blipFill>
        <p:spPr>
          <a:xfrm>
            <a:off x="3743356" y="4260666"/>
            <a:ext cx="975506" cy="975506"/>
          </a:xfrm>
          <a:prstGeom prst="rect">
            <a:avLst/>
          </a:prstGeom>
          <a:ln w="12700">
            <a:miter lim="400000"/>
          </a:ln>
        </p:spPr>
      </p:pic>
      <p:sp>
        <p:nvSpPr>
          <p:cNvPr id="2340" name="Abgerundetes Rechteck"/>
          <p:cNvSpPr/>
          <p:nvPr/>
        </p:nvSpPr>
        <p:spPr>
          <a:xfrm>
            <a:off x="3560503" y="2339319"/>
            <a:ext cx="1486724" cy="2998493"/>
          </a:xfrm>
          <a:prstGeom prst="roundRect">
            <a:avLst>
              <a:gd name="adj" fmla="val 9610"/>
            </a:avLst>
          </a:prstGeom>
          <a:ln w="38100">
            <a:solidFill>
              <a:srgbClr val="EC4F21"/>
            </a:solidFill>
            <a:miter/>
          </a:ln>
        </p:spPr>
        <p:txBody>
          <a:bodyPr lIns="34289" rIns="34289" anchor="ctr"/>
          <a:lstStyle/>
          <a:p>
            <a:pPr>
              <a:defRPr sz="1800">
                <a:solidFill>
                  <a:srgbClr val="EC4F21"/>
                </a:solidFill>
              </a:defRPr>
            </a:pPr>
            <a:endParaRPr sz="1350"/>
          </a:p>
        </p:txBody>
      </p:sp>
      <p:grpSp>
        <p:nvGrpSpPr>
          <p:cNvPr id="2343" name="Gruppieren"/>
          <p:cNvGrpSpPr/>
          <p:nvPr/>
        </p:nvGrpSpPr>
        <p:grpSpPr>
          <a:xfrm>
            <a:off x="1805556" y="1762534"/>
            <a:ext cx="1600054" cy="4382055"/>
            <a:chOff x="0" y="0"/>
            <a:chExt cx="2133403" cy="5842738"/>
          </a:xfrm>
        </p:grpSpPr>
        <p:sp>
          <p:nvSpPr>
            <p:cNvPr id="2341" name="Rechteck"/>
            <p:cNvSpPr/>
            <p:nvPr/>
          </p:nvSpPr>
          <p:spPr>
            <a:xfrm>
              <a:off x="0" y="0"/>
              <a:ext cx="2133404" cy="5842739"/>
            </a:xfrm>
            <a:prstGeom prst="rect">
              <a:avLst/>
            </a:prstGeom>
            <a:solidFill>
              <a:srgbClr val="327D87"/>
            </a:solidFill>
            <a:ln w="12700" cap="flat">
              <a:solidFill>
                <a:srgbClr val="327D87"/>
              </a:solidFill>
              <a:prstDash val="solid"/>
              <a:miter lim="800000"/>
            </a:ln>
            <a:effectLst/>
          </p:spPr>
          <p:txBody>
            <a:bodyPr wrap="square" lIns="34289" tIns="34289" rIns="34289" bIns="34289" numCol="1" anchor="ctr">
              <a:noAutofit/>
            </a:bodyPr>
            <a:lstStyle/>
            <a:p>
              <a:pPr>
                <a:defRPr sz="1800"/>
              </a:pPr>
              <a:endParaRPr sz="1350"/>
            </a:p>
          </p:txBody>
        </p:sp>
        <p:sp>
          <p:nvSpPr>
            <p:cNvPr id="2342" name="Linie"/>
            <p:cNvSpPr/>
            <p:nvPr/>
          </p:nvSpPr>
          <p:spPr>
            <a:xfrm flipV="1">
              <a:off x="2058365" y="54611"/>
              <a:ext cx="1" cy="5644071"/>
            </a:xfrm>
            <a:prstGeom prst="line">
              <a:avLst/>
            </a:prstGeom>
            <a:noFill/>
            <a:ln w="12700" cap="flat">
              <a:solidFill>
                <a:srgbClr val="000000"/>
              </a:solidFill>
              <a:custDash>
                <a:ds d="600000" sp="600000"/>
              </a:custDash>
              <a:miter lim="400000"/>
            </a:ln>
            <a:effectLst/>
          </p:spPr>
          <p:txBody>
            <a:bodyPr wrap="square" lIns="34289" tIns="34289" rIns="34289" bIns="34289" numCol="1" anchor="t">
              <a:noAutofit/>
            </a:bodyPr>
            <a:lstStyle/>
            <a:p>
              <a:pPr>
                <a:defRPr sz="1800"/>
              </a:pPr>
              <a:endParaRPr sz="1350"/>
            </a:p>
          </p:txBody>
        </p:sp>
      </p:grpSp>
      <p:pic>
        <p:nvPicPr>
          <p:cNvPr id="2344" name="Bild" descr="Bild"/>
          <p:cNvPicPr>
            <a:picLocks noChangeAspect="1"/>
          </p:cNvPicPr>
          <p:nvPr/>
        </p:nvPicPr>
        <p:blipFill>
          <a:blip r:embed="rId4"/>
          <a:stretch>
            <a:fillRect/>
          </a:stretch>
        </p:blipFill>
        <p:spPr>
          <a:xfrm>
            <a:off x="1987238" y="3252244"/>
            <a:ext cx="1236690" cy="1242260"/>
          </a:xfrm>
          <a:prstGeom prst="rect">
            <a:avLst/>
          </a:prstGeom>
          <a:ln w="12700">
            <a:miter lim="400000"/>
          </a:ln>
        </p:spPr>
      </p:pic>
      <p:grpSp>
        <p:nvGrpSpPr>
          <p:cNvPr id="2348" name="Gruppieren"/>
          <p:cNvGrpSpPr/>
          <p:nvPr/>
        </p:nvGrpSpPr>
        <p:grpSpPr>
          <a:xfrm>
            <a:off x="7349812" y="3680815"/>
            <a:ext cx="561325" cy="177365"/>
            <a:chOff x="0" y="0"/>
            <a:chExt cx="748431" cy="236486"/>
          </a:xfrm>
        </p:grpSpPr>
        <p:pic>
          <p:nvPicPr>
            <p:cNvPr id="2345" name="Bild" descr="Bild"/>
            <p:cNvPicPr>
              <a:picLocks noChangeAspect="1"/>
            </p:cNvPicPr>
            <p:nvPr/>
          </p:nvPicPr>
          <p:blipFill>
            <a:blip r:embed="rId5"/>
            <a:stretch>
              <a:fillRect/>
            </a:stretch>
          </p:blipFill>
          <p:spPr>
            <a:xfrm>
              <a:off x="254000" y="0"/>
              <a:ext cx="236487" cy="236487"/>
            </a:xfrm>
            <a:prstGeom prst="rect">
              <a:avLst/>
            </a:prstGeom>
            <a:ln w="12700" cap="flat">
              <a:noFill/>
              <a:miter lim="400000"/>
            </a:ln>
            <a:effectLst/>
          </p:spPr>
        </p:pic>
        <p:pic>
          <p:nvPicPr>
            <p:cNvPr id="2346" name="Bild" descr="Bild"/>
            <p:cNvPicPr>
              <a:picLocks noChangeAspect="1"/>
            </p:cNvPicPr>
            <p:nvPr/>
          </p:nvPicPr>
          <p:blipFill>
            <a:blip r:embed="rId5"/>
            <a:stretch>
              <a:fillRect/>
            </a:stretch>
          </p:blipFill>
          <p:spPr>
            <a:xfrm>
              <a:off x="511945" y="0"/>
              <a:ext cx="236487" cy="236487"/>
            </a:xfrm>
            <a:prstGeom prst="rect">
              <a:avLst/>
            </a:prstGeom>
            <a:ln w="12700" cap="flat">
              <a:noFill/>
              <a:miter lim="400000"/>
            </a:ln>
            <a:effectLst/>
          </p:spPr>
        </p:pic>
        <p:pic>
          <p:nvPicPr>
            <p:cNvPr id="2347" name="Bild" descr="Bild"/>
            <p:cNvPicPr>
              <a:picLocks noChangeAspect="1"/>
            </p:cNvPicPr>
            <p:nvPr/>
          </p:nvPicPr>
          <p:blipFill>
            <a:blip r:embed="rId5"/>
            <a:stretch>
              <a:fillRect/>
            </a:stretch>
          </p:blipFill>
          <p:spPr>
            <a:xfrm>
              <a:off x="0" y="0"/>
              <a:ext cx="236487" cy="236487"/>
            </a:xfrm>
            <a:prstGeom prst="rect">
              <a:avLst/>
            </a:prstGeom>
            <a:ln w="12700" cap="flat">
              <a:noFill/>
              <a:miter lim="400000"/>
            </a:ln>
            <a:effectLst/>
          </p:spPr>
        </p:pic>
      </p:grpSp>
      <p:pic>
        <p:nvPicPr>
          <p:cNvPr id="2349" name="Bild" descr="Bild"/>
          <p:cNvPicPr>
            <a:picLocks noChangeAspect="1"/>
          </p:cNvPicPr>
          <p:nvPr/>
        </p:nvPicPr>
        <p:blipFill>
          <a:blip r:embed="rId6"/>
          <a:stretch>
            <a:fillRect/>
          </a:stretch>
        </p:blipFill>
        <p:spPr>
          <a:xfrm>
            <a:off x="5573892" y="3564154"/>
            <a:ext cx="975506" cy="177365"/>
          </a:xfrm>
          <a:prstGeom prst="rect">
            <a:avLst/>
          </a:prstGeom>
          <a:ln w="12700">
            <a:miter lim="400000"/>
          </a:ln>
        </p:spPr>
      </p:pic>
      <p:pic>
        <p:nvPicPr>
          <p:cNvPr id="2350" name="Bild" descr="Bild"/>
          <p:cNvPicPr>
            <a:picLocks noChangeAspect="1"/>
          </p:cNvPicPr>
          <p:nvPr/>
        </p:nvPicPr>
        <p:blipFill>
          <a:blip r:embed="rId6"/>
          <a:stretch>
            <a:fillRect/>
          </a:stretch>
        </p:blipFill>
        <p:spPr>
          <a:xfrm>
            <a:off x="5573892" y="3797476"/>
            <a:ext cx="975506" cy="177365"/>
          </a:xfrm>
          <a:prstGeom prst="rect">
            <a:avLst/>
          </a:prstGeom>
          <a:ln w="12700">
            <a:miter lim="400000"/>
          </a:ln>
        </p:spPr>
      </p:pic>
      <p:sp>
        <p:nvSpPr>
          <p:cNvPr id="2357" name="Gruppieren"/>
          <p:cNvSpPr txBox="1"/>
          <p:nvPr/>
        </p:nvSpPr>
        <p:spPr>
          <a:xfrm>
            <a:off x="293670" y="2802020"/>
            <a:ext cx="469998"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sz="2600" b="1">
                <a:solidFill>
                  <a:srgbClr val="EC4F21"/>
                </a:solidFill>
              </a:defRPr>
            </a:lvl1pPr>
          </a:lstStyle>
          <a:p>
            <a:r>
              <a:rPr sz="1600" dirty="0">
                <a:latin typeface="Arial" panose="020B0604020202020204" pitchFamily="34" charset="0"/>
                <a:cs typeface="Arial" panose="020B0604020202020204" pitchFamily="34" charset="0"/>
              </a:rPr>
              <a:t>1   0</a:t>
            </a:r>
          </a:p>
        </p:txBody>
      </p:sp>
      <p:sp>
        <p:nvSpPr>
          <p:cNvPr id="2359" name="Selbstversuch im 7er-System - Darstellungswechsel"/>
          <p:cNvSpPr txBox="1">
            <a:spLocks noGrp="1"/>
          </p:cNvSpPr>
          <p:nvPr>
            <p:ph type="title"/>
          </p:nvPr>
        </p:nvSpPr>
        <p:spPr>
          <a:prstGeom prst="rect">
            <a:avLst/>
          </a:prstGeom>
        </p:spPr>
        <p:txBody>
          <a:bodyPr/>
          <a:lstStyle/>
          <a:p>
            <a:r>
              <a:rPr lang="de-DE" dirty="0"/>
              <a:t>Vorstellungen besitzen</a:t>
            </a:r>
            <a:endParaRPr sz="1800" b="0" dirty="0"/>
          </a:p>
        </p:txBody>
      </p:sp>
      <p:sp>
        <p:nvSpPr>
          <p:cNvPr id="2" name="Foliennummernplatzhalter 1">
            <a:extLst>
              <a:ext uri="{FF2B5EF4-FFF2-40B4-BE49-F238E27FC236}">
                <a16:creationId xmlns:a16="http://schemas.microsoft.com/office/drawing/2014/main" id="{55050EAA-DED6-5941-89E2-806A2B183456}"/>
              </a:ext>
            </a:extLst>
          </p:cNvPr>
          <p:cNvSpPr>
            <a:spLocks noGrp="1"/>
          </p:cNvSpPr>
          <p:nvPr>
            <p:ph type="sldNum" sz="quarter" idx="12"/>
          </p:nvPr>
        </p:nvSpPr>
        <p:spPr/>
        <p:txBody>
          <a:bodyPr/>
          <a:lstStyle/>
          <a:p>
            <a:fld id="{F143F12D-CD44-4E95-8234-45130BA1C322}" type="slidenum">
              <a:rPr lang="de-DE" smtClean="0">
                <a:solidFill>
                  <a:prstClr val="black">
                    <a:tint val="75000"/>
                  </a:prstClr>
                </a:solidFill>
              </a:rPr>
              <a:pPr/>
              <a:t>42</a:t>
            </a:fld>
            <a:endParaRPr lang="de-DE">
              <a:solidFill>
                <a:prstClr val="black">
                  <a:tint val="75000"/>
                </a:prstClr>
              </a:solidFill>
            </a:endParaRPr>
          </a:p>
        </p:txBody>
      </p:sp>
      <p:grpSp>
        <p:nvGrpSpPr>
          <p:cNvPr id="11" name="Gruppieren">
            <a:extLst>
              <a:ext uri="{FF2B5EF4-FFF2-40B4-BE49-F238E27FC236}">
                <a16:creationId xmlns:a16="http://schemas.microsoft.com/office/drawing/2014/main" id="{7F69FC46-58A2-66F4-9F05-E2EE7BDAC267}"/>
              </a:ext>
            </a:extLst>
          </p:cNvPr>
          <p:cNvGrpSpPr/>
          <p:nvPr/>
        </p:nvGrpSpPr>
        <p:grpSpPr>
          <a:xfrm>
            <a:off x="720458" y="2553209"/>
            <a:ext cx="410284" cy="575823"/>
            <a:chOff x="350193" y="58274"/>
            <a:chExt cx="547044" cy="767762"/>
          </a:xfrm>
        </p:grpSpPr>
        <p:sp>
          <p:nvSpPr>
            <p:cNvPr id="12" name="2">
              <a:extLst>
                <a:ext uri="{FF2B5EF4-FFF2-40B4-BE49-F238E27FC236}">
                  <a16:creationId xmlns:a16="http://schemas.microsoft.com/office/drawing/2014/main" id="{3DBFCD5A-EF9D-7CA5-EFA9-36C48EFC889D}"/>
                </a:ext>
              </a:extLst>
            </p:cNvPr>
            <p:cNvSpPr txBox="1"/>
            <p:nvPr/>
          </p:nvSpPr>
          <p:spPr>
            <a:xfrm>
              <a:off x="653156" y="405412"/>
              <a:ext cx="244081" cy="420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600" dirty="0">
                  <a:latin typeface="Arial" panose="020B0604020202020204" pitchFamily="34" charset="0"/>
                  <a:cs typeface="Arial" panose="020B0604020202020204" pitchFamily="34" charset="0"/>
                </a:rPr>
                <a:t>2</a:t>
              </a:r>
            </a:p>
          </p:txBody>
        </p:sp>
        <p:sp>
          <p:nvSpPr>
            <p:cNvPr id="13" name="1">
              <a:extLst>
                <a:ext uri="{FF2B5EF4-FFF2-40B4-BE49-F238E27FC236}">
                  <a16:creationId xmlns:a16="http://schemas.microsoft.com/office/drawing/2014/main" id="{4D8D7D33-CF80-79A7-6333-F143C5FFD901}"/>
                </a:ext>
              </a:extLst>
            </p:cNvPr>
            <p:cNvSpPr txBox="1"/>
            <p:nvPr/>
          </p:nvSpPr>
          <p:spPr>
            <a:xfrm>
              <a:off x="350193" y="58274"/>
              <a:ext cx="192785" cy="3111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1800" b="1">
                  <a:solidFill>
                    <a:srgbClr val="EC4F21"/>
                  </a:solidFill>
                </a:defRPr>
              </a:lvl1pPr>
            </a:lstStyle>
            <a:p>
              <a:r>
                <a:rPr sz="1600" baseline="-25000" dirty="0">
                  <a:latin typeface="Arial" panose="020B0604020202020204" pitchFamily="34" charset="0"/>
                  <a:cs typeface="Arial" panose="020B0604020202020204" pitchFamily="34" charset="0"/>
                </a:rPr>
                <a:t>1</a:t>
              </a:r>
            </a:p>
          </p:txBody>
        </p:sp>
      </p:grpSp>
      <p:grpSp>
        <p:nvGrpSpPr>
          <p:cNvPr id="14" name="Gruppieren">
            <a:extLst>
              <a:ext uri="{FF2B5EF4-FFF2-40B4-BE49-F238E27FC236}">
                <a16:creationId xmlns:a16="http://schemas.microsoft.com/office/drawing/2014/main" id="{75F8ABBA-049F-7E9D-161B-899F08C415C0}"/>
              </a:ext>
            </a:extLst>
          </p:cNvPr>
          <p:cNvGrpSpPr/>
          <p:nvPr/>
        </p:nvGrpSpPr>
        <p:grpSpPr>
          <a:xfrm>
            <a:off x="1096423" y="2553209"/>
            <a:ext cx="422712" cy="575823"/>
            <a:chOff x="388749" y="-1644"/>
            <a:chExt cx="563615" cy="767763"/>
          </a:xfrm>
        </p:grpSpPr>
        <p:sp>
          <p:nvSpPr>
            <p:cNvPr id="15" name="3">
              <a:extLst>
                <a:ext uri="{FF2B5EF4-FFF2-40B4-BE49-F238E27FC236}">
                  <a16:creationId xmlns:a16="http://schemas.microsoft.com/office/drawing/2014/main" id="{371D1326-FF27-FFF6-892A-A4D1D6E3C42A}"/>
                </a:ext>
              </a:extLst>
            </p:cNvPr>
            <p:cNvSpPr txBox="1"/>
            <p:nvPr/>
          </p:nvSpPr>
          <p:spPr>
            <a:xfrm>
              <a:off x="708283" y="345494"/>
              <a:ext cx="244081" cy="420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600" dirty="0">
                  <a:latin typeface="Arial" panose="020B0604020202020204" pitchFamily="34" charset="0"/>
                  <a:cs typeface="Arial" panose="020B0604020202020204" pitchFamily="34" charset="0"/>
                </a:rPr>
                <a:t>3</a:t>
              </a:r>
            </a:p>
          </p:txBody>
        </p:sp>
        <p:sp>
          <p:nvSpPr>
            <p:cNvPr id="16" name="1">
              <a:extLst>
                <a:ext uri="{FF2B5EF4-FFF2-40B4-BE49-F238E27FC236}">
                  <a16:creationId xmlns:a16="http://schemas.microsoft.com/office/drawing/2014/main" id="{A76E888B-0D57-C852-E293-A077C6FA193E}"/>
                </a:ext>
              </a:extLst>
            </p:cNvPr>
            <p:cNvSpPr txBox="1"/>
            <p:nvPr/>
          </p:nvSpPr>
          <p:spPr>
            <a:xfrm>
              <a:off x="388749" y="-1644"/>
              <a:ext cx="192785" cy="3111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1800" b="1">
                  <a:solidFill>
                    <a:srgbClr val="EC4F21"/>
                  </a:solidFill>
                </a:defRPr>
              </a:lvl1pPr>
            </a:lstStyle>
            <a:p>
              <a:r>
                <a:rPr sz="1600" baseline="-25000" dirty="0">
                  <a:latin typeface="Arial" panose="020B0604020202020204" pitchFamily="34" charset="0"/>
                  <a:cs typeface="Arial" panose="020B0604020202020204" pitchFamily="34" charset="0"/>
                </a:rPr>
                <a:t>1</a:t>
              </a:r>
            </a:p>
          </p:txBody>
        </p:sp>
      </p:grpSp>
      <p:sp>
        <p:nvSpPr>
          <p:cNvPr id="4" name="3">
            <a:extLst>
              <a:ext uri="{FF2B5EF4-FFF2-40B4-BE49-F238E27FC236}">
                <a16:creationId xmlns:a16="http://schemas.microsoft.com/office/drawing/2014/main" id="{ABDBE65A-3BBC-C623-A897-7A9CEF16D860}"/>
              </a:ext>
            </a:extLst>
          </p:cNvPr>
          <p:cNvSpPr txBox="1"/>
          <p:nvPr/>
        </p:nvSpPr>
        <p:spPr>
          <a:xfrm>
            <a:off x="1336074" y="2813563"/>
            <a:ext cx="328934" cy="315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  )</a:t>
            </a:r>
            <a:r>
              <a:rPr lang="de-DE" sz="1600" b="0" baseline="-25000" dirty="0">
                <a:solidFill>
                  <a:schemeClr val="tx1"/>
                </a:solidFill>
                <a:latin typeface="Arial" panose="020B0604020202020204" pitchFamily="34" charset="0"/>
                <a:cs typeface="Arial" panose="020B0604020202020204" pitchFamily="34" charset="0"/>
              </a:rPr>
              <a:t>7</a:t>
            </a:r>
            <a:endParaRPr sz="1600" b="0" baseline="-25000" dirty="0">
              <a:solidFill>
                <a:schemeClr val="tx1"/>
              </a:solidFill>
              <a:latin typeface="Arial" panose="020B0604020202020204" pitchFamily="34" charset="0"/>
              <a:cs typeface="Arial" panose="020B0604020202020204" pitchFamily="34" charset="0"/>
            </a:endParaRPr>
          </a:p>
        </p:txBody>
      </p:sp>
      <p:sp>
        <p:nvSpPr>
          <p:cNvPr id="5" name="Gruppieren">
            <a:extLst>
              <a:ext uri="{FF2B5EF4-FFF2-40B4-BE49-F238E27FC236}">
                <a16:creationId xmlns:a16="http://schemas.microsoft.com/office/drawing/2014/main" id="{37234D82-1591-AE16-69BE-4905277C36BF}"/>
              </a:ext>
            </a:extLst>
          </p:cNvPr>
          <p:cNvSpPr txBox="1"/>
          <p:nvPr/>
        </p:nvSpPr>
        <p:spPr>
          <a:xfrm>
            <a:off x="213612" y="2802020"/>
            <a:ext cx="61898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a:t>
            </a:r>
            <a:r>
              <a:rPr sz="1600" dirty="0">
                <a:latin typeface="Arial" panose="020B0604020202020204" pitchFamily="34" charset="0"/>
                <a:cs typeface="Arial" panose="020B0604020202020204" pitchFamily="34" charset="0"/>
              </a:rPr>
              <a:t>  </a:t>
            </a:r>
          </a:p>
        </p:txBody>
      </p:sp>
      <p:sp>
        <p:nvSpPr>
          <p:cNvPr id="3" name="Datumsplatzhalter 2">
            <a:extLst>
              <a:ext uri="{FF2B5EF4-FFF2-40B4-BE49-F238E27FC236}">
                <a16:creationId xmlns:a16="http://schemas.microsoft.com/office/drawing/2014/main" id="{3AC104A5-10D9-42CF-E68F-5623D8F68FA5}"/>
              </a:ext>
            </a:extLst>
          </p:cNvPr>
          <p:cNvSpPr>
            <a:spLocks noGrp="1"/>
          </p:cNvSpPr>
          <p:nvPr>
            <p:ph type="dt" sz="half" idx="10"/>
          </p:nvPr>
        </p:nvSpPr>
        <p:spPr/>
        <p:txBody>
          <a:bodyPr/>
          <a:lstStyle/>
          <a:p>
            <a:pPr>
              <a:lnSpc>
                <a:spcPct val="150000"/>
              </a:lnSpc>
            </a:pPr>
            <a:endParaRPr lang="de-DE" dirty="0"/>
          </a:p>
        </p:txBody>
      </p:sp>
    </p:spTree>
    <p:extLst>
      <p:ext uri="{BB962C8B-B14F-4D97-AF65-F5344CB8AC3E}">
        <p14:creationId xmlns:p14="http://schemas.microsoft.com/office/powerpoint/2010/main" val="114267825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340"/>
                                        </p:tgtEl>
                                        <p:attrNameLst>
                                          <p:attrName>style.visibility</p:attrName>
                                        </p:attrNameLst>
                                      </p:cBhvr>
                                      <p:to>
                                        <p:strVal val="visible"/>
                                      </p:to>
                                    </p:set>
                                    <p:animEffect transition="in" filter="dissolve">
                                      <p:cBhvr>
                                        <p:cTn id="7" dur="1000"/>
                                        <p:tgtEl>
                                          <p:spTgt spid="23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1000" fill="hold"/>
                                        <p:tgtEl>
                                          <p:spTgt spid="2340"/>
                                        </p:tgtEl>
                                      </p:cBhvr>
                                    </p:animEffect>
                                    <p:set>
                                      <p:cBhvr>
                                        <p:cTn id="12" fill="hold">
                                          <p:stCondLst>
                                            <p:cond delay="999"/>
                                          </p:stCondLst>
                                        </p:cTn>
                                        <p:tgtEl>
                                          <p:spTgt spid="2340"/>
                                        </p:tgtEl>
                                        <p:attrNameLst>
                                          <p:attrName>style.visibility</p:attrName>
                                        </p:attrNameLst>
                                      </p:cBhvr>
                                      <p:to>
                                        <p:strVal val="hidden"/>
                                      </p:to>
                                    </p:set>
                                  </p:childTnLst>
                                </p:cTn>
                              </p:par>
                            </p:childTnLst>
                          </p:cTn>
                        </p:par>
                        <p:par>
                          <p:cTn id="13" fill="hold">
                            <p:stCondLst>
                              <p:cond delay="1000"/>
                            </p:stCondLst>
                            <p:childTnLst>
                              <p:par>
                                <p:cTn id="14" presetID="7" presetClass="exit" presetSubtype="4" fill="hold" grpId="0" nodeType="afterEffect">
                                  <p:stCondLst>
                                    <p:cond delay="0"/>
                                  </p:stCondLst>
                                  <p:iterate>
                                    <p:tmAbs val="0"/>
                                  </p:iterate>
                                  <p:childTnLst>
                                    <p:anim calcmode="lin" valueType="num">
                                      <p:cBhvr>
                                        <p:cTn id="15" dur="2000" fill="hold"/>
                                        <p:tgtEl>
                                          <p:spTgt spid="2332"/>
                                        </p:tgtEl>
                                        <p:attrNameLst>
                                          <p:attrName>ppt_x</p:attrName>
                                        </p:attrNameLst>
                                      </p:cBhvr>
                                      <p:tavLst>
                                        <p:tav tm="0">
                                          <p:val>
                                            <p:strVal val="ppt_x"/>
                                          </p:val>
                                        </p:tav>
                                        <p:tav tm="100000">
                                          <p:val>
                                            <p:strVal val="ppt_x"/>
                                          </p:val>
                                        </p:tav>
                                      </p:tavLst>
                                    </p:anim>
                                    <p:anim calcmode="lin" valueType="num">
                                      <p:cBhvr>
                                        <p:cTn id="16" dur="2000" fill="hold"/>
                                        <p:tgtEl>
                                          <p:spTgt spid="2332"/>
                                        </p:tgtEl>
                                        <p:attrNameLst>
                                          <p:attrName>ppt_y</p:attrName>
                                        </p:attrNameLst>
                                      </p:cBhvr>
                                      <p:tavLst>
                                        <p:tav tm="0">
                                          <p:val>
                                            <p:strVal val="ppt_y"/>
                                          </p:val>
                                        </p:tav>
                                        <p:tav tm="100000">
                                          <p:val>
                                            <p:strVal val="1+ppt_h/2"/>
                                          </p:val>
                                        </p:tav>
                                      </p:tavLst>
                                    </p:anim>
                                    <p:set>
                                      <p:cBhvr>
                                        <p:cTn id="17" fill="hold">
                                          <p:stCondLst>
                                            <p:cond delay="1999"/>
                                          </p:stCondLst>
                                        </p:cTn>
                                        <p:tgtEl>
                                          <p:spTgt spid="2332"/>
                                        </p:tgtEl>
                                        <p:attrNameLst>
                                          <p:attrName>style.visibility</p:attrName>
                                        </p:attrNameLst>
                                      </p:cBhvr>
                                      <p:to>
                                        <p:strVal val="hidden"/>
                                      </p:to>
                                    </p:set>
                                  </p:childTnLst>
                                </p:cTn>
                              </p:par>
                              <p:par>
                                <p:cTn id="18" presetID="7" presetClass="exit" presetSubtype="4" fill="hold" grpId="0" nodeType="withEffect">
                                  <p:stCondLst>
                                    <p:cond delay="0"/>
                                  </p:stCondLst>
                                  <p:iterate>
                                    <p:tmAbs val="0"/>
                                  </p:iterate>
                                  <p:childTnLst>
                                    <p:anim calcmode="lin" valueType="num">
                                      <p:cBhvr>
                                        <p:cTn id="19" dur="2000" fill="hold"/>
                                        <p:tgtEl>
                                          <p:spTgt spid="2333"/>
                                        </p:tgtEl>
                                        <p:attrNameLst>
                                          <p:attrName>ppt_x</p:attrName>
                                        </p:attrNameLst>
                                      </p:cBhvr>
                                      <p:tavLst>
                                        <p:tav tm="0">
                                          <p:val>
                                            <p:strVal val="ppt_x"/>
                                          </p:val>
                                        </p:tav>
                                        <p:tav tm="100000">
                                          <p:val>
                                            <p:strVal val="ppt_x"/>
                                          </p:val>
                                        </p:tav>
                                      </p:tavLst>
                                    </p:anim>
                                    <p:anim calcmode="lin" valueType="num">
                                      <p:cBhvr>
                                        <p:cTn id="20" dur="2000" fill="hold"/>
                                        <p:tgtEl>
                                          <p:spTgt spid="2333"/>
                                        </p:tgtEl>
                                        <p:attrNameLst>
                                          <p:attrName>ppt_y</p:attrName>
                                        </p:attrNameLst>
                                      </p:cBhvr>
                                      <p:tavLst>
                                        <p:tav tm="0">
                                          <p:val>
                                            <p:strVal val="ppt_y"/>
                                          </p:val>
                                        </p:tav>
                                        <p:tav tm="100000">
                                          <p:val>
                                            <p:strVal val="1+ppt_h/2"/>
                                          </p:val>
                                        </p:tav>
                                      </p:tavLst>
                                    </p:anim>
                                    <p:set>
                                      <p:cBhvr>
                                        <p:cTn id="21" fill="hold">
                                          <p:stCondLst>
                                            <p:cond delay="1999"/>
                                          </p:stCondLst>
                                        </p:cTn>
                                        <p:tgtEl>
                                          <p:spTgt spid="2333"/>
                                        </p:tgtEl>
                                        <p:attrNameLst>
                                          <p:attrName>style.visibility</p:attrName>
                                        </p:attrNameLst>
                                      </p:cBhvr>
                                      <p:to>
                                        <p:strVal val="hidden"/>
                                      </p:to>
                                    </p:set>
                                  </p:childTnLst>
                                </p:cTn>
                              </p:par>
                              <p:par>
                                <p:cTn id="22" presetID="7" presetClass="exit" presetSubtype="4" fill="hold" grpId="0" nodeType="withEffect">
                                  <p:stCondLst>
                                    <p:cond delay="0"/>
                                  </p:stCondLst>
                                  <p:iterate>
                                    <p:tmAbs val="0"/>
                                  </p:iterate>
                                  <p:childTnLst>
                                    <p:anim calcmode="lin" valueType="num">
                                      <p:cBhvr>
                                        <p:cTn id="23" dur="2000" fill="hold"/>
                                        <p:tgtEl>
                                          <p:spTgt spid="2334"/>
                                        </p:tgtEl>
                                        <p:attrNameLst>
                                          <p:attrName>ppt_x</p:attrName>
                                        </p:attrNameLst>
                                      </p:cBhvr>
                                      <p:tavLst>
                                        <p:tav tm="0">
                                          <p:val>
                                            <p:strVal val="ppt_x"/>
                                          </p:val>
                                        </p:tav>
                                        <p:tav tm="100000">
                                          <p:val>
                                            <p:strVal val="ppt_x"/>
                                          </p:val>
                                        </p:tav>
                                      </p:tavLst>
                                    </p:anim>
                                    <p:anim calcmode="lin" valueType="num">
                                      <p:cBhvr>
                                        <p:cTn id="24" dur="2000" fill="hold"/>
                                        <p:tgtEl>
                                          <p:spTgt spid="2334"/>
                                        </p:tgtEl>
                                        <p:attrNameLst>
                                          <p:attrName>ppt_y</p:attrName>
                                        </p:attrNameLst>
                                      </p:cBhvr>
                                      <p:tavLst>
                                        <p:tav tm="0">
                                          <p:val>
                                            <p:strVal val="ppt_y"/>
                                          </p:val>
                                        </p:tav>
                                        <p:tav tm="100000">
                                          <p:val>
                                            <p:strVal val="1+ppt_h/2"/>
                                          </p:val>
                                        </p:tav>
                                      </p:tavLst>
                                    </p:anim>
                                    <p:set>
                                      <p:cBhvr>
                                        <p:cTn id="25" fill="hold">
                                          <p:stCondLst>
                                            <p:cond delay="1999"/>
                                          </p:stCondLst>
                                        </p:cTn>
                                        <p:tgtEl>
                                          <p:spTgt spid="2334"/>
                                        </p:tgtEl>
                                        <p:attrNameLst>
                                          <p:attrName>style.visibility</p:attrName>
                                        </p:attrNameLst>
                                      </p:cBhvr>
                                      <p:to>
                                        <p:strVal val="hidden"/>
                                      </p:to>
                                    </p:set>
                                  </p:childTnLst>
                                </p:cTn>
                              </p:par>
                              <p:par>
                                <p:cTn id="26" presetID="7" presetClass="exit" presetSubtype="4" fill="hold" grpId="0" nodeType="withEffect">
                                  <p:stCondLst>
                                    <p:cond delay="0"/>
                                  </p:stCondLst>
                                  <p:iterate>
                                    <p:tmAbs val="0"/>
                                  </p:iterate>
                                  <p:childTnLst>
                                    <p:anim calcmode="lin" valueType="num">
                                      <p:cBhvr>
                                        <p:cTn id="27" dur="2000" fill="hold"/>
                                        <p:tgtEl>
                                          <p:spTgt spid="2335"/>
                                        </p:tgtEl>
                                        <p:attrNameLst>
                                          <p:attrName>ppt_x</p:attrName>
                                        </p:attrNameLst>
                                      </p:cBhvr>
                                      <p:tavLst>
                                        <p:tav tm="0">
                                          <p:val>
                                            <p:strVal val="ppt_x"/>
                                          </p:val>
                                        </p:tav>
                                        <p:tav tm="100000">
                                          <p:val>
                                            <p:strVal val="ppt_x"/>
                                          </p:val>
                                        </p:tav>
                                      </p:tavLst>
                                    </p:anim>
                                    <p:anim calcmode="lin" valueType="num">
                                      <p:cBhvr>
                                        <p:cTn id="28" dur="2000" fill="hold"/>
                                        <p:tgtEl>
                                          <p:spTgt spid="2335"/>
                                        </p:tgtEl>
                                        <p:attrNameLst>
                                          <p:attrName>ppt_y</p:attrName>
                                        </p:attrNameLst>
                                      </p:cBhvr>
                                      <p:tavLst>
                                        <p:tav tm="0">
                                          <p:val>
                                            <p:strVal val="ppt_y"/>
                                          </p:val>
                                        </p:tav>
                                        <p:tav tm="100000">
                                          <p:val>
                                            <p:strVal val="1+ppt_h/2"/>
                                          </p:val>
                                        </p:tav>
                                      </p:tavLst>
                                    </p:anim>
                                    <p:set>
                                      <p:cBhvr>
                                        <p:cTn id="29" fill="hold">
                                          <p:stCondLst>
                                            <p:cond delay="1999"/>
                                          </p:stCondLst>
                                        </p:cTn>
                                        <p:tgtEl>
                                          <p:spTgt spid="2335"/>
                                        </p:tgtEl>
                                        <p:attrNameLst>
                                          <p:attrName>style.visibility</p:attrName>
                                        </p:attrNameLst>
                                      </p:cBhvr>
                                      <p:to>
                                        <p:strVal val="hidden"/>
                                      </p:to>
                                    </p:set>
                                  </p:childTnLst>
                                </p:cTn>
                              </p:par>
                              <p:par>
                                <p:cTn id="30" presetID="7" presetClass="exit" presetSubtype="4" fill="hold" grpId="0" nodeType="withEffect">
                                  <p:stCondLst>
                                    <p:cond delay="0"/>
                                  </p:stCondLst>
                                  <p:iterate>
                                    <p:tmAbs val="0"/>
                                  </p:iterate>
                                  <p:childTnLst>
                                    <p:anim calcmode="lin" valueType="num">
                                      <p:cBhvr>
                                        <p:cTn id="31" dur="2000" fill="hold"/>
                                        <p:tgtEl>
                                          <p:spTgt spid="2338"/>
                                        </p:tgtEl>
                                        <p:attrNameLst>
                                          <p:attrName>ppt_x</p:attrName>
                                        </p:attrNameLst>
                                      </p:cBhvr>
                                      <p:tavLst>
                                        <p:tav tm="0">
                                          <p:val>
                                            <p:strVal val="ppt_x"/>
                                          </p:val>
                                        </p:tav>
                                        <p:tav tm="100000">
                                          <p:val>
                                            <p:strVal val="ppt_x"/>
                                          </p:val>
                                        </p:tav>
                                      </p:tavLst>
                                    </p:anim>
                                    <p:anim calcmode="lin" valueType="num">
                                      <p:cBhvr>
                                        <p:cTn id="32" dur="2000" fill="hold"/>
                                        <p:tgtEl>
                                          <p:spTgt spid="2338"/>
                                        </p:tgtEl>
                                        <p:attrNameLst>
                                          <p:attrName>ppt_y</p:attrName>
                                        </p:attrNameLst>
                                      </p:cBhvr>
                                      <p:tavLst>
                                        <p:tav tm="0">
                                          <p:val>
                                            <p:strVal val="ppt_y"/>
                                          </p:val>
                                        </p:tav>
                                        <p:tav tm="100000">
                                          <p:val>
                                            <p:strVal val="1+ppt_h/2"/>
                                          </p:val>
                                        </p:tav>
                                      </p:tavLst>
                                    </p:anim>
                                    <p:set>
                                      <p:cBhvr>
                                        <p:cTn id="33" fill="hold">
                                          <p:stCondLst>
                                            <p:cond delay="1999"/>
                                          </p:stCondLst>
                                        </p:cTn>
                                        <p:tgtEl>
                                          <p:spTgt spid="2338"/>
                                        </p:tgtEl>
                                        <p:attrNameLst>
                                          <p:attrName>style.visibility</p:attrName>
                                        </p:attrNameLst>
                                      </p:cBhvr>
                                      <p:to>
                                        <p:strVal val="hidden"/>
                                      </p:to>
                                    </p:set>
                                  </p:childTnLst>
                                </p:cTn>
                              </p:par>
                              <p:par>
                                <p:cTn id="34" presetID="7" presetClass="exit" presetSubtype="4" fill="hold" grpId="0" nodeType="withEffect">
                                  <p:stCondLst>
                                    <p:cond delay="0"/>
                                  </p:stCondLst>
                                  <p:iterate>
                                    <p:tmAbs val="0"/>
                                  </p:iterate>
                                  <p:childTnLst>
                                    <p:anim calcmode="lin" valueType="num">
                                      <p:cBhvr>
                                        <p:cTn id="35" dur="2000" fill="hold"/>
                                        <p:tgtEl>
                                          <p:spTgt spid="2339"/>
                                        </p:tgtEl>
                                        <p:attrNameLst>
                                          <p:attrName>ppt_x</p:attrName>
                                        </p:attrNameLst>
                                      </p:cBhvr>
                                      <p:tavLst>
                                        <p:tav tm="0">
                                          <p:val>
                                            <p:strVal val="ppt_x"/>
                                          </p:val>
                                        </p:tav>
                                        <p:tav tm="100000">
                                          <p:val>
                                            <p:strVal val="ppt_x"/>
                                          </p:val>
                                        </p:tav>
                                      </p:tavLst>
                                    </p:anim>
                                    <p:anim calcmode="lin" valueType="num">
                                      <p:cBhvr>
                                        <p:cTn id="36" dur="2000" fill="hold"/>
                                        <p:tgtEl>
                                          <p:spTgt spid="2339"/>
                                        </p:tgtEl>
                                        <p:attrNameLst>
                                          <p:attrName>ppt_y</p:attrName>
                                        </p:attrNameLst>
                                      </p:cBhvr>
                                      <p:tavLst>
                                        <p:tav tm="0">
                                          <p:val>
                                            <p:strVal val="ppt_y"/>
                                          </p:val>
                                        </p:tav>
                                        <p:tav tm="100000">
                                          <p:val>
                                            <p:strVal val="1+ppt_h/2"/>
                                          </p:val>
                                        </p:tav>
                                      </p:tavLst>
                                    </p:anim>
                                    <p:set>
                                      <p:cBhvr>
                                        <p:cTn id="37" fill="hold">
                                          <p:stCondLst>
                                            <p:cond delay="1999"/>
                                          </p:stCondLst>
                                        </p:cTn>
                                        <p:tgtEl>
                                          <p:spTgt spid="2339"/>
                                        </p:tgtEl>
                                        <p:attrNameLst>
                                          <p:attrName>style.visibility</p:attrName>
                                        </p:attrNameLst>
                                      </p:cBhvr>
                                      <p:to>
                                        <p:strVal val="hidden"/>
                                      </p:to>
                                    </p:set>
                                  </p:childTnLst>
                                </p:cTn>
                              </p:par>
                            </p:childTnLst>
                          </p:cTn>
                        </p:par>
                        <p:par>
                          <p:cTn id="38" fill="hold">
                            <p:stCondLst>
                              <p:cond delay="3000"/>
                            </p:stCondLst>
                            <p:childTnLst>
                              <p:par>
                                <p:cTn id="39" presetID="9" presetClass="entr" fill="hold" grpId="0" nodeType="afterEffect">
                                  <p:stCondLst>
                                    <p:cond delay="0"/>
                                  </p:stCondLst>
                                  <p:iterate>
                                    <p:tmAbs val="0"/>
                                  </p:iterate>
                                  <p:childTnLst>
                                    <p:set>
                                      <p:cBhvr>
                                        <p:cTn id="40" fill="hold"/>
                                        <p:tgtEl>
                                          <p:spTgt spid="2343"/>
                                        </p:tgtEl>
                                        <p:attrNameLst>
                                          <p:attrName>style.visibility</p:attrName>
                                        </p:attrNameLst>
                                      </p:cBhvr>
                                      <p:to>
                                        <p:strVal val="visible"/>
                                      </p:to>
                                    </p:set>
                                    <p:animEffect transition="in" filter="dissolve">
                                      <p:cBhvr>
                                        <p:cTn id="41" dur="1000"/>
                                        <p:tgtEl>
                                          <p:spTgt spid="2343"/>
                                        </p:tgtEl>
                                      </p:cBhvr>
                                    </p:animEffect>
                                  </p:childTnLst>
                                </p:cTn>
                              </p:par>
                            </p:childTnLst>
                          </p:cTn>
                        </p:par>
                        <p:par>
                          <p:cTn id="42" fill="hold">
                            <p:stCondLst>
                              <p:cond delay="4000"/>
                            </p:stCondLst>
                            <p:childTnLst>
                              <p:par>
                                <p:cTn id="43" presetID="7" presetClass="entr" presetSubtype="4" fill="hold" grpId="0" nodeType="afterEffect">
                                  <p:stCondLst>
                                    <p:cond delay="0"/>
                                  </p:stCondLst>
                                  <p:iterate>
                                    <p:tmAbs val="0"/>
                                  </p:iterate>
                                  <p:childTnLst>
                                    <p:set>
                                      <p:cBhvr>
                                        <p:cTn id="44" fill="hold"/>
                                        <p:tgtEl>
                                          <p:spTgt spid="2344"/>
                                        </p:tgtEl>
                                        <p:attrNameLst>
                                          <p:attrName>style.visibility</p:attrName>
                                        </p:attrNameLst>
                                      </p:cBhvr>
                                      <p:to>
                                        <p:strVal val="visible"/>
                                      </p:to>
                                    </p:set>
                                    <p:anim calcmode="lin" valueType="num">
                                      <p:cBhvr>
                                        <p:cTn id="45" dur="1500" fill="hold"/>
                                        <p:tgtEl>
                                          <p:spTgt spid="2344"/>
                                        </p:tgtEl>
                                        <p:attrNameLst>
                                          <p:attrName>ppt_x</p:attrName>
                                        </p:attrNameLst>
                                      </p:cBhvr>
                                      <p:tavLst>
                                        <p:tav tm="0">
                                          <p:val>
                                            <p:strVal val="#ppt_x"/>
                                          </p:val>
                                        </p:tav>
                                        <p:tav tm="100000">
                                          <p:val>
                                            <p:strVal val="#ppt_x"/>
                                          </p:val>
                                        </p:tav>
                                      </p:tavLst>
                                    </p:anim>
                                    <p:anim calcmode="lin" valueType="num">
                                      <p:cBhvr>
                                        <p:cTn id="46" dur="1500" fill="hold"/>
                                        <p:tgtEl>
                                          <p:spTgt spid="2344"/>
                                        </p:tgtEl>
                                        <p:attrNameLst>
                                          <p:attrName>ppt_y</p:attrName>
                                        </p:attrNameLst>
                                      </p:cBhvr>
                                      <p:tavLst>
                                        <p:tav tm="0">
                                          <p:val>
                                            <p:strVal val="1+#ppt_h/2"/>
                                          </p:val>
                                        </p:tav>
                                        <p:tav tm="100000">
                                          <p:val>
                                            <p:strVal val="#ppt_y"/>
                                          </p:val>
                                        </p:tav>
                                      </p:tavLst>
                                    </p:anim>
                                  </p:childTnLst>
                                </p:cTn>
                              </p:par>
                            </p:childTnLst>
                          </p:cTn>
                        </p:par>
                        <p:par>
                          <p:cTn id="47" fill="hold">
                            <p:stCondLst>
                              <p:cond delay="5500"/>
                            </p:stCondLst>
                            <p:childTnLst>
                              <p:par>
                                <p:cTn id="48" presetID="9" presetClass="entr" fill="hold" grpId="0" nodeType="afterEffect">
                                  <p:stCondLst>
                                    <p:cond delay="500"/>
                                  </p:stCondLst>
                                  <p:iterate>
                                    <p:tmAbs val="0"/>
                                  </p:iterate>
                                  <p:childTnLst>
                                    <p:set>
                                      <p:cBhvr>
                                        <p:cTn id="49" fill="hold"/>
                                        <p:tgtEl>
                                          <p:spTgt spid="2357"/>
                                        </p:tgtEl>
                                        <p:attrNameLst>
                                          <p:attrName>style.visibility</p:attrName>
                                        </p:attrNameLst>
                                      </p:cBhvr>
                                      <p:to>
                                        <p:strVal val="visible"/>
                                      </p:to>
                                    </p:set>
                                    <p:animEffect transition="in" filter="dissolve">
                                      <p:cBhvr>
                                        <p:cTn id="50" dur="1000"/>
                                        <p:tgtEl>
                                          <p:spTgt spid="2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2" grpId="0" animBg="1" advAuto="0"/>
      <p:bldP spid="2333" grpId="0" animBg="1" advAuto="0"/>
      <p:bldP spid="2334" grpId="0" animBg="1" advAuto="0"/>
      <p:bldP spid="2335" grpId="0" animBg="1" advAuto="0"/>
      <p:bldP spid="2338" grpId="0" animBg="1" advAuto="0"/>
      <p:bldP spid="2339" grpId="0" animBg="1" advAuto="0"/>
      <p:bldP spid="2340" grpId="0" animBg="1" advAuto="0"/>
      <p:bldP spid="2340" grpId="1" animBg="1" advAuto="0"/>
      <p:bldP spid="2343" grpId="0" animBg="1" advAuto="0"/>
      <p:bldP spid="2344" grpId="0" animBg="1" advAuto="0"/>
      <p:bldP spid="2357"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elle">
            <a:extLst>
              <a:ext uri="{FF2B5EF4-FFF2-40B4-BE49-F238E27FC236}">
                <a16:creationId xmlns:a16="http://schemas.microsoft.com/office/drawing/2014/main" id="{D6F4C6CA-E2C0-1FE2-E599-C28CA8DA595E}"/>
              </a:ext>
            </a:extLst>
          </p:cNvPr>
          <p:cNvGraphicFramePr/>
          <p:nvPr>
            <p:extLst>
              <p:ext uri="{D42A27DB-BD31-4B8C-83A1-F6EECF244321}">
                <p14:modId xmlns:p14="http://schemas.microsoft.com/office/powerpoint/2010/main" val="3270776309"/>
              </p:ext>
            </p:extLst>
          </p:nvPr>
        </p:nvGraphicFramePr>
        <p:xfrm>
          <a:off x="62859" y="1808115"/>
          <a:ext cx="1678296" cy="1409239"/>
        </p:xfrm>
        <a:graphic>
          <a:graphicData uri="http://schemas.openxmlformats.org/drawingml/2006/table">
            <a:tbl>
              <a:tblPr bandRow="1"/>
              <a:tblGrid>
                <a:gridCol w="419574">
                  <a:extLst>
                    <a:ext uri="{9D8B030D-6E8A-4147-A177-3AD203B41FA5}">
                      <a16:colId xmlns:a16="http://schemas.microsoft.com/office/drawing/2014/main" val="20000"/>
                    </a:ext>
                  </a:extLst>
                </a:gridCol>
                <a:gridCol w="419574">
                  <a:extLst>
                    <a:ext uri="{9D8B030D-6E8A-4147-A177-3AD203B41FA5}">
                      <a16:colId xmlns:a16="http://schemas.microsoft.com/office/drawing/2014/main" val="20001"/>
                    </a:ext>
                  </a:extLst>
                </a:gridCol>
                <a:gridCol w="419574">
                  <a:extLst>
                    <a:ext uri="{9D8B030D-6E8A-4147-A177-3AD203B41FA5}">
                      <a16:colId xmlns:a16="http://schemas.microsoft.com/office/drawing/2014/main" val="20002"/>
                    </a:ext>
                  </a:extLst>
                </a:gridCol>
                <a:gridCol w="419574">
                  <a:extLst>
                    <a:ext uri="{9D8B030D-6E8A-4147-A177-3AD203B41FA5}">
                      <a16:colId xmlns:a16="http://schemas.microsoft.com/office/drawing/2014/main" val="20003"/>
                    </a:ext>
                  </a:extLst>
                </a:gridCol>
              </a:tblGrid>
              <a:tr h="356823">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3</a:t>
                      </a:r>
                    </a:p>
                  </a:txBody>
                  <a:tcPr marL="0" marR="0" marT="0" marB="0" anchor="ctr" horzOverflow="overflow">
                    <a:lnL w="25400">
                      <a:solidFill>
                        <a:srgbClr val="FFFFFF"/>
                      </a:solidFill>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a:latin typeface="Arial" panose="020B0604020202020204" pitchFamily="34" charset="0"/>
                          <a:cs typeface="Arial" panose="020B0604020202020204" pitchFamily="34" charset="0"/>
                        </a:rPr>
                        <a:t>7</a:t>
                      </a:r>
                      <a:r>
                        <a:rPr sz="1600" baseline="31999">
                          <a:latin typeface="Arial" panose="020B0604020202020204" pitchFamily="34" charset="0"/>
                          <a:cs typeface="Arial" panose="020B0604020202020204" pitchFamily="34" charset="0"/>
                        </a:rPr>
                        <a:t>2</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1</a:t>
                      </a:r>
                    </a:p>
                  </a:txBody>
                  <a:tcPr marL="0" marR="0" marT="0" marB="0" anchor="ctr" horzOverflow="overflow">
                    <a:lnL w="25400">
                      <a:solidFill>
                        <a:srgbClr val="000000"/>
                      </a:solidFill>
                      <a:miter lim="400000"/>
                    </a:lnL>
                    <a:lnR w="25400">
                      <a:solidFill>
                        <a:srgbClr val="000000"/>
                      </a:solidFill>
                      <a:miter lim="400000"/>
                    </a:lnR>
                    <a:lnT w="25400">
                      <a:solidFill>
                        <a:srgbClr val="FFFFFF"/>
                      </a:solidFill>
                    </a:lnT>
                    <a:lnB w="25400">
                      <a:solidFill>
                        <a:srgbClr val="000000"/>
                      </a:solidFill>
                      <a:miter lim="400000"/>
                    </a:lnB>
                    <a:noFill/>
                  </a:tcPr>
                </a:tc>
                <a:tc>
                  <a:txBody>
                    <a:bodyPr/>
                    <a:lstStyle/>
                    <a:p>
                      <a:pPr algn="ctr">
                        <a:defRPr sz="2600" b="1">
                          <a:latin typeface="Helvetica Neue"/>
                          <a:ea typeface="Helvetica Neue"/>
                          <a:cs typeface="Helvetica Neue"/>
                        </a:defRPr>
                      </a:pPr>
                      <a:r>
                        <a:rPr sz="1600" dirty="0">
                          <a:latin typeface="Arial" panose="020B0604020202020204" pitchFamily="34" charset="0"/>
                          <a:cs typeface="Arial" panose="020B0604020202020204" pitchFamily="34" charset="0"/>
                        </a:rPr>
                        <a:t>7</a:t>
                      </a:r>
                      <a:r>
                        <a:rPr sz="1600" baseline="31999" dirty="0">
                          <a:latin typeface="Arial" panose="020B0604020202020204" pitchFamily="34" charset="0"/>
                          <a:cs typeface="Arial" panose="020B0604020202020204" pitchFamily="34" charset="0"/>
                        </a:rPr>
                        <a:t>0</a:t>
                      </a:r>
                    </a:p>
                  </a:txBody>
                  <a:tcPr marL="0" marR="0" marT="0" marB="0" anchor="ctr" horzOverflow="overflow">
                    <a:lnL w="25400">
                      <a:solidFill>
                        <a:srgbClr val="000000"/>
                      </a:solidFill>
                      <a:miter lim="400000"/>
                    </a:lnL>
                    <a:lnR w="25400">
                      <a:solidFill>
                        <a:srgbClr val="FFFFFF"/>
                      </a:solidFill>
                    </a:lnR>
                    <a:lnT w="25400">
                      <a:solidFill>
                        <a:srgbClr val="FFFFFF"/>
                      </a:solidFill>
                    </a:lnT>
                    <a:lnB w="25400">
                      <a:solidFill>
                        <a:srgbClr val="000000"/>
                      </a:solidFill>
                      <a:miter lim="400000"/>
                    </a:lnB>
                    <a:noFill/>
                  </a:tcPr>
                </a:tc>
                <a:extLst>
                  <a:ext uri="{0D108BD9-81ED-4DB2-BD59-A6C34878D82A}">
                    <a16:rowId xmlns:a16="http://schemas.microsoft.com/office/drawing/2014/main" val="10000"/>
                  </a:ext>
                </a:extLst>
              </a:tr>
              <a:tr h="534519">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25400">
                      <a:solidFill>
                        <a:srgbClr val="000000"/>
                      </a:solidFill>
                      <a:miter lim="400000"/>
                    </a:lnT>
                    <a:lnB w="0">
                      <a:miter lim="400000"/>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25400">
                      <a:solidFill>
                        <a:srgbClr val="000000"/>
                      </a:solidFill>
                      <a:miter lim="400000"/>
                    </a:lnT>
                    <a:lnB w="0">
                      <a:miter lim="400000"/>
                    </a:lnB>
                    <a:noFill/>
                  </a:tcPr>
                </a:tc>
                <a:extLst>
                  <a:ext uri="{0D108BD9-81ED-4DB2-BD59-A6C34878D82A}">
                    <a16:rowId xmlns:a16="http://schemas.microsoft.com/office/drawing/2014/main" val="10001"/>
                  </a:ext>
                </a:extLst>
              </a:tr>
              <a:tr h="517897">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FFFFFF"/>
                      </a:solidFill>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000000"/>
                      </a:solidFill>
                      <a:miter lim="400000"/>
                    </a:lnR>
                    <a:lnT w="0">
                      <a:miter lim="400000"/>
                    </a:lnT>
                    <a:lnB w="25400">
                      <a:solidFill>
                        <a:srgbClr val="FFFFFF"/>
                      </a:solidFill>
                    </a:lnB>
                    <a:noFill/>
                  </a:tcPr>
                </a:tc>
                <a:tc>
                  <a:txBody>
                    <a:bodyPr/>
                    <a:lstStyle/>
                    <a:p>
                      <a:pPr>
                        <a:defRPr sz="1800">
                          <a:latin typeface="Helvetica Neue"/>
                          <a:ea typeface="Helvetica Neue"/>
                          <a:cs typeface="Helvetica Neue"/>
                        </a:defRPr>
                      </a:pPr>
                      <a:endParaRPr sz="1600" dirty="0">
                        <a:latin typeface="Arial" panose="020B0604020202020204" pitchFamily="34" charset="0"/>
                        <a:cs typeface="Arial" panose="020B0604020202020204" pitchFamily="34" charset="0"/>
                      </a:endParaRPr>
                    </a:p>
                  </a:txBody>
                  <a:tcPr marL="0" marR="0" marT="0" marB="0" horzOverflow="overflow">
                    <a:lnL w="25400">
                      <a:solidFill>
                        <a:srgbClr val="000000"/>
                      </a:solidFill>
                      <a:miter lim="400000"/>
                    </a:lnL>
                    <a:lnR w="25400">
                      <a:solidFill>
                        <a:srgbClr val="FFFFFF"/>
                      </a:solidFill>
                    </a:lnR>
                    <a:lnT w="0">
                      <a:miter lim="400000"/>
                    </a:lnT>
                    <a:lnB w="25400">
                      <a:solidFill>
                        <a:srgbClr val="FFFFFF"/>
                      </a:solidFill>
                    </a:lnB>
                    <a:noFill/>
                  </a:tcPr>
                </a:tc>
                <a:extLst>
                  <a:ext uri="{0D108BD9-81ED-4DB2-BD59-A6C34878D82A}">
                    <a16:rowId xmlns:a16="http://schemas.microsoft.com/office/drawing/2014/main" val="10002"/>
                  </a:ext>
                </a:extLst>
              </a:tr>
            </a:tbl>
          </a:graphicData>
        </a:graphic>
      </p:graphicFrame>
      <p:grpSp>
        <p:nvGrpSpPr>
          <p:cNvPr id="2364" name="Gruppieren"/>
          <p:cNvGrpSpPr/>
          <p:nvPr/>
        </p:nvGrpSpPr>
        <p:grpSpPr>
          <a:xfrm>
            <a:off x="3386879" y="1762534"/>
            <a:ext cx="5161292" cy="4382055"/>
            <a:chOff x="0" y="0"/>
            <a:chExt cx="6881722" cy="5842738"/>
          </a:xfrm>
        </p:grpSpPr>
        <p:sp>
          <p:nvSpPr>
            <p:cNvPr id="2361" name="Rechteck"/>
            <p:cNvSpPr/>
            <p:nvPr/>
          </p:nvSpPr>
          <p:spPr>
            <a:xfrm>
              <a:off x="0" y="0"/>
              <a:ext cx="6881723" cy="5842739"/>
            </a:xfrm>
            <a:prstGeom prst="rect">
              <a:avLst/>
            </a:prstGeom>
            <a:solidFill>
              <a:srgbClr val="327D87"/>
            </a:solidFill>
            <a:ln w="12700" cap="flat">
              <a:solidFill>
                <a:srgbClr val="327D87"/>
              </a:solidFill>
              <a:prstDash val="solid"/>
              <a:miter lim="800000"/>
            </a:ln>
            <a:effectLst/>
          </p:spPr>
          <p:txBody>
            <a:bodyPr wrap="square" lIns="34289" tIns="34289" rIns="34289" bIns="34289" numCol="1" anchor="ctr">
              <a:noAutofit/>
            </a:bodyPr>
            <a:lstStyle/>
            <a:p>
              <a:pPr>
                <a:defRPr sz="1800"/>
              </a:pPr>
              <a:endParaRPr sz="1350"/>
            </a:p>
          </p:txBody>
        </p:sp>
        <p:sp>
          <p:nvSpPr>
            <p:cNvPr id="2362" name="Linie"/>
            <p:cNvSpPr/>
            <p:nvPr/>
          </p:nvSpPr>
          <p:spPr>
            <a:xfrm flipV="1">
              <a:off x="4604472" y="54611"/>
              <a:ext cx="1" cy="5644071"/>
            </a:xfrm>
            <a:prstGeom prst="line">
              <a:avLst/>
            </a:prstGeom>
            <a:noFill/>
            <a:ln w="12700" cap="flat">
              <a:solidFill>
                <a:srgbClr val="000000"/>
              </a:solidFill>
              <a:custDash>
                <a:ds d="600000" sp="600000"/>
              </a:custDash>
              <a:miter lim="400000"/>
            </a:ln>
            <a:effectLst/>
          </p:spPr>
          <p:txBody>
            <a:bodyPr wrap="square" lIns="34289" tIns="34289" rIns="34289" bIns="34289" numCol="1" anchor="t">
              <a:noAutofit/>
            </a:bodyPr>
            <a:lstStyle/>
            <a:p>
              <a:pPr>
                <a:defRPr sz="1800"/>
              </a:pPr>
              <a:endParaRPr sz="1350"/>
            </a:p>
          </p:txBody>
        </p:sp>
        <p:sp>
          <p:nvSpPr>
            <p:cNvPr id="2363" name="Linie"/>
            <p:cNvSpPr/>
            <p:nvPr/>
          </p:nvSpPr>
          <p:spPr>
            <a:xfrm flipV="1">
              <a:off x="2481879" y="54611"/>
              <a:ext cx="1" cy="5644071"/>
            </a:xfrm>
            <a:prstGeom prst="line">
              <a:avLst/>
            </a:prstGeom>
            <a:noFill/>
            <a:ln w="12700" cap="flat">
              <a:solidFill>
                <a:srgbClr val="000000"/>
              </a:solidFill>
              <a:custDash>
                <a:ds d="600000" sp="600000"/>
              </a:custDash>
              <a:miter lim="400000"/>
            </a:ln>
            <a:effectLst/>
          </p:spPr>
          <p:txBody>
            <a:bodyPr wrap="square" lIns="34289" tIns="34289" rIns="34289" bIns="34289" numCol="1" anchor="t">
              <a:noAutofit/>
            </a:bodyPr>
            <a:lstStyle/>
            <a:p>
              <a:pPr>
                <a:defRPr sz="1800"/>
              </a:pPr>
              <a:endParaRPr sz="1350"/>
            </a:p>
          </p:txBody>
        </p:sp>
      </p:grpSp>
      <p:grpSp>
        <p:nvGrpSpPr>
          <p:cNvPr id="2368" name="Gruppieren"/>
          <p:cNvGrpSpPr/>
          <p:nvPr/>
        </p:nvGrpSpPr>
        <p:grpSpPr>
          <a:xfrm>
            <a:off x="1805556" y="1762534"/>
            <a:ext cx="1600054" cy="4382055"/>
            <a:chOff x="0" y="0"/>
            <a:chExt cx="2133403" cy="5842738"/>
          </a:xfrm>
        </p:grpSpPr>
        <p:sp>
          <p:nvSpPr>
            <p:cNvPr id="2366" name="Rechteck"/>
            <p:cNvSpPr/>
            <p:nvPr/>
          </p:nvSpPr>
          <p:spPr>
            <a:xfrm>
              <a:off x="0" y="0"/>
              <a:ext cx="2133404" cy="5842739"/>
            </a:xfrm>
            <a:prstGeom prst="rect">
              <a:avLst/>
            </a:prstGeom>
            <a:solidFill>
              <a:srgbClr val="327D87"/>
            </a:solidFill>
            <a:ln w="12700" cap="flat">
              <a:solidFill>
                <a:srgbClr val="327D87"/>
              </a:solidFill>
              <a:prstDash val="solid"/>
              <a:miter lim="800000"/>
            </a:ln>
            <a:effectLst/>
          </p:spPr>
          <p:txBody>
            <a:bodyPr wrap="square" lIns="34289" tIns="34289" rIns="34289" bIns="34289" numCol="1" anchor="ctr">
              <a:noAutofit/>
            </a:bodyPr>
            <a:lstStyle/>
            <a:p>
              <a:pPr>
                <a:defRPr sz="1800"/>
              </a:pPr>
              <a:endParaRPr sz="1350" dirty="0"/>
            </a:p>
          </p:txBody>
        </p:sp>
        <p:sp>
          <p:nvSpPr>
            <p:cNvPr id="2367" name="Linie"/>
            <p:cNvSpPr/>
            <p:nvPr/>
          </p:nvSpPr>
          <p:spPr>
            <a:xfrm flipV="1">
              <a:off x="2058365" y="54611"/>
              <a:ext cx="1" cy="5644071"/>
            </a:xfrm>
            <a:prstGeom prst="line">
              <a:avLst/>
            </a:prstGeom>
            <a:noFill/>
            <a:ln w="12700" cap="flat">
              <a:solidFill>
                <a:srgbClr val="000000"/>
              </a:solidFill>
              <a:custDash>
                <a:ds d="600000" sp="600000"/>
              </a:custDash>
              <a:miter lim="400000"/>
            </a:ln>
            <a:effectLst/>
          </p:spPr>
          <p:txBody>
            <a:bodyPr wrap="square" lIns="34289" tIns="34289" rIns="34289" bIns="34289" numCol="1" anchor="t">
              <a:noAutofit/>
            </a:bodyPr>
            <a:lstStyle/>
            <a:p>
              <a:pPr>
                <a:defRPr sz="1800"/>
              </a:pPr>
              <a:endParaRPr sz="1350"/>
            </a:p>
          </p:txBody>
        </p:sp>
      </p:grpSp>
      <p:pic>
        <p:nvPicPr>
          <p:cNvPr id="2369" name="Bild" descr="Bild"/>
          <p:cNvPicPr>
            <a:picLocks noChangeAspect="1"/>
          </p:cNvPicPr>
          <p:nvPr/>
        </p:nvPicPr>
        <p:blipFill>
          <a:blip r:embed="rId3"/>
          <a:stretch>
            <a:fillRect/>
          </a:stretch>
        </p:blipFill>
        <p:spPr>
          <a:xfrm>
            <a:off x="1987238" y="3252244"/>
            <a:ext cx="1236690" cy="1242260"/>
          </a:xfrm>
          <a:prstGeom prst="rect">
            <a:avLst/>
          </a:prstGeom>
          <a:ln w="12700">
            <a:miter lim="400000"/>
          </a:ln>
        </p:spPr>
      </p:pic>
      <p:grpSp>
        <p:nvGrpSpPr>
          <p:cNvPr id="2373" name="Gruppieren"/>
          <p:cNvGrpSpPr/>
          <p:nvPr/>
        </p:nvGrpSpPr>
        <p:grpSpPr>
          <a:xfrm>
            <a:off x="7349812" y="3680815"/>
            <a:ext cx="561325" cy="177365"/>
            <a:chOff x="0" y="0"/>
            <a:chExt cx="748431" cy="236486"/>
          </a:xfrm>
        </p:grpSpPr>
        <p:pic>
          <p:nvPicPr>
            <p:cNvPr id="2370" name="Bild" descr="Bild"/>
            <p:cNvPicPr>
              <a:picLocks noChangeAspect="1"/>
            </p:cNvPicPr>
            <p:nvPr/>
          </p:nvPicPr>
          <p:blipFill>
            <a:blip r:embed="rId4"/>
            <a:stretch>
              <a:fillRect/>
            </a:stretch>
          </p:blipFill>
          <p:spPr>
            <a:xfrm>
              <a:off x="254000" y="0"/>
              <a:ext cx="236487" cy="236487"/>
            </a:xfrm>
            <a:prstGeom prst="rect">
              <a:avLst/>
            </a:prstGeom>
            <a:ln w="12700" cap="flat">
              <a:noFill/>
              <a:miter lim="400000"/>
            </a:ln>
            <a:effectLst/>
          </p:spPr>
        </p:pic>
        <p:pic>
          <p:nvPicPr>
            <p:cNvPr id="2371" name="Bild" descr="Bild"/>
            <p:cNvPicPr>
              <a:picLocks noChangeAspect="1"/>
            </p:cNvPicPr>
            <p:nvPr/>
          </p:nvPicPr>
          <p:blipFill>
            <a:blip r:embed="rId4"/>
            <a:stretch>
              <a:fillRect/>
            </a:stretch>
          </p:blipFill>
          <p:spPr>
            <a:xfrm>
              <a:off x="511945" y="0"/>
              <a:ext cx="236487" cy="236487"/>
            </a:xfrm>
            <a:prstGeom prst="rect">
              <a:avLst/>
            </a:prstGeom>
            <a:ln w="12700" cap="flat">
              <a:noFill/>
              <a:miter lim="400000"/>
            </a:ln>
            <a:effectLst/>
          </p:spPr>
        </p:pic>
        <p:pic>
          <p:nvPicPr>
            <p:cNvPr id="2372" name="Bild" descr="Bild"/>
            <p:cNvPicPr>
              <a:picLocks noChangeAspect="1"/>
            </p:cNvPicPr>
            <p:nvPr/>
          </p:nvPicPr>
          <p:blipFill>
            <a:blip r:embed="rId4"/>
            <a:stretch>
              <a:fillRect/>
            </a:stretch>
          </p:blipFill>
          <p:spPr>
            <a:xfrm>
              <a:off x="0" y="0"/>
              <a:ext cx="236487" cy="236487"/>
            </a:xfrm>
            <a:prstGeom prst="rect">
              <a:avLst/>
            </a:prstGeom>
            <a:ln w="12700" cap="flat">
              <a:noFill/>
              <a:miter lim="400000"/>
            </a:ln>
            <a:effectLst/>
          </p:spPr>
        </p:pic>
      </p:grpSp>
      <p:pic>
        <p:nvPicPr>
          <p:cNvPr id="2374" name="Bild" descr="Bild"/>
          <p:cNvPicPr>
            <a:picLocks noChangeAspect="1"/>
          </p:cNvPicPr>
          <p:nvPr/>
        </p:nvPicPr>
        <p:blipFill>
          <a:blip r:embed="rId5"/>
          <a:stretch>
            <a:fillRect/>
          </a:stretch>
        </p:blipFill>
        <p:spPr>
          <a:xfrm>
            <a:off x="5573892" y="3564154"/>
            <a:ext cx="975506" cy="177365"/>
          </a:xfrm>
          <a:prstGeom prst="rect">
            <a:avLst/>
          </a:prstGeom>
          <a:ln w="12700">
            <a:miter lim="400000"/>
          </a:ln>
        </p:spPr>
      </p:pic>
      <p:pic>
        <p:nvPicPr>
          <p:cNvPr id="2375" name="Bild" descr="Bild"/>
          <p:cNvPicPr>
            <a:picLocks noChangeAspect="1"/>
          </p:cNvPicPr>
          <p:nvPr/>
        </p:nvPicPr>
        <p:blipFill>
          <a:blip r:embed="rId5"/>
          <a:stretch>
            <a:fillRect/>
          </a:stretch>
        </p:blipFill>
        <p:spPr>
          <a:xfrm>
            <a:off x="5573892" y="3797476"/>
            <a:ext cx="975506" cy="177365"/>
          </a:xfrm>
          <a:prstGeom prst="rect">
            <a:avLst/>
          </a:prstGeom>
          <a:ln w="12700">
            <a:miter lim="400000"/>
          </a:ln>
        </p:spPr>
      </p:pic>
      <p:grpSp>
        <p:nvGrpSpPr>
          <p:cNvPr id="2394" name="Gruppieren"/>
          <p:cNvGrpSpPr/>
          <p:nvPr/>
        </p:nvGrpSpPr>
        <p:grpSpPr>
          <a:xfrm>
            <a:off x="2252262" y="1880236"/>
            <a:ext cx="5594112" cy="3315730"/>
            <a:chOff x="0" y="0"/>
            <a:chExt cx="7458814" cy="4420973"/>
          </a:xfrm>
        </p:grpSpPr>
        <p:sp>
          <p:nvSpPr>
            <p:cNvPr id="2386" name="1er"/>
            <p:cNvSpPr txBox="1"/>
            <p:nvPr/>
          </p:nvSpPr>
          <p:spPr>
            <a:xfrm>
              <a:off x="6883446" y="0"/>
              <a:ext cx="575368" cy="492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a:lvl1pPr>
            </a:lstStyle>
            <a:p>
              <a:r>
                <a:rPr sz="1950"/>
                <a:t>1er</a:t>
              </a:r>
            </a:p>
          </p:txBody>
        </p:sp>
        <p:sp>
          <p:nvSpPr>
            <p:cNvPr id="2387" name="7er"/>
            <p:cNvSpPr txBox="1"/>
            <p:nvPr/>
          </p:nvSpPr>
          <p:spPr>
            <a:xfrm>
              <a:off x="4791673" y="0"/>
              <a:ext cx="575368" cy="492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a:lvl1pPr>
            </a:lstStyle>
            <a:p>
              <a:r>
                <a:rPr sz="1950"/>
                <a:t>7er</a:t>
              </a:r>
            </a:p>
          </p:txBody>
        </p:sp>
        <p:sp>
          <p:nvSpPr>
            <p:cNvPr id="2388" name="49er"/>
            <p:cNvSpPr txBox="1"/>
            <p:nvPr/>
          </p:nvSpPr>
          <p:spPr>
            <a:xfrm>
              <a:off x="2482898" y="0"/>
              <a:ext cx="761317" cy="492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a:lvl1pPr>
            </a:lstStyle>
            <a:p>
              <a:r>
                <a:rPr sz="1950"/>
                <a:t>49er</a:t>
              </a:r>
            </a:p>
          </p:txBody>
        </p:sp>
        <p:sp>
          <p:nvSpPr>
            <p:cNvPr id="2389" name="343er"/>
            <p:cNvSpPr txBox="1"/>
            <p:nvPr/>
          </p:nvSpPr>
          <p:spPr>
            <a:xfrm>
              <a:off x="0" y="0"/>
              <a:ext cx="947265" cy="492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a:lvl1pPr>
            </a:lstStyle>
            <a:p>
              <a:r>
                <a:rPr sz="1950"/>
                <a:t>343er</a:t>
              </a:r>
            </a:p>
          </p:txBody>
        </p:sp>
        <p:sp>
          <p:nvSpPr>
            <p:cNvPr id="2390" name="1"/>
            <p:cNvSpPr txBox="1"/>
            <p:nvPr/>
          </p:nvSpPr>
          <p:spPr>
            <a:xfrm>
              <a:off x="307552" y="3928533"/>
              <a:ext cx="278279" cy="49244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950"/>
                <a:t>1</a:t>
              </a:r>
            </a:p>
          </p:txBody>
        </p:sp>
        <p:sp>
          <p:nvSpPr>
            <p:cNvPr id="2391" name="0"/>
            <p:cNvSpPr txBox="1"/>
            <p:nvPr/>
          </p:nvSpPr>
          <p:spPr>
            <a:xfrm>
              <a:off x="2718330" y="3928533"/>
              <a:ext cx="278279" cy="49244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950"/>
                <a:t>0</a:t>
              </a:r>
            </a:p>
          </p:txBody>
        </p:sp>
        <p:sp>
          <p:nvSpPr>
            <p:cNvPr id="2392" name="2"/>
            <p:cNvSpPr txBox="1"/>
            <p:nvPr/>
          </p:nvSpPr>
          <p:spPr>
            <a:xfrm>
              <a:off x="4935311" y="3928533"/>
              <a:ext cx="278279" cy="49244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950"/>
                <a:t>2</a:t>
              </a:r>
            </a:p>
          </p:txBody>
        </p:sp>
        <p:sp>
          <p:nvSpPr>
            <p:cNvPr id="2393" name="3"/>
            <p:cNvSpPr txBox="1"/>
            <p:nvPr/>
          </p:nvSpPr>
          <p:spPr>
            <a:xfrm>
              <a:off x="7027083" y="3928533"/>
              <a:ext cx="278279" cy="49244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950" dirty="0"/>
                <a:t>3</a:t>
              </a:r>
            </a:p>
          </p:txBody>
        </p:sp>
      </p:grpSp>
      <p:sp>
        <p:nvSpPr>
          <p:cNvPr id="2396" name="Selbstversuch im 7er-System - Darstellungswechsel"/>
          <p:cNvSpPr txBox="1">
            <a:spLocks noGrp="1"/>
          </p:cNvSpPr>
          <p:nvPr>
            <p:ph type="title"/>
          </p:nvPr>
        </p:nvSpPr>
        <p:spPr>
          <a:prstGeom prst="rect">
            <a:avLst/>
          </a:prstGeom>
        </p:spPr>
        <p:txBody>
          <a:bodyPr/>
          <a:lstStyle/>
          <a:p>
            <a:r>
              <a:rPr lang="de-DE" dirty="0"/>
              <a:t>Vorstellungen besitzen</a:t>
            </a:r>
            <a:endParaRPr sz="1800" b="0" dirty="0"/>
          </a:p>
        </p:txBody>
      </p:sp>
      <p:sp>
        <p:nvSpPr>
          <p:cNvPr id="3" name="Foliennummernplatzhalter 2">
            <a:extLst>
              <a:ext uri="{FF2B5EF4-FFF2-40B4-BE49-F238E27FC236}">
                <a16:creationId xmlns:a16="http://schemas.microsoft.com/office/drawing/2014/main" id="{33F94D56-B66C-D74F-AA49-4490C766F466}"/>
              </a:ext>
            </a:extLst>
          </p:cNvPr>
          <p:cNvSpPr>
            <a:spLocks noGrp="1"/>
          </p:cNvSpPr>
          <p:nvPr>
            <p:ph type="sldNum" sz="quarter" idx="12"/>
          </p:nvPr>
        </p:nvSpPr>
        <p:spPr/>
        <p:txBody>
          <a:bodyPr/>
          <a:lstStyle/>
          <a:p>
            <a:fld id="{F143F12D-CD44-4E95-8234-45130BA1C322}" type="slidenum">
              <a:rPr lang="de-DE" smtClean="0">
                <a:solidFill>
                  <a:prstClr val="black">
                    <a:tint val="75000"/>
                  </a:prstClr>
                </a:solidFill>
              </a:rPr>
              <a:pPr/>
              <a:t>43</a:t>
            </a:fld>
            <a:endParaRPr lang="de-DE">
              <a:solidFill>
                <a:prstClr val="black">
                  <a:tint val="75000"/>
                </a:prstClr>
              </a:solidFill>
            </a:endParaRPr>
          </a:p>
        </p:txBody>
      </p:sp>
      <p:sp>
        <p:nvSpPr>
          <p:cNvPr id="2384" name="(                  )7"/>
          <p:cNvSpPr txBox="1"/>
          <p:nvPr/>
        </p:nvSpPr>
        <p:spPr>
          <a:xfrm>
            <a:off x="446405" y="2782722"/>
            <a:ext cx="1694367" cy="3661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noAutofit/>
          </a:bodyPr>
          <a:lstStyle/>
          <a:p>
            <a:pPr>
              <a:defRPr sz="2600" b="1">
                <a:solidFill>
                  <a:srgbClr val="EC4F21"/>
                </a:solidFill>
              </a:defRPr>
            </a:pPr>
            <a:r>
              <a:rPr lang="de-DE" sz="1950" dirty="0"/>
              <a:t> </a:t>
            </a:r>
            <a:r>
              <a:rPr sz="1950" dirty="0"/>
              <a:t>                </a:t>
            </a:r>
            <a:endParaRPr sz="1950" baseline="-5999" dirty="0"/>
          </a:p>
        </p:txBody>
      </p:sp>
      <p:graphicFrame>
        <p:nvGraphicFramePr>
          <p:cNvPr id="6" name="Tabelle">
            <a:extLst>
              <a:ext uri="{FF2B5EF4-FFF2-40B4-BE49-F238E27FC236}">
                <a16:creationId xmlns:a16="http://schemas.microsoft.com/office/drawing/2014/main" id="{718D18D7-AB4F-4EF6-B753-FEDCFDA72FEB}"/>
              </a:ext>
            </a:extLst>
          </p:cNvPr>
          <p:cNvGraphicFramePr/>
          <p:nvPr>
            <p:extLst>
              <p:ext uri="{D42A27DB-BD31-4B8C-83A1-F6EECF244321}">
                <p14:modId xmlns:p14="http://schemas.microsoft.com/office/powerpoint/2010/main" val="2011044746"/>
              </p:ext>
            </p:extLst>
          </p:nvPr>
        </p:nvGraphicFramePr>
        <p:xfrm>
          <a:off x="225861" y="2138400"/>
          <a:ext cx="1515296" cy="939908"/>
        </p:xfrm>
        <a:graphic>
          <a:graphicData uri="http://schemas.openxmlformats.org/drawingml/2006/table">
            <a:tbl>
              <a:tblPr/>
              <a:tblGrid>
                <a:gridCol w="378824">
                  <a:extLst>
                    <a:ext uri="{9D8B030D-6E8A-4147-A177-3AD203B41FA5}">
                      <a16:colId xmlns:a16="http://schemas.microsoft.com/office/drawing/2014/main" val="20000"/>
                    </a:ext>
                  </a:extLst>
                </a:gridCol>
                <a:gridCol w="378824">
                  <a:extLst>
                    <a:ext uri="{9D8B030D-6E8A-4147-A177-3AD203B41FA5}">
                      <a16:colId xmlns:a16="http://schemas.microsoft.com/office/drawing/2014/main" val="20001"/>
                    </a:ext>
                  </a:extLst>
                </a:gridCol>
                <a:gridCol w="378824">
                  <a:extLst>
                    <a:ext uri="{9D8B030D-6E8A-4147-A177-3AD203B41FA5}">
                      <a16:colId xmlns:a16="http://schemas.microsoft.com/office/drawing/2014/main" val="20002"/>
                    </a:ext>
                  </a:extLst>
                </a:gridCol>
                <a:gridCol w="378824">
                  <a:extLst>
                    <a:ext uri="{9D8B030D-6E8A-4147-A177-3AD203B41FA5}">
                      <a16:colId xmlns:a16="http://schemas.microsoft.com/office/drawing/2014/main" val="20003"/>
                    </a:ext>
                  </a:extLst>
                </a:gridCol>
              </a:tblGrid>
              <a:tr h="310890">
                <a:tc>
                  <a:txBody>
                    <a:bodyPr/>
                    <a:lstStyle/>
                    <a:p>
                      <a:pPr>
                        <a:defRPr sz="2600">
                          <a:latin typeface="Helvetica Neue"/>
                          <a:ea typeface="Helvetica Neue"/>
                          <a:cs typeface="Helvetica Neue"/>
                          <a:sym typeface="Helvetica Neue"/>
                        </a:defRPr>
                      </a:pPr>
                      <a:endParaRPr sz="160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0">
                      <a:miter lim="400000"/>
                    </a:lnT>
                    <a:lnB w="0">
                      <a:miter lim="400000"/>
                    </a:lnB>
                    <a:no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4</a:t>
                      </a:r>
                    </a:p>
                  </a:txBody>
                  <a:tcPr marL="0" marR="0" marT="0" marB="0" anchor="ctr" horzOverflow="overflow">
                    <a:lnL w="0">
                      <a:miter lim="400000"/>
                    </a:lnL>
                    <a:lnR w="0">
                      <a:miter lim="400000"/>
                    </a:lnR>
                    <a:lnT w="0">
                      <a:miter lim="400000"/>
                    </a:lnT>
                    <a:lnB w="0">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3</a:t>
                      </a:r>
                    </a:p>
                  </a:txBody>
                  <a:tcPr marL="0" marR="0" marT="0" marB="0" anchor="ctr" horzOverflow="overflow">
                    <a:lnL w="0">
                      <a:miter lim="400000"/>
                    </a:lnL>
                    <a:lnR w="0">
                      <a:miter lim="400000"/>
                    </a:lnR>
                    <a:lnT w="0">
                      <a:miter lim="400000"/>
                    </a:lnT>
                    <a:lnB w="0">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6</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0">
                      <a:miter lim="400000"/>
                    </a:lnB>
                    <a:noFill/>
                  </a:tcPr>
                </a:tc>
                <a:extLst>
                  <a:ext uri="{0D108BD9-81ED-4DB2-BD59-A6C34878D82A}">
                    <a16:rowId xmlns:a16="http://schemas.microsoft.com/office/drawing/2014/main" val="10000"/>
                  </a:ext>
                </a:extLst>
              </a:tr>
              <a:tr h="315861">
                <a:tc>
                  <a:txBody>
                    <a:bodyPr/>
                    <a:lstStyle/>
                    <a:p>
                      <a:pPr>
                        <a:defRPr sz="1800"/>
                      </a:pPr>
                      <a:r>
                        <a:rPr sz="1600">
                          <a:latin typeface="Arial" panose="020B0604020202020204" pitchFamily="34" charset="0"/>
                          <a:ea typeface="Helvetica Neue"/>
                          <a:cs typeface="Arial" panose="020B0604020202020204" pitchFamily="34" charset="0"/>
                          <a:sym typeface="Helvetica Neue"/>
                        </a:rPr>
                        <a:t>+</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lang="de-DE" sz="1600" dirty="0">
                          <a:latin typeface="Arial" panose="020B0604020202020204" pitchFamily="34" charset="0"/>
                          <a:ea typeface="Helvetica Neue"/>
                          <a:cs typeface="Arial" panose="020B0604020202020204" pitchFamily="34" charset="0"/>
                          <a:sym typeface="Helvetica Neue"/>
                        </a:rPr>
                        <a:t>(</a:t>
                      </a:r>
                      <a:r>
                        <a:rPr sz="1600" dirty="0">
                          <a:latin typeface="Arial" panose="020B0604020202020204" pitchFamily="34" charset="0"/>
                          <a:ea typeface="Helvetica Neue"/>
                          <a:cs typeface="Arial" panose="020B0604020202020204" pitchFamily="34" charset="0"/>
                          <a:sym typeface="Helvetica Neue"/>
                        </a:rPr>
                        <a:t>2</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5</a:t>
                      </a:r>
                    </a:p>
                  </a:txBody>
                  <a:tcPr marL="0" marR="0" marT="0" marB="0" anchor="ctr" horzOverflow="overflow">
                    <a:lnL w="0">
                      <a:miter lim="400000"/>
                    </a:lnL>
                    <a:lnR w="0">
                      <a:miter lim="400000"/>
                    </a:lnR>
                    <a:lnT w="0">
                      <a:miter lim="400000"/>
                    </a:lnT>
                    <a:lnB w="12700">
                      <a:solidFill>
                        <a:srgbClr val="000000"/>
                      </a:solidFill>
                      <a:miter lim="400000"/>
                    </a:lnB>
                    <a:noFill/>
                  </a:tcPr>
                </a:tc>
                <a:tc>
                  <a:txBody>
                    <a:bodyPr/>
                    <a:lstStyle/>
                    <a:p>
                      <a:pPr>
                        <a:defRPr sz="1800"/>
                      </a:pPr>
                      <a:r>
                        <a:rPr sz="1600" dirty="0">
                          <a:latin typeface="Arial" panose="020B0604020202020204" pitchFamily="34" charset="0"/>
                          <a:ea typeface="Helvetica Neue"/>
                          <a:cs typeface="Arial" panose="020B0604020202020204" pitchFamily="34" charset="0"/>
                          <a:sym typeface="Helvetica Neue"/>
                        </a:rPr>
                        <a:t>4</a:t>
                      </a:r>
                      <a:r>
                        <a:rPr lang="de-DE" sz="1600" dirty="0">
                          <a:latin typeface="Arial" panose="020B0604020202020204" pitchFamily="34" charset="0"/>
                          <a:ea typeface="Helvetica Neue"/>
                          <a:cs typeface="Arial" panose="020B0604020202020204" pitchFamily="34" charset="0"/>
                          <a:sym typeface="Helvetica Neue"/>
                        </a:rPr>
                        <a:t>)</a:t>
                      </a:r>
                      <a:r>
                        <a:rPr lang="de-DE" sz="1600" baseline="-25000" dirty="0">
                          <a:latin typeface="Arial" panose="020B0604020202020204" pitchFamily="34" charset="0"/>
                          <a:ea typeface="Helvetica Neue"/>
                          <a:cs typeface="Arial" panose="020B0604020202020204" pitchFamily="34" charset="0"/>
                          <a:sym typeface="Helvetica Neue"/>
                        </a:rPr>
                        <a:t>7</a:t>
                      </a:r>
                      <a:endParaRPr sz="1600" baseline="-25000" dirty="0">
                        <a:latin typeface="Arial" panose="020B0604020202020204" pitchFamily="34" charset="0"/>
                        <a:ea typeface="Helvetica Neue"/>
                        <a:cs typeface="Arial" panose="020B0604020202020204" pitchFamily="34" charset="0"/>
                        <a:sym typeface="Helvetica Neue"/>
                      </a:endParaRPr>
                    </a:p>
                  </a:txBody>
                  <a:tcPr marL="0" marR="0" marT="0" marB="0" anchor="ctr" horzOverflow="overflow">
                    <a:lnL w="0">
                      <a:miter lim="400000"/>
                    </a:lnL>
                    <a:lnR w="0">
                      <a:miter lim="400000"/>
                    </a:lnR>
                    <a:lnT w="0">
                      <a:miter lim="400000"/>
                    </a:lnT>
                    <a:lnB w="12700">
                      <a:solidFill>
                        <a:srgbClr val="000000"/>
                      </a:solidFill>
                      <a:miter lim="400000"/>
                    </a:lnB>
                    <a:noFill/>
                  </a:tcPr>
                </a:tc>
                <a:extLst>
                  <a:ext uri="{0D108BD9-81ED-4DB2-BD59-A6C34878D82A}">
                    <a16:rowId xmlns:a16="http://schemas.microsoft.com/office/drawing/2014/main" val="10001"/>
                  </a:ext>
                </a:extLst>
              </a:tr>
              <a:tr h="313157">
                <a:tc>
                  <a:txBody>
                    <a:bodyPr/>
                    <a:lstStyle/>
                    <a:p>
                      <a:pPr>
                        <a:defRPr sz="2600">
                          <a:latin typeface="Helvetica Neue"/>
                          <a:ea typeface="Helvetica Neue"/>
                          <a:cs typeface="Helvetica Neue"/>
                          <a:sym typeface="Helvetica Neue"/>
                        </a:defRPr>
                      </a:pPr>
                      <a:endParaRPr sz="2000"/>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tc>
                  <a:txBody>
                    <a:bodyPr/>
                    <a:lstStyle/>
                    <a:p>
                      <a:pPr>
                        <a:defRPr sz="2600">
                          <a:latin typeface="Helvetica Neue"/>
                          <a:ea typeface="Helvetica Neue"/>
                          <a:cs typeface="Helvetica Neue"/>
                          <a:sym typeface="Helvetica Neue"/>
                        </a:defRPr>
                      </a:pPr>
                      <a:endParaRPr sz="1600" dirty="0">
                        <a:latin typeface="Arial" panose="020B0604020202020204" pitchFamily="34" charset="0"/>
                        <a:cs typeface="Arial" panose="020B0604020202020204" pitchFamily="34" charset="0"/>
                      </a:endParaRPr>
                    </a:p>
                  </a:txBody>
                  <a:tcPr marL="0" marR="0" marT="0" marB="0" anchor="ctr" horzOverflow="overflow">
                    <a:lnL w="0">
                      <a:miter lim="400000"/>
                    </a:lnL>
                    <a:lnR w="0">
                      <a:miter lim="400000"/>
                    </a:lnR>
                    <a:lnT w="12700">
                      <a:solidFill>
                        <a:srgbClr val="000000"/>
                      </a:solidFill>
                      <a:miter lim="400000"/>
                    </a:lnT>
                    <a:lnB w="0">
                      <a:miter lim="400000"/>
                    </a:lnB>
                    <a:noFill/>
                  </a:tcPr>
                </a:tc>
                <a:extLst>
                  <a:ext uri="{0D108BD9-81ED-4DB2-BD59-A6C34878D82A}">
                    <a16:rowId xmlns:a16="http://schemas.microsoft.com/office/drawing/2014/main" val="10002"/>
                  </a:ext>
                </a:extLst>
              </a:tr>
            </a:tbl>
          </a:graphicData>
        </a:graphic>
      </p:graphicFrame>
      <p:sp>
        <p:nvSpPr>
          <p:cNvPr id="7" name="Gruppieren">
            <a:extLst>
              <a:ext uri="{FF2B5EF4-FFF2-40B4-BE49-F238E27FC236}">
                <a16:creationId xmlns:a16="http://schemas.microsoft.com/office/drawing/2014/main" id="{303544A3-1B77-5CBA-F9D5-B53EABE1B7AA}"/>
              </a:ext>
            </a:extLst>
          </p:cNvPr>
          <p:cNvSpPr txBox="1"/>
          <p:nvPr/>
        </p:nvSpPr>
        <p:spPr>
          <a:xfrm>
            <a:off x="293670" y="2802020"/>
            <a:ext cx="469998"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sz="2600" b="1">
                <a:solidFill>
                  <a:srgbClr val="EC4F21"/>
                </a:solidFill>
              </a:defRPr>
            </a:lvl1pPr>
          </a:lstStyle>
          <a:p>
            <a:r>
              <a:rPr sz="1600" dirty="0">
                <a:latin typeface="Arial" panose="020B0604020202020204" pitchFamily="34" charset="0"/>
                <a:cs typeface="Arial" panose="020B0604020202020204" pitchFamily="34" charset="0"/>
              </a:rPr>
              <a:t>1   0</a:t>
            </a:r>
          </a:p>
        </p:txBody>
      </p:sp>
      <p:grpSp>
        <p:nvGrpSpPr>
          <p:cNvPr id="8" name="Gruppieren">
            <a:extLst>
              <a:ext uri="{FF2B5EF4-FFF2-40B4-BE49-F238E27FC236}">
                <a16:creationId xmlns:a16="http://schemas.microsoft.com/office/drawing/2014/main" id="{A4E82BAA-6AFF-138E-2EDB-4A7924E1BED5}"/>
              </a:ext>
            </a:extLst>
          </p:cNvPr>
          <p:cNvGrpSpPr/>
          <p:nvPr/>
        </p:nvGrpSpPr>
        <p:grpSpPr>
          <a:xfrm>
            <a:off x="720458" y="2553209"/>
            <a:ext cx="410284" cy="575823"/>
            <a:chOff x="350193" y="58274"/>
            <a:chExt cx="547044" cy="767762"/>
          </a:xfrm>
        </p:grpSpPr>
        <p:sp>
          <p:nvSpPr>
            <p:cNvPr id="9" name="2">
              <a:extLst>
                <a:ext uri="{FF2B5EF4-FFF2-40B4-BE49-F238E27FC236}">
                  <a16:creationId xmlns:a16="http://schemas.microsoft.com/office/drawing/2014/main" id="{CAFD8E20-AADE-4A34-F93C-D8590771D555}"/>
                </a:ext>
              </a:extLst>
            </p:cNvPr>
            <p:cNvSpPr txBox="1"/>
            <p:nvPr/>
          </p:nvSpPr>
          <p:spPr>
            <a:xfrm>
              <a:off x="653156" y="405412"/>
              <a:ext cx="244081" cy="420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600" dirty="0">
                  <a:latin typeface="Arial" panose="020B0604020202020204" pitchFamily="34" charset="0"/>
                  <a:cs typeface="Arial" panose="020B0604020202020204" pitchFamily="34" charset="0"/>
                </a:rPr>
                <a:t>2</a:t>
              </a:r>
            </a:p>
          </p:txBody>
        </p:sp>
        <p:sp>
          <p:nvSpPr>
            <p:cNvPr id="10" name="1">
              <a:extLst>
                <a:ext uri="{FF2B5EF4-FFF2-40B4-BE49-F238E27FC236}">
                  <a16:creationId xmlns:a16="http://schemas.microsoft.com/office/drawing/2014/main" id="{00578709-FC78-4DDD-16F4-6629C4B7E18B}"/>
                </a:ext>
              </a:extLst>
            </p:cNvPr>
            <p:cNvSpPr txBox="1"/>
            <p:nvPr/>
          </p:nvSpPr>
          <p:spPr>
            <a:xfrm>
              <a:off x="350193" y="58274"/>
              <a:ext cx="192785" cy="3111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1800" b="1">
                  <a:solidFill>
                    <a:srgbClr val="EC4F21"/>
                  </a:solidFill>
                </a:defRPr>
              </a:lvl1pPr>
            </a:lstStyle>
            <a:p>
              <a:r>
                <a:rPr sz="1600" baseline="-25000" dirty="0">
                  <a:latin typeface="Arial" panose="020B0604020202020204" pitchFamily="34" charset="0"/>
                  <a:cs typeface="Arial" panose="020B0604020202020204" pitchFamily="34" charset="0"/>
                </a:rPr>
                <a:t>1</a:t>
              </a:r>
            </a:p>
          </p:txBody>
        </p:sp>
      </p:grpSp>
      <p:grpSp>
        <p:nvGrpSpPr>
          <p:cNvPr id="21" name="Gruppieren">
            <a:extLst>
              <a:ext uri="{FF2B5EF4-FFF2-40B4-BE49-F238E27FC236}">
                <a16:creationId xmlns:a16="http://schemas.microsoft.com/office/drawing/2014/main" id="{D1DC1748-F197-2528-5EF4-4FE4E8E539C0}"/>
              </a:ext>
            </a:extLst>
          </p:cNvPr>
          <p:cNvGrpSpPr/>
          <p:nvPr/>
        </p:nvGrpSpPr>
        <p:grpSpPr>
          <a:xfrm>
            <a:off x="1096423" y="2553209"/>
            <a:ext cx="566983" cy="575823"/>
            <a:chOff x="388749" y="-1644"/>
            <a:chExt cx="755976" cy="767763"/>
          </a:xfrm>
        </p:grpSpPr>
        <p:sp>
          <p:nvSpPr>
            <p:cNvPr id="22" name="3">
              <a:extLst>
                <a:ext uri="{FF2B5EF4-FFF2-40B4-BE49-F238E27FC236}">
                  <a16:creationId xmlns:a16="http://schemas.microsoft.com/office/drawing/2014/main" id="{1BFD9605-88AB-A2FF-0B9A-4DC776ADED20}"/>
                </a:ext>
              </a:extLst>
            </p:cNvPr>
            <p:cNvSpPr txBox="1"/>
            <p:nvPr/>
          </p:nvSpPr>
          <p:spPr>
            <a:xfrm>
              <a:off x="708283" y="345494"/>
              <a:ext cx="436442" cy="420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600" b="1">
                  <a:solidFill>
                    <a:srgbClr val="EC4F21"/>
                  </a:solidFill>
                </a:defRPr>
              </a:lvl1pPr>
            </a:lstStyle>
            <a:p>
              <a:r>
                <a:rPr sz="1600" dirty="0">
                  <a:latin typeface="Arial" panose="020B0604020202020204" pitchFamily="34" charset="0"/>
                  <a:cs typeface="Arial" panose="020B0604020202020204" pitchFamily="34" charset="0"/>
                </a:rPr>
                <a:t>3</a:t>
              </a:r>
              <a:r>
                <a:rPr lang="de-DE" sz="1600" b="0" dirty="0">
                  <a:solidFill>
                    <a:schemeClr val="tx1"/>
                  </a:solidFill>
                  <a:latin typeface="Arial" panose="020B0604020202020204" pitchFamily="34" charset="0"/>
                  <a:cs typeface="Arial" panose="020B0604020202020204" pitchFamily="34" charset="0"/>
                </a:rPr>
                <a:t>)</a:t>
              </a:r>
              <a:r>
                <a:rPr lang="de-DE" sz="1600" b="0" baseline="-25000" dirty="0">
                  <a:solidFill>
                    <a:schemeClr val="tx1"/>
                  </a:solidFill>
                  <a:latin typeface="Arial" panose="020B0604020202020204" pitchFamily="34" charset="0"/>
                  <a:cs typeface="Arial" panose="020B0604020202020204" pitchFamily="34" charset="0"/>
                </a:rPr>
                <a:t>7</a:t>
              </a:r>
              <a:endParaRPr sz="1600" b="0" baseline="-25000" dirty="0">
                <a:solidFill>
                  <a:schemeClr val="tx1"/>
                </a:solidFill>
                <a:latin typeface="Arial" panose="020B0604020202020204" pitchFamily="34" charset="0"/>
                <a:cs typeface="Arial" panose="020B0604020202020204" pitchFamily="34" charset="0"/>
              </a:endParaRPr>
            </a:p>
          </p:txBody>
        </p:sp>
        <p:sp>
          <p:nvSpPr>
            <p:cNvPr id="23" name="1">
              <a:extLst>
                <a:ext uri="{FF2B5EF4-FFF2-40B4-BE49-F238E27FC236}">
                  <a16:creationId xmlns:a16="http://schemas.microsoft.com/office/drawing/2014/main" id="{DEDDFB07-8355-6EBC-E4C2-245DC6BB6F4B}"/>
                </a:ext>
              </a:extLst>
            </p:cNvPr>
            <p:cNvSpPr txBox="1"/>
            <p:nvPr/>
          </p:nvSpPr>
          <p:spPr>
            <a:xfrm>
              <a:off x="388749" y="-1644"/>
              <a:ext cx="192785" cy="3111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1800" b="1">
                  <a:solidFill>
                    <a:srgbClr val="EC4F21"/>
                  </a:solidFill>
                </a:defRPr>
              </a:lvl1pPr>
            </a:lstStyle>
            <a:p>
              <a:r>
                <a:rPr sz="1600" baseline="-25000" dirty="0">
                  <a:latin typeface="Arial" panose="020B0604020202020204" pitchFamily="34" charset="0"/>
                  <a:cs typeface="Arial" panose="020B0604020202020204" pitchFamily="34" charset="0"/>
                </a:rPr>
                <a:t>1</a:t>
              </a:r>
            </a:p>
          </p:txBody>
        </p:sp>
      </p:grpSp>
      <p:sp>
        <p:nvSpPr>
          <p:cNvPr id="26" name="Gruppieren">
            <a:extLst>
              <a:ext uri="{FF2B5EF4-FFF2-40B4-BE49-F238E27FC236}">
                <a16:creationId xmlns:a16="http://schemas.microsoft.com/office/drawing/2014/main" id="{2BF04A2E-1FD6-0EE4-8A5B-C9FACC7CDCB9}"/>
              </a:ext>
            </a:extLst>
          </p:cNvPr>
          <p:cNvSpPr txBox="1"/>
          <p:nvPr/>
        </p:nvSpPr>
        <p:spPr>
          <a:xfrm>
            <a:off x="213612" y="2802020"/>
            <a:ext cx="61898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a:defRPr sz="2600" b="1">
                <a:solidFill>
                  <a:srgbClr val="EC4F21"/>
                </a:solidFill>
              </a:defRPr>
            </a:lvl1pPr>
          </a:lstStyle>
          <a:p>
            <a:r>
              <a:rPr lang="de-DE" sz="1600" b="0" dirty="0">
                <a:solidFill>
                  <a:schemeClr val="tx1"/>
                </a:solidFill>
                <a:latin typeface="Arial" panose="020B0604020202020204" pitchFamily="34" charset="0"/>
                <a:cs typeface="Arial" panose="020B0604020202020204" pitchFamily="34" charset="0"/>
              </a:rPr>
              <a:t>(</a:t>
            </a:r>
            <a:r>
              <a:rPr sz="1600" dirty="0">
                <a:latin typeface="Arial" panose="020B0604020202020204" pitchFamily="34" charset="0"/>
                <a:cs typeface="Arial" panose="020B0604020202020204" pitchFamily="34" charset="0"/>
              </a:rPr>
              <a:t>  </a:t>
            </a:r>
          </a:p>
        </p:txBody>
      </p:sp>
      <p:sp>
        <p:nvSpPr>
          <p:cNvPr id="2" name="Datumsplatzhalter 1">
            <a:extLst>
              <a:ext uri="{FF2B5EF4-FFF2-40B4-BE49-F238E27FC236}">
                <a16:creationId xmlns:a16="http://schemas.microsoft.com/office/drawing/2014/main" id="{971E0CF6-7237-D4F8-648B-81D303A9568A}"/>
              </a:ext>
            </a:extLst>
          </p:cNvPr>
          <p:cNvSpPr>
            <a:spLocks noGrp="1"/>
          </p:cNvSpPr>
          <p:nvPr>
            <p:ph type="dt" sz="half" idx="10"/>
          </p:nvPr>
        </p:nvSpPr>
        <p:spPr/>
        <p:txBody>
          <a:bodyPr/>
          <a:lstStyle/>
          <a:p>
            <a:pPr>
              <a:lnSpc>
                <a:spcPct val="150000"/>
              </a:lnSpc>
            </a:pPr>
            <a:endParaRPr lang="de-DE" dirty="0"/>
          </a:p>
        </p:txBody>
      </p:sp>
    </p:spTree>
    <p:extLst>
      <p:ext uri="{BB962C8B-B14F-4D97-AF65-F5344CB8AC3E}">
        <p14:creationId xmlns:p14="http://schemas.microsoft.com/office/powerpoint/2010/main" val="3611495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C3AC4F-C3BF-224E-9D7E-FD24506ED385}"/>
              </a:ext>
            </a:extLst>
          </p:cNvPr>
          <p:cNvSpPr>
            <a:spLocks noGrp="1"/>
          </p:cNvSpPr>
          <p:nvPr>
            <p:ph type="title"/>
          </p:nvPr>
        </p:nvSpPr>
        <p:spPr/>
        <p:txBody>
          <a:bodyPr>
            <a:normAutofit/>
          </a:bodyPr>
          <a:lstStyle/>
          <a:p>
            <a:r>
              <a:rPr lang="de-DE" dirty="0"/>
              <a:t>Vorstellungen besitzen</a:t>
            </a:r>
          </a:p>
        </p:txBody>
      </p:sp>
      <p:sp>
        <p:nvSpPr>
          <p:cNvPr id="3" name="Textplatzhalter 2">
            <a:extLst>
              <a:ext uri="{FF2B5EF4-FFF2-40B4-BE49-F238E27FC236}">
                <a16:creationId xmlns:a16="http://schemas.microsoft.com/office/drawing/2014/main" id="{98254800-079B-D943-B53C-04104F6E0531}"/>
              </a:ext>
            </a:extLst>
          </p:cNvPr>
          <p:cNvSpPr>
            <a:spLocks noGrp="1"/>
          </p:cNvSpPr>
          <p:nvPr>
            <p:ph type="body" sz="quarter" idx="13"/>
          </p:nvPr>
        </p:nvSpPr>
        <p:spPr/>
        <p:txBody>
          <a:bodyPr/>
          <a:lstStyle/>
          <a:p>
            <a:r>
              <a:rPr lang="de-DE" dirty="0"/>
              <a:t>PRINZIP DER FORTGESETZTEN BÜNDELUNG</a:t>
            </a:r>
          </a:p>
        </p:txBody>
      </p:sp>
      <p:sp>
        <p:nvSpPr>
          <p:cNvPr id="4" name="Inhaltsplatzhalter 3">
            <a:extLst>
              <a:ext uri="{FF2B5EF4-FFF2-40B4-BE49-F238E27FC236}">
                <a16:creationId xmlns:a16="http://schemas.microsoft.com/office/drawing/2014/main" id="{E7A475B7-EBFA-6A4E-A5DD-67EBFE92129D}"/>
              </a:ext>
            </a:extLst>
          </p:cNvPr>
          <p:cNvSpPr>
            <a:spLocks noGrp="1"/>
          </p:cNvSpPr>
          <p:nvPr>
            <p:ph idx="1"/>
          </p:nvPr>
        </p:nvSpPr>
        <p:spPr/>
        <p:txBody>
          <a:bodyPr/>
          <a:lstStyle/>
          <a:p>
            <a:r>
              <a:rPr lang="de-DE" dirty="0"/>
              <a:t>Objekte werden </a:t>
            </a:r>
            <a:r>
              <a:rPr lang="de-DE" dirty="0">
                <a:solidFill>
                  <a:srgbClr val="327D87"/>
                </a:solidFill>
              </a:rPr>
              <a:t>immer zu 10er-Bündeln </a:t>
            </a:r>
            <a:r>
              <a:rPr lang="de-DE" dirty="0"/>
              <a:t>zusammengefasst.</a:t>
            </a:r>
          </a:p>
          <a:p>
            <a:r>
              <a:rPr lang="de-DE" dirty="0"/>
              <a:t>Dieser Vorgang wird wiederholt, bis kein neues Bündel der nächsthöheren Ordnung mehr gebildet werden kann:</a:t>
            </a:r>
          </a:p>
        </p:txBody>
      </p:sp>
      <p:sp>
        <p:nvSpPr>
          <p:cNvPr id="5" name="Datumsplatzhalter 4">
            <a:extLst>
              <a:ext uri="{FF2B5EF4-FFF2-40B4-BE49-F238E27FC236}">
                <a16:creationId xmlns:a16="http://schemas.microsoft.com/office/drawing/2014/main" id="{AFC0EB08-1A2E-2347-A01D-1701DCD4641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BB9C199-1891-E54C-B67D-CB754EDD855D}"/>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7" name="Pfeil nach rechts 6">
            <a:extLst>
              <a:ext uri="{FF2B5EF4-FFF2-40B4-BE49-F238E27FC236}">
                <a16:creationId xmlns:a16="http://schemas.microsoft.com/office/drawing/2014/main" id="{291DEF02-C43E-FF17-467B-96DBD0D15C9B}"/>
              </a:ext>
            </a:extLst>
          </p:cNvPr>
          <p:cNvSpPr/>
          <p:nvPr/>
        </p:nvSpPr>
        <p:spPr>
          <a:xfrm>
            <a:off x="2073701" y="4372915"/>
            <a:ext cx="602174" cy="304800"/>
          </a:xfrm>
          <a:prstGeom prst="rightArrow">
            <a:avLst/>
          </a:prstGeom>
          <a:solidFill>
            <a:srgbClr val="327D87"/>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rechts 15">
            <a:extLst>
              <a:ext uri="{FF2B5EF4-FFF2-40B4-BE49-F238E27FC236}">
                <a16:creationId xmlns:a16="http://schemas.microsoft.com/office/drawing/2014/main" id="{7091B1E4-E28D-1DA8-CA42-A724AD2C15F2}"/>
              </a:ext>
            </a:extLst>
          </p:cNvPr>
          <p:cNvSpPr/>
          <p:nvPr/>
        </p:nvSpPr>
        <p:spPr>
          <a:xfrm>
            <a:off x="5556973" y="4372915"/>
            <a:ext cx="602174" cy="304800"/>
          </a:xfrm>
          <a:prstGeom prst="rightArrow">
            <a:avLst/>
          </a:prstGeom>
          <a:solidFill>
            <a:srgbClr val="327D87"/>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9B6C9FDD-947C-524B-230A-80017D3BD008}"/>
              </a:ext>
            </a:extLst>
          </p:cNvPr>
          <p:cNvSpPr txBox="1"/>
          <p:nvPr/>
        </p:nvSpPr>
        <p:spPr>
          <a:xfrm>
            <a:off x="580260" y="5680650"/>
            <a:ext cx="1051770" cy="3077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137 Einer</a:t>
            </a:r>
          </a:p>
        </p:txBody>
      </p:sp>
      <p:sp>
        <p:nvSpPr>
          <p:cNvPr id="9" name="Rechteck 8">
            <a:extLst>
              <a:ext uri="{FF2B5EF4-FFF2-40B4-BE49-F238E27FC236}">
                <a16:creationId xmlns:a16="http://schemas.microsoft.com/office/drawing/2014/main" id="{F29F7C2C-4B38-11A6-66FB-DB93991C733C}"/>
              </a:ext>
            </a:extLst>
          </p:cNvPr>
          <p:cNvSpPr/>
          <p:nvPr/>
        </p:nvSpPr>
        <p:spPr>
          <a:xfrm>
            <a:off x="3168380" y="5680650"/>
            <a:ext cx="1963999" cy="307777"/>
          </a:xfrm>
          <a:prstGeom prst="rect">
            <a:avLst/>
          </a:prstGeom>
        </p:spPr>
        <p:txBody>
          <a:bodyPr wrap="none">
            <a:spAutoFit/>
          </a:bodyPr>
          <a:lstStyle/>
          <a:p>
            <a:r>
              <a:rPr lang="de-DE" sz="1400" dirty="0">
                <a:latin typeface="Arial" panose="020B0604020202020204" pitchFamily="34" charset="0"/>
                <a:cs typeface="Arial" panose="020B0604020202020204" pitchFamily="34" charset="0"/>
              </a:rPr>
              <a:t>13 Zehner und 7 Einer</a:t>
            </a:r>
          </a:p>
        </p:txBody>
      </p:sp>
      <p:sp>
        <p:nvSpPr>
          <p:cNvPr id="14" name="Rechteck 13">
            <a:extLst>
              <a:ext uri="{FF2B5EF4-FFF2-40B4-BE49-F238E27FC236}">
                <a16:creationId xmlns:a16="http://schemas.microsoft.com/office/drawing/2014/main" id="{26AB8B4C-66CE-072D-A393-DC5D1FF5554A}"/>
              </a:ext>
            </a:extLst>
          </p:cNvPr>
          <p:cNvSpPr/>
          <p:nvPr/>
        </p:nvSpPr>
        <p:spPr>
          <a:xfrm>
            <a:off x="6037503" y="5674345"/>
            <a:ext cx="2898294" cy="307777"/>
          </a:xfrm>
          <a:prstGeom prst="rect">
            <a:avLst/>
          </a:prstGeom>
        </p:spPr>
        <p:txBody>
          <a:bodyPr wrap="none">
            <a:spAutoFit/>
          </a:bodyPr>
          <a:lstStyle/>
          <a:p>
            <a:r>
              <a:rPr lang="de-DE" sz="1400" dirty="0">
                <a:latin typeface="Arial" panose="020B0604020202020204" pitchFamily="34" charset="0"/>
                <a:cs typeface="Arial" panose="020B0604020202020204" pitchFamily="34" charset="0"/>
              </a:rPr>
              <a:t>1 Hunderter, 3 Zehner und 7 Einer</a:t>
            </a:r>
          </a:p>
        </p:txBody>
      </p:sp>
      <p:pic>
        <p:nvPicPr>
          <p:cNvPr id="10" name="Grafik 9">
            <a:extLst>
              <a:ext uri="{FF2B5EF4-FFF2-40B4-BE49-F238E27FC236}">
                <a16:creationId xmlns:a16="http://schemas.microsoft.com/office/drawing/2014/main" id="{282A0A2E-59E3-ECBB-4BC5-1E47240FC153}"/>
              </a:ext>
            </a:extLst>
          </p:cNvPr>
          <p:cNvPicPr>
            <a:picLocks noChangeAspect="1"/>
          </p:cNvPicPr>
          <p:nvPr/>
        </p:nvPicPr>
        <p:blipFill>
          <a:blip r:embed="rId3"/>
          <a:stretch>
            <a:fillRect/>
          </a:stretch>
        </p:blipFill>
        <p:spPr>
          <a:xfrm>
            <a:off x="174423" y="3461289"/>
            <a:ext cx="1845541" cy="2110159"/>
          </a:xfrm>
          <a:prstGeom prst="rect">
            <a:avLst/>
          </a:prstGeom>
        </p:spPr>
      </p:pic>
      <p:pic>
        <p:nvPicPr>
          <p:cNvPr id="17" name="Grafik 16">
            <a:extLst>
              <a:ext uri="{FF2B5EF4-FFF2-40B4-BE49-F238E27FC236}">
                <a16:creationId xmlns:a16="http://schemas.microsoft.com/office/drawing/2014/main" id="{E42BCBC5-4611-6DCB-28E8-C1DBC85F124E}"/>
              </a:ext>
            </a:extLst>
          </p:cNvPr>
          <p:cNvPicPr>
            <a:picLocks noChangeAspect="1"/>
          </p:cNvPicPr>
          <p:nvPr/>
        </p:nvPicPr>
        <p:blipFill rotWithShape="1">
          <a:blip r:embed="rId4"/>
          <a:srcRect l="1416" t="3205" b="-1"/>
          <a:stretch/>
        </p:blipFill>
        <p:spPr>
          <a:xfrm>
            <a:off x="6198799" y="3713982"/>
            <a:ext cx="2760532" cy="1359114"/>
          </a:xfrm>
          <a:prstGeom prst="rect">
            <a:avLst/>
          </a:prstGeom>
        </p:spPr>
      </p:pic>
      <p:grpSp>
        <p:nvGrpSpPr>
          <p:cNvPr id="13" name="Gruppieren 12"/>
          <p:cNvGrpSpPr/>
          <p:nvPr/>
        </p:nvGrpSpPr>
        <p:grpSpPr>
          <a:xfrm>
            <a:off x="2675081" y="3427746"/>
            <a:ext cx="2883446" cy="2078328"/>
            <a:chOff x="2675081" y="3427746"/>
            <a:chExt cx="2883446" cy="2078328"/>
          </a:xfrm>
        </p:grpSpPr>
        <p:grpSp>
          <p:nvGrpSpPr>
            <p:cNvPr id="12" name="Gruppieren 11"/>
            <p:cNvGrpSpPr/>
            <p:nvPr/>
          </p:nvGrpSpPr>
          <p:grpSpPr>
            <a:xfrm>
              <a:off x="2675081" y="3427746"/>
              <a:ext cx="1434092" cy="2078328"/>
              <a:chOff x="2675081" y="3427746"/>
              <a:chExt cx="1434092" cy="2078328"/>
            </a:xfrm>
          </p:grpSpPr>
          <p:pic>
            <p:nvPicPr>
              <p:cNvPr id="11" name="Grafik 10">
                <a:extLst>
                  <a:ext uri="{FF2B5EF4-FFF2-40B4-BE49-F238E27FC236}">
                    <a16:creationId xmlns:a16="http://schemas.microsoft.com/office/drawing/2014/main" id="{3F49D568-921A-20F0-7BFF-796FBB29F429}"/>
                  </a:ext>
                </a:extLst>
              </p:cNvPr>
              <p:cNvPicPr>
                <a:picLocks noChangeAspect="1"/>
              </p:cNvPicPr>
              <p:nvPr/>
            </p:nvPicPr>
            <p:blipFill rotWithShape="1">
              <a:blip r:embed="rId5"/>
              <a:srcRect l="1338" t="2297" r="49331" b="-1"/>
              <a:stretch/>
            </p:blipFill>
            <p:spPr>
              <a:xfrm>
                <a:off x="2701026" y="3427746"/>
                <a:ext cx="1408147" cy="164338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5081" y="5055224"/>
                <a:ext cx="140811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Grafik 17">
              <a:extLst>
                <a:ext uri="{FF2B5EF4-FFF2-40B4-BE49-F238E27FC236}">
                  <a16:creationId xmlns:a16="http://schemas.microsoft.com/office/drawing/2014/main" id="{3F49D568-921A-20F0-7BFF-796FBB29F429}"/>
                </a:ext>
              </a:extLst>
            </p:cNvPr>
            <p:cNvPicPr>
              <a:picLocks noChangeAspect="1"/>
            </p:cNvPicPr>
            <p:nvPr/>
          </p:nvPicPr>
          <p:blipFill rotWithShape="1">
            <a:blip r:embed="rId5"/>
            <a:srcRect l="50669" t="31450" r="1" b="58397"/>
            <a:stretch/>
          </p:blipFill>
          <p:spPr>
            <a:xfrm>
              <a:off x="4150379" y="3435869"/>
              <a:ext cx="1408148" cy="170767"/>
            </a:xfrm>
            <a:prstGeom prst="rect">
              <a:avLst/>
            </a:prstGeom>
          </p:spPr>
        </p:pic>
      </p:grpSp>
    </p:spTree>
    <p:extLst>
      <p:ext uri="{BB962C8B-B14F-4D97-AF65-F5344CB8AC3E}">
        <p14:creationId xmlns:p14="http://schemas.microsoft.com/office/powerpoint/2010/main" val="703805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20BCFBDE-3C22-BB45-9BA3-B2A715C5F0E4}"/>
              </a:ext>
            </a:extLst>
          </p:cNvPr>
          <p:cNvSpPr>
            <a:spLocks noGrp="1"/>
          </p:cNvSpPr>
          <p:nvPr>
            <p:ph type="title"/>
          </p:nvPr>
        </p:nvSpPr>
        <p:spPr/>
        <p:txBody>
          <a:bodyPr>
            <a:normAutofit/>
          </a:bodyPr>
          <a:lstStyle/>
          <a:p>
            <a:r>
              <a:rPr lang="de-DE" dirty="0"/>
              <a:t>Vorstellungen besitzen</a:t>
            </a:r>
          </a:p>
        </p:txBody>
      </p:sp>
      <p:sp>
        <p:nvSpPr>
          <p:cNvPr id="7" name="Textplatzhalter 6">
            <a:extLst>
              <a:ext uri="{FF2B5EF4-FFF2-40B4-BE49-F238E27FC236}">
                <a16:creationId xmlns:a16="http://schemas.microsoft.com/office/drawing/2014/main" id="{04A5C424-FB08-0432-9786-D76A86538B99}"/>
              </a:ext>
            </a:extLst>
          </p:cNvPr>
          <p:cNvSpPr>
            <a:spLocks noGrp="1"/>
          </p:cNvSpPr>
          <p:nvPr>
            <p:ph type="body" sz="quarter" idx="13"/>
          </p:nvPr>
        </p:nvSpPr>
        <p:spPr/>
        <p:txBody>
          <a:bodyPr/>
          <a:lstStyle/>
          <a:p>
            <a:r>
              <a:rPr lang="de-DE" dirty="0"/>
              <a:t>PRINZIP DER FORTGESETZTEN BÜNDELUNG</a:t>
            </a:r>
          </a:p>
        </p:txBody>
      </p:sp>
      <p:sp>
        <p:nvSpPr>
          <p:cNvPr id="5" name="Datumsplatzhalter 4">
            <a:extLst>
              <a:ext uri="{FF2B5EF4-FFF2-40B4-BE49-F238E27FC236}">
                <a16:creationId xmlns:a16="http://schemas.microsoft.com/office/drawing/2014/main" id="{78B243D3-B465-E149-9257-E5D45F39C29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CEA05AA-FEF8-ED47-B144-A9277433C5F5}"/>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
        <p:nvSpPr>
          <p:cNvPr id="18" name="Textplatzhalter 2">
            <a:extLst>
              <a:ext uri="{FF2B5EF4-FFF2-40B4-BE49-F238E27FC236}">
                <a16:creationId xmlns:a16="http://schemas.microsoft.com/office/drawing/2014/main" id="{8BD68829-CB43-0741-A07E-48779EDFD89F}"/>
              </a:ext>
            </a:extLst>
          </p:cNvPr>
          <p:cNvSpPr txBox="1">
            <a:spLocks/>
          </p:cNvSpPr>
          <p:nvPr/>
        </p:nvSpPr>
        <p:spPr>
          <a:xfrm>
            <a:off x="5974326" y="5419181"/>
            <a:ext cx="258941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…UND ENTBÜNDELUNG</a:t>
            </a:r>
          </a:p>
        </p:txBody>
      </p:sp>
      <p:pic>
        <p:nvPicPr>
          <p:cNvPr id="2" name="Grafik 1">
            <a:extLst>
              <a:ext uri="{FF2B5EF4-FFF2-40B4-BE49-F238E27FC236}">
                <a16:creationId xmlns:a16="http://schemas.microsoft.com/office/drawing/2014/main" id="{E82EB081-EFCB-D99F-8130-30BA8BE1D95D}"/>
              </a:ext>
            </a:extLst>
          </p:cNvPr>
          <p:cNvPicPr>
            <a:picLocks noChangeAspect="1"/>
          </p:cNvPicPr>
          <p:nvPr/>
        </p:nvPicPr>
        <p:blipFill>
          <a:blip r:embed="rId3"/>
          <a:stretch>
            <a:fillRect/>
          </a:stretch>
        </p:blipFill>
        <p:spPr>
          <a:xfrm>
            <a:off x="1870956" y="1819898"/>
            <a:ext cx="5402088" cy="3419043"/>
          </a:xfrm>
          <a:prstGeom prst="rect">
            <a:avLst/>
          </a:prstGeom>
        </p:spPr>
      </p:pic>
      <p:sp>
        <p:nvSpPr>
          <p:cNvPr id="4" name="Textfeld 3">
            <a:extLst>
              <a:ext uri="{FF2B5EF4-FFF2-40B4-BE49-F238E27FC236}">
                <a16:creationId xmlns:a16="http://schemas.microsoft.com/office/drawing/2014/main" id="{5DE41244-1D51-257E-1060-DF3723CE49E9}"/>
              </a:ext>
            </a:extLst>
          </p:cNvPr>
          <p:cNvSpPr txBox="1"/>
          <p:nvPr/>
        </p:nvSpPr>
        <p:spPr>
          <a:xfrm>
            <a:off x="6002100" y="5987170"/>
            <a:ext cx="2735032" cy="276999"/>
          </a:xfrm>
          <a:prstGeom prst="rect">
            <a:avLst/>
          </a:prstGeom>
          <a:noFill/>
        </p:spPr>
        <p:txBody>
          <a:bodyPr wrap="square">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(https://</a:t>
            </a:r>
            <a:r>
              <a:rPr lang="de-DE" sz="1200" b="0" i="0" u="none" strike="noStrike" dirty="0" err="1">
                <a:solidFill>
                  <a:srgbClr val="222222"/>
                </a:solidFill>
                <a:effectLst/>
                <a:latin typeface="Arial" panose="020B0604020202020204" pitchFamily="34" charset="0"/>
                <a:cs typeface="Arial" panose="020B0604020202020204" pitchFamily="34" charset="0"/>
              </a:rPr>
              <a:t>mahiko.dzlm.de</a:t>
            </a:r>
            <a:r>
              <a:rPr lang="de-DE" sz="1200" b="0" i="0" u="none" strike="noStrike" dirty="0">
                <a:solidFill>
                  <a:srgbClr val="222222"/>
                </a:solidFill>
                <a:effectLst/>
                <a:latin typeface="Arial" panose="020B0604020202020204" pitchFamily="34" charset="0"/>
                <a:cs typeface="Arial" panose="020B0604020202020204" pitchFamily="34" charset="0"/>
              </a:rPr>
              <a:t>/</a:t>
            </a:r>
            <a:r>
              <a:rPr lang="de-DE" sz="1200" b="0" i="0" u="none" strike="noStrike" dirty="0" err="1">
                <a:solidFill>
                  <a:srgbClr val="222222"/>
                </a:solidFill>
                <a:effectLst/>
                <a:latin typeface="Arial" panose="020B0604020202020204" pitchFamily="34" charset="0"/>
                <a:cs typeface="Arial" panose="020B0604020202020204" pitchFamily="34" charset="0"/>
              </a:rPr>
              <a:t>node</a:t>
            </a:r>
            <a:r>
              <a:rPr lang="de-DE" sz="1200" b="0" i="0" u="none" strike="noStrike" dirty="0">
                <a:solidFill>
                  <a:srgbClr val="222222"/>
                </a:solidFill>
                <a:effectLst/>
                <a:latin typeface="Arial" panose="020B0604020202020204" pitchFamily="34" charset="0"/>
                <a:cs typeface="Arial" panose="020B0604020202020204" pitchFamily="34" charset="0"/>
              </a:rPr>
              <a:t>/195)</a:t>
            </a:r>
          </a:p>
        </p:txBody>
      </p:sp>
    </p:spTree>
    <p:extLst>
      <p:ext uri="{BB962C8B-B14F-4D97-AF65-F5344CB8AC3E}">
        <p14:creationId xmlns:p14="http://schemas.microsoft.com/office/powerpoint/2010/main" val="448697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B0124-B603-0799-1B4A-55C62F733219}"/>
              </a:ext>
            </a:extLst>
          </p:cNvPr>
          <p:cNvSpPr>
            <a:spLocks noGrp="1"/>
          </p:cNvSpPr>
          <p:nvPr>
            <p:ph type="title"/>
          </p:nvPr>
        </p:nvSpPr>
        <p:spPr>
          <a:xfrm>
            <a:off x="1096423" y="382774"/>
            <a:ext cx="7418927" cy="603704"/>
          </a:xfrm>
        </p:spPr>
        <p:txBody>
          <a:bodyPr>
            <a:normAutofit/>
          </a:bodyPr>
          <a:lstStyle/>
          <a:p>
            <a:r>
              <a:rPr lang="de-DE" dirty="0"/>
              <a:t>Vorstellungen besitzen</a:t>
            </a:r>
          </a:p>
        </p:txBody>
      </p:sp>
      <p:sp>
        <p:nvSpPr>
          <p:cNvPr id="3" name="Textplatzhalter 2">
            <a:extLst>
              <a:ext uri="{FF2B5EF4-FFF2-40B4-BE49-F238E27FC236}">
                <a16:creationId xmlns:a16="http://schemas.microsoft.com/office/drawing/2014/main" id="{1FAC4B53-26BB-1744-ACAA-51D47585CDB2}"/>
              </a:ext>
            </a:extLst>
          </p:cNvPr>
          <p:cNvSpPr>
            <a:spLocks noGrp="1"/>
          </p:cNvSpPr>
          <p:nvPr>
            <p:ph type="body" sz="quarter" idx="13"/>
          </p:nvPr>
        </p:nvSpPr>
        <p:spPr/>
        <p:txBody>
          <a:bodyPr/>
          <a:lstStyle/>
          <a:p>
            <a:r>
              <a:rPr lang="de-DE" dirty="0"/>
              <a:t>GESCHICKT ZÄHLEN UND BÜNDELN</a:t>
            </a:r>
          </a:p>
          <a:p>
            <a:endParaRPr lang="de-DE" dirty="0"/>
          </a:p>
        </p:txBody>
      </p:sp>
      <p:sp>
        <p:nvSpPr>
          <p:cNvPr id="4" name="Inhaltsplatzhalter 3">
            <a:extLst>
              <a:ext uri="{FF2B5EF4-FFF2-40B4-BE49-F238E27FC236}">
                <a16:creationId xmlns:a16="http://schemas.microsoft.com/office/drawing/2014/main" id="{87F07C25-1C18-9244-8525-59797E537985}"/>
              </a:ext>
            </a:extLst>
          </p:cNvPr>
          <p:cNvSpPr>
            <a:spLocks noGrp="1"/>
          </p:cNvSpPr>
          <p:nvPr>
            <p:ph idx="1"/>
          </p:nvPr>
        </p:nvSpPr>
        <p:spPr>
          <a:xfrm>
            <a:off x="1096423" y="1758485"/>
            <a:ext cx="7009509" cy="4418617"/>
          </a:xfrm>
        </p:spPr>
        <p:txBody>
          <a:bodyPr/>
          <a:lstStyle/>
          <a:p>
            <a:pPr>
              <a:lnSpc>
                <a:spcPct val="100000"/>
              </a:lnSpc>
              <a:spcBef>
                <a:spcPts val="600"/>
              </a:spcBef>
            </a:pPr>
            <a:r>
              <a:rPr lang="de-DE" dirty="0"/>
              <a:t>Die Kinder strukturieren eine Menge, um die Anzahl der Elemente  schnell erfassen zu können.</a:t>
            </a:r>
          </a:p>
        </p:txBody>
      </p:sp>
      <p:sp>
        <p:nvSpPr>
          <p:cNvPr id="5" name="Datumsplatzhalter 4">
            <a:extLst>
              <a:ext uri="{FF2B5EF4-FFF2-40B4-BE49-F238E27FC236}">
                <a16:creationId xmlns:a16="http://schemas.microsoft.com/office/drawing/2014/main" id="{31BC951E-722E-5C40-871D-DF9C77C69B3A}"/>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009871F-D5D6-D048-B3ED-C7D1F1311012}"/>
              </a:ext>
            </a:extLst>
          </p:cNvPr>
          <p:cNvSpPr>
            <a:spLocks noGrp="1"/>
          </p:cNvSpPr>
          <p:nvPr>
            <p:ph type="sldNum" sz="quarter" idx="12"/>
          </p:nvPr>
        </p:nvSpPr>
        <p:spPr/>
        <p:txBody>
          <a:bodyPr/>
          <a:lstStyle/>
          <a:p>
            <a:fld id="{C3752B7C-18A9-864D-BBCB-54A9F41B5594}" type="slidenum">
              <a:rPr lang="de-DE" smtClean="0"/>
              <a:pPr/>
              <a:t>46</a:t>
            </a:fld>
            <a:endParaRPr lang="de-DE" dirty="0"/>
          </a:p>
        </p:txBody>
      </p:sp>
      <p:pic>
        <p:nvPicPr>
          <p:cNvPr id="9" name="Grafik 8">
            <a:extLst>
              <a:ext uri="{FF2B5EF4-FFF2-40B4-BE49-F238E27FC236}">
                <a16:creationId xmlns:a16="http://schemas.microsoft.com/office/drawing/2014/main" id="{FC0E3141-813B-4636-4801-C3FFFCA7AA96}"/>
              </a:ext>
            </a:extLst>
          </p:cNvPr>
          <p:cNvPicPr>
            <a:picLocks noChangeAspect="1"/>
          </p:cNvPicPr>
          <p:nvPr/>
        </p:nvPicPr>
        <p:blipFill>
          <a:blip r:embed="rId3"/>
          <a:stretch>
            <a:fillRect/>
          </a:stretch>
        </p:blipFill>
        <p:spPr>
          <a:xfrm>
            <a:off x="2073244" y="3385231"/>
            <a:ext cx="5039095" cy="2834491"/>
          </a:xfrm>
          <a:prstGeom prst="rect">
            <a:avLst/>
          </a:prstGeom>
        </p:spPr>
      </p:pic>
      <p:sp>
        <p:nvSpPr>
          <p:cNvPr id="10" name="Abgerundete rechteckige Legende 9">
            <a:extLst>
              <a:ext uri="{FF2B5EF4-FFF2-40B4-BE49-F238E27FC236}">
                <a16:creationId xmlns:a16="http://schemas.microsoft.com/office/drawing/2014/main" id="{C193AEF5-22C4-83EE-2F96-3042794E86C6}"/>
              </a:ext>
            </a:extLst>
          </p:cNvPr>
          <p:cNvSpPr/>
          <p:nvPr/>
        </p:nvSpPr>
        <p:spPr>
          <a:xfrm>
            <a:off x="6368902" y="3640046"/>
            <a:ext cx="2644224" cy="1179472"/>
          </a:xfrm>
          <a:prstGeom prst="wedgeRoundRectCallout">
            <a:avLst>
              <a:gd name="adj1" fmla="val -52723"/>
              <a:gd name="adj2" fmla="val 6682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habe schon fast sechs Zehner von den blauen Plättchen.</a:t>
            </a:r>
          </a:p>
        </p:txBody>
      </p:sp>
      <p:sp>
        <p:nvSpPr>
          <p:cNvPr id="8" name="Abgerundete rechteckige Legende 7">
            <a:extLst>
              <a:ext uri="{FF2B5EF4-FFF2-40B4-BE49-F238E27FC236}">
                <a16:creationId xmlns:a16="http://schemas.microsoft.com/office/drawing/2014/main" id="{19035F44-6B6B-09F9-526C-758EBABBB105}"/>
              </a:ext>
            </a:extLst>
          </p:cNvPr>
          <p:cNvSpPr/>
          <p:nvPr/>
        </p:nvSpPr>
        <p:spPr>
          <a:xfrm>
            <a:off x="5794737" y="2362599"/>
            <a:ext cx="3048261" cy="1090180"/>
          </a:xfrm>
          <a:prstGeom prst="wedgeRoundRectCallout">
            <a:avLst>
              <a:gd name="adj1" fmla="val -39963"/>
              <a:gd name="adj2" fmla="val 7030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lege immer Fünfer, denn zwei Fünfer sind 10.</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6931"/>
          <a:stretch/>
        </p:blipFill>
        <p:spPr bwMode="auto">
          <a:xfrm flipH="1">
            <a:off x="234299" y="3942072"/>
            <a:ext cx="1085946" cy="132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bgerundete rechteckige Legende 12">
            <a:extLst>
              <a:ext uri="{FF2B5EF4-FFF2-40B4-BE49-F238E27FC236}">
                <a16:creationId xmlns:a16="http://schemas.microsoft.com/office/drawing/2014/main" id="{19035F44-6B6B-09F9-526C-758EBABBB105}"/>
              </a:ext>
            </a:extLst>
          </p:cNvPr>
          <p:cNvSpPr/>
          <p:nvPr/>
        </p:nvSpPr>
        <p:spPr>
          <a:xfrm>
            <a:off x="1193503" y="2744722"/>
            <a:ext cx="2942562" cy="1037755"/>
          </a:xfrm>
          <a:prstGeom prst="wedgeRoundRectCallout">
            <a:avLst>
              <a:gd name="adj1" fmla="val -47561"/>
              <a:gd name="adj2" fmla="val 9543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Sortiere die Plättchen so, </a:t>
            </a:r>
          </a:p>
          <a:p>
            <a:pPr algn="ctr"/>
            <a:r>
              <a:rPr lang="de-DE" dirty="0">
                <a:solidFill>
                  <a:schemeClr val="tx1"/>
                </a:solidFill>
              </a:rPr>
              <a:t>dass man schnell sieht, </a:t>
            </a:r>
          </a:p>
          <a:p>
            <a:pPr algn="ctr"/>
            <a:r>
              <a:rPr lang="de-DE" dirty="0">
                <a:solidFill>
                  <a:schemeClr val="tx1"/>
                </a:solidFill>
              </a:rPr>
              <a:t>wie viele es sind.</a:t>
            </a:r>
          </a:p>
        </p:txBody>
      </p:sp>
      <p:sp>
        <p:nvSpPr>
          <p:cNvPr id="7" name="Textfeld 6">
            <a:extLst>
              <a:ext uri="{FF2B5EF4-FFF2-40B4-BE49-F238E27FC236}">
                <a16:creationId xmlns:a16="http://schemas.microsoft.com/office/drawing/2014/main" id="{7595A3E7-83AD-7E54-89B5-1EA9E4DE3503}"/>
              </a:ext>
            </a:extLst>
          </p:cNvPr>
          <p:cNvSpPr txBox="1"/>
          <p:nvPr/>
        </p:nvSpPr>
        <p:spPr>
          <a:xfrm>
            <a:off x="6737617" y="5973501"/>
            <a:ext cx="1620078"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(eigene Abbildung)</a:t>
            </a:r>
          </a:p>
        </p:txBody>
      </p:sp>
    </p:spTree>
    <p:extLst>
      <p:ext uri="{BB962C8B-B14F-4D97-AF65-F5344CB8AC3E}">
        <p14:creationId xmlns:p14="http://schemas.microsoft.com/office/powerpoint/2010/main" val="1147691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lkenförmige Legende 31"/>
          <p:cNvSpPr/>
          <p:nvPr/>
        </p:nvSpPr>
        <p:spPr>
          <a:xfrm>
            <a:off x="6826109" y="2227141"/>
            <a:ext cx="1956391" cy="1645522"/>
          </a:xfrm>
          <a:prstGeom prst="cloudCallout">
            <a:avLst>
              <a:gd name="adj1" fmla="val -28074"/>
              <a:gd name="adj2" fmla="val 70409"/>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 name="Titel 1">
            <a:extLst>
              <a:ext uri="{FF2B5EF4-FFF2-40B4-BE49-F238E27FC236}">
                <a16:creationId xmlns:a16="http://schemas.microsoft.com/office/drawing/2014/main" id="{98655E27-7257-9EC8-B240-559BEDAC0BFF}"/>
              </a:ext>
            </a:extLst>
          </p:cNvPr>
          <p:cNvSpPr>
            <a:spLocks noGrp="1"/>
          </p:cNvSpPr>
          <p:nvPr>
            <p:ph type="title"/>
          </p:nvPr>
        </p:nvSpPr>
        <p:spPr>
          <a:xfrm>
            <a:off x="1096423" y="382774"/>
            <a:ext cx="7418927" cy="603704"/>
          </a:xfrm>
        </p:spPr>
        <p:txBody>
          <a:bodyPr>
            <a:normAutofit/>
          </a:bodyPr>
          <a:lstStyle/>
          <a:p>
            <a:r>
              <a:rPr lang="de-DE" dirty="0"/>
              <a:t>Vorstellungen besitzen</a:t>
            </a:r>
          </a:p>
        </p:txBody>
      </p:sp>
      <p:sp>
        <p:nvSpPr>
          <p:cNvPr id="3" name="Textplatzhalter 2">
            <a:extLst>
              <a:ext uri="{FF2B5EF4-FFF2-40B4-BE49-F238E27FC236}">
                <a16:creationId xmlns:a16="http://schemas.microsoft.com/office/drawing/2014/main" id="{1FAC4B53-26BB-1744-ACAA-51D47585CDB2}"/>
              </a:ext>
            </a:extLst>
          </p:cNvPr>
          <p:cNvSpPr>
            <a:spLocks noGrp="1"/>
          </p:cNvSpPr>
          <p:nvPr>
            <p:ph type="body" sz="quarter" idx="13"/>
          </p:nvPr>
        </p:nvSpPr>
        <p:spPr/>
        <p:txBody>
          <a:bodyPr/>
          <a:lstStyle/>
          <a:p>
            <a:r>
              <a:rPr lang="de-DE" dirty="0"/>
              <a:t>ZAHLEN BÜNDELN</a:t>
            </a:r>
          </a:p>
        </p:txBody>
      </p:sp>
      <p:sp>
        <p:nvSpPr>
          <p:cNvPr id="5" name="Datumsplatzhalter 4">
            <a:extLst>
              <a:ext uri="{FF2B5EF4-FFF2-40B4-BE49-F238E27FC236}">
                <a16:creationId xmlns:a16="http://schemas.microsoft.com/office/drawing/2014/main" id="{31BC951E-722E-5C40-871D-DF9C77C69B3A}"/>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009871F-D5D6-D048-B3ED-C7D1F1311012}"/>
              </a:ext>
            </a:extLst>
          </p:cNvPr>
          <p:cNvSpPr>
            <a:spLocks noGrp="1"/>
          </p:cNvSpPr>
          <p:nvPr>
            <p:ph type="sldNum" sz="quarter" idx="12"/>
          </p:nvPr>
        </p:nvSpPr>
        <p:spPr/>
        <p:txBody>
          <a:bodyPr/>
          <a:lstStyle/>
          <a:p>
            <a:fld id="{C3752B7C-18A9-864D-BBCB-54A9F41B5594}" type="slidenum">
              <a:rPr lang="de-DE" smtClean="0"/>
              <a:pPr/>
              <a:t>47</a:t>
            </a:fld>
            <a:endParaRPr lang="de-DE" dirty="0"/>
          </a:p>
        </p:txBody>
      </p:sp>
      <p:graphicFrame>
        <p:nvGraphicFramePr>
          <p:cNvPr id="12" name="Tabelle 11"/>
          <p:cNvGraphicFramePr>
            <a:graphicFrameLocks noGrp="1"/>
          </p:cNvGraphicFramePr>
          <p:nvPr/>
        </p:nvGraphicFramePr>
        <p:xfrm>
          <a:off x="7289031" y="2465135"/>
          <a:ext cx="1113660" cy="1005840"/>
        </p:xfrm>
        <a:graphic>
          <a:graphicData uri="http://schemas.openxmlformats.org/drawingml/2006/table">
            <a:tbl>
              <a:tblPr firstRow="1" bandRow="1">
                <a:tableStyleId>{5940675A-B579-460E-94D1-54222C63F5DA}</a:tableStyleId>
              </a:tblPr>
              <a:tblGrid>
                <a:gridCol w="556830">
                  <a:extLst>
                    <a:ext uri="{9D8B030D-6E8A-4147-A177-3AD203B41FA5}">
                      <a16:colId xmlns:a16="http://schemas.microsoft.com/office/drawing/2014/main" val="20000"/>
                    </a:ext>
                  </a:extLst>
                </a:gridCol>
                <a:gridCol w="556830">
                  <a:extLst>
                    <a:ext uri="{9D8B030D-6E8A-4147-A177-3AD203B41FA5}">
                      <a16:colId xmlns:a16="http://schemas.microsoft.com/office/drawing/2014/main" val="20001"/>
                    </a:ext>
                  </a:extLst>
                </a:gridCol>
              </a:tblGrid>
              <a:tr h="301598">
                <a:tc>
                  <a:txBody>
                    <a:bodyPr/>
                    <a:lstStyle/>
                    <a:p>
                      <a:pPr algn="ctr"/>
                      <a:r>
                        <a:rPr lang="de-DE" dirty="0">
                          <a:solidFill>
                            <a:srgbClr val="0070C0"/>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rgbClr val="00B05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1408">
                <a:tc>
                  <a:txBody>
                    <a:bodyPr/>
                    <a:lstStyle/>
                    <a:p>
                      <a:pPr algn="ctr"/>
                      <a:endParaRPr lang="de-DE" dirty="0"/>
                    </a:p>
                    <a:p>
                      <a:pPr algn="ctr"/>
                      <a:r>
                        <a:rPr lang="de-DE"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dirty="0"/>
                        <a:t>15</a:t>
                      </a:r>
                    </a:p>
                    <a:p>
                      <a:pPr algn="ctr"/>
                      <a:r>
                        <a:rPr lang="de-DE"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43" y="3833990"/>
            <a:ext cx="1017420" cy="1197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ieren 29"/>
          <p:cNvGrpSpPr/>
          <p:nvPr/>
        </p:nvGrpSpPr>
        <p:grpSpPr>
          <a:xfrm>
            <a:off x="2933223" y="4776244"/>
            <a:ext cx="1346104" cy="1075184"/>
            <a:chOff x="2466265" y="4445384"/>
            <a:chExt cx="1346104" cy="1075184"/>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265" y="4814150"/>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843" y="5094748"/>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087" y="4553932"/>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6561" y="4652754"/>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920" y="4445384"/>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692" y="4751576"/>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2668" y="4978826"/>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846" y="5322924"/>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99" y="5077648"/>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948" y="5148326"/>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126" y="4950682"/>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679" y="5247148"/>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594" y="4517684"/>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172" y="4798282"/>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725" y="4616506"/>
              <a:ext cx="197644" cy="19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uppieren 3"/>
          <p:cNvGrpSpPr/>
          <p:nvPr/>
        </p:nvGrpSpPr>
        <p:grpSpPr>
          <a:xfrm>
            <a:off x="1614821" y="4414792"/>
            <a:ext cx="1662767" cy="1221238"/>
            <a:chOff x="1423427" y="4776314"/>
            <a:chExt cx="1662767" cy="1221238"/>
          </a:xfrm>
        </p:grpSpPr>
        <p:sp>
          <p:nvSpPr>
            <p:cNvPr id="9" name="Textfeld 8"/>
            <p:cNvSpPr txBox="1"/>
            <p:nvPr/>
          </p:nvSpPr>
          <p:spPr>
            <a:xfrm>
              <a:off x="1439936" y="4937407"/>
              <a:ext cx="1646258" cy="369332"/>
            </a:xfrm>
            <a:prstGeom prst="rect">
              <a:avLst/>
            </a:prstGeom>
            <a:noFill/>
          </p:spPr>
          <p:txBody>
            <a:bodyPr wrap="square" rtlCol="0">
              <a:spAutoFit/>
            </a:bodyPr>
            <a:lstStyle/>
            <a:p>
              <a:r>
                <a:rPr lang="de-DE" dirty="0"/>
                <a:t>15 E</a:t>
              </a:r>
            </a:p>
          </p:txBody>
        </p:sp>
        <p:sp>
          <p:nvSpPr>
            <p:cNvPr id="28" name="Gefaltete Ecke 27"/>
            <p:cNvSpPr/>
            <p:nvPr/>
          </p:nvSpPr>
          <p:spPr>
            <a:xfrm>
              <a:off x="1423427" y="4776314"/>
              <a:ext cx="956440" cy="1221238"/>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 name="Gruppieren 28"/>
          <p:cNvGrpSpPr/>
          <p:nvPr/>
        </p:nvGrpSpPr>
        <p:grpSpPr>
          <a:xfrm>
            <a:off x="5365642" y="3805530"/>
            <a:ext cx="1986206" cy="2301612"/>
            <a:chOff x="4471744" y="3315829"/>
            <a:chExt cx="1986206" cy="2301612"/>
          </a:xfrm>
        </p:grpSpPr>
        <p:pic>
          <p:nvPicPr>
            <p:cNvPr id="4102" name="Picture 6"/>
            <p:cNvPicPr>
              <a:picLocks noChangeAspect="1" noChangeArrowheads="1"/>
            </p:cNvPicPr>
            <p:nvPr/>
          </p:nvPicPr>
          <p:blipFill rotWithShape="1">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l="31385" t="8852" r="26258" b="61441"/>
            <a:stretch/>
          </p:blipFill>
          <p:spPr bwMode="auto">
            <a:xfrm flipH="1">
              <a:off x="4471744" y="3315829"/>
              <a:ext cx="1986206" cy="230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6"/>
            <p:cNvPicPr>
              <a:picLocks noChangeAspect="1" noChangeArrowheads="1"/>
            </p:cNvPicPr>
            <p:nvPr/>
          </p:nvPicPr>
          <p:blipFill rotWithShape="1">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l="70520" t="29617" r="25688" b="63932"/>
            <a:stretch/>
          </p:blipFill>
          <p:spPr bwMode="auto">
            <a:xfrm>
              <a:off x="4762500" y="4922587"/>
              <a:ext cx="177800" cy="499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feld 6">
            <a:extLst>
              <a:ext uri="{FF2B5EF4-FFF2-40B4-BE49-F238E27FC236}">
                <a16:creationId xmlns:a16="http://schemas.microsoft.com/office/drawing/2014/main" id="{503D6B01-3F51-471C-117E-9C076B2AE32F}"/>
              </a:ext>
            </a:extLst>
          </p:cNvPr>
          <p:cNvSpPr txBox="1"/>
          <p:nvPr/>
        </p:nvSpPr>
        <p:spPr>
          <a:xfrm>
            <a:off x="7023100" y="5993330"/>
            <a:ext cx="1727200" cy="276999"/>
          </a:xfrm>
          <a:prstGeom prst="rect">
            <a:avLst/>
          </a:prstGeom>
          <a:noFill/>
        </p:spPr>
        <p:txBody>
          <a:bodyPr wrap="square">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a:t>
            </a:r>
            <a:r>
              <a:rPr lang="de-DE" sz="1200" dirty="0"/>
              <a:t>PIKAS, 2020, S. 31</a:t>
            </a:r>
            <a:r>
              <a:rPr lang="de-DE" sz="1200" b="0" i="0" u="none" strike="noStrike" dirty="0">
                <a:solidFill>
                  <a:srgbClr val="222222"/>
                </a:solidFill>
                <a:effectLst/>
                <a:latin typeface="Arial" panose="020B0604020202020204" pitchFamily="34" charset="0"/>
                <a:cs typeface="Arial" panose="020B0604020202020204" pitchFamily="34" charset="0"/>
              </a:rPr>
              <a:t>)</a:t>
            </a:r>
          </a:p>
        </p:txBody>
      </p:sp>
      <p:sp>
        <p:nvSpPr>
          <p:cNvPr id="35" name="Inhaltsplatzhalter 3"/>
          <p:cNvSpPr>
            <a:spLocks noGrp="1"/>
          </p:cNvSpPr>
          <p:nvPr>
            <p:ph idx="1"/>
          </p:nvPr>
        </p:nvSpPr>
        <p:spPr>
          <a:xfrm>
            <a:off x="1096423" y="1748860"/>
            <a:ext cx="7009509" cy="4418617"/>
          </a:xfrm>
        </p:spPr>
        <p:txBody>
          <a:bodyPr/>
          <a:lstStyle/>
          <a:p>
            <a:pPr>
              <a:lnSpc>
                <a:spcPct val="100000"/>
              </a:lnSpc>
            </a:pPr>
            <a:r>
              <a:rPr lang="de-DE" dirty="0"/>
              <a:t>Die Kinder bündeln immer 10 Einheiten zu einer Einheit des nächstgrößeren Stellenwertes.</a:t>
            </a:r>
          </a:p>
        </p:txBody>
      </p:sp>
      <p:sp>
        <p:nvSpPr>
          <p:cNvPr id="34" name="Abgerundete rechteckige Legende 33">
            <a:extLst>
              <a:ext uri="{FF2B5EF4-FFF2-40B4-BE49-F238E27FC236}">
                <a16:creationId xmlns:a16="http://schemas.microsoft.com/office/drawing/2014/main" id="{CD1D3FB7-8DA6-26FB-FFED-9B2DCBC45174}"/>
              </a:ext>
            </a:extLst>
          </p:cNvPr>
          <p:cNvSpPr/>
          <p:nvPr/>
        </p:nvSpPr>
        <p:spPr>
          <a:xfrm>
            <a:off x="1460963" y="2563521"/>
            <a:ext cx="2292350" cy="1000785"/>
          </a:xfrm>
          <a:prstGeom prst="wedgeRoundRectCallout">
            <a:avLst>
              <a:gd name="adj1" fmla="val -47783"/>
              <a:gd name="adj2" fmla="val 9520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Wie viele Zehner und Einer sind es?</a:t>
            </a:r>
            <a:endParaRPr lang="de-DE" dirty="0"/>
          </a:p>
        </p:txBody>
      </p:sp>
      <p:sp>
        <p:nvSpPr>
          <p:cNvPr id="36" name="Abgerundete rechteckige Legende 35">
            <a:extLst>
              <a:ext uri="{FF2B5EF4-FFF2-40B4-BE49-F238E27FC236}">
                <a16:creationId xmlns:a16="http://schemas.microsoft.com/office/drawing/2014/main" id="{CD1D3FB7-8DA6-26FB-FFED-9B2DCBC45174}"/>
              </a:ext>
            </a:extLst>
          </p:cNvPr>
          <p:cNvSpPr/>
          <p:nvPr/>
        </p:nvSpPr>
        <p:spPr>
          <a:xfrm>
            <a:off x="3917804" y="2775102"/>
            <a:ext cx="2374257" cy="1026455"/>
          </a:xfrm>
          <a:prstGeom prst="wedgeRoundRectCallout">
            <a:avLst>
              <a:gd name="adj1" fmla="val 37059"/>
              <a:gd name="adj2" fmla="val 8804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Es sind ein Zehner und fünf Einer.</a:t>
            </a:r>
            <a:r>
              <a:rPr lang="de-DE" dirty="0"/>
              <a:t> </a:t>
            </a:r>
          </a:p>
        </p:txBody>
      </p:sp>
    </p:spTree>
    <p:extLst>
      <p:ext uri="{BB962C8B-B14F-4D97-AF65-F5344CB8AC3E}">
        <p14:creationId xmlns:p14="http://schemas.microsoft.com/office/powerpoint/2010/main" val="5538119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749865" cy="603704"/>
          </a:xfrm>
        </p:spPr>
        <p:txBody>
          <a:bodyPr>
            <a:normAutofit/>
          </a:bodyPr>
          <a:lstStyle/>
          <a:p>
            <a:r>
              <a:rPr lang="de-DE" dirty="0"/>
              <a:t>Vorstellungen besitzen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48</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400" dirty="0">
                <a:solidFill>
                  <a:schemeClr val="tx1"/>
                </a:solidFill>
                <a:latin typeface="Arial" panose="020B0604020202020204" pitchFamily="34" charset="0"/>
                <a:cs typeface="Arial" panose="020B0604020202020204" pitchFamily="34" charset="0"/>
              </a:rPr>
              <a:t>Lernende brauchen Gelegenheiten,</a:t>
            </a:r>
          </a:p>
          <a:p>
            <a:pPr algn="ctr">
              <a:lnSpc>
                <a:spcPct val="200000"/>
              </a:lnSpc>
            </a:pPr>
            <a:r>
              <a:rPr lang="de-DE" sz="2400" dirty="0">
                <a:solidFill>
                  <a:schemeClr val="tx1"/>
                </a:solidFill>
                <a:latin typeface="Arial" panose="020B0604020202020204" pitchFamily="34" charset="0"/>
                <a:cs typeface="Arial" panose="020B0604020202020204" pitchFamily="34" charset="0"/>
              </a:rPr>
              <a:t>Aktivitäten zum Bündeln und Entbündeln</a:t>
            </a:r>
          </a:p>
          <a:p>
            <a:pPr algn="ctr">
              <a:lnSpc>
                <a:spcPct val="200000"/>
              </a:lnSpc>
            </a:pPr>
            <a:r>
              <a:rPr lang="de-DE" sz="2400" dirty="0">
                <a:solidFill>
                  <a:schemeClr val="tx1"/>
                </a:solidFill>
                <a:latin typeface="Arial" panose="020B0604020202020204" pitchFamily="34" charset="0"/>
                <a:cs typeface="Arial" panose="020B0604020202020204" pitchFamily="34" charset="0"/>
              </a:rPr>
              <a:t>durchzuführen.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537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C782D40-D5FD-1142-83F4-CE138910EB3E}"/>
              </a:ext>
            </a:extLst>
          </p:cNvPr>
          <p:cNvSpPr>
            <a:spLocks noGrp="1"/>
          </p:cNvSpPr>
          <p:nvPr>
            <p:ph type="title"/>
          </p:nvPr>
        </p:nvSpPr>
        <p:spPr/>
        <p:txBody>
          <a:bodyPr>
            <a:normAutofit/>
          </a:bodyPr>
          <a:lstStyle/>
          <a:p>
            <a:r>
              <a:rPr lang="de-DE" dirty="0"/>
              <a:t>Vorstellungen besitzen</a:t>
            </a:r>
          </a:p>
        </p:txBody>
      </p:sp>
      <p:sp>
        <p:nvSpPr>
          <p:cNvPr id="3" name="Textplatzhalter 2">
            <a:extLst>
              <a:ext uri="{FF2B5EF4-FFF2-40B4-BE49-F238E27FC236}">
                <a16:creationId xmlns:a16="http://schemas.microsoft.com/office/drawing/2014/main" id="{87F388DD-D40A-8842-8460-07A47428CA43}"/>
              </a:ext>
            </a:extLst>
          </p:cNvPr>
          <p:cNvSpPr>
            <a:spLocks noGrp="1"/>
          </p:cNvSpPr>
          <p:nvPr>
            <p:ph type="body" sz="quarter" idx="13"/>
          </p:nvPr>
        </p:nvSpPr>
        <p:spPr/>
        <p:txBody>
          <a:bodyPr/>
          <a:lstStyle/>
          <a:p>
            <a:r>
              <a:rPr lang="de-DE" dirty="0"/>
              <a:t>PRINZIP DES STELLENWERTS &amp; PRINZIP DES ZAHLENWERTS</a:t>
            </a:r>
          </a:p>
        </p:txBody>
      </p:sp>
      <p:sp>
        <p:nvSpPr>
          <p:cNvPr id="4" name="Inhaltsplatzhalter 3">
            <a:extLst>
              <a:ext uri="{FF2B5EF4-FFF2-40B4-BE49-F238E27FC236}">
                <a16:creationId xmlns:a16="http://schemas.microsoft.com/office/drawing/2014/main" id="{FD4E909F-CE68-574E-B8C6-ADD686246A63}"/>
              </a:ext>
            </a:extLst>
          </p:cNvPr>
          <p:cNvSpPr>
            <a:spLocks noGrp="1"/>
          </p:cNvSpPr>
          <p:nvPr>
            <p:ph idx="1"/>
          </p:nvPr>
        </p:nvSpPr>
        <p:spPr/>
        <p:txBody>
          <a:bodyPr/>
          <a:lstStyle/>
          <a:p>
            <a:pPr>
              <a:lnSpc>
                <a:spcPct val="100000"/>
              </a:lnSpc>
            </a:pPr>
            <a:r>
              <a:rPr lang="de-DE" dirty="0">
                <a:solidFill>
                  <a:prstClr val="black"/>
                </a:solidFill>
                <a:latin typeface="+mn-lt"/>
                <a:cs typeface="+mn-cs"/>
              </a:rPr>
              <a:t>Das Prinzip des Stellenwerts und das Prinzip des Zahlenwerts beziehen </a:t>
            </a:r>
            <a:r>
              <a:rPr lang="de-DE" dirty="0"/>
              <a:t>sich auf die Notation von Zahlen:</a:t>
            </a:r>
          </a:p>
        </p:txBody>
      </p:sp>
      <p:sp>
        <p:nvSpPr>
          <p:cNvPr id="5" name="Datumsplatzhalter 4">
            <a:extLst>
              <a:ext uri="{FF2B5EF4-FFF2-40B4-BE49-F238E27FC236}">
                <a16:creationId xmlns:a16="http://schemas.microsoft.com/office/drawing/2014/main" id="{78B243D3-B465-E149-9257-E5D45F39C29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CEA05AA-FEF8-ED47-B144-A9277433C5F5}"/>
              </a:ext>
            </a:extLst>
          </p:cNvPr>
          <p:cNvSpPr>
            <a:spLocks noGrp="1"/>
          </p:cNvSpPr>
          <p:nvPr>
            <p:ph type="sldNum" sz="quarter" idx="12"/>
          </p:nvPr>
        </p:nvSpPr>
        <p:spPr/>
        <p:txBody>
          <a:bodyPr/>
          <a:lstStyle/>
          <a:p>
            <a:fld id="{C3752B7C-18A9-864D-BBCB-54A9F41B5594}" type="slidenum">
              <a:rPr lang="de-DE" smtClean="0"/>
              <a:pPr/>
              <a:t>49</a:t>
            </a:fld>
            <a:endParaRPr lang="de-DE" dirty="0"/>
          </a:p>
        </p:txBody>
      </p:sp>
      <p:graphicFrame>
        <p:nvGraphicFramePr>
          <p:cNvPr id="10" name="Tabelle 9">
            <a:extLst>
              <a:ext uri="{FF2B5EF4-FFF2-40B4-BE49-F238E27FC236}">
                <a16:creationId xmlns:a16="http://schemas.microsoft.com/office/drawing/2014/main" id="{19BFA3FB-5DEA-07D6-AA44-EEAB28B4431C}"/>
              </a:ext>
            </a:extLst>
          </p:cNvPr>
          <p:cNvGraphicFramePr>
            <a:graphicFrameLocks noGrp="1"/>
          </p:cNvGraphicFramePr>
          <p:nvPr>
            <p:extLst>
              <p:ext uri="{D42A27DB-BD31-4B8C-83A1-F6EECF244321}">
                <p14:modId xmlns:p14="http://schemas.microsoft.com/office/powerpoint/2010/main" val="1971474549"/>
              </p:ext>
            </p:extLst>
          </p:nvPr>
        </p:nvGraphicFramePr>
        <p:xfrm>
          <a:off x="3007274" y="3630597"/>
          <a:ext cx="1113660" cy="817168"/>
        </p:xfrm>
        <a:graphic>
          <a:graphicData uri="http://schemas.openxmlformats.org/drawingml/2006/table">
            <a:tbl>
              <a:tblPr firstRow="1" bandRow="1">
                <a:tableStyleId>{5940675A-B579-460E-94D1-54222C63F5DA}</a:tableStyleId>
              </a:tblPr>
              <a:tblGrid>
                <a:gridCol w="556830">
                  <a:extLst>
                    <a:ext uri="{9D8B030D-6E8A-4147-A177-3AD203B41FA5}">
                      <a16:colId xmlns:a16="http://schemas.microsoft.com/office/drawing/2014/main" val="20000"/>
                    </a:ext>
                  </a:extLst>
                </a:gridCol>
                <a:gridCol w="556830">
                  <a:extLst>
                    <a:ext uri="{9D8B030D-6E8A-4147-A177-3AD203B41FA5}">
                      <a16:colId xmlns:a16="http://schemas.microsoft.com/office/drawing/2014/main" val="20001"/>
                    </a:ext>
                  </a:extLst>
                </a:gridCol>
              </a:tblGrid>
              <a:tr h="301598">
                <a:tc>
                  <a:txBody>
                    <a:bodyPr/>
                    <a:lstStyle/>
                    <a:p>
                      <a:pPr algn="ctr"/>
                      <a:r>
                        <a:rPr lang="de-DE" dirty="0">
                          <a:solidFill>
                            <a:srgbClr val="0070C0"/>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rgbClr val="00B05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1408">
                <a:tc>
                  <a:txBody>
                    <a:bodyPr/>
                    <a:lstStyle/>
                    <a:p>
                      <a:pPr algn="ctr"/>
                      <a:r>
                        <a:rPr lang="de-DE" dirty="0">
                          <a:solidFill>
                            <a:srgbClr val="0070C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dirty="0">
                          <a:solidFill>
                            <a:srgbClr val="00B05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1" name="Tabelle 10">
            <a:extLst>
              <a:ext uri="{FF2B5EF4-FFF2-40B4-BE49-F238E27FC236}">
                <a16:creationId xmlns:a16="http://schemas.microsoft.com/office/drawing/2014/main" id="{E60D710D-83AA-9581-492C-07087CBAC12A}"/>
              </a:ext>
            </a:extLst>
          </p:cNvPr>
          <p:cNvGraphicFramePr>
            <a:graphicFrameLocks noGrp="1"/>
          </p:cNvGraphicFramePr>
          <p:nvPr>
            <p:extLst>
              <p:ext uri="{D42A27DB-BD31-4B8C-83A1-F6EECF244321}">
                <p14:modId xmlns:p14="http://schemas.microsoft.com/office/powerpoint/2010/main" val="2626325016"/>
              </p:ext>
            </p:extLst>
          </p:nvPr>
        </p:nvGraphicFramePr>
        <p:xfrm>
          <a:off x="4908732" y="3624325"/>
          <a:ext cx="1113660" cy="817168"/>
        </p:xfrm>
        <a:graphic>
          <a:graphicData uri="http://schemas.openxmlformats.org/drawingml/2006/table">
            <a:tbl>
              <a:tblPr firstRow="1" bandRow="1">
                <a:tableStyleId>{5940675A-B579-460E-94D1-54222C63F5DA}</a:tableStyleId>
              </a:tblPr>
              <a:tblGrid>
                <a:gridCol w="556830">
                  <a:extLst>
                    <a:ext uri="{9D8B030D-6E8A-4147-A177-3AD203B41FA5}">
                      <a16:colId xmlns:a16="http://schemas.microsoft.com/office/drawing/2014/main" val="20000"/>
                    </a:ext>
                  </a:extLst>
                </a:gridCol>
                <a:gridCol w="556830">
                  <a:extLst>
                    <a:ext uri="{9D8B030D-6E8A-4147-A177-3AD203B41FA5}">
                      <a16:colId xmlns:a16="http://schemas.microsoft.com/office/drawing/2014/main" val="20001"/>
                    </a:ext>
                  </a:extLst>
                </a:gridCol>
              </a:tblGrid>
              <a:tr h="301598">
                <a:tc>
                  <a:txBody>
                    <a:bodyPr/>
                    <a:lstStyle/>
                    <a:p>
                      <a:pPr algn="ctr"/>
                      <a:r>
                        <a:rPr lang="de-DE" dirty="0">
                          <a:solidFill>
                            <a:srgbClr val="0070C0"/>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rgbClr val="00B05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1408">
                <a:tc>
                  <a:txBody>
                    <a:bodyPr/>
                    <a:lstStyle/>
                    <a:p>
                      <a:pPr algn="ctr"/>
                      <a:r>
                        <a:rPr lang="de-DE" dirty="0">
                          <a:solidFill>
                            <a:srgbClr val="0070C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dirty="0">
                          <a:solidFill>
                            <a:srgbClr val="00B05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2" name="Grafik 1">
            <a:extLst>
              <a:ext uri="{FF2B5EF4-FFF2-40B4-BE49-F238E27FC236}">
                <a16:creationId xmlns:a16="http://schemas.microsoft.com/office/drawing/2014/main" id="{375BC6DE-4311-565F-8C7A-51AA9C034E72}"/>
              </a:ext>
            </a:extLst>
          </p:cNvPr>
          <p:cNvPicPr>
            <a:picLocks noChangeAspect="1"/>
          </p:cNvPicPr>
          <p:nvPr/>
        </p:nvPicPr>
        <p:blipFill rotWithShape="1">
          <a:blip r:embed="rId3"/>
          <a:srcRect r="50305"/>
          <a:stretch/>
        </p:blipFill>
        <p:spPr>
          <a:xfrm>
            <a:off x="2900698" y="2595575"/>
            <a:ext cx="1314818" cy="954843"/>
          </a:xfrm>
          <a:prstGeom prst="rect">
            <a:avLst/>
          </a:prstGeom>
        </p:spPr>
      </p:pic>
      <p:pic>
        <p:nvPicPr>
          <p:cNvPr id="13" name="Grafik 12">
            <a:extLst>
              <a:ext uri="{FF2B5EF4-FFF2-40B4-BE49-F238E27FC236}">
                <a16:creationId xmlns:a16="http://schemas.microsoft.com/office/drawing/2014/main" id="{78FD7BC0-35A7-426F-CAC0-480CF09FD5BA}"/>
              </a:ext>
            </a:extLst>
          </p:cNvPr>
          <p:cNvPicPr>
            <a:picLocks noChangeAspect="1"/>
          </p:cNvPicPr>
          <p:nvPr/>
        </p:nvPicPr>
        <p:blipFill rotWithShape="1">
          <a:blip r:embed="rId3"/>
          <a:srcRect l="49961" r="344"/>
          <a:stretch/>
        </p:blipFill>
        <p:spPr>
          <a:xfrm>
            <a:off x="4808153" y="2595575"/>
            <a:ext cx="1314819" cy="954843"/>
          </a:xfrm>
          <a:prstGeom prst="rect">
            <a:avLst/>
          </a:prstGeom>
        </p:spPr>
      </p:pic>
      <p:sp>
        <p:nvSpPr>
          <p:cNvPr id="8" name="Rechteck 7"/>
          <p:cNvSpPr/>
          <p:nvPr/>
        </p:nvSpPr>
        <p:spPr>
          <a:xfrm>
            <a:off x="1096266" y="4659529"/>
            <a:ext cx="7009510" cy="1477328"/>
          </a:xfrm>
          <a:prstGeom prst="rect">
            <a:avLst/>
          </a:prstGeom>
        </p:spPr>
        <p:txBody>
          <a:bodyPr wrap="square">
            <a:spAutoFit/>
          </a:bodyPr>
          <a:lstStyle/>
          <a:p>
            <a:r>
              <a:rPr lang="de-DE" dirty="0"/>
              <a:t>Die Bedeutung einer Ziffer (hier 5) ist je nach Position in einer Zahl unterschiedlich. </a:t>
            </a:r>
          </a:p>
          <a:p>
            <a:endParaRPr lang="de-DE" dirty="0"/>
          </a:p>
          <a:p>
            <a:pPr lvl="0"/>
            <a:r>
              <a:rPr lang="de-DE" dirty="0">
                <a:solidFill>
                  <a:prstClr val="black"/>
                </a:solidFill>
              </a:rPr>
              <a:t>Bei einer zweistelligen Zahl gibt sie links die Anzahl der 10er-Bündel an, rechts die Anzahl der Einer.</a:t>
            </a:r>
          </a:p>
        </p:txBody>
      </p:sp>
      <p:sp>
        <p:nvSpPr>
          <p:cNvPr id="12" name="Rechteck 11"/>
          <p:cNvSpPr/>
          <p:nvPr/>
        </p:nvSpPr>
        <p:spPr>
          <a:xfrm>
            <a:off x="3675707" y="4083113"/>
            <a:ext cx="316871" cy="235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5050710" y="4083113"/>
            <a:ext cx="316871" cy="235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4807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3A806-652B-B5B0-7733-D5A4FBFA17A7}"/>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296A915E-3037-B3A7-58FD-A5F5E43F053A}"/>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13E6EB4C-57D8-254D-9995-55E957E3D86A}"/>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a:extLst>
              <a:ext uri="{FF2B5EF4-FFF2-40B4-BE49-F238E27FC236}">
                <a16:creationId xmlns:a16="http://schemas.microsoft.com/office/drawing/2014/main" id="{8E3FC8C8-3018-4CD6-3F40-51E523C7983C}"/>
              </a:ext>
            </a:extLst>
          </p:cNvPr>
          <p:cNvSpPr>
            <a:spLocks noGrp="1"/>
          </p:cNvSpPr>
          <p:nvPr>
            <p:ph type="body" sz="quarter" idx="13"/>
          </p:nvPr>
        </p:nvSpPr>
        <p:spPr/>
        <p:txBody>
          <a:bodyPr/>
          <a:lstStyle/>
          <a:p>
            <a:r>
              <a:rPr lang="de-DE" dirty="0"/>
              <a:t>GRUNDIDEE DES MODULS 3</a:t>
            </a:r>
          </a:p>
        </p:txBody>
      </p:sp>
      <p:sp>
        <p:nvSpPr>
          <p:cNvPr id="6" name="Inhaltsplatzhalter 5">
            <a:extLst>
              <a:ext uri="{FF2B5EF4-FFF2-40B4-BE49-F238E27FC236}">
                <a16:creationId xmlns:a16="http://schemas.microsoft.com/office/drawing/2014/main" id="{90836755-73ED-01BE-22E4-536EF31F9614}"/>
              </a:ext>
            </a:extLst>
          </p:cNvPr>
          <p:cNvSpPr>
            <a:spLocks noGrp="1"/>
          </p:cNvSpPr>
          <p:nvPr>
            <p:ph idx="1"/>
          </p:nvPr>
        </p:nvSpPr>
        <p:spPr/>
        <p:txBody>
          <a:bodyPr/>
          <a:lstStyle/>
          <a:p>
            <a:r>
              <a:rPr lang="de-DE" sz="1400" dirty="0"/>
              <a:t>Eine Ablösung vom zählenden Rechnen kann nur gelingen, wenn der Aufbau unseres dezimalen Zahlensystems (zunächst im </a:t>
            </a:r>
            <a:r>
              <a:rPr lang="de-DE" sz="1400" dirty="0" err="1"/>
              <a:t>Zahlraum</a:t>
            </a:r>
            <a:r>
              <a:rPr lang="de-DE" sz="1400" dirty="0"/>
              <a:t> bis 100) verstanden und verinnerlicht wurde. Erst dann ist u. a. eine Erweiterung des Zahlraums und der Zahlbereiche sinnvoll. </a:t>
            </a:r>
          </a:p>
          <a:p>
            <a:r>
              <a:rPr lang="de-DE" sz="1400" dirty="0"/>
              <a:t>In diesem Modul soll daher dargestellt werden, wie von Schulbeginn an ein Stellenwertverständnis (SWV) aufgebaut werden kann, um Fehlvorstellungen zu vermeiden. Dabei werden im Sinne des Spiralcurriculums auch Ausblicke auf das weiterführende Lernen gegeben. Der Fokus liegt allerdings weniger auf einer (nachträglichen) Förderung, sondern eher auf einer nachhaltigen Unterrichtsgestaltung von Anfang an unter Berücksichtigung der Kernbotschaften.</a:t>
            </a:r>
          </a:p>
        </p:txBody>
      </p:sp>
    </p:spTree>
    <p:extLst>
      <p:ext uri="{BB962C8B-B14F-4D97-AF65-F5344CB8AC3E}">
        <p14:creationId xmlns:p14="http://schemas.microsoft.com/office/powerpoint/2010/main" val="3814122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55E27-7257-9EC8-B240-559BEDAC0BFF}"/>
              </a:ext>
            </a:extLst>
          </p:cNvPr>
          <p:cNvSpPr>
            <a:spLocks noGrp="1"/>
          </p:cNvSpPr>
          <p:nvPr>
            <p:ph type="title"/>
          </p:nvPr>
        </p:nvSpPr>
        <p:spPr>
          <a:xfrm>
            <a:off x="1096423" y="382774"/>
            <a:ext cx="7418927" cy="603704"/>
          </a:xfrm>
        </p:spPr>
        <p:txBody>
          <a:bodyPr>
            <a:normAutofit/>
          </a:bodyPr>
          <a:lstStyle/>
          <a:p>
            <a:r>
              <a:rPr lang="de-DE" sz="2800" dirty="0"/>
              <a:t>Vorstellungen besitzen</a:t>
            </a:r>
            <a:endParaRPr lang="de-DE" dirty="0"/>
          </a:p>
        </p:txBody>
      </p:sp>
      <p:sp>
        <p:nvSpPr>
          <p:cNvPr id="3" name="Textplatzhalter 2">
            <a:extLst>
              <a:ext uri="{FF2B5EF4-FFF2-40B4-BE49-F238E27FC236}">
                <a16:creationId xmlns:a16="http://schemas.microsoft.com/office/drawing/2014/main" id="{1FAC4B53-26BB-1744-ACAA-51D47585CDB2}"/>
              </a:ext>
            </a:extLst>
          </p:cNvPr>
          <p:cNvSpPr>
            <a:spLocks noGrp="1"/>
          </p:cNvSpPr>
          <p:nvPr>
            <p:ph type="body" sz="quarter" idx="13"/>
          </p:nvPr>
        </p:nvSpPr>
        <p:spPr/>
        <p:txBody>
          <a:bodyPr/>
          <a:lstStyle/>
          <a:p>
            <a:r>
              <a:rPr lang="de-DE" dirty="0"/>
              <a:t>ZEHNER UND EINER DER ZAHL UNTERSCHEIDEN</a:t>
            </a:r>
          </a:p>
        </p:txBody>
      </p:sp>
      <p:sp>
        <p:nvSpPr>
          <p:cNvPr id="5" name="Datumsplatzhalter 4">
            <a:extLst>
              <a:ext uri="{FF2B5EF4-FFF2-40B4-BE49-F238E27FC236}">
                <a16:creationId xmlns:a16="http://schemas.microsoft.com/office/drawing/2014/main" id="{31BC951E-722E-5C40-871D-DF9C77C69B3A}"/>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009871F-D5D6-D048-B3ED-C7D1F1311012}"/>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32" name="Textfeld 31">
            <a:extLst>
              <a:ext uri="{FF2B5EF4-FFF2-40B4-BE49-F238E27FC236}">
                <a16:creationId xmlns:a16="http://schemas.microsoft.com/office/drawing/2014/main" id="{3AED3487-A178-C78F-90DE-0EBA75AED647}"/>
              </a:ext>
            </a:extLst>
          </p:cNvPr>
          <p:cNvSpPr txBox="1"/>
          <p:nvPr/>
        </p:nvSpPr>
        <p:spPr>
          <a:xfrm>
            <a:off x="6015268" y="5999680"/>
            <a:ext cx="2735032" cy="276999"/>
          </a:xfrm>
          <a:prstGeom prst="rect">
            <a:avLst/>
          </a:prstGeom>
          <a:noFill/>
        </p:spPr>
        <p:txBody>
          <a:bodyPr wrap="square">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(PIKAS, 2020, S. 31)</a:t>
            </a:r>
          </a:p>
        </p:txBody>
      </p:sp>
      <p:graphicFrame>
        <p:nvGraphicFramePr>
          <p:cNvPr id="12" name="Tabelle 11"/>
          <p:cNvGraphicFramePr>
            <a:graphicFrameLocks noGrp="1"/>
          </p:cNvGraphicFramePr>
          <p:nvPr>
            <p:extLst>
              <p:ext uri="{D42A27DB-BD31-4B8C-83A1-F6EECF244321}">
                <p14:modId xmlns:p14="http://schemas.microsoft.com/office/powerpoint/2010/main" val="3803818573"/>
              </p:ext>
            </p:extLst>
          </p:nvPr>
        </p:nvGraphicFramePr>
        <p:xfrm>
          <a:off x="3397816" y="4903536"/>
          <a:ext cx="1620822" cy="1005840"/>
        </p:xfrm>
        <a:graphic>
          <a:graphicData uri="http://schemas.openxmlformats.org/drawingml/2006/table">
            <a:tbl>
              <a:tblPr firstRow="1" bandRow="1">
                <a:tableStyleId>{5940675A-B579-460E-94D1-54222C63F5DA}</a:tableStyleId>
              </a:tblPr>
              <a:tblGrid>
                <a:gridCol w="810411">
                  <a:extLst>
                    <a:ext uri="{9D8B030D-6E8A-4147-A177-3AD203B41FA5}">
                      <a16:colId xmlns:a16="http://schemas.microsoft.com/office/drawing/2014/main" val="20000"/>
                    </a:ext>
                  </a:extLst>
                </a:gridCol>
                <a:gridCol w="810411">
                  <a:extLst>
                    <a:ext uri="{9D8B030D-6E8A-4147-A177-3AD203B41FA5}">
                      <a16:colId xmlns:a16="http://schemas.microsoft.com/office/drawing/2014/main" val="20001"/>
                    </a:ext>
                  </a:extLst>
                </a:gridCol>
              </a:tblGrid>
              <a:tr h="301598">
                <a:tc>
                  <a:txBody>
                    <a:bodyPr/>
                    <a:lstStyle/>
                    <a:p>
                      <a:pPr algn="ctr"/>
                      <a:r>
                        <a:rPr lang="de-DE" dirty="0">
                          <a:solidFill>
                            <a:srgbClr val="0070C0"/>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rgbClr val="00B05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1408">
                <a:tc>
                  <a:txBody>
                    <a:bodyPr/>
                    <a:lstStyle/>
                    <a:p>
                      <a:pPr algn="ctr"/>
                      <a:endParaRPr lang="de-DE" dirty="0">
                        <a:solidFill>
                          <a:srgbClr val="0070C0"/>
                        </a:solidFill>
                      </a:endParaRPr>
                    </a:p>
                    <a:p>
                      <a:pPr algn="ctr"/>
                      <a:r>
                        <a:rPr lang="de-DE" dirty="0">
                          <a:solidFill>
                            <a:srgbClr val="0070C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dirty="0">
                        <a:solidFill>
                          <a:srgbClr val="00B050"/>
                        </a:solidFill>
                      </a:endParaRPr>
                    </a:p>
                    <a:p>
                      <a:pPr algn="ctr"/>
                      <a:r>
                        <a:rPr lang="de-DE" dirty="0">
                          <a:solidFill>
                            <a:srgbClr val="00B05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422" y="5409130"/>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585" y="5409130"/>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747" y="5409130"/>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3397816" y="5378308"/>
            <a:ext cx="815282"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ieren 7"/>
          <p:cNvGrpSpPr/>
          <p:nvPr/>
        </p:nvGrpSpPr>
        <p:grpSpPr>
          <a:xfrm>
            <a:off x="2810528" y="2696006"/>
            <a:ext cx="5718061" cy="2010240"/>
            <a:chOff x="1853558" y="2696006"/>
            <a:chExt cx="5718061" cy="2010240"/>
          </a:xfrm>
        </p:grpSpPr>
        <p:pic>
          <p:nvPicPr>
            <p:cNvPr id="7" name="Grafik 6">
              <a:extLst>
                <a:ext uri="{FF2B5EF4-FFF2-40B4-BE49-F238E27FC236}">
                  <a16:creationId xmlns:a16="http://schemas.microsoft.com/office/drawing/2014/main" id="{0045AE4C-DA14-4783-A399-CB1B1EE45E2D}"/>
                </a:ext>
              </a:extLst>
            </p:cNvPr>
            <p:cNvPicPr>
              <a:picLocks noChangeAspect="1"/>
            </p:cNvPicPr>
            <p:nvPr/>
          </p:nvPicPr>
          <p:blipFill rotWithShape="1">
            <a:blip r:embed="rId5"/>
            <a:srcRect r="50000"/>
            <a:stretch/>
          </p:blipFill>
          <p:spPr>
            <a:xfrm>
              <a:off x="1853558" y="2696006"/>
              <a:ext cx="2722200" cy="2010240"/>
            </a:xfrm>
            <a:prstGeom prst="rect">
              <a:avLst/>
            </a:prstGeom>
          </p:spPr>
        </p:pic>
        <p:pic>
          <p:nvPicPr>
            <p:cNvPr id="19" name="Grafik 18">
              <a:extLst>
                <a:ext uri="{FF2B5EF4-FFF2-40B4-BE49-F238E27FC236}">
                  <a16:creationId xmlns:a16="http://schemas.microsoft.com/office/drawing/2014/main" id="{0045AE4C-DA14-4783-A399-CB1B1EE45E2D}"/>
                </a:ext>
              </a:extLst>
            </p:cNvPr>
            <p:cNvPicPr>
              <a:picLocks noChangeAspect="1"/>
            </p:cNvPicPr>
            <p:nvPr/>
          </p:nvPicPr>
          <p:blipFill rotWithShape="1">
            <a:blip r:embed="rId5"/>
            <a:srcRect l="50000"/>
            <a:stretch/>
          </p:blipFill>
          <p:spPr>
            <a:xfrm>
              <a:off x="4849419" y="2696006"/>
              <a:ext cx="2722200" cy="2010240"/>
            </a:xfrm>
            <a:prstGeom prst="rect">
              <a:avLst/>
            </a:prstGeom>
          </p:spPr>
        </p:pic>
      </p:grpSp>
      <p:graphicFrame>
        <p:nvGraphicFramePr>
          <p:cNvPr id="26" name="Tabelle 25"/>
          <p:cNvGraphicFramePr>
            <a:graphicFrameLocks noGrp="1"/>
          </p:cNvGraphicFramePr>
          <p:nvPr>
            <p:extLst>
              <p:ext uri="{D42A27DB-BD31-4B8C-83A1-F6EECF244321}">
                <p14:modId xmlns:p14="http://schemas.microsoft.com/office/powerpoint/2010/main" val="865699157"/>
              </p:ext>
            </p:extLst>
          </p:nvPr>
        </p:nvGraphicFramePr>
        <p:xfrm>
          <a:off x="6363911" y="4914962"/>
          <a:ext cx="1620822" cy="1005840"/>
        </p:xfrm>
        <a:graphic>
          <a:graphicData uri="http://schemas.openxmlformats.org/drawingml/2006/table">
            <a:tbl>
              <a:tblPr firstRow="1" bandRow="1">
                <a:tableStyleId>{5940675A-B579-460E-94D1-54222C63F5DA}</a:tableStyleId>
              </a:tblPr>
              <a:tblGrid>
                <a:gridCol w="810411">
                  <a:extLst>
                    <a:ext uri="{9D8B030D-6E8A-4147-A177-3AD203B41FA5}">
                      <a16:colId xmlns:a16="http://schemas.microsoft.com/office/drawing/2014/main" val="20000"/>
                    </a:ext>
                  </a:extLst>
                </a:gridCol>
                <a:gridCol w="810411">
                  <a:extLst>
                    <a:ext uri="{9D8B030D-6E8A-4147-A177-3AD203B41FA5}">
                      <a16:colId xmlns:a16="http://schemas.microsoft.com/office/drawing/2014/main" val="20001"/>
                    </a:ext>
                  </a:extLst>
                </a:gridCol>
              </a:tblGrid>
              <a:tr h="301598">
                <a:tc>
                  <a:txBody>
                    <a:bodyPr/>
                    <a:lstStyle/>
                    <a:p>
                      <a:pPr algn="ctr"/>
                      <a:r>
                        <a:rPr lang="de-DE" dirty="0">
                          <a:solidFill>
                            <a:srgbClr val="0070C0"/>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solidFill>
                            <a:srgbClr val="00B05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1408">
                <a:tc>
                  <a:txBody>
                    <a:bodyPr/>
                    <a:lstStyle/>
                    <a:p>
                      <a:pPr algn="ctr"/>
                      <a:endParaRPr lang="de-DE" dirty="0">
                        <a:solidFill>
                          <a:srgbClr val="0070C0"/>
                        </a:solidFill>
                      </a:endParaRPr>
                    </a:p>
                    <a:p>
                      <a:pPr algn="ctr"/>
                      <a:r>
                        <a:rPr lang="de-DE" dirty="0">
                          <a:solidFill>
                            <a:srgbClr val="0070C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dirty="0">
                        <a:solidFill>
                          <a:srgbClr val="00B050"/>
                        </a:solidFill>
                      </a:endParaRPr>
                    </a:p>
                    <a:p>
                      <a:pPr algn="ctr"/>
                      <a:r>
                        <a:rPr lang="de-DE" dirty="0">
                          <a:solidFill>
                            <a:srgbClr val="00B05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120" y="540645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283" y="540645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445" y="540645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7173098" y="5370979"/>
            <a:ext cx="815282"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bgerundete rechteckige Legende 20">
            <a:extLst>
              <a:ext uri="{FF2B5EF4-FFF2-40B4-BE49-F238E27FC236}">
                <a16:creationId xmlns:a16="http://schemas.microsoft.com/office/drawing/2014/main" id="{19035F44-6B6B-09F9-526C-758EBABBB105}"/>
              </a:ext>
            </a:extLst>
          </p:cNvPr>
          <p:cNvSpPr/>
          <p:nvPr/>
        </p:nvSpPr>
        <p:spPr>
          <a:xfrm>
            <a:off x="152738" y="4802290"/>
            <a:ext cx="2942562" cy="1037755"/>
          </a:xfrm>
          <a:prstGeom prst="wedgeRoundRectCallout">
            <a:avLst>
              <a:gd name="adj1" fmla="val -47561"/>
              <a:gd name="adj2" fmla="val 9543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Stelle die Zahl in der Stellenwerttafel dar.</a:t>
            </a:r>
          </a:p>
        </p:txBody>
      </p:sp>
      <p:sp>
        <p:nvSpPr>
          <p:cNvPr id="22" name="Abgerundete rechteckige Legende 21">
            <a:extLst>
              <a:ext uri="{FF2B5EF4-FFF2-40B4-BE49-F238E27FC236}">
                <a16:creationId xmlns:a16="http://schemas.microsoft.com/office/drawing/2014/main" id="{19035F44-6B6B-09F9-526C-758EBABBB105}"/>
              </a:ext>
            </a:extLst>
          </p:cNvPr>
          <p:cNvSpPr/>
          <p:nvPr/>
        </p:nvSpPr>
        <p:spPr>
          <a:xfrm>
            <a:off x="516868" y="1690150"/>
            <a:ext cx="3847955" cy="1037755"/>
          </a:xfrm>
          <a:prstGeom prst="wedgeRoundRectCallout">
            <a:avLst>
              <a:gd name="adj1" fmla="val -52534"/>
              <a:gd name="adj2" fmla="val 12002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Wie viele Zehner und </a:t>
            </a:r>
          </a:p>
          <a:p>
            <a:pPr algn="ctr"/>
            <a:r>
              <a:rPr lang="de-DE" dirty="0">
                <a:solidFill>
                  <a:schemeClr val="tx1"/>
                </a:solidFill>
              </a:rPr>
              <a:t>wie viele Einer hat die Zahl?</a:t>
            </a:r>
          </a:p>
        </p:txBody>
      </p:sp>
    </p:spTree>
    <p:extLst>
      <p:ext uri="{BB962C8B-B14F-4D97-AF65-F5344CB8AC3E}">
        <p14:creationId xmlns:p14="http://schemas.microsoft.com/office/powerpoint/2010/main" val="2057017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866824" cy="603704"/>
          </a:xfrm>
        </p:spPr>
        <p:txBody>
          <a:bodyPr>
            <a:normAutofit/>
          </a:bodyPr>
          <a:lstStyle/>
          <a:p>
            <a:r>
              <a:rPr lang="de-DE" dirty="0"/>
              <a:t>Vorstellungen besitzen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51</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500" dirty="0">
                <a:solidFill>
                  <a:schemeClr val="tx1"/>
                </a:solidFill>
                <a:latin typeface="Arial" panose="020B0604020202020204" pitchFamily="34" charset="0"/>
                <a:cs typeface="Arial" panose="020B0604020202020204" pitchFamily="34" charset="0"/>
              </a:rPr>
              <a:t>Lernende brauchen Gelegenheiten, </a:t>
            </a:r>
          </a:p>
          <a:p>
            <a:pPr algn="ctr">
              <a:lnSpc>
                <a:spcPct val="200000"/>
              </a:lnSpc>
            </a:pPr>
            <a:r>
              <a:rPr lang="de-DE" sz="2500" dirty="0">
                <a:solidFill>
                  <a:schemeClr val="tx1"/>
                </a:solidFill>
                <a:latin typeface="Arial" panose="020B0604020202020204" pitchFamily="34" charset="0"/>
                <a:cs typeface="Arial" panose="020B0604020202020204" pitchFamily="34" charset="0"/>
              </a:rPr>
              <a:t>die Ziffern einer Zahl stellenwertgerecht zu deuten.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14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Vorstellungen besitzen</a:t>
            </a:r>
          </a:p>
          <a:p>
            <a:r>
              <a:rPr lang="de-DE" b="1" dirty="0"/>
              <a:t>Darstellungen vernetzen</a:t>
            </a:r>
          </a:p>
          <a:p>
            <a:r>
              <a:rPr lang="de-DE" dirty="0"/>
              <a:t>Strukturen nutzen</a:t>
            </a:r>
          </a:p>
          <a:p>
            <a:r>
              <a:rPr lang="de-DE" dirty="0"/>
              <a:t>Reflexion und Erprobungsauftrag</a:t>
            </a:r>
          </a:p>
          <a:p>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52</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2127258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53</a:t>
            </a:fld>
            <a:endParaRPr lang="de-DE" dirty="0"/>
          </a:p>
        </p:txBody>
      </p:sp>
      <p:sp>
        <p:nvSpPr>
          <p:cNvPr id="5" name="Textplatzhalter 4"/>
          <p:cNvSpPr>
            <a:spLocks noGrp="1"/>
          </p:cNvSpPr>
          <p:nvPr>
            <p:ph type="body" sz="quarter" idx="13"/>
          </p:nvPr>
        </p:nvSpPr>
        <p:spPr/>
        <p:txBody>
          <a:bodyPr/>
          <a:lstStyle/>
          <a:p>
            <a:r>
              <a:rPr lang="de-DE" dirty="0"/>
              <a:t>HINWEISE ZU DEN FOLIEN 54-63</a:t>
            </a:r>
          </a:p>
        </p:txBody>
      </p:sp>
      <p:sp>
        <p:nvSpPr>
          <p:cNvPr id="6" name="Inhaltsplatzhalter 5"/>
          <p:cNvSpPr>
            <a:spLocks noGrp="1"/>
          </p:cNvSpPr>
          <p:nvPr>
            <p:ph idx="1"/>
          </p:nvPr>
        </p:nvSpPr>
        <p:spPr>
          <a:xfrm>
            <a:off x="1096423" y="1639658"/>
            <a:ext cx="7418927" cy="4527819"/>
          </a:xfrm>
        </p:spPr>
        <p:txBody>
          <a:bodyPr/>
          <a:lstStyle/>
          <a:p>
            <a:pPr>
              <a:spcBef>
                <a:spcPts val="0"/>
              </a:spcBef>
            </a:pPr>
            <a:r>
              <a:rPr lang="de-DE" sz="1200" b="1" dirty="0"/>
              <a:t>Kernbotschaften (Folien 59; 63):</a:t>
            </a:r>
          </a:p>
          <a:p>
            <a:pPr marL="171450" indent="-171450">
              <a:spcBef>
                <a:spcPts val="0"/>
              </a:spcBef>
              <a:buFont typeface="Arial" panose="020B0604020202020204" pitchFamily="34" charset="0"/>
              <a:buChar char="•"/>
            </a:pPr>
            <a:r>
              <a:rPr lang="de-DE" sz="1200" b="1" dirty="0"/>
              <a:t>Lernende brauchen Gelegenheiten, die Sprech- und Schreibweise sowie andere Darstellungen von Zahlen zu verknüpfen, die die Strukturen des Zehnersystems verkörpern.</a:t>
            </a:r>
          </a:p>
          <a:p>
            <a:pPr marL="171450" indent="-171450">
              <a:spcBef>
                <a:spcPts val="0"/>
              </a:spcBef>
              <a:buFont typeface="Arial" panose="020B0604020202020204" pitchFamily="34" charset="0"/>
              <a:buChar char="•"/>
            </a:pPr>
            <a:r>
              <a:rPr lang="de-DE" sz="1200" b="1" dirty="0"/>
              <a:t>Lernende brauchen Gelegenheiten zur Thematisierung der unregelmäßigen Zahlwortbildung und zur materialgestützten Veranschaulichung der korrekten Sprechweise.</a:t>
            </a:r>
          </a:p>
          <a:p>
            <a:r>
              <a:rPr lang="de-DE" sz="1200" dirty="0"/>
              <a:t>Folien 54-59: Die bereits bekannte Darstellungsvernetzung wird hier bezogen auf den Aufbau eines Stellenwertverständnisses abgebildet und mit Unterrichtsbeispielen konkretisiert.</a:t>
            </a:r>
          </a:p>
          <a:p>
            <a:r>
              <a:rPr lang="de-DE" sz="1200" dirty="0"/>
              <a:t>Folien 61-62: Hier wird der Fokus auf die Sprache und insbesondere auf die Zahlwortbildung gelegt, da diese im Deutschen u. a. nicht der gewohnten Leserichtung entspricht. </a:t>
            </a:r>
          </a:p>
          <a:p>
            <a:r>
              <a:rPr lang="de-DE" sz="1200" dirty="0"/>
              <a:t>Stellen Sie unbedingt sicher, dass die Teilnehmenden wissen, was unter „Darstellungen vernetzen“ zu verstehen ist, falls Sie dieses Modul nicht aufbauend auf die Module 1 und 2 einsetzen sollten, in denen dieser Aspekt stärker fokussiert und erläutert wird.</a:t>
            </a:r>
          </a:p>
        </p:txBody>
      </p:sp>
    </p:spTree>
    <p:extLst>
      <p:ext uri="{BB962C8B-B14F-4D97-AF65-F5344CB8AC3E}">
        <p14:creationId xmlns:p14="http://schemas.microsoft.com/office/powerpoint/2010/main" val="3785984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Darstellungen vernetzen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54</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2" y="2017571"/>
            <a:ext cx="4366088" cy="3276000"/>
            <a:chOff x="5681807" y="3971726"/>
            <a:chExt cx="2421272"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84218" y="4816474"/>
              <a:ext cx="1019300" cy="972000"/>
              <a:chOff x="6384218"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84218" y="5165783"/>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Strukturen</a:t>
                </a:r>
              </a:p>
              <a:p>
                <a:pPr algn="ctr"/>
                <a:r>
                  <a:rPr lang="de-DE" b="1" dirty="0">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79" y="3971726"/>
              <a:ext cx="1019300" cy="972000"/>
              <a:chOff x="7134757"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7" y="4402189"/>
                <a:ext cx="1019300" cy="358431"/>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7" y="3987586"/>
              <a:ext cx="1019300" cy="972000"/>
              <a:chOff x="5633682"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2" y="4411831"/>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Vorstellungen besitzen</a:t>
                </a:r>
              </a:p>
            </p:txBody>
          </p:sp>
        </p:grpSp>
      </p:grpSp>
    </p:spTree>
    <p:extLst>
      <p:ext uri="{BB962C8B-B14F-4D97-AF65-F5344CB8AC3E}">
        <p14:creationId xmlns:p14="http://schemas.microsoft.com/office/powerpoint/2010/main" val="3516305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ECC56503-07C2-A343-A599-E6F1E4D9A669}"/>
              </a:ext>
            </a:extLst>
          </p:cNvPr>
          <p:cNvSpPr>
            <a:spLocks noGrp="1"/>
          </p:cNvSpPr>
          <p:nvPr>
            <p:ph type="title"/>
          </p:nvPr>
        </p:nvSpPr>
        <p:spPr/>
        <p:txBody>
          <a:bodyPr>
            <a:normAutofit/>
          </a:bodyPr>
          <a:lstStyle/>
          <a:p>
            <a:r>
              <a:rPr lang="de-DE" sz="2800" dirty="0"/>
              <a:t>Darstellungen vernetzen</a:t>
            </a:r>
            <a:endParaRPr lang="de-DE" dirty="0"/>
          </a:p>
        </p:txBody>
      </p:sp>
      <p:sp>
        <p:nvSpPr>
          <p:cNvPr id="5" name="Datumsplatzhalter 4">
            <a:extLst>
              <a:ext uri="{FF2B5EF4-FFF2-40B4-BE49-F238E27FC236}">
                <a16:creationId xmlns:a16="http://schemas.microsoft.com/office/drawing/2014/main" id="{78B243D3-B465-E149-9257-E5D45F39C29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CEA05AA-FEF8-ED47-B144-A9277433C5F5}"/>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
        <p:nvSpPr>
          <p:cNvPr id="7" name="Textfeld 6"/>
          <p:cNvSpPr txBox="1"/>
          <p:nvPr/>
        </p:nvSpPr>
        <p:spPr>
          <a:xfrm>
            <a:off x="6498611" y="4579926"/>
            <a:ext cx="983973" cy="1338828"/>
          </a:xfrm>
          <a:prstGeom prst="rect">
            <a:avLst/>
          </a:prstGeom>
          <a:noFill/>
        </p:spPr>
        <p:txBody>
          <a:bodyPr wrap="square" rtlCol="0">
            <a:spAutoFit/>
          </a:bodyPr>
          <a:lstStyle/>
          <a:p>
            <a:pPr algn="ctr">
              <a:lnSpc>
                <a:spcPct val="150000"/>
              </a:lnSpc>
            </a:pPr>
            <a:r>
              <a:rPr lang="de-DE" b="1" dirty="0"/>
              <a:t>23</a:t>
            </a:r>
          </a:p>
          <a:p>
            <a:pPr algn="ctr">
              <a:lnSpc>
                <a:spcPct val="150000"/>
              </a:lnSpc>
            </a:pPr>
            <a:r>
              <a:rPr lang="de-DE" b="1" dirty="0">
                <a:solidFill>
                  <a:srgbClr val="0070C0"/>
                </a:solidFill>
              </a:rPr>
              <a:t>20</a:t>
            </a:r>
            <a:r>
              <a:rPr lang="de-DE" b="1" dirty="0">
                <a:solidFill>
                  <a:srgbClr val="34B1F1"/>
                </a:solidFill>
              </a:rPr>
              <a:t> </a:t>
            </a:r>
            <a:r>
              <a:rPr lang="de-DE" b="1" dirty="0"/>
              <a:t>+ </a:t>
            </a:r>
            <a:r>
              <a:rPr lang="de-DE" b="1" dirty="0">
                <a:solidFill>
                  <a:srgbClr val="00B050"/>
                </a:solidFill>
              </a:rPr>
              <a:t>3</a:t>
            </a:r>
          </a:p>
          <a:p>
            <a:pPr algn="ctr">
              <a:lnSpc>
                <a:spcPct val="150000"/>
              </a:lnSpc>
            </a:pPr>
            <a:r>
              <a:rPr lang="de-DE" b="1" dirty="0"/>
              <a:t>2Z 3E</a:t>
            </a:r>
          </a:p>
        </p:txBody>
      </p:sp>
      <p:sp>
        <p:nvSpPr>
          <p:cNvPr id="14" name="Abgerundete rechteckige Legende 13">
            <a:extLst>
              <a:ext uri="{FF2B5EF4-FFF2-40B4-BE49-F238E27FC236}">
                <a16:creationId xmlns:a16="http://schemas.microsoft.com/office/drawing/2014/main" id="{19035F44-6B6B-09F9-526C-758EBABBB105}"/>
              </a:ext>
            </a:extLst>
          </p:cNvPr>
          <p:cNvSpPr/>
          <p:nvPr/>
        </p:nvSpPr>
        <p:spPr>
          <a:xfrm>
            <a:off x="842965" y="4170407"/>
            <a:ext cx="1661686" cy="819038"/>
          </a:xfrm>
          <a:prstGeom prst="wedgeRoundRectCallout">
            <a:avLst>
              <a:gd name="adj1" fmla="val -56685"/>
              <a:gd name="adj2" fmla="val 9687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zwei Zehner und 3 Einer </a:t>
            </a:r>
          </a:p>
        </p:txBody>
      </p:sp>
      <p:sp>
        <p:nvSpPr>
          <p:cNvPr id="16" name="Abgerundete rechteckige Legende 15">
            <a:extLst>
              <a:ext uri="{FF2B5EF4-FFF2-40B4-BE49-F238E27FC236}">
                <a16:creationId xmlns:a16="http://schemas.microsoft.com/office/drawing/2014/main" id="{19035F44-6B6B-09F9-526C-758EBABBB105}"/>
              </a:ext>
            </a:extLst>
          </p:cNvPr>
          <p:cNvSpPr/>
          <p:nvPr/>
        </p:nvSpPr>
        <p:spPr>
          <a:xfrm>
            <a:off x="1350438" y="5168350"/>
            <a:ext cx="2045288" cy="565522"/>
          </a:xfrm>
          <a:prstGeom prst="wedgeRoundRectCallout">
            <a:avLst>
              <a:gd name="adj1" fmla="val -56685"/>
              <a:gd name="adj2" fmla="val 9687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drei-und-zwanzig</a:t>
            </a:r>
          </a:p>
        </p:txBody>
      </p:sp>
      <p:grpSp>
        <p:nvGrpSpPr>
          <p:cNvPr id="39" name="Gruppieren 38"/>
          <p:cNvGrpSpPr/>
          <p:nvPr/>
        </p:nvGrpSpPr>
        <p:grpSpPr>
          <a:xfrm>
            <a:off x="6117071" y="2110167"/>
            <a:ext cx="1630564" cy="559284"/>
            <a:chOff x="6523471" y="2014917"/>
            <a:chExt cx="1630564" cy="559284"/>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471" y="2014917"/>
              <a:ext cx="1630564"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471" y="2246829"/>
              <a:ext cx="1630564"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494" y="245022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657" y="245022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819" y="2450226"/>
              <a:ext cx="123975" cy="1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uppieren 21"/>
          <p:cNvGrpSpPr/>
          <p:nvPr/>
        </p:nvGrpSpPr>
        <p:grpSpPr>
          <a:xfrm>
            <a:off x="6457950" y="2973175"/>
            <a:ext cx="1152720" cy="237100"/>
            <a:chOff x="7781730" y="2622550"/>
            <a:chExt cx="1152720" cy="237100"/>
          </a:xfrm>
        </p:grpSpPr>
        <p:cxnSp>
          <p:nvCxnSpPr>
            <p:cNvPr id="13" name="Gerade Verbindung 12"/>
            <p:cNvCxnSpPr/>
            <p:nvPr/>
          </p:nvCxnSpPr>
          <p:spPr>
            <a:xfrm>
              <a:off x="7781730" y="2622550"/>
              <a:ext cx="114637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7788080" y="2705100"/>
              <a:ext cx="114637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7786391" y="278765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p:nvSpPr>
          <p:spPr>
            <a:xfrm>
              <a:off x="7884816" y="278765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p:nvSpPr>
          <p:spPr>
            <a:xfrm>
              <a:off x="7983241" y="278765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 name="Gruppieren 23"/>
          <p:cNvGrpSpPr/>
          <p:nvPr/>
        </p:nvGrpSpPr>
        <p:grpSpPr>
          <a:xfrm>
            <a:off x="1019669" y="2014917"/>
            <a:ext cx="1560086" cy="1305334"/>
            <a:chOff x="194389" y="1838366"/>
            <a:chExt cx="1560086" cy="1305334"/>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600" y="1838366"/>
              <a:ext cx="1556875" cy="26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600" y="2113178"/>
              <a:ext cx="1556875" cy="26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83" y="2500587"/>
              <a:ext cx="229411" cy="18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762" y="2428100"/>
              <a:ext cx="229411" cy="18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389" y="2402702"/>
              <a:ext cx="229411" cy="18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bwMode="auto">
            <a:xfrm>
              <a:off x="590199" y="2321542"/>
              <a:ext cx="501825" cy="82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0" name="Picture 2">
            <a:extLst>
              <a:ext uri="{FF2B5EF4-FFF2-40B4-BE49-F238E27FC236}">
                <a16:creationId xmlns:a16="http://schemas.microsoft.com/office/drawing/2014/main" id="{C612F35D-F805-3ABC-9B7B-DB4FF26FF7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875888" y="2966873"/>
            <a:ext cx="567660" cy="890124"/>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25CE7073-C7C9-3110-7BDD-D23035398760}"/>
              </a:ext>
            </a:extLst>
          </p:cNvPr>
          <p:cNvSpPr>
            <a:spLocks noGrp="1"/>
          </p:cNvSpPr>
          <p:nvPr>
            <p:ph type="body" sz="quarter" idx="13"/>
          </p:nvPr>
        </p:nvSpPr>
        <p:spPr/>
        <p:txBody>
          <a:bodyPr/>
          <a:lstStyle/>
          <a:p>
            <a:r>
              <a:rPr lang="de-DE" dirty="0"/>
              <a:t>VERSCHIEDENE DARSTELLUNGSFORMEN</a:t>
            </a:r>
          </a:p>
          <a:p>
            <a:endParaRPr lang="de-DE" dirty="0"/>
          </a:p>
        </p:txBody>
      </p:sp>
      <p:pic>
        <p:nvPicPr>
          <p:cNvPr id="34" name="Picture 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3958" y="2453933"/>
            <a:ext cx="2860070" cy="26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a:extLst>
              <a:ext uri="{FF2B5EF4-FFF2-40B4-BE49-F238E27FC236}">
                <a16:creationId xmlns:a16="http://schemas.microsoft.com/office/drawing/2014/main" id="{8AA5A3EE-E6E6-957D-1E44-98C5A4D8CCB5}"/>
              </a:ext>
            </a:extLst>
          </p:cNvPr>
          <p:cNvSpPr txBox="1"/>
          <p:nvPr/>
        </p:nvSpPr>
        <p:spPr>
          <a:xfrm>
            <a:off x="4537420" y="6008431"/>
            <a:ext cx="4510779"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(in Anlehnung an PIKAS, 2020, S.48)</a:t>
            </a:r>
          </a:p>
        </p:txBody>
      </p:sp>
    </p:spTree>
    <p:extLst>
      <p:ext uri="{BB962C8B-B14F-4D97-AF65-F5344CB8AC3E}">
        <p14:creationId xmlns:p14="http://schemas.microsoft.com/office/powerpoint/2010/main" val="2452591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726" y="2314621"/>
            <a:ext cx="329882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a:extLst>
              <a:ext uri="{FF2B5EF4-FFF2-40B4-BE49-F238E27FC236}">
                <a16:creationId xmlns:a16="http://schemas.microsoft.com/office/drawing/2014/main" id="{F0BF8CE0-CB82-F7EC-77A2-3247054D3B71}"/>
              </a:ext>
            </a:extLst>
          </p:cNvPr>
          <p:cNvSpPr>
            <a:spLocks noGrp="1"/>
          </p:cNvSpPr>
          <p:nvPr>
            <p:ph type="title"/>
          </p:nvPr>
        </p:nvSpPr>
        <p:spPr>
          <a:xfrm>
            <a:off x="1096423" y="382774"/>
            <a:ext cx="7418927" cy="603704"/>
          </a:xfrm>
        </p:spPr>
        <p:txBody>
          <a:bodyPr>
            <a:normAutofit/>
          </a:bodyPr>
          <a:lstStyle/>
          <a:p>
            <a:r>
              <a:rPr lang="de-DE" sz="2800" dirty="0"/>
              <a:t>Darstellungen vernetzen</a:t>
            </a:r>
            <a:endParaRPr lang="de-DE" dirty="0"/>
          </a:p>
        </p:txBody>
      </p:sp>
      <p:sp>
        <p:nvSpPr>
          <p:cNvPr id="3" name="Textplatzhalter 2">
            <a:extLst>
              <a:ext uri="{FF2B5EF4-FFF2-40B4-BE49-F238E27FC236}">
                <a16:creationId xmlns:a16="http://schemas.microsoft.com/office/drawing/2014/main" id="{1FAC4B53-26BB-1744-ACAA-51D47585CDB2}"/>
              </a:ext>
            </a:extLst>
          </p:cNvPr>
          <p:cNvSpPr>
            <a:spLocks noGrp="1"/>
          </p:cNvSpPr>
          <p:nvPr>
            <p:ph type="body" sz="quarter" idx="13"/>
          </p:nvPr>
        </p:nvSpPr>
        <p:spPr/>
        <p:txBody>
          <a:bodyPr/>
          <a:lstStyle/>
          <a:p>
            <a:r>
              <a:rPr lang="de-DE" dirty="0"/>
              <a:t>ZAHLEN UNTERSCHIEDLICH DARSTELLEN</a:t>
            </a:r>
          </a:p>
        </p:txBody>
      </p:sp>
      <p:sp>
        <p:nvSpPr>
          <p:cNvPr id="5" name="Datumsplatzhalter 4">
            <a:extLst>
              <a:ext uri="{FF2B5EF4-FFF2-40B4-BE49-F238E27FC236}">
                <a16:creationId xmlns:a16="http://schemas.microsoft.com/office/drawing/2014/main" id="{31BC951E-722E-5C40-871D-DF9C77C69B3A}"/>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009871F-D5D6-D048-B3ED-C7D1F1311012}"/>
              </a:ext>
            </a:extLst>
          </p:cNvPr>
          <p:cNvSpPr>
            <a:spLocks noGrp="1"/>
          </p:cNvSpPr>
          <p:nvPr>
            <p:ph type="sldNum" sz="quarter" idx="12"/>
          </p:nvPr>
        </p:nvSpPr>
        <p:spPr/>
        <p:txBody>
          <a:bodyPr/>
          <a:lstStyle/>
          <a:p>
            <a:fld id="{C3752B7C-18A9-864D-BBCB-54A9F41B5594}" type="slidenum">
              <a:rPr lang="de-DE" smtClean="0"/>
              <a:pPr/>
              <a:t>56</a:t>
            </a:fld>
            <a:endParaRPr lang="de-DE" dirty="0"/>
          </a:p>
        </p:txBody>
      </p:sp>
      <p:pic>
        <p:nvPicPr>
          <p:cNvPr id="15" name="Grafik 14">
            <a:extLst>
              <a:ext uri="{FF2B5EF4-FFF2-40B4-BE49-F238E27FC236}">
                <a16:creationId xmlns:a16="http://schemas.microsoft.com/office/drawing/2014/main" id="{9AE2DDAA-115C-0C4B-87AA-658CC65DD3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797" t="22458" r="6278"/>
          <a:stretch/>
        </p:blipFill>
        <p:spPr>
          <a:xfrm>
            <a:off x="5894835" y="2312947"/>
            <a:ext cx="2576919" cy="1744162"/>
          </a:xfrm>
          <a:prstGeom prst="rect">
            <a:avLst/>
          </a:prstGeom>
        </p:spPr>
      </p:pic>
      <p:pic>
        <p:nvPicPr>
          <p:cNvPr id="16" name="Grafik 15">
            <a:extLst>
              <a:ext uri="{FF2B5EF4-FFF2-40B4-BE49-F238E27FC236}">
                <a16:creationId xmlns:a16="http://schemas.microsoft.com/office/drawing/2014/main" id="{B72C8619-B69B-9E48-80F8-37B999C75F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5897"/>
          <a:stretch/>
        </p:blipFill>
        <p:spPr>
          <a:xfrm>
            <a:off x="2437847" y="4286825"/>
            <a:ext cx="2576919" cy="1432175"/>
          </a:xfrm>
          <a:prstGeom prst="rect">
            <a:avLst/>
          </a:prstGeom>
        </p:spPr>
      </p:pic>
      <p:pic>
        <p:nvPicPr>
          <p:cNvPr id="18" name="Grafik 17">
            <a:extLst>
              <a:ext uri="{FF2B5EF4-FFF2-40B4-BE49-F238E27FC236}">
                <a16:creationId xmlns:a16="http://schemas.microsoft.com/office/drawing/2014/main" id="{F019EA0B-84E0-4945-9B57-4589D1D21F5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1103" r="2315" b="16054"/>
          <a:stretch/>
        </p:blipFill>
        <p:spPr>
          <a:xfrm>
            <a:off x="5314386" y="4215960"/>
            <a:ext cx="3137593" cy="1513882"/>
          </a:xfrm>
          <a:prstGeom prst="rect">
            <a:avLst/>
          </a:prstGeom>
        </p:spPr>
      </p:pic>
      <p:pic>
        <p:nvPicPr>
          <p:cNvPr id="4" name="Grafik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5215804" y="3755232"/>
            <a:ext cx="1243465" cy="1657954"/>
          </a:xfrm>
          <a:prstGeom prst="rect">
            <a:avLst/>
          </a:prstGeom>
        </p:spPr>
      </p:pic>
      <p:sp>
        <p:nvSpPr>
          <p:cNvPr id="12" name="Abgerundete rechteckige Legende 11"/>
          <p:cNvSpPr/>
          <p:nvPr/>
        </p:nvSpPr>
        <p:spPr>
          <a:xfrm>
            <a:off x="299615" y="2676926"/>
            <a:ext cx="2338046" cy="1004219"/>
          </a:xfrm>
          <a:prstGeom prst="wedgeRoundRectCallout">
            <a:avLst>
              <a:gd name="adj1" fmla="val 594"/>
              <a:gd name="adj2" fmla="val 9784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Stelle eine Zahl mit unserem Material unterschiedlich dar.</a:t>
            </a:r>
          </a:p>
        </p:txBody>
      </p:sp>
      <p:pic>
        <p:nvPicPr>
          <p:cNvPr id="307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075" y="3993790"/>
            <a:ext cx="1426014" cy="160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57E4C62D-082A-46A7-C852-4B93DD6B14B8}"/>
              </a:ext>
            </a:extLst>
          </p:cNvPr>
          <p:cNvSpPr txBox="1"/>
          <p:nvPr/>
        </p:nvSpPr>
        <p:spPr>
          <a:xfrm>
            <a:off x="6831901" y="5764319"/>
            <a:ext cx="1620078"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(eigene Abbildungen)</a:t>
            </a:r>
          </a:p>
        </p:txBody>
      </p:sp>
    </p:spTree>
    <p:extLst>
      <p:ext uri="{BB962C8B-B14F-4D97-AF65-F5344CB8AC3E}">
        <p14:creationId xmlns:p14="http://schemas.microsoft.com/office/powerpoint/2010/main" val="2336354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bgerundete rechteckige Legende 17"/>
          <p:cNvSpPr/>
          <p:nvPr/>
        </p:nvSpPr>
        <p:spPr>
          <a:xfrm>
            <a:off x="299615" y="1807210"/>
            <a:ext cx="3017744" cy="497041"/>
          </a:xfrm>
          <a:prstGeom prst="wedgeRoundRectCallout">
            <a:avLst>
              <a:gd name="adj1" fmla="val -46247"/>
              <a:gd name="adj2" fmla="val 9890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stelle die Zahl 55 dar. </a:t>
            </a:r>
          </a:p>
        </p:txBody>
      </p:sp>
      <p:sp>
        <p:nvSpPr>
          <p:cNvPr id="2" name="Titel 1">
            <a:extLst>
              <a:ext uri="{FF2B5EF4-FFF2-40B4-BE49-F238E27FC236}">
                <a16:creationId xmlns:a16="http://schemas.microsoft.com/office/drawing/2014/main" id="{F0BF8CE0-CB82-F7EC-77A2-3247054D3B71}"/>
              </a:ext>
            </a:extLst>
          </p:cNvPr>
          <p:cNvSpPr>
            <a:spLocks noGrp="1"/>
          </p:cNvSpPr>
          <p:nvPr>
            <p:ph type="title"/>
          </p:nvPr>
        </p:nvSpPr>
        <p:spPr>
          <a:xfrm>
            <a:off x="1096423" y="382774"/>
            <a:ext cx="7418927" cy="603704"/>
          </a:xfrm>
        </p:spPr>
        <p:txBody>
          <a:bodyPr>
            <a:normAutofit/>
          </a:bodyPr>
          <a:lstStyle/>
          <a:p>
            <a:r>
              <a:rPr lang="de-DE" sz="2800" dirty="0"/>
              <a:t>Darstellungen vernetzen</a:t>
            </a:r>
            <a:endParaRPr lang="de-DE" dirty="0"/>
          </a:p>
        </p:txBody>
      </p:sp>
      <p:sp>
        <p:nvSpPr>
          <p:cNvPr id="3" name="Textplatzhalter 2">
            <a:extLst>
              <a:ext uri="{FF2B5EF4-FFF2-40B4-BE49-F238E27FC236}">
                <a16:creationId xmlns:a16="http://schemas.microsoft.com/office/drawing/2014/main" id="{1FAC4B53-26BB-1744-ACAA-51D47585CDB2}"/>
              </a:ext>
            </a:extLst>
          </p:cNvPr>
          <p:cNvSpPr>
            <a:spLocks noGrp="1"/>
          </p:cNvSpPr>
          <p:nvPr>
            <p:ph type="body" sz="quarter" idx="13"/>
          </p:nvPr>
        </p:nvSpPr>
        <p:spPr/>
        <p:txBody>
          <a:bodyPr/>
          <a:lstStyle/>
          <a:p>
            <a:r>
              <a:rPr lang="de-DE" dirty="0"/>
              <a:t>ZAHLEN UNTERSCHIEDLICH DARSTELLEN</a:t>
            </a:r>
          </a:p>
        </p:txBody>
      </p:sp>
      <p:sp>
        <p:nvSpPr>
          <p:cNvPr id="5" name="Datumsplatzhalter 4">
            <a:extLst>
              <a:ext uri="{FF2B5EF4-FFF2-40B4-BE49-F238E27FC236}">
                <a16:creationId xmlns:a16="http://schemas.microsoft.com/office/drawing/2014/main" id="{31BC951E-722E-5C40-871D-DF9C77C69B3A}"/>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009871F-D5D6-D048-B3ED-C7D1F1311012}"/>
              </a:ext>
            </a:extLst>
          </p:cNvPr>
          <p:cNvSpPr>
            <a:spLocks noGrp="1"/>
          </p:cNvSpPr>
          <p:nvPr>
            <p:ph type="sldNum" sz="quarter" idx="12"/>
          </p:nvPr>
        </p:nvSpPr>
        <p:spPr/>
        <p:txBody>
          <a:bodyPr/>
          <a:lstStyle/>
          <a:p>
            <a:fld id="{C3752B7C-18A9-864D-BBCB-54A9F41B5594}" type="slidenum">
              <a:rPr lang="de-DE" smtClean="0"/>
              <a:pPr/>
              <a:t>57</a:t>
            </a:fld>
            <a:endParaRPr lang="de-DE" dirty="0"/>
          </a:p>
        </p:txBody>
      </p:sp>
      <p:pic>
        <p:nvPicPr>
          <p:cNvPr id="15" name="Grafik 14">
            <a:extLst>
              <a:ext uri="{FF2B5EF4-FFF2-40B4-BE49-F238E27FC236}">
                <a16:creationId xmlns:a16="http://schemas.microsoft.com/office/drawing/2014/main" id="{E640A75A-479F-FD4A-A636-EB37A59535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31649" y="2485956"/>
            <a:ext cx="2452599" cy="1839450"/>
          </a:xfrm>
          <a:prstGeom prst="rect">
            <a:avLst/>
          </a:prstGeom>
          <a:effectLst>
            <a:outerShdw blurRad="63500" sx="102000" sy="102000" algn="ctr" rotWithShape="0">
              <a:prstClr val="black">
                <a:alpha val="40000"/>
              </a:prstClr>
            </a:outerShdw>
          </a:effectLst>
        </p:spPr>
      </p:pic>
      <p:pic>
        <p:nvPicPr>
          <p:cNvPr id="16" name="Grafik 15">
            <a:extLst>
              <a:ext uri="{FF2B5EF4-FFF2-40B4-BE49-F238E27FC236}">
                <a16:creationId xmlns:a16="http://schemas.microsoft.com/office/drawing/2014/main" id="{9D08730B-3EFD-3B4E-90E4-A7BD8D64960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2945" r="-3319" b="8400"/>
          <a:stretch/>
        </p:blipFill>
        <p:spPr>
          <a:xfrm>
            <a:off x="4004232" y="4474273"/>
            <a:ext cx="2192165" cy="1092515"/>
          </a:xfrm>
          <a:prstGeom prst="rect">
            <a:avLst/>
          </a:prstGeom>
          <a:effectLst>
            <a:outerShdw blurRad="63500" sx="102000" sy="102000" algn="ctr" rotWithShape="0">
              <a:prstClr val="black">
                <a:alpha val="40000"/>
              </a:prstClr>
            </a:outerShdw>
          </a:effectLst>
        </p:spPr>
      </p:pic>
      <p:pic>
        <p:nvPicPr>
          <p:cNvPr id="17" name="Grafik 16">
            <a:extLst>
              <a:ext uri="{FF2B5EF4-FFF2-40B4-BE49-F238E27FC236}">
                <a16:creationId xmlns:a16="http://schemas.microsoft.com/office/drawing/2014/main" id="{9867E061-663B-584D-ABD7-9B6025C111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a:off x="2573495" y="2531028"/>
            <a:ext cx="2448543" cy="1836407"/>
          </a:xfrm>
          <a:prstGeom prst="rect">
            <a:avLst/>
          </a:prstGeom>
          <a:effectLst>
            <a:outerShdw blurRad="63500" sx="102000" sy="102000" algn="ctr" rotWithShape="0">
              <a:prstClr val="black">
                <a:alpha val="40000"/>
              </a:prstClr>
            </a:outerShdw>
          </a:effectLst>
        </p:spPr>
      </p:pic>
      <p:pic>
        <p:nvPicPr>
          <p:cNvPr id="4" name="Grafik 3"/>
          <p:cNvPicPr>
            <a:picLocks noChangeAspect="1"/>
          </p:cNvPicPr>
          <p:nvPr/>
        </p:nvPicPr>
        <p:blipFill rotWithShape="1">
          <a:blip r:embed="rId6">
            <a:extLst>
              <a:ext uri="{28A0092B-C50C-407E-A947-70E740481C1C}">
                <a14:useLocalDpi xmlns:a14="http://schemas.microsoft.com/office/drawing/2010/main" val="0"/>
              </a:ext>
            </a:extLst>
          </a:blip>
          <a:srcRect l="6346" t="27088" r="3685" b="21684"/>
          <a:stretch/>
        </p:blipFill>
        <p:spPr>
          <a:xfrm>
            <a:off x="2146056" y="4474273"/>
            <a:ext cx="1594688" cy="681000"/>
          </a:xfrm>
          <a:prstGeom prst="rect">
            <a:avLst/>
          </a:prstGeom>
          <a:effectLst>
            <a:outerShdw blurRad="63500" sx="102000" sy="102000" algn="ctr" rotWithShape="0">
              <a:prstClr val="black">
                <a:alpha val="40000"/>
              </a:prstClr>
            </a:outerShdw>
          </a:effectLst>
        </p:spPr>
      </p:pic>
      <p:pic>
        <p:nvPicPr>
          <p:cNvPr id="7" name="Grafik 6"/>
          <p:cNvPicPr>
            <a:picLocks noChangeAspect="1"/>
          </p:cNvPicPr>
          <p:nvPr/>
        </p:nvPicPr>
        <p:blipFill rotWithShape="1">
          <a:blip r:embed="rId7">
            <a:extLst>
              <a:ext uri="{28A0092B-C50C-407E-A947-70E740481C1C}">
                <a14:useLocalDpi xmlns:a14="http://schemas.microsoft.com/office/drawing/2010/main" val="0"/>
              </a:ext>
            </a:extLst>
          </a:blip>
          <a:srcRect l="18420" t="22316" r="14317" b="18148"/>
          <a:stretch/>
        </p:blipFill>
        <p:spPr>
          <a:xfrm>
            <a:off x="2717724" y="5244312"/>
            <a:ext cx="1025834" cy="681000"/>
          </a:xfrm>
          <a:prstGeom prst="rect">
            <a:avLst/>
          </a:prstGeom>
          <a:effectLst>
            <a:outerShdw blurRad="63500" sx="102000" sy="102000" algn="ctr" rotWithShape="0">
              <a:prstClr val="black">
                <a:alpha val="40000"/>
              </a:prstClr>
            </a:outerShdw>
          </a:effectLst>
        </p:spPr>
      </p:pic>
      <p:sp>
        <p:nvSpPr>
          <p:cNvPr id="11" name="Abgerundete rechteckige Legende 10"/>
          <p:cNvSpPr/>
          <p:nvPr/>
        </p:nvSpPr>
        <p:spPr>
          <a:xfrm>
            <a:off x="417847" y="2842256"/>
            <a:ext cx="2505073" cy="911037"/>
          </a:xfrm>
          <a:prstGeom prst="wedgeRoundRectCallout">
            <a:avLst>
              <a:gd name="adj1" fmla="val -46247"/>
              <a:gd name="adj2" fmla="val 9890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kenne Plus- und Minusaufgaben zur Zahl 55.</a:t>
            </a:r>
          </a:p>
        </p:txBody>
      </p:sp>
      <p:sp>
        <p:nvSpPr>
          <p:cNvPr id="12" name="Abgerundete rechteckige Legende 11"/>
          <p:cNvSpPr/>
          <p:nvPr/>
        </p:nvSpPr>
        <p:spPr>
          <a:xfrm>
            <a:off x="5901070" y="1703454"/>
            <a:ext cx="2614280" cy="866096"/>
          </a:xfrm>
          <a:prstGeom prst="wedgeRoundRectCallout">
            <a:avLst>
              <a:gd name="adj1" fmla="val 48779"/>
              <a:gd name="adj2" fmla="val 8503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lege fünf Zehnerstreifen und </a:t>
            </a:r>
          </a:p>
          <a:p>
            <a:pPr algn="ctr"/>
            <a:r>
              <a:rPr lang="de-DE" dirty="0">
                <a:solidFill>
                  <a:schemeClr val="tx1"/>
                </a:solidFill>
              </a:rPr>
              <a:t>einen 5er-Streifen.</a:t>
            </a:r>
          </a:p>
        </p:txBody>
      </p:sp>
      <p:sp>
        <p:nvSpPr>
          <p:cNvPr id="13" name="Abgerundete rechteckige Legende 12"/>
          <p:cNvSpPr/>
          <p:nvPr/>
        </p:nvSpPr>
        <p:spPr>
          <a:xfrm>
            <a:off x="299614" y="5244312"/>
            <a:ext cx="2337256" cy="697372"/>
          </a:xfrm>
          <a:prstGeom prst="wedgeRoundRectCallout">
            <a:avLst>
              <a:gd name="adj1" fmla="val -49858"/>
              <a:gd name="adj2" fmla="val 6995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Die Zahl 55 besteht aus 50 und 5.</a:t>
            </a:r>
          </a:p>
        </p:txBody>
      </p:sp>
      <p:sp>
        <p:nvSpPr>
          <p:cNvPr id="14" name="Abgerundete rechteckige Legende 13"/>
          <p:cNvSpPr/>
          <p:nvPr/>
        </p:nvSpPr>
        <p:spPr>
          <a:xfrm>
            <a:off x="6016699" y="4576753"/>
            <a:ext cx="2498651" cy="1424762"/>
          </a:xfrm>
          <a:prstGeom prst="wedgeRoundRectCallout">
            <a:avLst>
              <a:gd name="adj1" fmla="val 69479"/>
              <a:gd name="adj2" fmla="val 3060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zeige sie am 100er-Feld: fünf Reihen und dann noch 5 dazu.</a:t>
            </a:r>
          </a:p>
        </p:txBody>
      </p:sp>
      <p:sp>
        <p:nvSpPr>
          <p:cNvPr id="8" name="Textfeld 7">
            <a:extLst>
              <a:ext uri="{FF2B5EF4-FFF2-40B4-BE49-F238E27FC236}">
                <a16:creationId xmlns:a16="http://schemas.microsoft.com/office/drawing/2014/main" id="{3D95C029-B67E-A6A5-8E0E-3CA7DFB0C300}"/>
              </a:ext>
            </a:extLst>
          </p:cNvPr>
          <p:cNvSpPr txBox="1"/>
          <p:nvPr/>
        </p:nvSpPr>
        <p:spPr>
          <a:xfrm>
            <a:off x="4290275" y="5593653"/>
            <a:ext cx="1620078"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(eigene Abbildungen)</a:t>
            </a:r>
          </a:p>
        </p:txBody>
      </p:sp>
    </p:spTree>
    <p:extLst>
      <p:ext uri="{BB962C8B-B14F-4D97-AF65-F5344CB8AC3E}">
        <p14:creationId xmlns:p14="http://schemas.microsoft.com/office/powerpoint/2010/main" val="259659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48468-9EEA-1FDE-7677-6AC500E63EF1}"/>
              </a:ext>
            </a:extLst>
          </p:cNvPr>
          <p:cNvSpPr>
            <a:spLocks noGrp="1"/>
          </p:cNvSpPr>
          <p:nvPr>
            <p:ph type="title"/>
          </p:nvPr>
        </p:nvSpPr>
        <p:spPr>
          <a:xfrm>
            <a:off x="1096423" y="382774"/>
            <a:ext cx="7660260" cy="603704"/>
          </a:xfrm>
        </p:spPr>
        <p:txBody>
          <a:bodyPr>
            <a:normAutofit/>
          </a:bodyPr>
          <a:lstStyle/>
          <a:p>
            <a:r>
              <a:rPr lang="de-DE" sz="2800" dirty="0"/>
              <a:t>Darstellungen vernetzen</a:t>
            </a:r>
            <a:endParaRPr lang="de-DE" dirty="0"/>
          </a:p>
        </p:txBody>
      </p:sp>
      <p:sp>
        <p:nvSpPr>
          <p:cNvPr id="3" name="Textplatzhalter 2">
            <a:extLst>
              <a:ext uri="{FF2B5EF4-FFF2-40B4-BE49-F238E27FC236}">
                <a16:creationId xmlns:a16="http://schemas.microsoft.com/office/drawing/2014/main" id="{D71DDC49-FB64-F376-967E-5934694BBF4E}"/>
              </a:ext>
            </a:extLst>
          </p:cNvPr>
          <p:cNvSpPr>
            <a:spLocks noGrp="1"/>
          </p:cNvSpPr>
          <p:nvPr>
            <p:ph type="body" sz="quarter" idx="13"/>
          </p:nvPr>
        </p:nvSpPr>
        <p:spPr/>
        <p:txBody>
          <a:bodyPr/>
          <a:lstStyle/>
          <a:p>
            <a:r>
              <a:rPr lang="de-DE" sz="1600" dirty="0"/>
              <a:t>ZAHLEN UNTERSCHIEDLICH DARSTELLEN</a:t>
            </a:r>
          </a:p>
          <a:p>
            <a:endParaRPr lang="de-DE" dirty="0"/>
          </a:p>
        </p:txBody>
      </p:sp>
      <p:sp>
        <p:nvSpPr>
          <p:cNvPr id="5" name="Datumsplatzhalter 4">
            <a:extLst>
              <a:ext uri="{FF2B5EF4-FFF2-40B4-BE49-F238E27FC236}">
                <a16:creationId xmlns:a16="http://schemas.microsoft.com/office/drawing/2014/main" id="{3016A558-A84B-38D1-DE8F-2D5D6C56D3AA}"/>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2217816-36C1-AF47-85FC-B7080EC0ACF1}"/>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13" name="Abgerundete rechteckige Legende 12">
            <a:extLst>
              <a:ext uri="{FF2B5EF4-FFF2-40B4-BE49-F238E27FC236}">
                <a16:creationId xmlns:a16="http://schemas.microsoft.com/office/drawing/2014/main" id="{CD1D3FB7-8DA6-26FB-FFED-9B2DCBC45174}"/>
              </a:ext>
            </a:extLst>
          </p:cNvPr>
          <p:cNvSpPr/>
          <p:nvPr/>
        </p:nvSpPr>
        <p:spPr>
          <a:xfrm>
            <a:off x="6756257" y="1973315"/>
            <a:ext cx="1816276" cy="1198194"/>
          </a:xfrm>
          <a:prstGeom prst="wedgeRoundRectCallout">
            <a:avLst>
              <a:gd name="adj1" fmla="val 45548"/>
              <a:gd name="adj2" fmla="val 9507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Es sind 5 Zehner und 5 Einer.</a:t>
            </a:r>
            <a:r>
              <a:rPr lang="de-DE" dirty="0"/>
              <a:t> </a:t>
            </a:r>
          </a:p>
        </p:txBody>
      </p:sp>
      <p:sp>
        <p:nvSpPr>
          <p:cNvPr id="15" name="Abgerundete rechteckige Legende 14">
            <a:extLst>
              <a:ext uri="{FF2B5EF4-FFF2-40B4-BE49-F238E27FC236}">
                <a16:creationId xmlns:a16="http://schemas.microsoft.com/office/drawing/2014/main" id="{B4FBAE97-7152-2DA7-4020-9C8BD972570C}"/>
              </a:ext>
            </a:extLst>
          </p:cNvPr>
          <p:cNvSpPr/>
          <p:nvPr/>
        </p:nvSpPr>
        <p:spPr>
          <a:xfrm>
            <a:off x="6859877" y="3346530"/>
            <a:ext cx="1978805" cy="1126822"/>
          </a:xfrm>
          <a:prstGeom prst="wedgeRoundRectCallout">
            <a:avLst>
              <a:gd name="adj1" fmla="val 46706"/>
              <a:gd name="adj2" fmla="val 70966"/>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Es sind fünfundfünfzig.</a:t>
            </a:r>
            <a:endParaRPr lang="de-DE" dirty="0"/>
          </a:p>
        </p:txBody>
      </p:sp>
      <p:pic>
        <p:nvPicPr>
          <p:cNvPr id="1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29" t="1982"/>
          <a:stretch/>
        </p:blipFill>
        <p:spPr bwMode="auto">
          <a:xfrm>
            <a:off x="1137415" y="1748862"/>
            <a:ext cx="5164750" cy="360000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16"/>
          <p:cNvSpPr/>
          <p:nvPr/>
        </p:nvSpPr>
        <p:spPr>
          <a:xfrm>
            <a:off x="6302165" y="5974659"/>
            <a:ext cx="2454518" cy="276999"/>
          </a:xfrm>
          <a:prstGeom prst="rect">
            <a:avLst/>
          </a:prstGeom>
        </p:spPr>
        <p:txBody>
          <a:bodyPr wrap="none">
            <a:spAutoFit/>
          </a:bodyPr>
          <a:lstStyle/>
          <a:p>
            <a:pPr algn="r"/>
            <a:r>
              <a:rPr lang="de-DE" sz="1200" dirty="0">
                <a:latin typeface="Arial" panose="020B0604020202020204" pitchFamily="34" charset="0"/>
                <a:cs typeface="Arial" panose="020B0604020202020204" pitchFamily="34" charset="0"/>
              </a:rPr>
              <a:t>(https://pikas.dzlm.de/node/1632)</a:t>
            </a:r>
          </a:p>
        </p:txBody>
      </p:sp>
      <p:pic>
        <p:nvPicPr>
          <p:cNvPr id="19" name="Grafik 18"/>
          <p:cNvPicPr>
            <a:picLocks noChangeAspect="1"/>
          </p:cNvPicPr>
          <p:nvPr/>
        </p:nvPicPr>
        <p:blipFill rotWithShape="1">
          <a:blip r:embed="rId4">
            <a:extLst>
              <a:ext uri="{28A0092B-C50C-407E-A947-70E740481C1C}">
                <a14:useLocalDpi xmlns:a14="http://schemas.microsoft.com/office/drawing/2010/main" val="0"/>
              </a:ext>
            </a:extLst>
          </a:blip>
          <a:srcRect l="18420" t="22316" r="14317" b="18148"/>
          <a:stretch/>
        </p:blipFill>
        <p:spPr>
          <a:xfrm>
            <a:off x="7079650" y="4884304"/>
            <a:ext cx="813473" cy="540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Grafik 19">
            <a:extLst>
              <a:ext uri="{FF2B5EF4-FFF2-40B4-BE49-F238E27FC236}">
                <a16:creationId xmlns:a16="http://schemas.microsoft.com/office/drawing/2014/main" id="{9D08730B-3EFD-3B4E-90E4-A7BD8D64960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4639" t="34722" r="20598" b="18918"/>
          <a:stretch/>
        </p:blipFill>
        <p:spPr>
          <a:xfrm>
            <a:off x="7992496" y="4992836"/>
            <a:ext cx="839137" cy="532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Inhaltsplatzhalter 3"/>
          <p:cNvSpPr txBox="1">
            <a:spLocks/>
          </p:cNvSpPr>
          <p:nvPr/>
        </p:nvSpPr>
        <p:spPr>
          <a:xfrm>
            <a:off x="1096423" y="1748861"/>
            <a:ext cx="7009509" cy="3601738"/>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de-DE" dirty="0"/>
          </a:p>
        </p:txBody>
      </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2584"/>
          <a:stretch/>
        </p:blipFill>
        <p:spPr bwMode="auto">
          <a:xfrm>
            <a:off x="1096424" y="5474546"/>
            <a:ext cx="5205742" cy="545098"/>
          </a:xfrm>
          <a:prstGeom prst="rect">
            <a:avLst/>
          </a:prstGeom>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634D136A-89B3-C2F2-FD2E-953555BE9FB4}"/>
              </a:ext>
            </a:extLst>
          </p:cNvPr>
          <p:cNvSpPr txBox="1"/>
          <p:nvPr/>
        </p:nvSpPr>
        <p:spPr>
          <a:xfrm>
            <a:off x="7295736" y="5575053"/>
            <a:ext cx="1620078" cy="230832"/>
          </a:xfrm>
          <a:prstGeom prst="rect">
            <a:avLst/>
          </a:prstGeom>
          <a:noFill/>
        </p:spPr>
        <p:txBody>
          <a:bodyPr wrap="square" rtlCol="0">
            <a:spAutoFit/>
          </a:bodyPr>
          <a:lstStyle/>
          <a:p>
            <a:pPr algn="r"/>
            <a:r>
              <a:rPr lang="de-DE" sz="900" dirty="0">
                <a:latin typeface="Arial" panose="020B0604020202020204" pitchFamily="34" charset="0"/>
                <a:cs typeface="Arial" panose="020B0604020202020204" pitchFamily="34" charset="0"/>
              </a:rPr>
              <a:t>(eigene Abbildungen)</a:t>
            </a:r>
          </a:p>
        </p:txBody>
      </p:sp>
    </p:spTree>
    <p:extLst>
      <p:ext uri="{BB962C8B-B14F-4D97-AF65-F5344CB8AC3E}">
        <p14:creationId xmlns:p14="http://schemas.microsoft.com/office/powerpoint/2010/main" val="512889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ECC56503-07C2-A343-A599-E6F1E4D9A669}"/>
              </a:ext>
            </a:extLst>
          </p:cNvPr>
          <p:cNvSpPr>
            <a:spLocks noGrp="1"/>
          </p:cNvSpPr>
          <p:nvPr>
            <p:ph type="title"/>
          </p:nvPr>
        </p:nvSpPr>
        <p:spPr/>
        <p:txBody>
          <a:bodyPr>
            <a:normAutofit/>
          </a:bodyPr>
          <a:lstStyle/>
          <a:p>
            <a:r>
              <a:rPr lang="de-DE" dirty="0"/>
              <a:t>Darstellungen vernetzen</a:t>
            </a:r>
          </a:p>
        </p:txBody>
      </p:sp>
      <p:sp>
        <p:nvSpPr>
          <p:cNvPr id="3" name="Textplatzhalter 2">
            <a:extLst>
              <a:ext uri="{FF2B5EF4-FFF2-40B4-BE49-F238E27FC236}">
                <a16:creationId xmlns:a16="http://schemas.microsoft.com/office/drawing/2014/main" id="{87F388DD-D40A-8842-8460-07A47428CA43}"/>
              </a:ext>
            </a:extLst>
          </p:cNvPr>
          <p:cNvSpPr>
            <a:spLocks noGrp="1"/>
          </p:cNvSpPr>
          <p:nvPr>
            <p:ph type="body" sz="quarter" idx="13"/>
          </p:nvPr>
        </p:nvSpPr>
        <p:spPr/>
        <p:txBody>
          <a:bodyPr/>
          <a:lstStyle/>
          <a:p>
            <a:r>
              <a:rPr lang="de-DE" dirty="0"/>
              <a:t>ZAHLEN UNTER DER LUPE</a:t>
            </a:r>
          </a:p>
        </p:txBody>
      </p:sp>
      <p:sp>
        <p:nvSpPr>
          <p:cNvPr id="5" name="Datumsplatzhalter 4">
            <a:extLst>
              <a:ext uri="{FF2B5EF4-FFF2-40B4-BE49-F238E27FC236}">
                <a16:creationId xmlns:a16="http://schemas.microsoft.com/office/drawing/2014/main" id="{78B243D3-B465-E149-9257-E5D45F39C29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CEA05AA-FEF8-ED47-B144-A9277433C5F5}"/>
              </a:ext>
            </a:extLst>
          </p:cNvPr>
          <p:cNvSpPr>
            <a:spLocks noGrp="1"/>
          </p:cNvSpPr>
          <p:nvPr>
            <p:ph type="sldNum" sz="quarter" idx="12"/>
          </p:nvPr>
        </p:nvSpPr>
        <p:spPr/>
        <p:txBody>
          <a:bodyPr/>
          <a:lstStyle/>
          <a:p>
            <a:fld id="{C3752B7C-18A9-864D-BBCB-54A9F41B5594}" type="slidenum">
              <a:rPr lang="de-DE" smtClean="0"/>
              <a:pPr/>
              <a:t>59</a:t>
            </a:fld>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657" y="1824499"/>
            <a:ext cx="5835143" cy="408854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uppieren 25"/>
          <p:cNvGrpSpPr/>
          <p:nvPr/>
        </p:nvGrpSpPr>
        <p:grpSpPr>
          <a:xfrm>
            <a:off x="33337" y="1710964"/>
            <a:ext cx="9077325" cy="2511425"/>
            <a:chOff x="33337" y="1876064"/>
            <a:chExt cx="9077325" cy="2511425"/>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 y="1876064"/>
              <a:ext cx="9077325"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eck 22"/>
            <p:cNvSpPr/>
            <p:nvPr/>
          </p:nvSpPr>
          <p:spPr>
            <a:xfrm>
              <a:off x="344031" y="2824681"/>
              <a:ext cx="4291343" cy="43456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a:off x="344031" y="3259248"/>
              <a:ext cx="1683945" cy="932506"/>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p:cNvSpPr/>
            <p:nvPr/>
          </p:nvSpPr>
          <p:spPr>
            <a:xfrm>
              <a:off x="4635374" y="2109458"/>
              <a:ext cx="4227969" cy="2190938"/>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Rechteck 1"/>
          <p:cNvSpPr/>
          <p:nvPr/>
        </p:nvSpPr>
        <p:spPr>
          <a:xfrm>
            <a:off x="6330816" y="5980159"/>
            <a:ext cx="2454518" cy="276999"/>
          </a:xfrm>
          <a:prstGeom prst="rect">
            <a:avLst/>
          </a:prstGeom>
        </p:spPr>
        <p:txBody>
          <a:bodyPr wrap="none">
            <a:spAutoFit/>
          </a:bodyPr>
          <a:lstStyle/>
          <a:p>
            <a:r>
              <a:rPr lang="de-DE" sz="1200" dirty="0"/>
              <a:t>(https://pikas.dzlm.de/node/1566)</a:t>
            </a:r>
          </a:p>
        </p:txBody>
      </p:sp>
    </p:spTree>
    <p:extLst>
      <p:ext uri="{BB962C8B-B14F-4D97-AF65-F5344CB8AC3E}">
        <p14:creationId xmlns:p14="http://schemas.microsoft.com/office/powerpoint/2010/main" val="101326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p:cNvSpPr>
            <a:spLocks noGrp="1"/>
          </p:cNvSpPr>
          <p:nvPr>
            <p:ph type="body" sz="quarter" idx="13"/>
          </p:nvPr>
        </p:nvSpPr>
        <p:spPr/>
        <p:txBody>
          <a:bodyPr/>
          <a:lstStyle/>
          <a:p>
            <a:r>
              <a:rPr lang="de-DE" dirty="0"/>
              <a:t>AUFBAU DES MODULS 3</a:t>
            </a:r>
          </a:p>
          <a:p>
            <a:endParaRPr lang="de-DE" dirty="0"/>
          </a:p>
        </p:txBody>
      </p:sp>
      <p:sp>
        <p:nvSpPr>
          <p:cNvPr id="6" name="Inhaltsplatzhalter 5"/>
          <p:cNvSpPr>
            <a:spLocks noGrp="1"/>
          </p:cNvSpPr>
          <p:nvPr>
            <p:ph idx="1"/>
          </p:nvPr>
        </p:nvSpPr>
        <p:spPr>
          <a:xfrm>
            <a:off x="1096423" y="1543961"/>
            <a:ext cx="7632907" cy="4527819"/>
          </a:xfrm>
        </p:spPr>
        <p:txBody>
          <a:bodyPr/>
          <a:lstStyle/>
          <a:p>
            <a:r>
              <a:rPr lang="de-DE" sz="1200" b="1" dirty="0"/>
              <a:t>Teil 1: </a:t>
            </a:r>
            <a:r>
              <a:rPr lang="de-DE" sz="1200" dirty="0"/>
              <a:t>Zu Beginn des Moduls wird zunächst ein Blick zurück auf den Erprobungsauftrag des zweiten Moduls 2 „Aufgabe eines tragfähigen Operationsverständnisses“ geworfen und dieser gemeinsam mit den Teilnehmenden reflektiert. </a:t>
            </a:r>
          </a:p>
          <a:p>
            <a:r>
              <a:rPr lang="de-DE" sz="1200" b="1" dirty="0"/>
              <a:t>Teil 2: </a:t>
            </a:r>
            <a:r>
              <a:rPr lang="de-DE" sz="1200" dirty="0"/>
              <a:t>Der thematische Einstieg erfolgt über eine Aktivität, die die Teilnehmenden für Schwierigkeiten beim Rechnen sensibilisiert, deren Ursache im Zusammenhang mit einem wenig ausgeprägten oder mangelnden Stellenwertverständnis stehen kann. Es werden anschließend an die Aktivität weitere mögliche Indikatoren aufgeführt, die ebenfalls auf Probleme mit dem Stellenwertverständnis verweisen können. In Anlehnung an die Kompetenzerwartungen des Lehrplans wird dann dessen Bedeutung für den langfristigen Lernprozess der Kinder beleuchtet. </a:t>
            </a:r>
            <a:endParaRPr lang="de-DE" sz="1200" b="1" dirty="0"/>
          </a:p>
          <a:p>
            <a:r>
              <a:rPr lang="de-DE" sz="1200" b="1" dirty="0"/>
              <a:t>Teil 3: </a:t>
            </a:r>
            <a:r>
              <a:rPr lang="de-DE" sz="1200" dirty="0"/>
              <a:t>Unter den Gliederungspunkten 3-5 werden die drei zentralen Aspekte eines tragfähigen Stellenwertverständnisses mit konkreten Praxisanregungen theoriegeleitet beleuchtet und deren Förderung unterrichtsnah an geeigneten Aufgaben diskutiert. </a:t>
            </a:r>
          </a:p>
          <a:p>
            <a:r>
              <a:rPr lang="de-DE" sz="1200" b="1" dirty="0"/>
              <a:t>Teil 4: </a:t>
            </a:r>
            <a:r>
              <a:rPr lang="de-DE" sz="1200" dirty="0"/>
              <a:t>Um die vorgestellten Aspekte und Unterrichtsbeispiele aus Teil 3 im Unterricht (stärker) zu berücksichtigen, werden die Teilnehmenden hier zu einer kritischen Reflexion des eigenen Unterrichts angeregt. Abschließend bekommen die Teilnehmenden die Gelegenheit, die Durchführung des Erprobungsauftrags „Zahlen unterschiedlich darstellen“ in der eigenen Lerngruppe gemeinsam zu planen.</a:t>
            </a:r>
            <a:endParaRPr lang="de-DE" sz="1200" b="1" dirty="0"/>
          </a:p>
          <a:p>
            <a:r>
              <a:rPr lang="de-DE" sz="2000" b="1" dirty="0"/>
              <a:t> </a:t>
            </a:r>
          </a:p>
          <a:p>
            <a:endParaRPr lang="de-DE" dirty="0"/>
          </a:p>
        </p:txBody>
      </p:sp>
    </p:spTree>
    <p:extLst>
      <p:ext uri="{BB962C8B-B14F-4D97-AF65-F5344CB8AC3E}">
        <p14:creationId xmlns:p14="http://schemas.microsoft.com/office/powerpoint/2010/main" val="158394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Darstellungen vernetzen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60</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000" dirty="0">
                <a:solidFill>
                  <a:schemeClr val="tx1"/>
                </a:solidFill>
                <a:latin typeface="Arial" panose="020B0604020202020204" pitchFamily="34" charset="0"/>
                <a:cs typeface="Arial" panose="020B0604020202020204" pitchFamily="34" charset="0"/>
              </a:rPr>
              <a:t>Lernende brauchen Gelegenheiten, die Sprech- und Schreibweise sowie andere Darstellungen von Zahlen zu verknüpfen,  die die Strukturen des Zehnersystems verkörpern.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682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685438" cy="603704"/>
          </a:xfrm>
        </p:spPr>
        <p:txBody>
          <a:bodyPr>
            <a:normAutofit/>
          </a:bodyPr>
          <a:lstStyle/>
          <a:p>
            <a:r>
              <a:rPr lang="de-DE" dirty="0"/>
              <a:t>Darstellungen vernetzen</a:t>
            </a:r>
          </a:p>
        </p:txBody>
      </p:sp>
      <p:sp>
        <p:nvSpPr>
          <p:cNvPr id="3" name="Textplatzhalter 2"/>
          <p:cNvSpPr>
            <a:spLocks noGrp="1"/>
          </p:cNvSpPr>
          <p:nvPr>
            <p:ph type="body" sz="quarter" idx="13"/>
          </p:nvPr>
        </p:nvSpPr>
        <p:spPr/>
        <p:txBody>
          <a:bodyPr/>
          <a:lstStyle/>
          <a:p>
            <a:r>
              <a:rPr lang="de-DE" dirty="0"/>
              <a:t>ZAHLWÖRTER BILDEN</a:t>
            </a:r>
          </a:p>
          <a:p>
            <a:endParaRPr lang="de-DE" dirty="0"/>
          </a:p>
        </p:txBody>
      </p:sp>
      <p:sp>
        <p:nvSpPr>
          <p:cNvPr id="4" name="Inhaltsplatzhalter 3"/>
          <p:cNvSpPr>
            <a:spLocks noGrp="1"/>
          </p:cNvSpPr>
          <p:nvPr>
            <p:ph idx="1"/>
          </p:nvPr>
        </p:nvSpPr>
        <p:spPr/>
        <p:txBody>
          <a:bodyPr/>
          <a:lstStyle/>
          <a:p>
            <a:pPr lvl="0">
              <a:lnSpc>
                <a:spcPct val="100000"/>
              </a:lnSpc>
            </a:pPr>
            <a:r>
              <a:rPr lang="de-DE" dirty="0">
                <a:solidFill>
                  <a:prstClr val="black"/>
                </a:solidFill>
              </a:rPr>
              <a:t>Die Kinder lesen Zahlen in unterschiedlichen Darstellungen und zerlegen die Zahlen in Teile.</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61</a:t>
            </a:fld>
            <a:endParaRPr lang="de-DE" dirty="0"/>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7368" t="28913" r="4316" b="21544"/>
          <a:stretch/>
        </p:blipFill>
        <p:spPr>
          <a:xfrm>
            <a:off x="580259" y="2825215"/>
            <a:ext cx="1816431" cy="764243"/>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l="18316" t="23909" r="6875" b="11106"/>
          <a:stretch/>
        </p:blipFill>
        <p:spPr>
          <a:xfrm>
            <a:off x="3238901" y="2808814"/>
            <a:ext cx="1169470" cy="761924"/>
          </a:xfrm>
          <a:prstGeom prst="rect">
            <a:avLst/>
          </a:prstGeom>
        </p:spPr>
      </p:pic>
      <p:sp>
        <p:nvSpPr>
          <p:cNvPr id="9" name="Pfeil nach rechts 8"/>
          <p:cNvSpPr/>
          <p:nvPr/>
        </p:nvSpPr>
        <p:spPr>
          <a:xfrm>
            <a:off x="2578688" y="3139114"/>
            <a:ext cx="494685" cy="13644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580259" y="3821663"/>
            <a:ext cx="4501879" cy="369332"/>
          </a:xfrm>
          <a:prstGeom prst="rect">
            <a:avLst/>
          </a:prstGeom>
          <a:noFill/>
        </p:spPr>
        <p:txBody>
          <a:bodyPr wrap="square" rtlCol="0">
            <a:spAutoFit/>
          </a:bodyPr>
          <a:lstStyle/>
          <a:p>
            <a:r>
              <a:rPr lang="de-DE" dirty="0">
                <a:solidFill>
                  <a:srgbClr val="0070C0"/>
                </a:solidFill>
              </a:rPr>
              <a:t>fünf-zig </a:t>
            </a:r>
            <a:r>
              <a:rPr lang="de-DE" dirty="0"/>
              <a:t>       </a:t>
            </a:r>
            <a:r>
              <a:rPr lang="de-DE" dirty="0">
                <a:solidFill>
                  <a:srgbClr val="00B050"/>
                </a:solidFill>
              </a:rPr>
              <a:t>vier           vier</a:t>
            </a:r>
            <a:r>
              <a:rPr lang="de-DE" dirty="0"/>
              <a:t>-und-</a:t>
            </a:r>
            <a:r>
              <a:rPr lang="de-DE" dirty="0">
                <a:solidFill>
                  <a:srgbClr val="0070C0"/>
                </a:solidFill>
              </a:rPr>
              <a:t>fünf-zig</a:t>
            </a:r>
            <a:r>
              <a:rPr lang="de-DE" dirty="0"/>
              <a:t> </a:t>
            </a:r>
            <a:endParaRPr lang="de-DE" dirty="0">
              <a:solidFill>
                <a:srgbClr val="92D050"/>
              </a:solidFill>
            </a:endParaRPr>
          </a:p>
        </p:txBody>
      </p:sp>
      <p:sp>
        <p:nvSpPr>
          <p:cNvPr id="11" name="Abgerundete rechteckige Legende 10"/>
          <p:cNvSpPr/>
          <p:nvPr/>
        </p:nvSpPr>
        <p:spPr>
          <a:xfrm>
            <a:off x="2956601" y="5348361"/>
            <a:ext cx="2598821" cy="779646"/>
          </a:xfrm>
          <a:prstGeom prst="wedgeRoundRectCallout">
            <a:avLst>
              <a:gd name="adj1" fmla="val 69612"/>
              <a:gd name="adj2" fmla="val 4163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Deine Zahl heißt vierundfünfzig.</a:t>
            </a:r>
          </a:p>
        </p:txBody>
      </p:sp>
      <p:sp>
        <p:nvSpPr>
          <p:cNvPr id="12" name="Abgerundete rechteckige Legende 11"/>
          <p:cNvSpPr/>
          <p:nvPr/>
        </p:nvSpPr>
        <p:spPr>
          <a:xfrm>
            <a:off x="835795" y="4468160"/>
            <a:ext cx="2598821" cy="779646"/>
          </a:xfrm>
          <a:prstGeom prst="wedgeRoundRectCallout">
            <a:avLst>
              <a:gd name="adj1" fmla="val -50092"/>
              <a:gd name="adj2" fmla="val 10694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Meine Zahl besteht aus 50 und 4.</a:t>
            </a:r>
          </a:p>
        </p:txBody>
      </p:sp>
      <p:sp>
        <p:nvSpPr>
          <p:cNvPr id="13" name="Abgerundete rechteckige Legende 12"/>
          <p:cNvSpPr/>
          <p:nvPr/>
        </p:nvSpPr>
        <p:spPr>
          <a:xfrm>
            <a:off x="5747564" y="4468160"/>
            <a:ext cx="3034297" cy="779646"/>
          </a:xfrm>
          <a:prstGeom prst="wedgeRoundRectCallout">
            <a:avLst>
              <a:gd name="adj1" fmla="val 52397"/>
              <a:gd name="adj2" fmla="val 114156"/>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Meine Zahl hat fünf Zehner und vier Einer.</a:t>
            </a:r>
          </a:p>
        </p:txBody>
      </p:sp>
      <p:sp>
        <p:nvSpPr>
          <p:cNvPr id="14" name="Textfeld 13">
            <a:extLst>
              <a:ext uri="{FF2B5EF4-FFF2-40B4-BE49-F238E27FC236}">
                <a16:creationId xmlns:a16="http://schemas.microsoft.com/office/drawing/2014/main" id="{3A8224EC-ACCF-E381-B090-0001011B9463}"/>
              </a:ext>
            </a:extLst>
          </p:cNvPr>
          <p:cNvSpPr txBox="1"/>
          <p:nvPr/>
        </p:nvSpPr>
        <p:spPr>
          <a:xfrm>
            <a:off x="6062415" y="5980392"/>
            <a:ext cx="2735032" cy="276999"/>
          </a:xfrm>
          <a:prstGeom prst="rect">
            <a:avLst/>
          </a:prstGeom>
          <a:noFill/>
        </p:spPr>
        <p:txBody>
          <a:bodyPr wrap="square">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(in Anlehnung an PIKAS, 2020, S. 31)</a:t>
            </a:r>
          </a:p>
        </p:txBody>
      </p:sp>
      <p:pic>
        <p:nvPicPr>
          <p:cNvPr id="15" name="Grafik 14">
            <a:extLst>
              <a:ext uri="{FF2B5EF4-FFF2-40B4-BE49-F238E27FC236}">
                <a16:creationId xmlns:a16="http://schemas.microsoft.com/office/drawing/2014/main" id="{302765F5-2CB9-649B-D7D9-8D27530DB6E9}"/>
              </a:ext>
            </a:extLst>
          </p:cNvPr>
          <p:cNvPicPr>
            <a:picLocks noChangeAspect="1"/>
          </p:cNvPicPr>
          <p:nvPr/>
        </p:nvPicPr>
        <p:blipFill rotWithShape="1">
          <a:blip r:embed="rId5"/>
          <a:srcRect r="50305" b="16919"/>
          <a:stretch/>
        </p:blipFill>
        <p:spPr>
          <a:xfrm>
            <a:off x="5018751" y="2428243"/>
            <a:ext cx="2649795" cy="1598758"/>
          </a:xfrm>
          <a:prstGeom prst="rect">
            <a:avLst/>
          </a:prstGeom>
        </p:spPr>
      </p:pic>
      <p:pic>
        <p:nvPicPr>
          <p:cNvPr id="16" name="Grafik 15">
            <a:extLst>
              <a:ext uri="{FF2B5EF4-FFF2-40B4-BE49-F238E27FC236}">
                <a16:creationId xmlns:a16="http://schemas.microsoft.com/office/drawing/2014/main" id="{C1780BAC-62A9-5B2C-B979-F33FC6155AE8}"/>
              </a:ext>
            </a:extLst>
          </p:cNvPr>
          <p:cNvPicPr>
            <a:picLocks noChangeAspect="1"/>
          </p:cNvPicPr>
          <p:nvPr/>
        </p:nvPicPr>
        <p:blipFill rotWithShape="1">
          <a:blip r:embed="rId5"/>
          <a:srcRect t="81677" r="76008"/>
          <a:stretch/>
        </p:blipFill>
        <p:spPr>
          <a:xfrm>
            <a:off x="7636962" y="2480136"/>
            <a:ext cx="1279229" cy="352587"/>
          </a:xfrm>
          <a:prstGeom prst="rect">
            <a:avLst/>
          </a:prstGeom>
        </p:spPr>
      </p:pic>
    </p:spTree>
    <p:extLst>
      <p:ext uri="{BB962C8B-B14F-4D97-AF65-F5344CB8AC3E}">
        <p14:creationId xmlns:p14="http://schemas.microsoft.com/office/powerpoint/2010/main" val="4120879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55E27-7257-9EC8-B240-559BEDAC0BFF}"/>
              </a:ext>
            </a:extLst>
          </p:cNvPr>
          <p:cNvSpPr>
            <a:spLocks noGrp="1"/>
          </p:cNvSpPr>
          <p:nvPr>
            <p:ph type="title"/>
          </p:nvPr>
        </p:nvSpPr>
        <p:spPr>
          <a:xfrm>
            <a:off x="1096423" y="382774"/>
            <a:ext cx="7418927" cy="603704"/>
          </a:xfrm>
        </p:spPr>
        <p:txBody>
          <a:bodyPr>
            <a:normAutofit/>
          </a:bodyPr>
          <a:lstStyle/>
          <a:p>
            <a:r>
              <a:rPr lang="de-DE" dirty="0"/>
              <a:t>Darstellungen vernetzen</a:t>
            </a:r>
          </a:p>
        </p:txBody>
      </p:sp>
      <p:sp>
        <p:nvSpPr>
          <p:cNvPr id="3" name="Textplatzhalter 2">
            <a:extLst>
              <a:ext uri="{FF2B5EF4-FFF2-40B4-BE49-F238E27FC236}">
                <a16:creationId xmlns:a16="http://schemas.microsoft.com/office/drawing/2014/main" id="{1FAC4B53-26BB-1744-ACAA-51D47585CDB2}"/>
              </a:ext>
            </a:extLst>
          </p:cNvPr>
          <p:cNvSpPr>
            <a:spLocks noGrp="1"/>
          </p:cNvSpPr>
          <p:nvPr>
            <p:ph type="body" sz="quarter" idx="13"/>
          </p:nvPr>
        </p:nvSpPr>
        <p:spPr/>
        <p:txBody>
          <a:bodyPr/>
          <a:lstStyle/>
          <a:p>
            <a:r>
              <a:rPr lang="de-DE" dirty="0"/>
              <a:t>ZAHLEN HÖREN, SPRECHEN UND SCHREIBEN</a:t>
            </a:r>
          </a:p>
        </p:txBody>
      </p:sp>
      <p:sp>
        <p:nvSpPr>
          <p:cNvPr id="5" name="Datumsplatzhalter 4">
            <a:extLst>
              <a:ext uri="{FF2B5EF4-FFF2-40B4-BE49-F238E27FC236}">
                <a16:creationId xmlns:a16="http://schemas.microsoft.com/office/drawing/2014/main" id="{31BC951E-722E-5C40-871D-DF9C77C69B3A}"/>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009871F-D5D6-D048-B3ED-C7D1F1311012}"/>
              </a:ext>
            </a:extLst>
          </p:cNvPr>
          <p:cNvSpPr>
            <a:spLocks noGrp="1"/>
          </p:cNvSpPr>
          <p:nvPr>
            <p:ph type="sldNum" sz="quarter" idx="12"/>
          </p:nvPr>
        </p:nvSpPr>
        <p:spPr/>
        <p:txBody>
          <a:bodyPr/>
          <a:lstStyle/>
          <a:p>
            <a:fld id="{C3752B7C-18A9-864D-BBCB-54A9F41B5594}" type="slidenum">
              <a:rPr lang="de-DE" smtClean="0"/>
              <a:pPr/>
              <a:t>62</a:t>
            </a:fld>
            <a:endParaRPr lang="de-DE"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489" t="16212" r="9511" b="24077"/>
          <a:stretch/>
        </p:blipFill>
        <p:spPr bwMode="auto">
          <a:xfrm>
            <a:off x="1678021" y="2733404"/>
            <a:ext cx="5787958"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bgerundete rechteckige Legende 3"/>
          <p:cNvSpPr/>
          <p:nvPr/>
        </p:nvSpPr>
        <p:spPr>
          <a:xfrm>
            <a:off x="498338" y="3133977"/>
            <a:ext cx="2359365" cy="496956"/>
          </a:xfrm>
          <a:prstGeom prst="wedgeRoundRectCallout">
            <a:avLst>
              <a:gd name="adj1" fmla="val -280"/>
              <a:gd name="adj2" fmla="val 12755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acht-und-fünf-zig</a:t>
            </a:r>
          </a:p>
        </p:txBody>
      </p:sp>
      <p:sp>
        <p:nvSpPr>
          <p:cNvPr id="7" name="Textfeld 6">
            <a:extLst>
              <a:ext uri="{FF2B5EF4-FFF2-40B4-BE49-F238E27FC236}">
                <a16:creationId xmlns:a16="http://schemas.microsoft.com/office/drawing/2014/main" id="{13539820-288D-F242-6498-A6E23F7A045C}"/>
              </a:ext>
            </a:extLst>
          </p:cNvPr>
          <p:cNvSpPr txBox="1"/>
          <p:nvPr/>
        </p:nvSpPr>
        <p:spPr>
          <a:xfrm>
            <a:off x="6021618" y="5999680"/>
            <a:ext cx="2735032" cy="276999"/>
          </a:xfrm>
          <a:prstGeom prst="rect">
            <a:avLst/>
          </a:prstGeom>
          <a:noFill/>
        </p:spPr>
        <p:txBody>
          <a:bodyPr wrap="square">
            <a:spAutoFit/>
          </a:bodyPr>
          <a:lstStyle/>
          <a:p>
            <a:pPr algn="r"/>
            <a:r>
              <a:rPr lang="de-DE" sz="1200" b="0" i="0" u="none" strike="noStrike" dirty="0">
                <a:solidFill>
                  <a:srgbClr val="222222"/>
                </a:solidFill>
                <a:effectLst/>
                <a:cs typeface="Arial" panose="020B0604020202020204" pitchFamily="34" charset="0"/>
              </a:rPr>
              <a:t>(</a:t>
            </a:r>
            <a:r>
              <a:rPr lang="de-DE" sz="1200" dirty="0"/>
              <a:t>https://</a:t>
            </a:r>
            <a:r>
              <a:rPr lang="de-DE" sz="1200" dirty="0" err="1"/>
              <a:t>mahiko.dzlm.de</a:t>
            </a:r>
            <a:r>
              <a:rPr lang="de-DE" sz="1200" dirty="0"/>
              <a:t>/</a:t>
            </a:r>
            <a:r>
              <a:rPr lang="de-DE" sz="1200" dirty="0" err="1"/>
              <a:t>node</a:t>
            </a:r>
            <a:r>
              <a:rPr lang="de-DE" sz="1200" dirty="0"/>
              <a:t>/291</a:t>
            </a:r>
            <a:r>
              <a:rPr lang="de-DE" sz="1200" b="0" i="0" u="none" strike="noStrike" dirty="0">
                <a:solidFill>
                  <a:srgbClr val="222222"/>
                </a:solidFill>
                <a:effectLst/>
                <a:cs typeface="Arial" panose="020B0604020202020204" pitchFamily="34" charset="0"/>
              </a:rPr>
              <a:t>)</a:t>
            </a:r>
          </a:p>
        </p:txBody>
      </p:sp>
      <p:sp>
        <p:nvSpPr>
          <p:cNvPr id="10" name="Inhaltsplatzhalter 3"/>
          <p:cNvSpPr>
            <a:spLocks noGrp="1"/>
          </p:cNvSpPr>
          <p:nvPr>
            <p:ph idx="1"/>
          </p:nvPr>
        </p:nvSpPr>
        <p:spPr>
          <a:xfrm>
            <a:off x="1096423" y="1748861"/>
            <a:ext cx="7009509" cy="3601738"/>
          </a:xfrm>
        </p:spPr>
        <p:txBody>
          <a:bodyPr/>
          <a:lstStyle/>
          <a:p>
            <a:pPr>
              <a:lnSpc>
                <a:spcPct val="100000"/>
              </a:lnSpc>
            </a:pPr>
            <a:r>
              <a:rPr lang="de-DE" dirty="0"/>
              <a:t>Die Sprech- und Schreibweise von Zahlen wird explizit thematisiert und mit der Darstellung vernetzt.</a:t>
            </a:r>
          </a:p>
        </p:txBody>
      </p:sp>
    </p:spTree>
    <p:extLst>
      <p:ext uri="{BB962C8B-B14F-4D97-AF65-F5344CB8AC3E}">
        <p14:creationId xmlns:p14="http://schemas.microsoft.com/office/powerpoint/2010/main" val="3022829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866824" cy="603704"/>
          </a:xfrm>
        </p:spPr>
        <p:txBody>
          <a:bodyPr>
            <a:normAutofit/>
          </a:bodyPr>
          <a:lstStyle/>
          <a:p>
            <a:r>
              <a:rPr lang="de-DE" dirty="0"/>
              <a:t>Darstellungen vernetzen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63</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000" dirty="0">
                <a:solidFill>
                  <a:schemeClr val="tx1"/>
                </a:solidFill>
                <a:latin typeface="Arial" panose="020B0604020202020204" pitchFamily="34" charset="0"/>
                <a:cs typeface="Arial" panose="020B0604020202020204" pitchFamily="34" charset="0"/>
              </a:rPr>
              <a:t>Lernende brauchen Gelegenheiten zur Thematisierung der </a:t>
            </a:r>
            <a:r>
              <a:rPr lang="de-DE" sz="2000" dirty="0">
                <a:solidFill>
                  <a:schemeClr val="tx1"/>
                </a:solidFill>
              </a:rPr>
              <a:t>unregelmäßigen Zahlwortbildung und zur materialgestützten Veranschaulichung  der korrekten Sprechweise. </a:t>
            </a:r>
            <a:endParaRPr lang="de-DE" sz="2000" dirty="0">
              <a:solidFill>
                <a:schemeClr val="tx1"/>
              </a:solidFill>
              <a:latin typeface="Arial" panose="020B0604020202020204" pitchFamily="34" charset="0"/>
              <a:cs typeface="Arial" panose="020B0604020202020204" pitchFamily="34" charset="0"/>
            </a:endParaRP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896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Vorstellungen besitzen</a:t>
            </a:r>
          </a:p>
          <a:p>
            <a:r>
              <a:rPr lang="de-DE" dirty="0"/>
              <a:t>Darstellungen vernetzen</a:t>
            </a:r>
          </a:p>
          <a:p>
            <a:r>
              <a:rPr lang="de-DE" b="1" dirty="0"/>
              <a:t>Strukturen nutzen</a:t>
            </a:r>
          </a:p>
          <a:p>
            <a:r>
              <a:rPr lang="de-DE" dirty="0"/>
              <a:t>Reflexion und Erprobungsauftrag</a:t>
            </a:r>
          </a:p>
          <a:p>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64</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13104212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65</a:t>
            </a:fld>
            <a:endParaRPr lang="de-DE" dirty="0"/>
          </a:p>
        </p:txBody>
      </p:sp>
      <p:sp>
        <p:nvSpPr>
          <p:cNvPr id="5" name="Textplatzhalter 4"/>
          <p:cNvSpPr>
            <a:spLocks noGrp="1"/>
          </p:cNvSpPr>
          <p:nvPr>
            <p:ph type="body" sz="quarter" idx="13"/>
          </p:nvPr>
        </p:nvSpPr>
        <p:spPr/>
        <p:txBody>
          <a:bodyPr/>
          <a:lstStyle/>
          <a:p>
            <a:r>
              <a:rPr lang="de-DE" dirty="0"/>
              <a:t>HINWEISE ZU DEN FOLIEN 66-69 </a:t>
            </a:r>
          </a:p>
        </p:txBody>
      </p:sp>
      <p:sp>
        <p:nvSpPr>
          <p:cNvPr id="6" name="Inhaltsplatzhalter 5"/>
          <p:cNvSpPr>
            <a:spLocks noGrp="1"/>
          </p:cNvSpPr>
          <p:nvPr>
            <p:ph idx="1"/>
          </p:nvPr>
        </p:nvSpPr>
        <p:spPr>
          <a:xfrm>
            <a:off x="1096423" y="1639658"/>
            <a:ext cx="7418927" cy="4527819"/>
          </a:xfrm>
        </p:spPr>
        <p:txBody>
          <a:bodyPr/>
          <a:lstStyle/>
          <a:p>
            <a:r>
              <a:rPr lang="de-DE" sz="1200" b="1" dirty="0"/>
              <a:t>Kernbotschaft (Folie 69): </a:t>
            </a:r>
          </a:p>
          <a:p>
            <a:pPr marL="171450" indent="-171450">
              <a:spcBef>
                <a:spcPts val="0"/>
              </a:spcBef>
              <a:buFont typeface="Arial" panose="020B0604020202020204" pitchFamily="34" charset="0"/>
              <a:buChar char="•"/>
            </a:pPr>
            <a:r>
              <a:rPr lang="de-DE" sz="1200" b="1" dirty="0"/>
              <a:t>Lernende brauchen Gelegenheiten, größere strukturierte Anzahlen schnell zu erfassen.</a:t>
            </a:r>
          </a:p>
          <a:p>
            <a:endParaRPr lang="de-DE" sz="1200" b="1" dirty="0"/>
          </a:p>
          <a:p>
            <a:r>
              <a:rPr lang="de-DE" sz="1200" dirty="0"/>
              <a:t>Folien 67-68: Das schnelle Sehen (quasi-simultane Anzahlerfassung) am 100er-Feld wird hier aufgegriffen und als Unterrichtsbeispiel für den Aspekt „Strukturen nutzen“ aufgeführt.</a:t>
            </a:r>
          </a:p>
          <a:p>
            <a:endParaRPr lang="de-DE" sz="1200" dirty="0"/>
          </a:p>
          <a:p>
            <a:endParaRPr lang="de-DE" dirty="0"/>
          </a:p>
        </p:txBody>
      </p:sp>
    </p:spTree>
    <p:extLst>
      <p:ext uri="{BB962C8B-B14F-4D97-AF65-F5344CB8AC3E}">
        <p14:creationId xmlns:p14="http://schemas.microsoft.com/office/powerpoint/2010/main" val="335644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normAutofit/>
          </a:bodyPr>
          <a:lstStyle/>
          <a:p>
            <a:r>
              <a:rPr lang="de-DE" dirty="0"/>
              <a:t>Strukturen nutzen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66</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2" y="2017571"/>
            <a:ext cx="4366088" cy="3276000"/>
            <a:chOff x="5681807" y="3971726"/>
            <a:chExt cx="2421272"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84218" y="4816474"/>
              <a:ext cx="1019300" cy="972000"/>
              <a:chOff x="6384218"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84218" y="5165783"/>
                <a:ext cx="1019300" cy="358431"/>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Strukturen</a:t>
                </a:r>
              </a:p>
              <a:p>
                <a:pPr algn="ctr"/>
                <a:r>
                  <a:rPr lang="de-DE" b="1" dirty="0">
                    <a:solidFill>
                      <a:schemeClr val="bg1"/>
                    </a:solidFill>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79" y="3971726"/>
              <a:ext cx="1019300" cy="972000"/>
              <a:chOff x="7134757"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7" y="4402189"/>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7" y="3987586"/>
              <a:ext cx="1019300" cy="972000"/>
              <a:chOff x="5633682"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2" y="4411831"/>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Vorstellungen besitzen</a:t>
                </a:r>
              </a:p>
            </p:txBody>
          </p:sp>
        </p:grpSp>
      </p:grpSp>
    </p:spTree>
    <p:extLst>
      <p:ext uri="{BB962C8B-B14F-4D97-AF65-F5344CB8AC3E}">
        <p14:creationId xmlns:p14="http://schemas.microsoft.com/office/powerpoint/2010/main" val="3756511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a:t>Strukturen nutzen</a:t>
            </a:r>
            <a:endParaRPr lang="de-DE" dirty="0"/>
          </a:p>
        </p:txBody>
      </p:sp>
      <p:sp>
        <p:nvSpPr>
          <p:cNvPr id="3" name="Textplatzhalter 2"/>
          <p:cNvSpPr>
            <a:spLocks noGrp="1"/>
          </p:cNvSpPr>
          <p:nvPr>
            <p:ph type="body" sz="quarter" idx="13"/>
          </p:nvPr>
        </p:nvSpPr>
        <p:spPr/>
        <p:txBody>
          <a:bodyPr/>
          <a:lstStyle/>
          <a:p>
            <a:r>
              <a:rPr lang="de-DE" dirty="0"/>
              <a:t>ANZAHLEN ERFASSEN</a:t>
            </a:r>
          </a:p>
        </p:txBody>
      </p:sp>
      <p:sp>
        <p:nvSpPr>
          <p:cNvPr id="4" name="Inhaltsplatzhalter 3"/>
          <p:cNvSpPr>
            <a:spLocks noGrp="1"/>
          </p:cNvSpPr>
          <p:nvPr>
            <p:ph idx="1"/>
          </p:nvPr>
        </p:nvSpPr>
        <p:spPr/>
        <p:txBody>
          <a:bodyPr/>
          <a:lstStyle/>
          <a:p>
            <a:pPr marL="0" indent="0">
              <a:buNone/>
            </a:pPr>
            <a:r>
              <a:rPr lang="de-DE" dirty="0"/>
              <a:t>Lernende nutzen Strukturen von Darstellungen bei der quasi-simultanen Erfassung größerer Anzahlen. </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r>
              <a:rPr lang="de-DE" dirty="0">
                <a:latin typeface="+mn-lt"/>
                <a:cs typeface="+mn-cs"/>
              </a:rPr>
              <a:t>Gebündelte Einheiten (z. B. Zehner) brauchen nicht einzeln abgezählt werden. Sie können als eine Einheit (ein Bündel) gedacht werden.</a:t>
            </a:r>
            <a:endParaRPr lang="de-DE" dirty="0"/>
          </a:p>
          <a:p>
            <a:pPr marL="0" indent="0">
              <a:buNone/>
            </a:pPr>
            <a:endParaRPr lang="de-DE" dirty="0"/>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67</a:t>
            </a:fld>
            <a:endParaRPr lang="de-DE"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205" y="2751606"/>
            <a:ext cx="3013093" cy="1975183"/>
          </a:xfrm>
          <a:prstGeom prst="rect">
            <a:avLst/>
          </a:prstGeom>
        </p:spPr>
      </p:pic>
      <p:sp>
        <p:nvSpPr>
          <p:cNvPr id="8" name="Abgerundete rechteckige Legende 7">
            <a:extLst>
              <a:ext uri="{FF2B5EF4-FFF2-40B4-BE49-F238E27FC236}">
                <a16:creationId xmlns:a16="http://schemas.microsoft.com/office/drawing/2014/main" id="{4A423A9D-BE71-179C-1DAE-1316D991F5A8}"/>
              </a:ext>
            </a:extLst>
          </p:cNvPr>
          <p:cNvSpPr/>
          <p:nvPr/>
        </p:nvSpPr>
        <p:spPr>
          <a:xfrm>
            <a:off x="4885227" y="2889829"/>
            <a:ext cx="2731450" cy="1160185"/>
          </a:xfrm>
          <a:prstGeom prst="wedgeRoundRectCallout">
            <a:avLst>
              <a:gd name="adj1" fmla="val 46734"/>
              <a:gd name="adj2" fmla="val 85820"/>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Das sind sechs Zehner und sieben Einer. </a:t>
            </a:r>
          </a:p>
        </p:txBody>
      </p:sp>
    </p:spTree>
    <p:extLst>
      <p:ext uri="{BB962C8B-B14F-4D97-AF65-F5344CB8AC3E}">
        <p14:creationId xmlns:p14="http://schemas.microsoft.com/office/powerpoint/2010/main" val="910010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085" y="3745051"/>
            <a:ext cx="3382963"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el 7">
            <a:extLst>
              <a:ext uri="{FF2B5EF4-FFF2-40B4-BE49-F238E27FC236}">
                <a16:creationId xmlns:a16="http://schemas.microsoft.com/office/drawing/2014/main" id="{401C11FA-359B-FB7E-13D3-EBE54482AE7B}"/>
              </a:ext>
            </a:extLst>
          </p:cNvPr>
          <p:cNvSpPr>
            <a:spLocks noGrp="1"/>
          </p:cNvSpPr>
          <p:nvPr>
            <p:ph type="title"/>
          </p:nvPr>
        </p:nvSpPr>
        <p:spPr>
          <a:xfrm>
            <a:off x="1096423" y="382774"/>
            <a:ext cx="7573223" cy="603704"/>
          </a:xfrm>
        </p:spPr>
        <p:txBody>
          <a:bodyPr>
            <a:normAutofit/>
          </a:bodyPr>
          <a:lstStyle/>
          <a:p>
            <a:r>
              <a:rPr lang="de-DE" sz="2800" dirty="0"/>
              <a:t>Strukturen nutzen</a:t>
            </a:r>
            <a:endParaRPr lang="de-DE" dirty="0"/>
          </a:p>
        </p:txBody>
      </p:sp>
      <p:sp>
        <p:nvSpPr>
          <p:cNvPr id="3" name="Textplatzhalter 2">
            <a:extLst>
              <a:ext uri="{FF2B5EF4-FFF2-40B4-BE49-F238E27FC236}">
                <a16:creationId xmlns:a16="http://schemas.microsoft.com/office/drawing/2014/main" id="{78B1ED48-D23F-3145-A5FB-66BA4C824E41}"/>
              </a:ext>
            </a:extLst>
          </p:cNvPr>
          <p:cNvSpPr>
            <a:spLocks noGrp="1"/>
          </p:cNvSpPr>
          <p:nvPr>
            <p:ph type="body" sz="quarter" idx="13"/>
          </p:nvPr>
        </p:nvSpPr>
        <p:spPr/>
        <p:txBody>
          <a:bodyPr/>
          <a:lstStyle/>
          <a:p>
            <a:r>
              <a:rPr lang="de-DE" dirty="0"/>
              <a:t>SCHNELLES SEHEN AM HUNDERTERFELD</a:t>
            </a:r>
          </a:p>
          <a:p>
            <a:endParaRPr lang="de-DE" dirty="0"/>
          </a:p>
        </p:txBody>
      </p:sp>
      <p:sp>
        <p:nvSpPr>
          <p:cNvPr id="5" name="Datumsplatzhalter 4">
            <a:extLst>
              <a:ext uri="{FF2B5EF4-FFF2-40B4-BE49-F238E27FC236}">
                <a16:creationId xmlns:a16="http://schemas.microsoft.com/office/drawing/2014/main" id="{57E819D8-186D-FC43-9D72-DD2EAECC8C9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E79ABE9-780B-A04E-A873-80537EBA350A}"/>
              </a:ext>
            </a:extLst>
          </p:cNvPr>
          <p:cNvSpPr>
            <a:spLocks noGrp="1"/>
          </p:cNvSpPr>
          <p:nvPr>
            <p:ph type="sldNum" sz="quarter" idx="12"/>
          </p:nvPr>
        </p:nvSpPr>
        <p:spPr/>
        <p:txBody>
          <a:bodyPr/>
          <a:lstStyle/>
          <a:p>
            <a:fld id="{C3752B7C-18A9-864D-BBCB-54A9F41B5594}" type="slidenum">
              <a:rPr lang="de-DE" smtClean="0"/>
              <a:pPr/>
              <a:t>68</a:t>
            </a:fld>
            <a:endParaRPr lang="de-DE" dirty="0"/>
          </a:p>
        </p:txBody>
      </p:sp>
      <p:sp>
        <p:nvSpPr>
          <p:cNvPr id="20" name="Abgerundete rechteckige Legende 19"/>
          <p:cNvSpPr/>
          <p:nvPr/>
        </p:nvSpPr>
        <p:spPr>
          <a:xfrm>
            <a:off x="2067908" y="2745809"/>
            <a:ext cx="2154559" cy="1160687"/>
          </a:xfrm>
          <a:prstGeom prst="wedgeRoundRectCallout">
            <a:avLst>
              <a:gd name="adj1" fmla="val -72327"/>
              <a:gd name="adj2" fmla="val 10296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Wie viele Zehner und wie viele Einer siehst du?</a:t>
            </a:r>
          </a:p>
        </p:txBody>
      </p:sp>
      <p:sp>
        <p:nvSpPr>
          <p:cNvPr id="23" name="Abgerundete rechteckige Legende 22"/>
          <p:cNvSpPr/>
          <p:nvPr/>
        </p:nvSpPr>
        <p:spPr>
          <a:xfrm>
            <a:off x="6109290" y="2685856"/>
            <a:ext cx="2546988" cy="951380"/>
          </a:xfrm>
          <a:prstGeom prst="wedgeRoundRectCallout">
            <a:avLst>
              <a:gd name="adj1" fmla="val 69304"/>
              <a:gd name="adj2" fmla="val 5503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sehe sechs Zehner und zwei Einer.</a:t>
            </a:r>
          </a:p>
        </p:txBody>
      </p:sp>
      <p:sp>
        <p:nvSpPr>
          <p:cNvPr id="18" name="Textfeld 17">
            <a:extLst>
              <a:ext uri="{FF2B5EF4-FFF2-40B4-BE49-F238E27FC236}">
                <a16:creationId xmlns:a16="http://schemas.microsoft.com/office/drawing/2014/main" id="{3AED3487-A178-C78F-90DE-0EBA75AED647}"/>
              </a:ext>
            </a:extLst>
          </p:cNvPr>
          <p:cNvSpPr txBox="1"/>
          <p:nvPr/>
        </p:nvSpPr>
        <p:spPr>
          <a:xfrm>
            <a:off x="6015268" y="5999680"/>
            <a:ext cx="2735032" cy="276999"/>
          </a:xfrm>
          <a:prstGeom prst="rect">
            <a:avLst/>
          </a:prstGeom>
          <a:noFill/>
        </p:spPr>
        <p:txBody>
          <a:bodyPr wrap="square">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(PIKAS, 2020, S. 35)</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68" y="4040278"/>
            <a:ext cx="1446304" cy="151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bgerundete rechteckige Legende 15"/>
          <p:cNvSpPr/>
          <p:nvPr/>
        </p:nvSpPr>
        <p:spPr>
          <a:xfrm>
            <a:off x="536721" y="2188900"/>
            <a:ext cx="1656472" cy="951380"/>
          </a:xfrm>
          <a:prstGeom prst="wedgeRoundRectCallout">
            <a:avLst>
              <a:gd name="adj1" fmla="val 179"/>
              <a:gd name="adj2" fmla="val 11576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Wie viele Plättchen sind das?</a:t>
            </a:r>
          </a:p>
        </p:txBody>
      </p:sp>
      <p:sp>
        <p:nvSpPr>
          <p:cNvPr id="21" name="Abgerundete rechteckige Legende 20"/>
          <p:cNvSpPr/>
          <p:nvPr/>
        </p:nvSpPr>
        <p:spPr>
          <a:xfrm>
            <a:off x="6109290" y="1411861"/>
            <a:ext cx="2053610" cy="951380"/>
          </a:xfrm>
          <a:prstGeom prst="wedgeRoundRectCallout">
            <a:avLst>
              <a:gd name="adj1" fmla="val 86970"/>
              <a:gd name="adj2" fmla="val 6462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Das sind zweiundsechzig Plättchen.</a:t>
            </a:r>
          </a:p>
        </p:txBody>
      </p:sp>
      <p:sp>
        <p:nvSpPr>
          <p:cNvPr id="28" name="Abgerundete rechteckige Legende 27"/>
          <p:cNvSpPr/>
          <p:nvPr/>
        </p:nvSpPr>
        <p:spPr>
          <a:xfrm>
            <a:off x="1861081" y="4432784"/>
            <a:ext cx="2154559" cy="1160687"/>
          </a:xfrm>
          <a:prstGeom prst="wedgeRoundRectCallout">
            <a:avLst>
              <a:gd name="adj1" fmla="val -67705"/>
              <a:gd name="adj2" fmla="val 1950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Wie hast du das so schnell gesehen?</a:t>
            </a:r>
          </a:p>
        </p:txBody>
      </p:sp>
      <p:sp>
        <p:nvSpPr>
          <p:cNvPr id="14" name="Abgerundete rechteckige Legende 13"/>
          <p:cNvSpPr/>
          <p:nvPr/>
        </p:nvSpPr>
        <p:spPr>
          <a:xfrm>
            <a:off x="6460126" y="4128382"/>
            <a:ext cx="2196152" cy="1425606"/>
          </a:xfrm>
          <a:prstGeom prst="wedgeRoundRectCallout">
            <a:avLst>
              <a:gd name="adj1" fmla="val 62526"/>
              <a:gd name="adj2" fmla="val 38626"/>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habe erst 50 gesehen und dann noch einen Zehner und noch 2.</a:t>
            </a:r>
          </a:p>
        </p:txBody>
      </p:sp>
    </p:spTree>
    <p:extLst>
      <p:ext uri="{BB962C8B-B14F-4D97-AF65-F5344CB8AC3E}">
        <p14:creationId xmlns:p14="http://schemas.microsoft.com/office/powerpoint/2010/main" val="35924841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919986" cy="603704"/>
          </a:xfrm>
        </p:spPr>
        <p:txBody>
          <a:bodyPr>
            <a:normAutofit/>
          </a:bodyPr>
          <a:lstStyle/>
          <a:p>
            <a:r>
              <a:rPr lang="de-DE" dirty="0"/>
              <a:t>Strukturen nutzen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69</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400" dirty="0">
                <a:solidFill>
                  <a:schemeClr val="tx1"/>
                </a:solidFill>
                <a:latin typeface="Arial" panose="020B0604020202020204" pitchFamily="34" charset="0"/>
                <a:cs typeface="Arial" panose="020B0604020202020204" pitchFamily="34" charset="0"/>
              </a:rPr>
              <a:t>Lernende brauchen Gelegenheiten, größere strukturierte Anzahlen schnell zu erfassen.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00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Vorstellungen besitzen</a:t>
            </a:r>
          </a:p>
          <a:p>
            <a:r>
              <a:rPr lang="de-DE" dirty="0"/>
              <a:t>Darstellungen vernetzen</a:t>
            </a:r>
          </a:p>
          <a:p>
            <a:r>
              <a:rPr lang="de-DE" dirty="0"/>
              <a:t>Strukturen nutzen</a:t>
            </a:r>
          </a:p>
          <a:p>
            <a:r>
              <a:rPr lang="de-DE" dirty="0"/>
              <a:t>Reflexion und Erprobungsauftrag</a:t>
            </a:r>
          </a:p>
          <a:p>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11261331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Vorstellungen besitzen</a:t>
            </a:r>
          </a:p>
          <a:p>
            <a:r>
              <a:rPr lang="de-DE" dirty="0"/>
              <a:t>Darstellungen vernetzen</a:t>
            </a:r>
          </a:p>
          <a:p>
            <a:r>
              <a:rPr lang="de-DE" dirty="0"/>
              <a:t>Strukturen nutzen</a:t>
            </a:r>
          </a:p>
          <a:p>
            <a:r>
              <a:rPr lang="de-DE" b="1" dirty="0"/>
              <a:t>Reflexion und Erprobungsauftrag</a:t>
            </a:r>
          </a:p>
          <a:p>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70</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147070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9FC44-10D6-7B40-6E5D-2267AD953F4D}"/>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9EAA8CE7-266A-71C7-79B4-D4B572BA957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B5BF8701-6CBE-4A17-7151-60D3968AD9F3}"/>
              </a:ext>
            </a:extLst>
          </p:cNvPr>
          <p:cNvSpPr>
            <a:spLocks noGrp="1"/>
          </p:cNvSpPr>
          <p:nvPr>
            <p:ph type="sldNum" sz="quarter" idx="12"/>
          </p:nvPr>
        </p:nvSpPr>
        <p:spPr/>
        <p:txBody>
          <a:bodyPr/>
          <a:lstStyle/>
          <a:p>
            <a:fld id="{C3752B7C-18A9-864D-BBCB-54A9F41B5594}" type="slidenum">
              <a:rPr lang="de-DE" smtClean="0"/>
              <a:pPr/>
              <a:t>71</a:t>
            </a:fld>
            <a:endParaRPr lang="de-DE" dirty="0"/>
          </a:p>
        </p:txBody>
      </p:sp>
      <p:sp>
        <p:nvSpPr>
          <p:cNvPr id="5" name="Textplatzhalter 4">
            <a:extLst>
              <a:ext uri="{FF2B5EF4-FFF2-40B4-BE49-F238E27FC236}">
                <a16:creationId xmlns:a16="http://schemas.microsoft.com/office/drawing/2014/main" id="{87576AA8-6DAC-0516-40F2-BA1BA03510A0}"/>
              </a:ext>
            </a:extLst>
          </p:cNvPr>
          <p:cNvSpPr>
            <a:spLocks noGrp="1"/>
          </p:cNvSpPr>
          <p:nvPr>
            <p:ph type="body" sz="quarter" idx="13"/>
          </p:nvPr>
        </p:nvSpPr>
        <p:spPr>
          <a:xfrm>
            <a:off x="979056" y="1194030"/>
            <a:ext cx="7126719" cy="445628"/>
          </a:xfrm>
        </p:spPr>
        <p:txBody>
          <a:bodyPr/>
          <a:lstStyle/>
          <a:p>
            <a:r>
              <a:rPr lang="de-DE" dirty="0"/>
              <a:t>ANMERKUNGEN ZUR AKTIVITÄT AUF FOLIE 72</a:t>
            </a:r>
          </a:p>
        </p:txBody>
      </p:sp>
      <p:sp>
        <p:nvSpPr>
          <p:cNvPr id="6" name="Inhaltsplatzhalter 5">
            <a:extLst>
              <a:ext uri="{FF2B5EF4-FFF2-40B4-BE49-F238E27FC236}">
                <a16:creationId xmlns:a16="http://schemas.microsoft.com/office/drawing/2014/main" id="{CBEEC178-1451-6E74-9A5F-8759C6BE6EED}"/>
              </a:ext>
            </a:extLst>
          </p:cNvPr>
          <p:cNvSpPr>
            <a:spLocks noGrp="1"/>
          </p:cNvSpPr>
          <p:nvPr>
            <p:ph idx="1"/>
          </p:nvPr>
        </p:nvSpPr>
        <p:spPr>
          <a:xfrm>
            <a:off x="979056" y="1639658"/>
            <a:ext cx="7755870" cy="4527819"/>
          </a:xfrm>
        </p:spPr>
        <p:txBody>
          <a:bodyPr/>
          <a:lstStyle/>
          <a:p>
            <a:pPr>
              <a:spcBef>
                <a:spcPts val="0"/>
              </a:spcBef>
            </a:pPr>
            <a:r>
              <a:rPr lang="de-DE" sz="1400" b="1" dirty="0"/>
              <a:t>Ziel: </a:t>
            </a:r>
            <a:r>
              <a:rPr lang="de-DE" sz="1400" dirty="0"/>
              <a:t>Kritische Reflexion des eigenen Unterrichts, Nachdenken über mögliche Modifikationen</a:t>
            </a:r>
            <a:endParaRPr lang="de-DE" sz="1400" b="1" dirty="0"/>
          </a:p>
          <a:p>
            <a:pPr>
              <a:spcBef>
                <a:spcPts val="0"/>
              </a:spcBef>
            </a:pPr>
            <a:endParaRPr lang="de-DE" sz="1400" b="1" dirty="0"/>
          </a:p>
          <a:p>
            <a:pPr>
              <a:spcBef>
                <a:spcPts val="0"/>
              </a:spcBef>
            </a:pPr>
            <a:r>
              <a:rPr lang="de-DE" sz="1400" b="1" dirty="0"/>
              <a:t>Hinweise zur Durchführung: </a:t>
            </a:r>
            <a:r>
              <a:rPr lang="de-DE" sz="1400" dirty="0"/>
              <a:t>Unabhängig von einer Online- oder Präsenzveranstaltung sollten den Lehrkräften das Mathematikbuch der Schule, die Handreichung dazu sowie/oder eingesetzte Materialien und Aufgabenstellungen vorliegen, um konkret daran den eigenen Unterricht kritisch in den Blick nehmen zu können.</a:t>
            </a:r>
          </a:p>
          <a:p>
            <a:pPr>
              <a:spcBef>
                <a:spcPts val="0"/>
              </a:spcBef>
            </a:pPr>
            <a:endParaRPr lang="de-DE" sz="1200" b="1" dirty="0"/>
          </a:p>
          <a:p>
            <a:pPr marL="285750" indent="-285750">
              <a:buFontTx/>
              <a:buChar char="-"/>
            </a:pPr>
            <a:endParaRPr lang="de-DE" sz="1400" dirty="0"/>
          </a:p>
        </p:txBody>
      </p:sp>
    </p:spTree>
    <p:extLst>
      <p:ext uri="{BB962C8B-B14F-4D97-AF65-F5344CB8AC3E}">
        <p14:creationId xmlns:p14="http://schemas.microsoft.com/office/powerpoint/2010/main" val="15684990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Reflexion und Erprobungsauftrag</a:t>
            </a:r>
          </a:p>
        </p:txBody>
      </p:sp>
      <p:sp>
        <p:nvSpPr>
          <p:cNvPr id="3" name="Textplatzhalter 2"/>
          <p:cNvSpPr>
            <a:spLocks noGrp="1"/>
          </p:cNvSpPr>
          <p:nvPr>
            <p:ph type="body" sz="quarter" idx="13"/>
          </p:nvPr>
        </p:nvSpPr>
        <p:spPr/>
        <p:txBody>
          <a:bodyPr>
            <a:noAutofit/>
          </a:bodyPr>
          <a:lstStyle/>
          <a:p>
            <a:pPr marL="285750" indent="-285750">
              <a:spcBef>
                <a:spcPts val="0"/>
              </a:spcBef>
              <a:buFont typeface="Arial" panose="020B0604020202020204" pitchFamily="34" charset="0"/>
              <a:buChar char="•"/>
            </a:pPr>
            <a:r>
              <a:rPr lang="de-DE" sz="1600" dirty="0"/>
              <a:t>Inwiefern erhalten die Lernenden Gelegenheiten, …</a:t>
            </a:r>
          </a:p>
          <a:p>
            <a:pPr marL="742950" lvl="1" indent="-285750">
              <a:spcBef>
                <a:spcPts val="0"/>
              </a:spcBef>
              <a:buFont typeface="Arial" panose="020B0604020202020204" pitchFamily="34" charset="0"/>
              <a:buChar char="•"/>
            </a:pPr>
            <a:r>
              <a:rPr lang="de-DE" sz="1400" dirty="0"/>
              <a:t>Vorstellungen aufzubauen, z. B. indem sie selbst Bündelungsaktivitäten durchführen?</a:t>
            </a:r>
          </a:p>
          <a:p>
            <a:pPr marL="742950" lvl="1" indent="-285750">
              <a:spcBef>
                <a:spcPts val="0"/>
              </a:spcBef>
              <a:buFont typeface="Arial" panose="020B0604020202020204" pitchFamily="34" charset="0"/>
              <a:buChar char="•"/>
            </a:pPr>
            <a:r>
              <a:rPr lang="de-DE" sz="1400" dirty="0"/>
              <a:t>Darstellungen zu vernetzen?</a:t>
            </a:r>
          </a:p>
          <a:p>
            <a:pPr marL="742950" lvl="1" indent="-285750">
              <a:spcBef>
                <a:spcPts val="0"/>
              </a:spcBef>
              <a:buFont typeface="Arial" panose="020B0604020202020204" pitchFamily="34" charset="0"/>
              <a:buChar char="•"/>
            </a:pPr>
            <a:r>
              <a:rPr lang="de-DE" sz="1400" dirty="0"/>
              <a:t>größere strukturierte Anzahlen schnell zu erfassen?</a:t>
            </a:r>
          </a:p>
          <a:p>
            <a:pPr marL="285750" indent="-285750">
              <a:spcBef>
                <a:spcPts val="0"/>
              </a:spcBef>
              <a:buFont typeface="Arial" panose="020B0604020202020204" pitchFamily="34" charset="0"/>
              <a:buChar char="•"/>
            </a:pPr>
            <a:r>
              <a:rPr lang="de-DE" sz="1600" dirty="0"/>
              <a:t>Welche Aufgaben, die Sie aktuell einsetzen, müssen Sie ggf. modifizieren und welche würden Sie (jetzt) zusätzlich hinzuziehen? </a:t>
            </a:r>
          </a:p>
        </p:txBody>
      </p:sp>
      <p:sp>
        <p:nvSpPr>
          <p:cNvPr id="4" name="Textplatzhalter 3"/>
          <p:cNvSpPr>
            <a:spLocks noGrp="1"/>
          </p:cNvSpPr>
          <p:nvPr>
            <p:ph type="body" sz="quarter" idx="14"/>
          </p:nvPr>
        </p:nvSpPr>
        <p:spPr/>
        <p:txBody>
          <a:bodyPr>
            <a:normAutofit/>
          </a:bodyPr>
          <a:lstStyle/>
          <a:p>
            <a:r>
              <a:rPr lang="de-DE" sz="1800" dirty="0"/>
              <a:t>Nehmen Sie Ihren eigenen Unterricht kritisch in den Blick. Tauschen Sie sich darüber aus, inwieweit Sie den langfristigen Aufbau eines Stellenwertverständnisses bereits berücksichtigen. </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72</a:t>
            </a:fld>
            <a:endParaRPr lang="de-DE" dirty="0"/>
          </a:p>
        </p:txBody>
      </p:sp>
    </p:spTree>
    <p:extLst>
      <p:ext uri="{BB962C8B-B14F-4D97-AF65-F5344CB8AC3E}">
        <p14:creationId xmlns:p14="http://schemas.microsoft.com/office/powerpoint/2010/main" val="12613482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1E060FC-D5C9-3662-66BF-85C5ABCB6384}"/>
              </a:ext>
            </a:extLst>
          </p:cNvPr>
          <p:cNvSpPr>
            <a:spLocks noGrp="1"/>
          </p:cNvSpPr>
          <p:nvPr>
            <p:ph type="title"/>
          </p:nvPr>
        </p:nvSpPr>
        <p:spPr/>
        <p:txBody>
          <a:bodyPr/>
          <a:lstStyle/>
          <a:p>
            <a:r>
              <a:rPr lang="de-DE" dirty="0"/>
              <a:t>Reflexion und Erprobungsauftrag</a:t>
            </a:r>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13"/>
          </p:nvPr>
        </p:nvSpPr>
        <p:spPr>
          <a:xfrm>
            <a:off x="1763316" y="4134423"/>
            <a:ext cx="7009508" cy="2167337"/>
          </a:xfrm>
          <a:prstGeom prst="rect">
            <a:avLst/>
          </a:prstGeom>
        </p:spPr>
        <p:txBody>
          <a:bodyPr>
            <a:normAutofit/>
          </a:bodyPr>
          <a:lstStyle/>
          <a:p>
            <a:pPr marL="0" indent="0">
              <a:lnSpc>
                <a:spcPct val="100000"/>
              </a:lnSpc>
              <a:buNone/>
            </a:pPr>
            <a:r>
              <a:rPr lang="de-DE" b="1" dirty="0"/>
              <a:t>Planen Sie die Durchführung. </a:t>
            </a:r>
          </a:p>
          <a:p>
            <a:pPr>
              <a:lnSpc>
                <a:spcPct val="100000"/>
              </a:lnSpc>
            </a:pPr>
            <a:r>
              <a:rPr lang="de-DE" dirty="0"/>
              <a:t>Überlegen Sie gemeinsam, wie die Darstellungsvernetzung z. B. durch den Einsatz eines Sprachspeichers sprachlich begleitet und der Austausch zwischen den Kinder durch geeignete Gesprächsimpulse angeregt werden kann.</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14"/>
          </p:nvPr>
        </p:nvSpPr>
        <p:spPr>
          <a:xfrm>
            <a:off x="1763315" y="1660386"/>
            <a:ext cx="7100129" cy="2225815"/>
          </a:xfrm>
          <a:prstGeom prst="rect">
            <a:avLst/>
          </a:prstGeom>
        </p:spPr>
        <p:txBody>
          <a:bodyPr>
            <a:normAutofit/>
          </a:bodyPr>
          <a:lstStyle/>
          <a:p>
            <a:pPr marL="0" indent="0">
              <a:lnSpc>
                <a:spcPct val="100000"/>
              </a:lnSpc>
              <a:buNone/>
            </a:pPr>
            <a:r>
              <a:rPr lang="de-DE" sz="1800" dirty="0"/>
              <a:t>Passen Sie den nachfolgenden Arbeitsauftrag „Zahlen unterschiedlich darstellen“ an Ihre Lerngruppe an. </a:t>
            </a:r>
          </a:p>
          <a:p>
            <a:pPr>
              <a:lnSpc>
                <a:spcPct val="100000"/>
              </a:lnSpc>
            </a:pPr>
            <a:r>
              <a:rPr lang="de-DE" sz="1800" dirty="0"/>
              <a:t>„</a:t>
            </a:r>
            <a:r>
              <a:rPr lang="de-DE" sz="1800" i="1" dirty="0"/>
              <a:t>Suche dir eine Zahl zwischen 0 und 100 und schreibe sie auf. Stelle diese Zahl mit unseren Materialien unterschiedlich dar und mache mit dem Tablet jeweils ein Foto davon.“</a:t>
            </a:r>
            <a:endParaRPr lang="de-DE" sz="1050" i="1" baseline="0" dirty="0"/>
          </a:p>
          <a:p>
            <a:pPr marL="0" indent="0">
              <a:lnSpc>
                <a:spcPct val="100000"/>
              </a:lnSpc>
              <a:buNone/>
            </a:pPr>
            <a:endParaRPr lang="de-DE" sz="1800" dirty="0"/>
          </a:p>
          <a:p>
            <a:pPr marL="0" indent="0">
              <a:buNone/>
            </a:pPr>
            <a:endParaRPr lang="de-DE" dirty="0"/>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prstGeom prst="rect">
            <a:avLst/>
          </a:prstGeom>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prstGeom prst="rect">
            <a:avLst/>
          </a:prstGeom>
        </p:spPr>
        <p:txBody>
          <a:bodyPr/>
          <a:lstStyle/>
          <a:p>
            <a:fld id="{C3752B7C-18A9-864D-BBCB-54A9F41B5594}" type="slidenum">
              <a:rPr lang="de-DE" smtClean="0"/>
              <a:pPr/>
              <a:t>73</a:t>
            </a:fld>
            <a:endParaRPr lang="de-DE" dirty="0"/>
          </a:p>
        </p:txBody>
      </p:sp>
      <p:pic>
        <p:nvPicPr>
          <p:cNvPr id="13" name="Grafik 12">
            <a:extLst>
              <a:ext uri="{FF2B5EF4-FFF2-40B4-BE49-F238E27FC236}">
                <a16:creationId xmlns:a16="http://schemas.microsoft.com/office/drawing/2014/main" id="{1FC927C5-331B-0448-9BB9-080FF9193A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556" y="3052268"/>
            <a:ext cx="1229024" cy="921768"/>
          </a:xfrm>
          <a:prstGeom prst="rect">
            <a:avLst/>
          </a:prstGeom>
        </p:spPr>
      </p:pic>
      <p:pic>
        <p:nvPicPr>
          <p:cNvPr id="14" name="Grafik 13">
            <a:extLst>
              <a:ext uri="{FF2B5EF4-FFF2-40B4-BE49-F238E27FC236}">
                <a16:creationId xmlns:a16="http://schemas.microsoft.com/office/drawing/2014/main" id="{45FBF953-4C6D-2049-A891-374A0F73B9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0067" t="23045" r="16682" b="4710"/>
          <a:stretch/>
        </p:blipFill>
        <p:spPr>
          <a:xfrm rot="10800000">
            <a:off x="6932593" y="3378072"/>
            <a:ext cx="1173339" cy="1193896"/>
          </a:xfrm>
          <a:prstGeom prst="rect">
            <a:avLst/>
          </a:prstGeom>
        </p:spPr>
      </p:pic>
      <p:pic>
        <p:nvPicPr>
          <p:cNvPr id="15" name="Grafik 14">
            <a:extLst>
              <a:ext uri="{FF2B5EF4-FFF2-40B4-BE49-F238E27FC236}">
                <a16:creationId xmlns:a16="http://schemas.microsoft.com/office/drawing/2014/main" id="{FCFA52C4-9F85-2641-A255-E61B7F276B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3328"/>
          <a:stretch/>
        </p:blipFill>
        <p:spPr>
          <a:xfrm rot="10800000">
            <a:off x="7932739" y="3183934"/>
            <a:ext cx="1165221" cy="1139812"/>
          </a:xfrm>
          <a:prstGeom prst="rect">
            <a:avLst/>
          </a:prstGeom>
        </p:spPr>
      </p:pic>
      <p:pic>
        <p:nvPicPr>
          <p:cNvPr id="2" name="Grafik 1"/>
          <p:cNvPicPr>
            <a:picLocks noChangeAspect="1"/>
          </p:cNvPicPr>
          <p:nvPr/>
        </p:nvPicPr>
        <p:blipFill rotWithShape="1">
          <a:blip r:embed="rId6">
            <a:extLst>
              <a:ext uri="{28A0092B-C50C-407E-A947-70E740481C1C}">
                <a14:useLocalDpi xmlns:a14="http://schemas.microsoft.com/office/drawing/2010/main" val="0"/>
              </a:ext>
            </a:extLst>
          </a:blip>
          <a:srcRect l="14315" t="20211" r="12014" b="12141"/>
          <a:stretch/>
        </p:blipFill>
        <p:spPr>
          <a:xfrm>
            <a:off x="45333" y="2178877"/>
            <a:ext cx="1341695" cy="924026"/>
          </a:xfrm>
          <a:prstGeom prst="rect">
            <a:avLst/>
          </a:prstGeom>
        </p:spPr>
      </p:pic>
      <p:sp>
        <p:nvSpPr>
          <p:cNvPr id="3" name="Textfeld 2">
            <a:extLst>
              <a:ext uri="{FF2B5EF4-FFF2-40B4-BE49-F238E27FC236}">
                <a16:creationId xmlns:a16="http://schemas.microsoft.com/office/drawing/2014/main" id="{E6A4DE14-3F8E-B45A-7184-CCD8991C8D66}"/>
              </a:ext>
            </a:extLst>
          </p:cNvPr>
          <p:cNvSpPr txBox="1"/>
          <p:nvPr/>
        </p:nvSpPr>
        <p:spPr>
          <a:xfrm>
            <a:off x="7531502" y="4351264"/>
            <a:ext cx="1620078" cy="200055"/>
          </a:xfrm>
          <a:prstGeom prst="rect">
            <a:avLst/>
          </a:prstGeom>
          <a:noFill/>
        </p:spPr>
        <p:txBody>
          <a:bodyPr wrap="square" rtlCol="0">
            <a:spAutoFit/>
          </a:bodyPr>
          <a:lstStyle/>
          <a:p>
            <a:pPr algn="r"/>
            <a:r>
              <a:rPr lang="de-DE" sz="700" dirty="0">
                <a:latin typeface="Arial" panose="020B0604020202020204" pitchFamily="34" charset="0"/>
                <a:cs typeface="Arial" panose="020B0604020202020204" pitchFamily="34" charset="0"/>
              </a:rPr>
              <a:t>(eigene Abbildungen)</a:t>
            </a:r>
          </a:p>
        </p:txBody>
      </p:sp>
      <p:sp>
        <p:nvSpPr>
          <p:cNvPr id="4" name="Textfeld 3">
            <a:extLst>
              <a:ext uri="{FF2B5EF4-FFF2-40B4-BE49-F238E27FC236}">
                <a16:creationId xmlns:a16="http://schemas.microsoft.com/office/drawing/2014/main" id="{C0377C86-18F9-EECC-ACD4-5E35F9E3D244}"/>
              </a:ext>
            </a:extLst>
          </p:cNvPr>
          <p:cNvSpPr txBox="1"/>
          <p:nvPr/>
        </p:nvSpPr>
        <p:spPr>
          <a:xfrm>
            <a:off x="0" y="4095247"/>
            <a:ext cx="1135882" cy="200055"/>
          </a:xfrm>
          <a:prstGeom prst="rect">
            <a:avLst/>
          </a:prstGeom>
          <a:noFill/>
        </p:spPr>
        <p:txBody>
          <a:bodyPr wrap="square" rtlCol="0">
            <a:spAutoFit/>
          </a:bodyPr>
          <a:lstStyle/>
          <a:p>
            <a:pPr algn="r"/>
            <a:r>
              <a:rPr lang="de-DE" sz="700" dirty="0">
                <a:latin typeface="Arial" panose="020B0604020202020204" pitchFamily="34" charset="0"/>
                <a:cs typeface="Arial" panose="020B0604020202020204" pitchFamily="34" charset="0"/>
              </a:rPr>
              <a:t>(eigene Abbildungen)</a:t>
            </a:r>
          </a:p>
        </p:txBody>
      </p:sp>
    </p:spTree>
    <p:extLst>
      <p:ext uri="{BB962C8B-B14F-4D97-AF65-F5344CB8AC3E}">
        <p14:creationId xmlns:p14="http://schemas.microsoft.com/office/powerpoint/2010/main" val="9409054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C120B5-3417-FD41-B8D2-B44F41F8A784}"/>
              </a:ext>
            </a:extLst>
          </p:cNvPr>
          <p:cNvSpPr>
            <a:spLocks noGrp="1"/>
          </p:cNvSpPr>
          <p:nvPr>
            <p:ph type="dt" sz="half" idx="10"/>
          </p:nvPr>
        </p:nvSpPr>
        <p:spPr/>
        <p:txBody>
          <a:bodyPr/>
          <a:lstStyle/>
          <a:p>
            <a:pPr>
              <a:lnSpc>
                <a:spcPct val="150000"/>
              </a:lnSpc>
            </a:pPr>
            <a:endParaRPr lang="de-DE" dirty="0"/>
          </a:p>
        </p:txBody>
      </p:sp>
      <p:sp>
        <p:nvSpPr>
          <p:cNvPr id="3" name="Foliennummernplatzhalter 2">
            <a:extLst>
              <a:ext uri="{FF2B5EF4-FFF2-40B4-BE49-F238E27FC236}">
                <a16:creationId xmlns:a16="http://schemas.microsoft.com/office/drawing/2014/main" id="{47BB9C9C-F819-8F44-80D1-FF1FF3B58A91}"/>
              </a:ext>
            </a:extLst>
          </p:cNvPr>
          <p:cNvSpPr>
            <a:spLocks noGrp="1"/>
          </p:cNvSpPr>
          <p:nvPr>
            <p:ph type="sldNum" sz="quarter" idx="12"/>
          </p:nvPr>
        </p:nvSpPr>
        <p:spPr/>
        <p:txBody>
          <a:bodyPr/>
          <a:lstStyle/>
          <a:p>
            <a:fld id="{C3752B7C-18A9-864D-BBCB-54A9F41B5594}" type="slidenum">
              <a:rPr lang="de-DE" smtClean="0"/>
              <a:pPr/>
              <a:t>74</a:t>
            </a:fld>
            <a:endParaRPr lang="de-DE" dirty="0"/>
          </a:p>
        </p:txBody>
      </p:sp>
      <p:sp>
        <p:nvSpPr>
          <p:cNvPr id="4" name="Textplatzhalter 3">
            <a:extLst>
              <a:ext uri="{FF2B5EF4-FFF2-40B4-BE49-F238E27FC236}">
                <a16:creationId xmlns:a16="http://schemas.microsoft.com/office/drawing/2014/main" id="{70E2101B-9943-CE4B-890B-0B4CADAC93CD}"/>
              </a:ext>
            </a:extLst>
          </p:cNvPr>
          <p:cNvSpPr>
            <a:spLocks noGrp="1"/>
          </p:cNvSpPr>
          <p:nvPr>
            <p:ph type="body" sz="quarter" idx="13"/>
          </p:nvPr>
        </p:nvSpPr>
        <p:spPr>
          <a:xfrm>
            <a:off x="1096423" y="4102901"/>
            <a:ext cx="7105899" cy="2064537"/>
          </a:xfrm>
        </p:spPr>
        <p:txBody>
          <a:bodyPr/>
          <a:lstStyle/>
          <a:p>
            <a:pPr marL="285750" indent="-285750">
              <a:lnSpc>
                <a:spcPct val="114000"/>
              </a:lnSpc>
              <a:spcBef>
                <a:spcPts val="0"/>
              </a:spcBef>
              <a:buFont typeface="Arial" panose="020B0604020202020204" pitchFamily="34" charset="0"/>
              <a:buChar char="•"/>
            </a:pPr>
            <a:r>
              <a:rPr lang="de-DE" sz="1800" dirty="0"/>
              <a:t>Wie gut ist den Kindern die Übertragung einer Zahl in unterschiedliche Darstellungen gelungen? </a:t>
            </a:r>
          </a:p>
          <a:p>
            <a:pPr marL="285750" indent="-285750">
              <a:lnSpc>
                <a:spcPct val="114000"/>
              </a:lnSpc>
              <a:spcBef>
                <a:spcPts val="0"/>
              </a:spcBef>
              <a:buFont typeface="Arial" panose="020B0604020202020204" pitchFamily="34" charset="0"/>
              <a:buChar char="•"/>
            </a:pPr>
            <a:r>
              <a:rPr lang="de-DE" sz="1800" dirty="0"/>
              <a:t>Wie gut ist den Kindern die sprachliche Begleitung (Beschreibung und Erklärung) gelungen?</a:t>
            </a:r>
          </a:p>
          <a:p>
            <a:pPr marL="285750" indent="-285750">
              <a:lnSpc>
                <a:spcPct val="114000"/>
              </a:lnSpc>
              <a:spcBef>
                <a:spcPts val="0"/>
              </a:spcBef>
              <a:buFont typeface="Arial" panose="020B0604020202020204" pitchFamily="34" charset="0"/>
              <a:buChar char="•"/>
            </a:pPr>
            <a:r>
              <a:rPr lang="de-DE" sz="1800" dirty="0"/>
              <a:t>Welche Schwierigkeiten treten auf? </a:t>
            </a:r>
          </a:p>
          <a:p>
            <a:pPr marL="285750" indent="-285750">
              <a:lnSpc>
                <a:spcPct val="114000"/>
              </a:lnSpc>
              <a:spcBef>
                <a:spcPts val="0"/>
              </a:spcBef>
              <a:buFont typeface="Arial" panose="020B0604020202020204" pitchFamily="34" charset="0"/>
              <a:buChar char="•"/>
            </a:pPr>
            <a:r>
              <a:rPr lang="de-DE" sz="1800" dirty="0"/>
              <a:t>Welche Erkenntnisse ergeben sich für die Weiterarbeit mit diesen Kindern? </a:t>
            </a:r>
          </a:p>
          <a:p>
            <a:pPr>
              <a:lnSpc>
                <a:spcPct val="114000"/>
              </a:lnSpc>
            </a:pPr>
            <a:endParaRPr lang="de-DE" dirty="0"/>
          </a:p>
        </p:txBody>
      </p:sp>
      <p:sp>
        <p:nvSpPr>
          <p:cNvPr id="5" name="Textplatzhalter 4">
            <a:extLst>
              <a:ext uri="{FF2B5EF4-FFF2-40B4-BE49-F238E27FC236}">
                <a16:creationId xmlns:a16="http://schemas.microsoft.com/office/drawing/2014/main" id="{D7D38CE7-FED6-934F-8B1E-D6A205B15091}"/>
              </a:ext>
            </a:extLst>
          </p:cNvPr>
          <p:cNvSpPr>
            <a:spLocks noGrp="1"/>
          </p:cNvSpPr>
          <p:nvPr>
            <p:ph type="body" sz="quarter" idx="14"/>
          </p:nvPr>
        </p:nvSpPr>
        <p:spPr/>
        <p:txBody>
          <a:bodyPr>
            <a:normAutofit/>
          </a:bodyPr>
          <a:lstStyle/>
          <a:p>
            <a:r>
              <a:rPr lang="de-DE" sz="1800" dirty="0"/>
              <a:t>Setzen Sie den Arbeitsauftrag in Ihrer Lerngruppe ein und halten Sie Ihre Beobachtungen zu den Reflexionsaspekten fest. Bringen Sie Kinderdokumente oder Fotos von diesen sowie Fragen und Anregungen zum nächsten Treffen mit. </a:t>
            </a:r>
          </a:p>
          <a:p>
            <a:pPr>
              <a:spcBef>
                <a:spcPts val="0"/>
              </a:spcBef>
            </a:pPr>
            <a:endParaRPr lang="de-DE" sz="2400" dirty="0"/>
          </a:p>
        </p:txBody>
      </p:sp>
      <p:sp>
        <p:nvSpPr>
          <p:cNvPr id="6" name="Titel 5">
            <a:extLst>
              <a:ext uri="{FF2B5EF4-FFF2-40B4-BE49-F238E27FC236}">
                <a16:creationId xmlns:a16="http://schemas.microsoft.com/office/drawing/2014/main" id="{347AA4A6-793C-7449-A1F2-DC5EB9B9A3D0}"/>
              </a:ext>
            </a:extLst>
          </p:cNvPr>
          <p:cNvSpPr>
            <a:spLocks noGrp="1"/>
          </p:cNvSpPr>
          <p:nvPr>
            <p:ph type="title"/>
          </p:nvPr>
        </p:nvSpPr>
        <p:spPr/>
        <p:txBody>
          <a:bodyPr/>
          <a:lstStyle/>
          <a:p>
            <a:r>
              <a:rPr lang="de-DE" dirty="0"/>
              <a:t>Reflexion und Erprobungsauftrag</a:t>
            </a:r>
          </a:p>
        </p:txBody>
      </p:sp>
    </p:spTree>
    <p:extLst>
      <p:ext uri="{BB962C8B-B14F-4D97-AF65-F5344CB8AC3E}">
        <p14:creationId xmlns:p14="http://schemas.microsoft.com/office/powerpoint/2010/main" val="18324190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589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618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83B716C8-6199-D8FE-C726-BD479BE0AAE5}"/>
              </a:ext>
            </a:extLst>
          </p:cNvPr>
          <p:cNvSpPr>
            <a:spLocks noGrp="1"/>
          </p:cNvSpPr>
          <p:nvPr>
            <p:ph idx="1"/>
          </p:nvPr>
        </p:nvSpPr>
        <p:spPr>
          <a:xfrm>
            <a:off x="1096423" y="1219691"/>
            <a:ext cx="7009509" cy="4418617"/>
          </a:xfrm>
        </p:spPr>
        <p:txBody>
          <a:bodyPr/>
          <a:lstStyle/>
          <a:p>
            <a:pPr>
              <a:lnSpc>
                <a:spcPct val="100000"/>
              </a:lnSpc>
            </a:pPr>
            <a:r>
              <a:rPr lang="de-DE" dirty="0"/>
              <a:t>Fromme, M. (2017). </a:t>
            </a:r>
            <a:r>
              <a:rPr lang="de-DE" i="1" dirty="0"/>
              <a:t>Stellenwertverständnis im Zahlenraum bis 100: Theoretische und empirische Analysen</a:t>
            </a:r>
            <a:r>
              <a:rPr lang="de-DE" dirty="0"/>
              <a:t>. Springer Spektrum. </a:t>
            </a:r>
          </a:p>
          <a:p>
            <a:pPr>
              <a:lnSpc>
                <a:spcPct val="100000"/>
              </a:lnSpc>
            </a:pPr>
            <a:r>
              <a:rPr lang="de-DE" dirty="0"/>
              <a:t>Ministerium für Schule und Bildung des Landes NRW (2021). </a:t>
            </a:r>
            <a:r>
              <a:rPr lang="de-DE" i="1" dirty="0"/>
              <a:t>Lehrpläne für die Primarstufe in Nordrhein-Westfalen</a:t>
            </a:r>
            <a:r>
              <a:rPr lang="de-DE" dirty="0"/>
              <a:t>. https://</a:t>
            </a:r>
            <a:r>
              <a:rPr lang="de-DE" dirty="0" err="1"/>
              <a:t>www.schulentwicklung.nrw.de</a:t>
            </a:r>
            <a:r>
              <a:rPr lang="de-DE" dirty="0"/>
              <a:t>/</a:t>
            </a:r>
            <a:r>
              <a:rPr lang="de-DE" dirty="0" err="1"/>
              <a:t>lehrplaene</a:t>
            </a:r>
            <a:r>
              <a:rPr lang="de-DE" dirty="0"/>
              <a:t>/</a:t>
            </a:r>
            <a:r>
              <a:rPr lang="de-DE" dirty="0" err="1"/>
              <a:t>upload</a:t>
            </a:r>
            <a:r>
              <a:rPr lang="de-DE" dirty="0"/>
              <a:t>/</a:t>
            </a:r>
            <a:r>
              <a:rPr lang="de-DE" dirty="0" err="1"/>
              <a:t>klp_PS</a:t>
            </a:r>
            <a:r>
              <a:rPr lang="de-DE" dirty="0"/>
              <a:t>/ps_lp_sammelband_2021_08_02.pdf </a:t>
            </a:r>
          </a:p>
          <a:p>
            <a:pPr>
              <a:lnSpc>
                <a:spcPct val="100000"/>
              </a:lnSpc>
            </a:pPr>
            <a:r>
              <a:rPr lang="de-DE" dirty="0"/>
              <a:t>Padberg, F. &amp; Benz, C. (2011). </a:t>
            </a:r>
            <a:r>
              <a:rPr lang="de-DE" i="1" dirty="0"/>
              <a:t>Didaktik der Arithmetik </a:t>
            </a:r>
            <a:r>
              <a:rPr lang="de-DE" dirty="0"/>
              <a:t>(4. </a:t>
            </a:r>
            <a:r>
              <a:rPr lang="de-DE" dirty="0" err="1"/>
              <a:t>erw</a:t>
            </a:r>
            <a:r>
              <a:rPr lang="de-DE" dirty="0"/>
              <a:t>., stark </a:t>
            </a:r>
            <a:r>
              <a:rPr lang="de-DE" dirty="0" err="1"/>
              <a:t>überarb</a:t>
            </a:r>
            <a:r>
              <a:rPr lang="de-DE" dirty="0"/>
              <a:t>. Aufl.). Spektrum Akademischer Verlag.</a:t>
            </a:r>
          </a:p>
          <a:p>
            <a:pPr>
              <a:lnSpc>
                <a:spcPct val="100000"/>
              </a:lnSpc>
            </a:pPr>
            <a:r>
              <a:rPr lang="de-DE" b="0" i="0" u="none" strike="noStrike" dirty="0">
                <a:effectLst/>
              </a:rPr>
              <a:t>PIKAS-Team (2020). </a:t>
            </a:r>
            <a:r>
              <a:rPr lang="de-DE" b="0" i="1" u="none" strike="noStrike" dirty="0">
                <a:effectLst/>
              </a:rPr>
              <a:t>Rechenschwierigkeiten vermeiden. Hintergrundwissen und Unterrichtsanregungen für die Schuleingangsphase</a:t>
            </a:r>
            <a:r>
              <a:rPr lang="de-DE" b="0" i="0" u="none" strike="noStrike" dirty="0">
                <a:effectLst/>
              </a:rPr>
              <a:t>. Ministerium für Schule und Bildung des Landes Nordrhein-Westfalen (Hrsg.). https://</a:t>
            </a:r>
            <a:r>
              <a:rPr lang="de-DE" b="0" i="0" u="none" strike="noStrike" dirty="0" err="1">
                <a:effectLst/>
              </a:rPr>
              <a:t>pikas.dzlm.de</a:t>
            </a:r>
            <a:r>
              <a:rPr lang="de-DE" b="0" i="0" u="none" strike="noStrike" dirty="0">
                <a:effectLst/>
              </a:rPr>
              <a:t>/</a:t>
            </a:r>
            <a:r>
              <a:rPr lang="de-DE" b="0" i="0" u="none" strike="noStrike" dirty="0" err="1">
                <a:effectLst/>
              </a:rPr>
              <a:t>node</a:t>
            </a:r>
            <a:r>
              <a:rPr lang="de-DE" b="0" i="0" u="none" strike="noStrike" dirty="0">
                <a:effectLst/>
              </a:rPr>
              <a:t>/1219</a:t>
            </a:r>
          </a:p>
          <a:p>
            <a:pPr>
              <a:lnSpc>
                <a:spcPct val="100000"/>
              </a:lnSpc>
            </a:pPr>
            <a:r>
              <a:rPr lang="de-DE" dirty="0"/>
              <a:t>Scherer, P. &amp; Moser Opitz, E. (2010). </a:t>
            </a:r>
            <a:r>
              <a:rPr lang="de-DE" i="1" dirty="0"/>
              <a:t>Fördern im Mathematikunterricht der Primarstufe</a:t>
            </a:r>
            <a:r>
              <a:rPr lang="de-DE" dirty="0"/>
              <a:t>. Spektrum.</a:t>
            </a:r>
          </a:p>
          <a:p>
            <a:endParaRPr lang="de-DE" sz="2000" dirty="0"/>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78</a:t>
            </a:fld>
            <a:endParaRPr lang="de-DE" dirty="0"/>
          </a:p>
        </p:txBody>
      </p:sp>
    </p:spTree>
    <p:extLst>
      <p:ext uri="{BB962C8B-B14F-4D97-AF65-F5344CB8AC3E}">
        <p14:creationId xmlns:p14="http://schemas.microsoft.com/office/powerpoint/2010/main" val="2452791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83B716C8-6199-D8FE-C726-BD479BE0AAE5}"/>
              </a:ext>
            </a:extLst>
          </p:cNvPr>
          <p:cNvSpPr>
            <a:spLocks noGrp="1"/>
          </p:cNvSpPr>
          <p:nvPr>
            <p:ph idx="1"/>
          </p:nvPr>
        </p:nvSpPr>
        <p:spPr>
          <a:xfrm>
            <a:off x="1096423" y="1219691"/>
            <a:ext cx="7009509" cy="4418617"/>
          </a:xfrm>
        </p:spPr>
        <p:txBody>
          <a:bodyPr/>
          <a:lstStyle/>
          <a:p>
            <a:pPr>
              <a:lnSpc>
                <a:spcPct val="100000"/>
              </a:lnSpc>
            </a:pPr>
            <a:r>
              <a:rPr lang="de-DE" dirty="0"/>
              <a:t>Scherer, P. (2009). Diagnose ausgewählter Aspekte des Dezimalsystems bei lernschwachen Schülerinnen und Schülern. In:  Neubrand, M. (Hrsg.), </a:t>
            </a:r>
            <a:r>
              <a:rPr lang="de-DE" i="1" dirty="0"/>
              <a:t>Beiträge zum Mathematikunterricht 2009, 43. Jahrestagung der Gesellschaft für Didaktik der Mathematik vom 02.03. bis 06.03.2009 in Oldenburg </a:t>
            </a:r>
            <a:r>
              <a:rPr lang="de-DE" dirty="0"/>
              <a:t>(S. 835–838). WTM-Verlag.</a:t>
            </a:r>
          </a:p>
          <a:p>
            <a:pPr>
              <a:lnSpc>
                <a:spcPct val="100000"/>
              </a:lnSpc>
            </a:pPr>
            <a:r>
              <a:rPr lang="de-DE" dirty="0"/>
              <a:t>Schulz, A. (2014). </a:t>
            </a:r>
            <a:r>
              <a:rPr lang="de-DE" i="1" dirty="0"/>
              <a:t>Fachdidaktisches Wissen von Grundschullehrkräften. Diagnose und Förderung bei besonderen Problemen beim Rechnenlernen</a:t>
            </a:r>
            <a:r>
              <a:rPr lang="de-DE" dirty="0"/>
              <a:t>. Springer Spektrum. </a:t>
            </a:r>
          </a:p>
          <a:p>
            <a:pPr>
              <a:lnSpc>
                <a:spcPct val="100000"/>
              </a:lnSpc>
            </a:pPr>
            <a:r>
              <a:rPr lang="de-DE" dirty="0"/>
              <a:t>Wartha, S. &amp; Schulz, A. (2018). </a:t>
            </a:r>
            <a:r>
              <a:rPr lang="de-DE" i="1" dirty="0"/>
              <a:t>Rechenprobleme vorbeugen </a:t>
            </a:r>
            <a:r>
              <a:rPr lang="de-DE" dirty="0"/>
              <a:t>(5. Auflage). Cornelsen. </a:t>
            </a:r>
          </a:p>
          <a:p>
            <a:endParaRPr lang="de-DE" sz="2000" dirty="0"/>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79</a:t>
            </a:fld>
            <a:endParaRPr lang="de-DE" dirty="0"/>
          </a:p>
        </p:txBody>
      </p:sp>
    </p:spTree>
    <p:extLst>
      <p:ext uri="{BB962C8B-B14F-4D97-AF65-F5344CB8AC3E}">
        <p14:creationId xmlns:p14="http://schemas.microsoft.com/office/powerpoint/2010/main" val="4226952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b="1" dirty="0"/>
              <a:t>Reflexion des Erprobungsauftrags</a:t>
            </a:r>
          </a:p>
          <a:p>
            <a:r>
              <a:rPr lang="de-DE" dirty="0"/>
              <a:t>Bedeutung und Kompetenzerwartungen</a:t>
            </a:r>
          </a:p>
          <a:p>
            <a:r>
              <a:rPr lang="de-DE" dirty="0"/>
              <a:t>Vorstellungen besitzen</a:t>
            </a:r>
          </a:p>
          <a:p>
            <a:r>
              <a:rPr lang="de-DE" dirty="0"/>
              <a:t>Darstellungen vernetzen</a:t>
            </a:r>
          </a:p>
          <a:p>
            <a:r>
              <a:rPr lang="de-DE" dirty="0"/>
              <a:t>Strukturen nutzen</a:t>
            </a:r>
          </a:p>
          <a:p>
            <a:r>
              <a:rPr lang="de-DE" dirty="0"/>
              <a:t>Reflexion und Erprobungsauftrag</a:t>
            </a:r>
          </a:p>
          <a:p>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27418421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7935090" cy="4846485"/>
          </a:xfrm>
        </p:spPr>
        <p:txBody>
          <a:bodyPr/>
          <a:lstStyle/>
          <a:p>
            <a:pPr marL="0" indent="0">
              <a:lnSpc>
                <a:spcPct val="114000"/>
              </a:lnSpc>
              <a:spcBef>
                <a:spcPts val="400"/>
              </a:spcBef>
              <a:buNone/>
            </a:pPr>
            <a:r>
              <a:rPr lang="de-DE" dirty="0"/>
              <a:t>Viele Aufgabenbeispiele entstammen dem Projekt PIKAS und seinen Partnerprojekten: </a:t>
            </a:r>
          </a:p>
          <a:p>
            <a:pPr>
              <a:lnSpc>
                <a:spcPct val="114000"/>
              </a:lnSpc>
              <a:spcBef>
                <a:spcPts val="400"/>
              </a:spcBef>
            </a:pPr>
            <a:r>
              <a:rPr lang="de-DE" dirty="0">
                <a:solidFill>
                  <a:srgbClr val="222222"/>
                </a:solidFill>
                <a:hlinkClick r:id="rId3"/>
              </a:rPr>
              <a:t>https://mahiko.dzlm.de/node/120</a:t>
            </a:r>
            <a:r>
              <a:rPr lang="de-DE" dirty="0">
                <a:solidFill>
                  <a:srgbClr val="222222"/>
                </a:solidFill>
              </a:rPr>
              <a:t> (Halbschriftliche Addition)</a:t>
            </a:r>
          </a:p>
          <a:p>
            <a:pPr>
              <a:lnSpc>
                <a:spcPct val="114000"/>
              </a:lnSpc>
              <a:spcBef>
                <a:spcPts val="400"/>
              </a:spcBef>
            </a:pPr>
            <a:r>
              <a:rPr lang="de-DE" dirty="0">
                <a:solidFill>
                  <a:srgbClr val="222222"/>
                </a:solidFill>
                <a:hlinkClick r:id="rId4"/>
              </a:rPr>
              <a:t>https://mahiko.dzlm.de/node/413</a:t>
            </a:r>
            <a:r>
              <a:rPr lang="de-DE" dirty="0">
                <a:solidFill>
                  <a:srgbClr val="222222"/>
                </a:solidFill>
              </a:rPr>
              <a:t> (Schriftliche Addition)</a:t>
            </a:r>
          </a:p>
          <a:p>
            <a:pPr>
              <a:lnSpc>
                <a:spcPct val="114000"/>
              </a:lnSpc>
              <a:spcBef>
                <a:spcPts val="400"/>
              </a:spcBef>
            </a:pPr>
            <a:r>
              <a:rPr lang="de-DE" dirty="0">
                <a:hlinkClick r:id="rId5"/>
              </a:rPr>
              <a:t>https://mahiko.dzlm.de/node/64</a:t>
            </a:r>
            <a:r>
              <a:rPr lang="de-DE" dirty="0"/>
              <a:t> (Zehner und Einer) </a:t>
            </a:r>
          </a:p>
          <a:p>
            <a:pPr>
              <a:lnSpc>
                <a:spcPct val="114000"/>
              </a:lnSpc>
              <a:spcBef>
                <a:spcPts val="400"/>
              </a:spcBef>
            </a:pPr>
            <a:r>
              <a:rPr lang="de-DE" dirty="0">
                <a:hlinkClick r:id="rId6"/>
              </a:rPr>
              <a:t>https://mahiko.dzlm.de/node/179</a:t>
            </a:r>
            <a:r>
              <a:rPr lang="de-DE" dirty="0"/>
              <a:t> (Hunderter, Zehner, Einer) </a:t>
            </a:r>
          </a:p>
          <a:p>
            <a:pPr>
              <a:lnSpc>
                <a:spcPct val="114000"/>
              </a:lnSpc>
              <a:spcBef>
                <a:spcPts val="400"/>
              </a:spcBef>
            </a:pPr>
            <a:r>
              <a:rPr lang="de-DE" dirty="0">
                <a:hlinkClick r:id="rId7"/>
              </a:rPr>
              <a:t>https://mahiko.dzlm.de/node/195</a:t>
            </a:r>
            <a:r>
              <a:rPr lang="de-DE" dirty="0"/>
              <a:t> (Stellenwerte)</a:t>
            </a:r>
          </a:p>
          <a:p>
            <a:pPr>
              <a:lnSpc>
                <a:spcPct val="114000"/>
              </a:lnSpc>
              <a:spcBef>
                <a:spcPts val="400"/>
              </a:spcBef>
            </a:pPr>
            <a:r>
              <a:rPr lang="de-DE" dirty="0">
                <a:hlinkClick r:id="rId8"/>
              </a:rPr>
              <a:t>https://pikas.dzlm.de/node/1632</a:t>
            </a:r>
            <a:r>
              <a:rPr lang="de-DE" dirty="0"/>
              <a:t> (</a:t>
            </a:r>
            <a:r>
              <a:rPr lang="de-DE" sz="1800" dirty="0">
                <a:latin typeface="Arial" panose="020B0604020202020204" pitchFamily="34" charset="0"/>
                <a:cs typeface="Arial" panose="020B0604020202020204" pitchFamily="34" charset="0"/>
              </a:rPr>
              <a:t>Mathekartei: z. B. </a:t>
            </a:r>
            <a:r>
              <a:rPr lang="de-DE" sz="1800" dirty="0">
                <a:solidFill>
                  <a:srgbClr val="222222"/>
                </a:solidFill>
                <a:latin typeface="Arial" panose="020B0604020202020204" pitchFamily="34" charset="0"/>
                <a:cs typeface="Arial" panose="020B0604020202020204" pitchFamily="34" charset="0"/>
              </a:rPr>
              <a:t>Partner finden</a:t>
            </a:r>
            <a:r>
              <a:rPr lang="de-DE" dirty="0"/>
              <a:t>)</a:t>
            </a:r>
          </a:p>
          <a:p>
            <a:pPr>
              <a:lnSpc>
                <a:spcPct val="114000"/>
              </a:lnSpc>
              <a:spcBef>
                <a:spcPts val="400"/>
              </a:spcBef>
            </a:pPr>
            <a:r>
              <a:rPr lang="de-DE" dirty="0">
                <a:hlinkClick r:id="rId9"/>
              </a:rPr>
              <a:t>https://pikas.dzlm.de/node/1566</a:t>
            </a:r>
            <a:r>
              <a:rPr lang="de-DE" dirty="0"/>
              <a:t> (Zahlen unter der Lupe)</a:t>
            </a:r>
          </a:p>
          <a:p>
            <a:pPr>
              <a:lnSpc>
                <a:spcPct val="114000"/>
              </a:lnSpc>
              <a:spcBef>
                <a:spcPts val="400"/>
              </a:spcBef>
            </a:pPr>
            <a:r>
              <a:rPr lang="de-DE" dirty="0">
                <a:hlinkClick r:id="rId10"/>
              </a:rPr>
              <a:t>https://mahiko.dzlm.de/node/291</a:t>
            </a:r>
            <a:r>
              <a:rPr lang="de-DE" dirty="0"/>
              <a:t> (Zahlen hören, sprechen und schreiben)</a:t>
            </a:r>
          </a:p>
          <a:p>
            <a:pPr>
              <a:lnSpc>
                <a:spcPct val="114000"/>
              </a:lnSpc>
              <a:spcBef>
                <a:spcPts val="400"/>
              </a:spcBef>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80</a:t>
            </a:fld>
            <a:endParaRPr lang="de-DE" dirty="0"/>
          </a:p>
        </p:txBody>
      </p:sp>
      <p:sp>
        <p:nvSpPr>
          <p:cNvPr id="8" name="Textplatzhalter 7">
            <a:extLst>
              <a:ext uri="{FF2B5EF4-FFF2-40B4-BE49-F238E27FC236}">
                <a16:creationId xmlns:a16="http://schemas.microsoft.com/office/drawing/2014/main" id="{62EFF2F1-C3AA-E659-9E83-09E68BF47B12}"/>
              </a:ext>
            </a:extLst>
          </p:cNvPr>
          <p:cNvSpPr>
            <a:spLocks noGrp="1"/>
          </p:cNvSpPr>
          <p:nvPr>
            <p:ph type="body" sz="quarter" idx="13"/>
          </p:nvPr>
        </p:nvSpPr>
        <p:spPr/>
        <p:txBody>
          <a:bodyPr/>
          <a:lstStyle/>
          <a:p>
            <a:r>
              <a:rPr lang="de-DE" dirty="0"/>
              <a:t>BENUTZTES MATERIAL</a:t>
            </a:r>
          </a:p>
        </p:txBody>
      </p:sp>
    </p:spTree>
    <p:extLst>
      <p:ext uri="{BB962C8B-B14F-4D97-AF65-F5344CB8AC3E}">
        <p14:creationId xmlns:p14="http://schemas.microsoft.com/office/powerpoint/2010/main" val="923406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 </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a:xfrm>
            <a:off x="1096423" y="1639658"/>
            <a:ext cx="7294542" cy="4527819"/>
          </a:xfrm>
        </p:spPr>
        <p:txBody>
          <a:bodyPr/>
          <a:lstStyle/>
          <a:p>
            <a:pPr algn="just"/>
            <a:r>
              <a:rPr lang="de-DE" sz="1200" b="1" dirty="0"/>
              <a:t>Ziel: </a:t>
            </a:r>
            <a:r>
              <a:rPr lang="de-DE" sz="1200" dirty="0"/>
              <a:t>Reflexion des Erprobungsauftrags</a:t>
            </a:r>
          </a:p>
          <a:p>
            <a:r>
              <a:rPr lang="de-DE" sz="1200" b="1" dirty="0"/>
              <a:t>Hinweise zur Durchführung:</a:t>
            </a:r>
            <a:r>
              <a:rPr lang="de-DE" sz="1200" dirty="0"/>
              <a:t> Mit den Folien 11 und 1</a:t>
            </a:r>
            <a:r>
              <a:rPr lang="de-DE" sz="1200" dirty="0">
                <a:solidFill>
                  <a:srgbClr val="2C363A"/>
                </a:solidFill>
                <a:latin typeface="Roboto" panose="02000000000000000000" pitchFamily="2" charset="0"/>
              </a:rPr>
              <a:t>2</a:t>
            </a:r>
            <a:r>
              <a:rPr lang="de-DE" sz="1200" dirty="0"/>
              <a:t> wird auf den in Modul 2 gestellten Erprobungsauftrag zurückgeblickt. In Kleingruppen tauschen sich die Teilnehmenden zunächst leitfragenorientiert über ihre Erfahrungen und Beobachtungen aus.</a:t>
            </a:r>
          </a:p>
          <a:p>
            <a:r>
              <a:rPr lang="de-DE" sz="1200" dirty="0"/>
              <a:t>Dabei ist es wichtig, die Kernbotschaften aus dem vorangegangenen Modul bei der Zusammenführung erneut zu fokussieren: </a:t>
            </a:r>
          </a:p>
          <a:p>
            <a:pPr marL="285750" indent="-285750">
              <a:buFont typeface="Arial" panose="020B0604020202020204" pitchFamily="34" charset="0"/>
              <a:buChar char="•"/>
            </a:pPr>
            <a:r>
              <a:rPr lang="de-DE" sz="1200" dirty="0"/>
              <a:t>Lernende aktivieren Vorstellungen zu Rechenoperationen in Alltagssituationen und in Aufgaben.</a:t>
            </a:r>
          </a:p>
          <a:p>
            <a:pPr marL="285750" indent="-285750">
              <a:buFont typeface="Arial" panose="020B0604020202020204" pitchFamily="34" charset="0"/>
              <a:buChar char="•"/>
            </a:pPr>
            <a:r>
              <a:rPr lang="de-DE" sz="1200" dirty="0"/>
              <a:t>Lernende vernetzen Darstellungen von Operationen (Handlung, Bild, Sprache, Mathesprache) kontinuierlich miteinander, indem sie diese einander zuordnen und darüber sprechen.</a:t>
            </a:r>
          </a:p>
          <a:p>
            <a:pPr marL="285750" indent="-285750">
              <a:buFont typeface="Arial" panose="020B0604020202020204" pitchFamily="34" charset="0"/>
              <a:buChar char="•"/>
            </a:pPr>
            <a:r>
              <a:rPr lang="de-DE" sz="1200" dirty="0"/>
              <a:t>Lernende brauchen Gelegenheiten Beziehungen zwischen Rechenoperationen und Aufgaben zu erkennen und zu nutzen.</a:t>
            </a:r>
          </a:p>
          <a:p>
            <a:r>
              <a:rPr lang="de-DE" sz="1200" dirty="0"/>
              <a:t>Wenn der Erprobungsauftrag im vergangenen Modul modifiziert wurde, müssen auch die Folien 11 und 12 entsprechend angepasst werden.</a:t>
            </a:r>
          </a:p>
        </p:txBody>
      </p:sp>
    </p:spTree>
    <p:extLst>
      <p:ext uri="{BB962C8B-B14F-4D97-AF65-F5344CB8AC3E}">
        <p14:creationId xmlns:p14="http://schemas.microsoft.com/office/powerpoint/2010/main" val="3645905114"/>
      </p:ext>
    </p:extLst>
  </p:cSld>
  <p:clrMapOvr>
    <a:masterClrMapping/>
  </p:clrMapOvr>
</p:sld>
</file>

<file path=ppt/theme/theme1.xml><?xml version="1.0" encoding="utf-8"?>
<a:theme xmlns:a="http://schemas.openxmlformats.org/drawingml/2006/main" name="Folienmaster_aktue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9148</Words>
  <Application>Microsoft Office PowerPoint</Application>
  <PresentationFormat>Bildschirmpräsentation (4:3)</PresentationFormat>
  <Paragraphs>1115</Paragraphs>
  <Slides>80</Slides>
  <Notes>68</Notes>
  <HiddenSlides>18</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80</vt:i4>
      </vt:variant>
    </vt:vector>
  </HeadingPairs>
  <TitlesOfParts>
    <vt:vector size="88" baseType="lpstr">
      <vt:lpstr>Arial</vt:lpstr>
      <vt:lpstr>Calibri</vt:lpstr>
      <vt:lpstr>Cambria Math</vt:lpstr>
      <vt:lpstr>Comic Sans MS</vt:lpstr>
      <vt:lpstr>Helvetica</vt:lpstr>
      <vt:lpstr>Open Sans</vt:lpstr>
      <vt:lpstr>Roboto</vt:lpstr>
      <vt:lpstr>Folienmaster_aktuell</vt:lpstr>
      <vt:lpstr>Aufbau eines tragfähigen Stellenwertverständnisses</vt:lpstr>
      <vt:lpstr>PowerPoint-Präsentation</vt:lpstr>
      <vt:lpstr>PowerPoint-Präsentation</vt:lpstr>
      <vt:lpstr>Arithmetische Basiskompetenzen sichern – Rechenschwierigkeiten vermeiden  </vt:lpstr>
      <vt:lpstr>Hintergrundinfos</vt:lpstr>
      <vt:lpstr>Hintergrundinfos</vt:lpstr>
      <vt:lpstr>Gliederung</vt:lpstr>
      <vt:lpstr>Gliederung</vt:lpstr>
      <vt:lpstr>Hintergrundinfos</vt:lpstr>
      <vt:lpstr>Hintergrundinfos</vt:lpstr>
      <vt:lpstr>Reflexion des Erprobungsauftrags</vt:lpstr>
      <vt:lpstr>Reflexion des Erprobungsauftrags</vt:lpstr>
      <vt:lpstr>Gliederung</vt:lpstr>
      <vt:lpstr>Hintergrundinfos</vt:lpstr>
      <vt:lpstr>Hintergrundinfos</vt:lpstr>
      <vt:lpstr>Bedeutung und Kompetenzerwartungen</vt:lpstr>
      <vt:lpstr>Bedeutung und Kompetenzerwartungen</vt:lpstr>
      <vt:lpstr>Bedeutung und Kompetenzerwartungen</vt:lpstr>
      <vt:lpstr>Bedeutung und Kompetenzerwartungen</vt:lpstr>
      <vt:lpstr>Bedeutung und Kompetenzerwartungen</vt:lpstr>
      <vt:lpstr>Hintergrundinfos</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Gliederung</vt:lpstr>
      <vt:lpstr>Hintergrundinfos</vt:lpstr>
      <vt:lpstr>Vorstellungen besitzen</vt:lpstr>
      <vt:lpstr>Vorstellungen besitzen</vt:lpstr>
      <vt:lpstr>Vorstellungen besitzen</vt:lpstr>
      <vt:lpstr>Hintergrundinfos</vt:lpstr>
      <vt:lpstr>Vorstellungen besitzen</vt:lpstr>
      <vt:lpstr>Vorstellungen besitzen</vt:lpstr>
      <vt:lpstr>Vorstellungen besitzen</vt:lpstr>
      <vt:lpstr>Vorstellungen besitzen</vt:lpstr>
      <vt:lpstr>Vorstellungen besitzen</vt:lpstr>
      <vt:lpstr>Vorstellungen besitzen</vt:lpstr>
      <vt:lpstr>Vorstellungen besitzen</vt:lpstr>
      <vt:lpstr>Vorstellungen besitzen</vt:lpstr>
      <vt:lpstr>Vorstellungen besitzen</vt:lpstr>
      <vt:lpstr>Vorstellungen besitzen</vt:lpstr>
      <vt:lpstr>Vorstellungen besitzen</vt:lpstr>
      <vt:lpstr>Vorstellungen besitzen</vt:lpstr>
      <vt:lpstr>Vorstellungen besitzen</vt:lpstr>
      <vt:lpstr>Vorstellungen besitzen</vt:lpstr>
      <vt:lpstr>Vorstellungen besitzen</vt:lpstr>
      <vt:lpstr>Gliederung</vt:lpstr>
      <vt:lpstr>Hintergrundinfos</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Gliederung</vt:lpstr>
      <vt:lpstr>Hintergrundinfos</vt:lpstr>
      <vt:lpstr>Strukturen nutzen</vt:lpstr>
      <vt:lpstr>Strukturen nutzen</vt:lpstr>
      <vt:lpstr>Strukturen nutzen</vt:lpstr>
      <vt:lpstr>Strukturen nutzen</vt:lpstr>
      <vt:lpstr>Gliederung</vt:lpstr>
      <vt:lpstr>Hintergrundinfos</vt:lpstr>
      <vt:lpstr>Reflexion und Erprobungsauftrag</vt:lpstr>
      <vt:lpstr>Reflexion und Erprobungsauftrag</vt:lpstr>
      <vt:lpstr>Reflexion und Erprobungsauftrag</vt:lpstr>
      <vt:lpstr>PowerPoint-Präsentation</vt:lpstr>
      <vt:lpstr>PowerPoint-Präsentation</vt:lpstr>
      <vt:lpstr>PowerPoint-Präsentation</vt:lpstr>
      <vt:lpstr>Literatur</vt:lpstr>
      <vt:lpstr>Literatur</vt:lpstr>
      <vt:lpstr>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Eva Rabiega</cp:lastModifiedBy>
  <cp:revision>1014</cp:revision>
  <dcterms:created xsi:type="dcterms:W3CDTF">2021-10-04T08:50:15Z</dcterms:created>
  <dcterms:modified xsi:type="dcterms:W3CDTF">2024-04-14T09:12:34Z</dcterms:modified>
</cp:coreProperties>
</file>