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Lst>
  <p:notesMasterIdLst>
    <p:notesMasterId r:id="rId102"/>
  </p:notesMasterIdLst>
  <p:handoutMasterIdLst>
    <p:handoutMasterId r:id="rId103"/>
  </p:handoutMasterIdLst>
  <p:sldIdLst>
    <p:sldId id="307" r:id="rId2"/>
    <p:sldId id="3132" r:id="rId3"/>
    <p:sldId id="3133" r:id="rId4"/>
    <p:sldId id="1400" r:id="rId5"/>
    <p:sldId id="1058" r:id="rId6"/>
    <p:sldId id="1059" r:id="rId7"/>
    <p:sldId id="1072" r:id="rId8"/>
    <p:sldId id="3261" r:id="rId9"/>
    <p:sldId id="1051" r:id="rId10"/>
    <p:sldId id="1104" r:id="rId11"/>
    <p:sldId id="1401" r:id="rId12"/>
    <p:sldId id="1048" r:id="rId13"/>
    <p:sldId id="1134" r:id="rId14"/>
    <p:sldId id="1068" r:id="rId15"/>
    <p:sldId id="1052" r:id="rId16"/>
    <p:sldId id="1049" r:id="rId17"/>
    <p:sldId id="1402" r:id="rId18"/>
    <p:sldId id="1337" r:id="rId19"/>
    <p:sldId id="1300" r:id="rId20"/>
    <p:sldId id="1348" r:id="rId21"/>
    <p:sldId id="1349" r:id="rId22"/>
    <p:sldId id="1350" r:id="rId23"/>
    <p:sldId id="1338" r:id="rId24"/>
    <p:sldId id="1149" r:id="rId25"/>
    <p:sldId id="1318" r:id="rId26"/>
    <p:sldId id="1351" r:id="rId27"/>
    <p:sldId id="1352" r:id="rId28"/>
    <p:sldId id="1151" r:id="rId29"/>
    <p:sldId id="1256" r:id="rId30"/>
    <p:sldId id="1405" r:id="rId31"/>
    <p:sldId id="1403" r:id="rId32"/>
    <p:sldId id="1404" r:id="rId33"/>
    <p:sldId id="1543" r:id="rId34"/>
    <p:sldId id="1176" r:id="rId35"/>
    <p:sldId id="1184" r:id="rId36"/>
    <p:sldId id="1525" r:id="rId37"/>
    <p:sldId id="3134" r:id="rId38"/>
    <p:sldId id="1196" r:id="rId39"/>
    <p:sldId id="1438" r:id="rId40"/>
    <p:sldId id="1447" r:id="rId41"/>
    <p:sldId id="1448" r:id="rId42"/>
    <p:sldId id="1526" r:id="rId43"/>
    <p:sldId id="1498" r:id="rId44"/>
    <p:sldId id="1527" r:id="rId45"/>
    <p:sldId id="1499" r:id="rId46"/>
    <p:sldId id="1430" r:id="rId47"/>
    <p:sldId id="1562" r:id="rId48"/>
    <p:sldId id="1158" r:id="rId49"/>
    <p:sldId id="3259" r:id="rId50"/>
    <p:sldId id="1277" r:id="rId51"/>
    <p:sldId id="3135" r:id="rId52"/>
    <p:sldId id="1187" r:id="rId53"/>
    <p:sldId id="1358" r:id="rId54"/>
    <p:sldId id="1278" r:id="rId55"/>
    <p:sldId id="1188" r:id="rId56"/>
    <p:sldId id="1357" r:id="rId57"/>
    <p:sldId id="1354" r:id="rId58"/>
    <p:sldId id="1189" r:id="rId59"/>
    <p:sldId id="1355" r:id="rId60"/>
    <p:sldId id="1281" r:id="rId61"/>
    <p:sldId id="1190" r:id="rId62"/>
    <p:sldId id="1356" r:id="rId63"/>
    <p:sldId id="1449" r:id="rId64"/>
    <p:sldId id="3136" r:id="rId65"/>
    <p:sldId id="1377" r:id="rId66"/>
    <p:sldId id="3137" r:id="rId67"/>
    <p:sldId id="1451" r:id="rId68"/>
    <p:sldId id="1552" r:id="rId69"/>
    <p:sldId id="1440" r:id="rId70"/>
    <p:sldId id="1441" r:id="rId71"/>
    <p:sldId id="1474" r:id="rId72"/>
    <p:sldId id="1475" r:id="rId73"/>
    <p:sldId id="1485" r:id="rId74"/>
    <p:sldId id="1494" r:id="rId75"/>
    <p:sldId id="1192" r:id="rId76"/>
    <p:sldId id="1531" r:id="rId77"/>
    <p:sldId id="1193" r:id="rId78"/>
    <p:sldId id="1501" r:id="rId79"/>
    <p:sldId id="1194" r:id="rId80"/>
    <p:sldId id="1568" r:id="rId81"/>
    <p:sldId id="1480" r:id="rId82"/>
    <p:sldId id="1560" r:id="rId83"/>
    <p:sldId id="1561" r:id="rId84"/>
    <p:sldId id="1465" r:id="rId85"/>
    <p:sldId id="1549" r:id="rId86"/>
    <p:sldId id="3254" r:id="rId87"/>
    <p:sldId id="3255" r:id="rId88"/>
    <p:sldId id="3257" r:id="rId89"/>
    <p:sldId id="3260" r:id="rId90"/>
    <p:sldId id="1558" r:id="rId91"/>
    <p:sldId id="1538" r:id="rId92"/>
    <p:sldId id="1412" r:id="rId93"/>
    <p:sldId id="3258" r:id="rId94"/>
    <p:sldId id="1000" r:id="rId95"/>
    <p:sldId id="316" r:id="rId96"/>
    <p:sldId id="1413" r:id="rId97"/>
    <p:sldId id="1414" r:id="rId98"/>
    <p:sldId id="1394" r:id="rId99"/>
    <p:sldId id="1395" r:id="rId100"/>
    <p:sldId id="1396"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ulia Westerhaus" initials="JW" lastIdx="2" clrIdx="6">
    <p:extLst>
      <p:ext uri="{19B8F6BF-5375-455C-9EA6-DF929625EA0E}">
        <p15:presenceInfo xmlns:p15="http://schemas.microsoft.com/office/powerpoint/2012/main" userId="S::Julia.westerhaus@schulen-gelsenkirchen.de::63781bce-aa0e-4488-b927-d9a5702c4dc4" providerId="AD"/>
      </p:ext>
    </p:extLst>
  </p:cmAuthor>
  <p:cmAuthor id="1" name="Nina Glasmeyer" initials="NG" lastIdx="375" clrIdx="0"/>
  <p:cmAuthor id="8" name="Nadine Wilhelm" initials="NW" lastIdx="34" clrIdx="7">
    <p:extLst>
      <p:ext uri="{19B8F6BF-5375-455C-9EA6-DF929625EA0E}">
        <p15:presenceInfo xmlns:p15="http://schemas.microsoft.com/office/powerpoint/2012/main" userId="Nadine Wilhelm" providerId="None"/>
      </p:ext>
    </p:extLst>
  </p:cmAuthor>
  <p:cmAuthor id="2" name="Elena Zannetin" initials="MOU" lastIdx="122" clrIdx="1"/>
  <p:cmAuthor id="3" name="Janina" initials="J" lastIdx="213" clrIdx="2"/>
  <p:cmAuthor id="4" name="Luise Eichholz" initials="LE" lastIdx="124" clrIdx="3"/>
  <p:cmAuthor id="5" name="Celine Linker" initials="MOU" lastIdx="96" clrIdx="4"/>
  <p:cmAuthor id="6" name="Rene Schlüter" initials="RS" lastIdx="27"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B60"/>
    <a:srgbClr val="DD5054"/>
    <a:srgbClr val="327D87"/>
    <a:srgbClr val="009999"/>
    <a:srgbClr val="24A4A4"/>
    <a:srgbClr val="00C5C0"/>
    <a:srgbClr val="E3F5FE"/>
    <a:srgbClr val="FFFFE5"/>
    <a:srgbClr val="C63334"/>
    <a:srgbClr val="94B2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55" autoAdjust="0"/>
    <p:restoredTop sz="74619" autoAdjust="0"/>
  </p:normalViewPr>
  <p:slideViewPr>
    <p:cSldViewPr snapToGrid="0" snapToObjects="1">
      <p:cViewPr varScale="1">
        <p:scale>
          <a:sx n="89" d="100"/>
          <a:sy n="89" d="100"/>
        </p:scale>
        <p:origin x="2148" y="7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2044"/>
    </p:cViewPr>
  </p:sorterViewPr>
  <p:notesViewPr>
    <p:cSldViewPr snapToGrid="0" snapToObjects="1">
      <p:cViewPr varScale="1">
        <p:scale>
          <a:sx n="52" d="100"/>
          <a:sy n="52" d="100"/>
        </p:scale>
        <p:origin x="-2664"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14.04.2024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14.04.2024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282581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Hier geht es um die Reflexion des</a:t>
            </a:r>
            <a:r>
              <a:rPr lang="de-DE" sz="1200" baseline="0" dirty="0"/>
              <a:t> </a:t>
            </a:r>
            <a:r>
              <a:rPr lang="de-DE" sz="1200" dirty="0"/>
              <a:t>Erprobungsauftrags „</a:t>
            </a:r>
            <a:r>
              <a:rPr lang="de-DE" sz="1200" baseline="0" dirty="0"/>
              <a:t>Zahlen unterschiedlich darstellen“. </a:t>
            </a:r>
            <a:endParaRPr lang="de-DE"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Die Frage </a:t>
            </a:r>
            <a:r>
              <a:rPr lang="de-DE" sz="1200" dirty="0"/>
              <a:t>„Wie haben </a:t>
            </a:r>
            <a:r>
              <a:rPr lang="de-DE" sz="1200" b="1" dirty="0"/>
              <a:t>Sie</a:t>
            </a:r>
            <a:r>
              <a:rPr lang="de-DE" sz="1200" dirty="0"/>
              <a:t> die Darstellungsvernetzung (sprachlich) begleitet?“ unterstützt</a:t>
            </a:r>
            <a:r>
              <a:rPr lang="de-DE" sz="1200" baseline="0" dirty="0"/>
              <a:t> dabei</a:t>
            </a:r>
            <a:r>
              <a:rPr lang="de-DE" sz="1200" dirty="0"/>
              <a:t> den</a:t>
            </a:r>
            <a:r>
              <a:rPr lang="de-DE" sz="1200" baseline="0" dirty="0"/>
              <a:t> Blick von den </a:t>
            </a:r>
            <a:r>
              <a:rPr lang="de-DE" sz="1200" baseline="0" dirty="0" err="1"/>
              <a:t>Schüler:innendokumenten</a:t>
            </a:r>
            <a:r>
              <a:rPr lang="de-DE" sz="1200" baseline="0" dirty="0"/>
              <a:t> zu lösen und gezielt über die Begleitung und Impulsgebung der Lehrkräfte ins Gespräch zu kommen. </a:t>
            </a:r>
            <a:endParaRPr lang="de-DE"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862595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2670682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2845918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4066359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3118701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1128660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380491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3312005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Mit Material (Alphabet-Reihe) „Weiterzählen vom ersten Summanden aus“: Bei D beginnend das Alphabet von A bis L gesprochen „weitergehen“, zum Beispiel indem man auf die Buchstaben tippt. Spricht man L, landet man auf O (</a:t>
            </a:r>
            <a:r>
              <a:rPr lang="de-DE" sz="1200" baseline="0" dirty="0" err="1"/>
              <a:t>Häsel</a:t>
            </a:r>
            <a:r>
              <a:rPr lang="de-DE" sz="1200" baseline="0" dirty="0"/>
              <a:t>-Weide et al., </a:t>
            </a:r>
            <a:r>
              <a:rPr lang="de-DE" sz="1200" dirty="0"/>
              <a:t>2013, S. 46</a:t>
            </a:r>
            <a:r>
              <a:rPr lang="de-DE" sz="1200" baseline="0" dirty="0"/>
              <a: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31538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dirty="0"/>
              <a:t>„Vom größeren Summanden </a:t>
            </a:r>
            <a:r>
              <a:rPr lang="de-DE" sz="1200" dirty="0"/>
              <a:t>weiter</a:t>
            </a:r>
            <a:r>
              <a:rPr lang="de-DE" sz="1200" baseline="0" dirty="0"/>
              <a:t>zählen“: s. Folie 22 mit der „Tauschaufgabe“ L +</a:t>
            </a:r>
            <a:r>
              <a:rPr lang="de-DE" sz="1200" dirty="0"/>
              <a:t> C </a:t>
            </a:r>
            <a:r>
              <a:rPr lang="de-DE" sz="1200" baseline="0" dirty="0"/>
              <a:t>(</a:t>
            </a:r>
            <a:r>
              <a:rPr lang="de-DE" sz="1200" baseline="0" dirty="0" err="1"/>
              <a:t>Häsel</a:t>
            </a:r>
            <a:r>
              <a:rPr lang="de-DE" sz="1200" baseline="0" dirty="0"/>
              <a:t>-Weide et al., </a:t>
            </a:r>
            <a:r>
              <a:rPr lang="de-DE" sz="1200" dirty="0"/>
              <a:t>2013, S. 46</a:t>
            </a:r>
            <a:r>
              <a:rPr lang="de-DE" sz="1200" baseline="0" dirty="0"/>
              <a:t>).</a:t>
            </a:r>
            <a:endParaRPr lang="de-DE" sz="14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31538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1371755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2617696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1202532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31538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31538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31538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Kinder greifen auf bereits bekannte Aufgaben zurück, um andere Aufgaben zu lösen.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2517660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Darstellung auf kardinaler Ebene:</a:t>
            </a:r>
            <a:r>
              <a:rPr lang="de-DE" baseline="0" dirty="0"/>
              <a:t> Nur dann helfen mir Strukturen!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31538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1423120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600447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60044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2974472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pPr>
            <a:r>
              <a:rPr lang="de-DE" sz="1200" dirty="0"/>
              <a:t>Rechenschwierigkeiten von Schüler:innen höherer Klassenstufen resultieren häufig daraus, dass in den ersten Schuljahren keine tragfähigen Vorstellungen von Zahlen und/oder Operationen aufgebaut worden sind und/oder das dezimale Stellenwertsystem nicht oder nur unzureichend verstanden wird. Eine Loslösung vom zählenden Rechnen ist den Kindern dann nicht möglich.</a:t>
            </a:r>
          </a:p>
          <a:p>
            <a:pPr>
              <a:spcBef>
                <a:spcPts val="600"/>
              </a:spcBef>
            </a:pPr>
            <a:endParaRPr lang="de-DE" sz="1200" dirty="0"/>
          </a:p>
          <a:p>
            <a:pPr lvl="0">
              <a:spcBef>
                <a:spcPts val="600"/>
              </a:spcBef>
              <a:defRPr/>
            </a:pPr>
            <a:r>
              <a:rPr lang="de-DE" sz="1200" dirty="0"/>
              <a:t>Das nicht zählende Rechnen von 1+1- und 1-1-Aufgaben im </a:t>
            </a:r>
            <a:r>
              <a:rPr lang="de-DE" sz="1200" dirty="0" err="1"/>
              <a:t>Zahlraum</a:t>
            </a:r>
            <a:r>
              <a:rPr lang="de-DE" sz="1200" dirty="0"/>
              <a:t> bis 20 ist grundlegend für</a:t>
            </a:r>
          </a:p>
          <a:p>
            <a:pPr marL="171450" lvl="0" indent="-171450">
              <a:lnSpc>
                <a:spcPct val="100000"/>
              </a:lnSpc>
              <a:spcBef>
                <a:spcPts val="600"/>
              </a:spcBef>
              <a:buFontTx/>
              <a:buChar char="-"/>
              <a:defRPr/>
            </a:pPr>
            <a:r>
              <a:rPr lang="de-DE" sz="1200" dirty="0"/>
              <a:t>das Vernetzen und Automatisieren von Additions- und Subtraktionsaufgaben in höheren Zahlenräumen, </a:t>
            </a:r>
          </a:p>
          <a:p>
            <a:pPr marL="171450" lvl="0" indent="-171450">
              <a:lnSpc>
                <a:spcPct val="100000"/>
              </a:lnSpc>
              <a:spcBef>
                <a:spcPts val="600"/>
              </a:spcBef>
              <a:buFontTx/>
              <a:buChar char="-"/>
              <a:defRPr/>
            </a:pPr>
            <a:r>
              <a:rPr lang="de-DE" sz="1200" dirty="0"/>
              <a:t>das Verständnis des Zahlenrechnens,</a:t>
            </a:r>
          </a:p>
          <a:p>
            <a:pPr marL="171450" lvl="0" indent="-171450">
              <a:lnSpc>
                <a:spcPct val="100000"/>
              </a:lnSpc>
              <a:spcBef>
                <a:spcPts val="600"/>
              </a:spcBef>
              <a:buFontTx/>
              <a:buChar char="-"/>
              <a:defRPr/>
            </a:pPr>
            <a:r>
              <a:rPr lang="de-DE" sz="1200" dirty="0"/>
              <a:t>die Entwicklung eines flexiblen Rechnens</a:t>
            </a:r>
          </a:p>
          <a:p>
            <a:pPr marL="171450" lvl="0" indent="-171450">
              <a:lnSpc>
                <a:spcPct val="100000"/>
              </a:lnSpc>
              <a:spcBef>
                <a:spcPts val="600"/>
              </a:spcBef>
              <a:buFontTx/>
              <a:buChar char="-"/>
              <a:defRPr/>
            </a:pPr>
            <a:r>
              <a:rPr lang="de-DE" sz="1200" dirty="0"/>
              <a:t>das Rechnen mit Buchstaben (Algebra).</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810069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im Zahlraum bis 20 erworbenen Kenntnisse über die Strukturen und Beziehungen</a:t>
            </a:r>
            <a:r>
              <a:rPr lang="de-DE" baseline="0" dirty="0"/>
              <a:t> von Zahlen und Aufgaben sind grundlegend für die Übertragung auf andere Zahlräume und Zahlbereiche.</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810069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drei wesentlichen Aspekte „einfache Aufgaben thematisieren“, „Ableitungsstrategien nutzen“ und „Basisfakten abrufen“ werden im Folgenden näher betrachtet.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3256571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2405271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229834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149767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2338904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Zu</a:t>
            </a:r>
            <a:r>
              <a:rPr lang="de-DE" baseline="0" dirty="0"/>
              <a:t> den Kernaufgaben gehören die Aufgaben, die von vielen Kinder als einfach zu rechnen empfunden werden. Die Einschätzung, ob eine Aufgabe „einfach“ oder „schwierig“ ist, kann dennoch von Kind zu Kind unterschiedlich sein.  </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2526248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In dem Video „Sicher im 1+1“ werden an der 1+1-Tafel unterschiedlich einprägsame Aufgabengruppen erläutert.</a:t>
            </a:r>
            <a:r>
              <a:rPr lang="de-DE" sz="1200" baseline="0" dirty="0"/>
              <a:t> Das Video </a:t>
            </a:r>
            <a:r>
              <a:rPr lang="de-DE" sz="1200" baseline="0" dirty="0">
                <a:solidFill>
                  <a:srgbClr val="FF0000"/>
                </a:solidFill>
              </a:rPr>
              <a:t>i</a:t>
            </a:r>
            <a:r>
              <a:rPr lang="de-DE" sz="1200" dirty="0">
                <a:solidFill>
                  <a:srgbClr val="FF0000"/>
                </a:solidFill>
              </a:rPr>
              <a:t>n der Veranstaltung </a:t>
            </a:r>
            <a:r>
              <a:rPr lang="de-DE" sz="1200" baseline="0" dirty="0"/>
              <a:t>als Strukturierungshilfe dienen und es kann </a:t>
            </a:r>
            <a:r>
              <a:rPr lang="de-DE" sz="1200" dirty="0">
                <a:solidFill>
                  <a:srgbClr val="FF0000"/>
                </a:solidFill>
              </a:rPr>
              <a:t>daran beispielhaft für</a:t>
            </a:r>
            <a:r>
              <a:rPr lang="de-DE" sz="1200" baseline="0" dirty="0">
                <a:solidFill>
                  <a:srgbClr val="FF0000"/>
                </a:solidFill>
              </a:rPr>
              <a:t> die Addition </a:t>
            </a:r>
            <a:r>
              <a:rPr lang="de-DE" sz="1200" dirty="0">
                <a:solidFill>
                  <a:srgbClr val="FF0000"/>
                </a:solidFill>
              </a:rPr>
              <a:t>gezeigt</a:t>
            </a:r>
            <a:r>
              <a:rPr lang="de-DE" sz="1200" baseline="0" dirty="0">
                <a:solidFill>
                  <a:srgbClr val="FF0000"/>
                </a:solidFill>
              </a:rPr>
              <a:t> werden, wie sich schwierigere Aufgaben von einfachen Aufgaben (Kernaufgaben) ableiten lassen.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3836172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a:t>
            </a:r>
            <a:r>
              <a:rPr lang="de-DE" baseline="0" dirty="0"/>
              <a:t> den Kernaufgaben gehören die Aufgaben, die von vielen Kinder als einfach zu rechnen empfunden werden. Die Einschätzung, ob eine Aufgabe „einfach“ oder „schwierig“ ist, kann dennoch von Kind zu Kind unterschiedlich sein.  </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300745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299812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In dem Video „Sicher im 1-1“ werden an der 1-1-Tafel unterschiedlich einprägsame Aufgabengruppen erläutert.</a:t>
            </a:r>
            <a:r>
              <a:rPr lang="de-DE" sz="1200" baseline="0" dirty="0"/>
              <a:t> Das Video </a:t>
            </a:r>
            <a:r>
              <a:rPr lang="de-DE" sz="1200" baseline="0" dirty="0">
                <a:solidFill>
                  <a:srgbClr val="FF0000"/>
                </a:solidFill>
              </a:rPr>
              <a:t>i</a:t>
            </a:r>
            <a:r>
              <a:rPr lang="de-DE" sz="1200" dirty="0">
                <a:solidFill>
                  <a:srgbClr val="FF0000"/>
                </a:solidFill>
              </a:rPr>
              <a:t>n der Veranstaltung </a:t>
            </a:r>
            <a:r>
              <a:rPr lang="de-DE" sz="1200" baseline="0" dirty="0"/>
              <a:t>als Strukturierungshilfe dienen und es kann </a:t>
            </a:r>
            <a:r>
              <a:rPr lang="de-DE" sz="1200" dirty="0">
                <a:solidFill>
                  <a:srgbClr val="FF0000"/>
                </a:solidFill>
              </a:rPr>
              <a:t>daran beispielhaft für</a:t>
            </a:r>
            <a:r>
              <a:rPr lang="de-DE" sz="1200" baseline="0" dirty="0">
                <a:solidFill>
                  <a:srgbClr val="FF0000"/>
                </a:solidFill>
              </a:rPr>
              <a:t> die Addition </a:t>
            </a:r>
            <a:r>
              <a:rPr lang="de-DE" sz="1200" dirty="0">
                <a:solidFill>
                  <a:srgbClr val="FF0000"/>
                </a:solidFill>
              </a:rPr>
              <a:t>gezeigt</a:t>
            </a:r>
            <a:r>
              <a:rPr lang="de-DE" sz="1200" baseline="0" dirty="0">
                <a:solidFill>
                  <a:srgbClr val="FF0000"/>
                </a:solidFill>
              </a:rPr>
              <a:t> werden, wie sich schwierigere Aufgaben von einfachen Aufgaben (Kernaufgaben) ableiten lassen.</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1012165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Rechnen soll nicht bloß auf der symbolischen Ebene erfolgen, sondern immer auch mit Vorstellungen von Handlungen und Sachsituationen verbunden sein. </a:t>
            </a:r>
            <a:r>
              <a:rPr lang="de-DE" sz="1200" kern="1200" dirty="0">
                <a:solidFill>
                  <a:schemeClr val="tx1"/>
                </a:solidFill>
                <a:effectLst/>
                <a:latin typeface="+mn-lt"/>
                <a:ea typeface="+mn-ea"/>
                <a:cs typeface="+mn-cs"/>
              </a:rPr>
              <a:t>Auch nach der Automatisierung des kleinen 1+1/1-1 sollten die Lernenden beispielsweise also in der Lage sein, zu einer Aufgabe</a:t>
            </a:r>
            <a:r>
              <a:rPr lang="de-DE" sz="1200" kern="1200" baseline="0" dirty="0">
                <a:solidFill>
                  <a:schemeClr val="tx1"/>
                </a:solidFill>
                <a:effectLst/>
                <a:latin typeface="+mn-lt"/>
                <a:ea typeface="+mn-ea"/>
                <a:cs typeface="+mn-cs"/>
              </a:rPr>
              <a:t> eine</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Handlung </a:t>
            </a:r>
            <a:r>
              <a:rPr lang="de-DE" sz="1200" kern="1200" dirty="0">
                <a:solidFill>
                  <a:schemeClr val="tx1"/>
                </a:solidFill>
                <a:effectLst/>
                <a:latin typeface="+mn-lt"/>
                <a:ea typeface="+mn-ea"/>
                <a:cs typeface="+mn-cs"/>
              </a:rPr>
              <a:t>(nach) zu vollziehen (</a:t>
            </a:r>
            <a:r>
              <a:rPr lang="de-DE" sz="1200" i="1" kern="1200" dirty="0">
                <a:solidFill>
                  <a:schemeClr val="tx1"/>
                </a:solidFill>
                <a:effectLst/>
                <a:latin typeface="+mn-lt"/>
                <a:ea typeface="+mn-ea"/>
                <a:cs typeface="+mn-cs"/>
              </a:rPr>
              <a:t>Hinzulegen oder Wegnehmen von z. B. Plättchen</a:t>
            </a:r>
            <a:r>
              <a:rPr lang="de-DE" sz="1200" kern="1200" dirty="0">
                <a:solidFill>
                  <a:schemeClr val="tx1"/>
                </a:solidFill>
                <a:effectLst/>
                <a:latin typeface="+mn-lt"/>
                <a:ea typeface="+mn-ea"/>
                <a:cs typeface="+mn-cs"/>
              </a:rPr>
              <a:t>), eine </a:t>
            </a:r>
            <a:r>
              <a:rPr lang="de-DE" sz="1200" b="1" kern="1200" dirty="0">
                <a:solidFill>
                  <a:schemeClr val="tx1"/>
                </a:solidFill>
                <a:effectLst/>
                <a:latin typeface="+mn-lt"/>
                <a:ea typeface="+mn-ea"/>
                <a:cs typeface="+mn-cs"/>
              </a:rPr>
              <a:t>verbale Darstellung </a:t>
            </a:r>
            <a:r>
              <a:rPr lang="de-DE" sz="1200" kern="1200" dirty="0">
                <a:solidFill>
                  <a:schemeClr val="tx1"/>
                </a:solidFill>
                <a:effectLst/>
                <a:latin typeface="+mn-lt"/>
                <a:ea typeface="+mn-ea"/>
                <a:cs typeface="+mn-cs"/>
              </a:rPr>
              <a:t>zu interpretieren oder zu erfinden (</a:t>
            </a:r>
            <a:r>
              <a:rPr lang="de-DE" sz="1200" i="1" kern="1200" dirty="0">
                <a:solidFill>
                  <a:schemeClr val="tx1"/>
                </a:solidFill>
                <a:effectLst/>
                <a:latin typeface="+mn-lt"/>
                <a:ea typeface="+mn-ea"/>
                <a:cs typeface="+mn-cs"/>
              </a:rPr>
              <a:t>Ich kaufe einen Teddy für 8 € und einen Ball für 4 €; Ich lege einen 5er-Streifen und drei Plättchen</a:t>
            </a:r>
            <a:r>
              <a:rPr lang="de-DE" sz="1200" kern="1200" dirty="0">
                <a:solidFill>
                  <a:schemeClr val="tx1"/>
                </a:solidFill>
                <a:effectLst/>
                <a:latin typeface="+mn-lt"/>
                <a:ea typeface="+mn-ea"/>
                <a:cs typeface="+mn-cs"/>
              </a:rPr>
              <a:t>) oder ein </a:t>
            </a:r>
            <a:r>
              <a:rPr lang="de-DE" sz="1200" b="1" kern="1200" dirty="0">
                <a:solidFill>
                  <a:schemeClr val="tx1"/>
                </a:solidFill>
                <a:effectLst/>
                <a:latin typeface="+mn-lt"/>
                <a:ea typeface="+mn-ea"/>
                <a:cs typeface="+mn-cs"/>
              </a:rPr>
              <a:t>Bild </a:t>
            </a:r>
            <a:r>
              <a:rPr lang="de-DE" sz="1200" kern="1200" dirty="0">
                <a:solidFill>
                  <a:schemeClr val="tx1"/>
                </a:solidFill>
                <a:effectLst/>
                <a:latin typeface="+mn-lt"/>
                <a:ea typeface="+mn-ea"/>
                <a:cs typeface="+mn-cs"/>
              </a:rPr>
              <a:t>zu deuten oder zu erstellen (</a:t>
            </a:r>
            <a:r>
              <a:rPr lang="de-DE" sz="1200" i="1" kern="1200" dirty="0">
                <a:solidFill>
                  <a:schemeClr val="tx1"/>
                </a:solidFill>
                <a:effectLst/>
                <a:latin typeface="+mn-lt"/>
                <a:ea typeface="+mn-ea"/>
                <a:cs typeface="+mn-cs"/>
              </a:rPr>
              <a:t>Aufgaben am</a:t>
            </a:r>
            <a:r>
              <a:rPr lang="de-DE" sz="1200" i="1" kern="1200" baseline="0" dirty="0">
                <a:solidFill>
                  <a:schemeClr val="tx1"/>
                </a:solidFill>
                <a:effectLst/>
                <a:latin typeface="+mn-lt"/>
                <a:ea typeface="+mn-ea"/>
                <a:cs typeface="+mn-cs"/>
              </a:rPr>
              <a:t> 20er-Feld; Plättchendarstellung zu einer Aufgabe</a:t>
            </a:r>
            <a:r>
              <a:rPr lang="de-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dirty="0">
                <a:latin typeface="Arial" panose="020B0604020202020204" pitchFamily="34" charset="0"/>
                <a:cs typeface="Arial" panose="020B0604020202020204" pitchFamily="34" charset="0"/>
              </a:rPr>
              <a:t>Diese </a:t>
            </a:r>
            <a:r>
              <a:rPr lang="de-DE" dirty="0">
                <a:solidFill>
                  <a:srgbClr val="327D87"/>
                </a:solidFill>
                <a:latin typeface="Arial" panose="020B0604020202020204" pitchFamily="34" charset="0"/>
                <a:cs typeface="Arial" panose="020B0604020202020204" pitchFamily="34" charset="0"/>
              </a:rPr>
              <a:t>Fähigkeit des Darstellungswechsels entwickelt sich nicht von alleine, sondern muss gezielt angesprochen und </a:t>
            </a:r>
            <a:r>
              <a:rPr lang="de-DE" dirty="0">
                <a:latin typeface="Arial" panose="020B0604020202020204" pitchFamily="34" charset="0"/>
                <a:cs typeface="Arial" panose="020B0604020202020204" pitchFamily="34" charset="0"/>
              </a:rPr>
              <a:t>gefördert werden. Auch Darstellungswechsel innerhalb einer Darstellungsform (z. B. das Übertragen von Alltagsbildern in didaktische Bilder) sind hierbei wichtig.</a:t>
            </a:r>
            <a:r>
              <a:rPr lang="de-DE" sz="1200" kern="1200" dirty="0">
                <a:solidFill>
                  <a:schemeClr val="tx1"/>
                </a:solidFill>
                <a:effectLst/>
                <a:latin typeface="+mn-lt"/>
                <a:ea typeface="+mn-ea"/>
                <a:cs typeface="+mn-cs"/>
              </a:rPr>
              <a:t> Zentral bei allen Aktivitäten zum Darstellungswechsel ist es, immer auch darüber zu reflektieren und zu reden („Warum passt das (nicht)? Was ändert sich, wenn …?“). Indem so Gemeinsamkeiten der Darstellungen entdeckt werden,</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werden </a:t>
            </a:r>
            <a:r>
              <a:rPr lang="de-DE" sz="1200" b="1" kern="1200" dirty="0">
                <a:solidFill>
                  <a:schemeClr val="tx1"/>
                </a:solidFill>
                <a:effectLst/>
                <a:latin typeface="+mn-lt"/>
                <a:ea typeface="+mn-ea"/>
                <a:cs typeface="+mn-cs"/>
              </a:rPr>
              <a:t>alle</a:t>
            </a:r>
            <a:r>
              <a:rPr lang="de-DE" sz="1200" kern="1200" dirty="0">
                <a:solidFill>
                  <a:schemeClr val="tx1"/>
                </a:solidFill>
                <a:effectLst/>
                <a:latin typeface="+mn-lt"/>
                <a:ea typeface="+mn-ea"/>
                <a:cs typeface="+mn-cs"/>
              </a:rPr>
              <a:t> Darstellungen miteinander vernetzt.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3073905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lnSpc>
                <a:spcPct val="150000"/>
              </a:lnSpc>
            </a:pPr>
            <a:r>
              <a:rPr lang="de-DE" sz="1200" dirty="0"/>
              <a:t>Hier wird eine Übersicht über das Vierphasenmodell nach Wartha &amp; Schulz (2011, S. 11-13) gegeben, das im Unterricht auch als Werkzeug zur Erarbeitung und Übung der 1+1- und 1-1-Aufgaben genutzt werden sollte. Eine Ablösung vom Material erfolgt erst dann, wenn die Kinder ihre Vorgehensweise mit Material mental verinnerlicht haben.</a:t>
            </a:r>
          </a:p>
          <a:p>
            <a:pPr algn="l">
              <a:lnSpc>
                <a:spcPct val="150000"/>
              </a:lnSpc>
            </a:pPr>
            <a:endParaRPr lang="de-DE" sz="1200" dirty="0"/>
          </a:p>
          <a:p>
            <a:pPr algn="l">
              <a:lnSpc>
                <a:spcPct val="150000"/>
              </a:lnSpc>
            </a:pPr>
            <a:r>
              <a:rPr lang="de-DE" b="0" i="0" u="none" strike="noStrike" dirty="0">
                <a:solidFill>
                  <a:srgbClr val="000000"/>
                </a:solidFill>
                <a:effectLst/>
                <a:latin typeface="Roboto" panose="02000000000000000000" pitchFamily="2" charset="0"/>
              </a:rPr>
              <a:t>Mehr zum Vierphasenmodell finden Sie auch bei Wartha, S. &amp; Schulz, A. (2014). </a:t>
            </a:r>
            <a:r>
              <a:rPr lang="de-DE" b="0" i="1" u="none" strike="noStrike" dirty="0">
                <a:solidFill>
                  <a:srgbClr val="000000"/>
                </a:solidFill>
                <a:effectLst/>
                <a:latin typeface="Roboto" panose="02000000000000000000" pitchFamily="2" charset="0"/>
              </a:rPr>
              <a:t>Rechenproblemen vorbeugen</a:t>
            </a:r>
            <a:r>
              <a:rPr lang="de-DE" b="0" i="0" u="none" strike="noStrike" dirty="0">
                <a:solidFill>
                  <a:srgbClr val="000000"/>
                </a:solidFill>
                <a:effectLst/>
                <a:latin typeface="Roboto" panose="02000000000000000000" pitchFamily="2" charset="0"/>
              </a:rPr>
              <a:t>. Cornelsen.</a:t>
            </a:r>
            <a:endParaRPr lang="de-DE"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3235527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1095298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2783656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1162753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313207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1025263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1588651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43290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2405271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23140413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8678472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59</a:t>
            </a:fld>
            <a:endParaRPr lang="de-DE"/>
          </a:p>
        </p:txBody>
      </p:sp>
    </p:spTree>
    <p:extLst>
      <p:ext uri="{BB962C8B-B14F-4D97-AF65-F5344CB8AC3E}">
        <p14:creationId xmlns:p14="http://schemas.microsoft.com/office/powerpoint/2010/main" val="2627026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2942445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61</a:t>
            </a:fld>
            <a:endParaRPr lang="de-DE"/>
          </a:p>
        </p:txBody>
      </p:sp>
    </p:spTree>
    <p:extLst>
      <p:ext uri="{BB962C8B-B14F-4D97-AF65-F5344CB8AC3E}">
        <p14:creationId xmlns:p14="http://schemas.microsoft.com/office/powerpoint/2010/main" val="2381268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1026287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Beim Sortieren von Aufgaben werden</a:t>
            </a:r>
            <a:r>
              <a:rPr lang="de-DE" baseline="0" dirty="0"/>
              <a:t> die Kinder angeregt zu überlegen</a:t>
            </a:r>
            <a:r>
              <a:rPr lang="de-DE" dirty="0"/>
              <a:t>, was für sie einfache bzw. schwierige Aufgaben sind</a:t>
            </a:r>
            <a:r>
              <a:rPr lang="de-DE" baseline="0" dirty="0"/>
              <a:t> und aufgefordert, zu begründen, warum eine Aufgabe für sie einfach oder schwierig ist. Welche Aufgaben ein Kind als einfacher empfindet, hängt zwar immer auch von seinen individuellen Präferenzen ab, aber dennoch sollte im Verlauf der gemeinsamen Diskussion eine Verständigung auf Kernaufgaben stattfinden (siehe nächste Folie).</a:t>
            </a:r>
          </a:p>
          <a:p>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2139002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Nachdem einfache Aufgaben herausgefiltert wurden, sollten diese erneut sortiert werden. Dieses Sortieren in Gruppen von Kernaufgaben (z. B. „mit 0“, „mit 5“, „Verdoppeln“, „= 10“) entlastet, denn es gilt die gleiche Idee für eine Gruppe von Aufgaben. Die Darstellung mit </a:t>
            </a:r>
            <a:r>
              <a:rPr lang="de-DE" sz="1200" dirty="0" err="1"/>
              <a:t>Plättchenmaterial</a:t>
            </a:r>
            <a:r>
              <a:rPr lang="de-DE" sz="1200" dirty="0"/>
              <a:t> kann dabei helfen, die Struktur der jeweiligen Kernaufgabengruppe zu veranschaulichen.</a:t>
            </a:r>
            <a:endParaRPr lang="de-DE" sz="1200" dirty="0">
              <a:solidFill>
                <a:srgbClr val="FF0000"/>
              </a:solidFill>
            </a:endParaRPr>
          </a:p>
          <a:p>
            <a:endParaRPr lang="de-DE" baseline="0" dirty="0"/>
          </a:p>
          <a:p>
            <a:endParaRPr lang="de-DE" baseline="0" dirty="0"/>
          </a:p>
          <a:p>
            <a:r>
              <a:rPr lang="de-DE" baseline="0" dirty="0"/>
              <a:t>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1703851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Werden mit Plättchen dargestellte</a:t>
            </a:r>
            <a:r>
              <a:rPr lang="de-DE" baseline="0" dirty="0"/>
              <a:t> </a:t>
            </a:r>
            <a:r>
              <a:rPr lang="de-DE" dirty="0"/>
              <a:t>Aufgaben einer Kernaufgabengruppe</a:t>
            </a:r>
            <a:r>
              <a:rPr lang="de-DE" baseline="0" dirty="0"/>
              <a:t> gemeinsam mit den Kindern sortiert (das können auch die Lösungen der Kinder selbst sein), können die Zusammenhänge zwischen den Aufgaben vielen Kindern deutlich werden. </a:t>
            </a:r>
          </a:p>
          <a:p>
            <a:endParaRPr lang="de-DE" baseline="0" dirty="0"/>
          </a:p>
          <a:p>
            <a:r>
              <a:rPr lang="de-DE" baseline="0" dirty="0"/>
              <a:t>Wichtig, um Entdeckungen machen zu können: Die Summanden werden mit Plättchen unterschiedlicher Farben gelegt (z. B. erster Summand rot, zweiter Summand blau). </a:t>
            </a:r>
          </a:p>
          <a:p>
            <a:pPr marL="171450" indent="-171450">
              <a:buFont typeface="Arial" panose="020B0604020202020204" pitchFamily="34" charset="0"/>
              <a:buChar char="•"/>
            </a:pPr>
            <a:r>
              <a:rPr lang="de-DE" dirty="0"/>
              <a:t>Die</a:t>
            </a:r>
            <a:r>
              <a:rPr lang="de-DE" baseline="0" dirty="0"/>
              <a:t> Darstellung von Aufgaben „mit 0“ sind schnell veranschaulicht. Der Wert des ersten Summanden ist bei diesen Aufgaben auch der Wert der Summe. </a:t>
            </a:r>
          </a:p>
          <a:p>
            <a:pPr marL="171450" indent="-171450">
              <a:buFont typeface="Arial" panose="020B0604020202020204" pitchFamily="34" charset="0"/>
              <a:buChar char="•"/>
            </a:pPr>
            <a:r>
              <a:rPr lang="de-DE" baseline="0" dirty="0"/>
              <a:t>Zur Darstellung und Besprechung der Aufgaben „mit 5“ (5+, +5) bietet es sich an, 5er-Streifen zu nutzen. Die Summe kann quasi-simultan erkannt werden. </a:t>
            </a:r>
          </a:p>
          <a:p>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36727052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Verdoppelungsaufgaben lassen sich sehr gut durch untereinander gelegte Plättchen darstellen. Wurden die Strukturen des 20er-Feldes mit den Kindern im Unterricht thematisiert, können die Kinder über das Nutzen der 5er-Struktur (zwei volle Fünfer sind zehn) das Ergebnis / die Summe quasi-simultan erkennen oder aus Teilen zusammensetzen (6+6 sind zehn und zwei).</a:t>
            </a:r>
          </a:p>
          <a:p>
            <a:pPr marL="171450" indent="-171450">
              <a:buFont typeface="Arial" panose="020B0604020202020204" pitchFamily="34" charset="0"/>
              <a:buChar char="•"/>
            </a:pPr>
            <a:r>
              <a:rPr lang="de-DE" baseline="0" dirty="0"/>
              <a:t>Bei „= 10-Aufgaben“ ist ein ganzer Zehnerstreifen oder die erste Reihe eines 20er-Feldes mit Plättchen belegt. Sind die Plättchendarstellungen zu den Aufgaben sortiert, können die Kinder (hier nicht bei der Summe sondern innerhalb der Reihe) eine „Treppe“ entdecken, da sich der erste Summand um eins vergrößert, während sich der zweite Summand um eins verkleinert.</a:t>
            </a:r>
            <a:endParaRPr lang="de-DE" dirty="0"/>
          </a:p>
          <a:p>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233397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1535326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in dieser</a:t>
            </a:r>
            <a:r>
              <a:rPr lang="de-DE" baseline="0" dirty="0"/>
              <a:t> Phase kommt der Lehrkraft eine zentrale Rolle zu. Durch gezielte Impulse kann sie die Kinder zu Entdeckungen und Beschreibungen ermuntern und zu Begründungen anregen.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349289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24052719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37667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Haben die Kinder die Kernaufgaben kennengelernt, werden diese kontinuierlich</a:t>
            </a:r>
            <a:r>
              <a:rPr lang="de-DE" baseline="0" dirty="0"/>
              <a:t> </a:t>
            </a:r>
            <a:r>
              <a:rPr lang="de-DE" dirty="0"/>
              <a:t>geübt,</a:t>
            </a:r>
            <a:r>
              <a:rPr lang="de-DE" baseline="0" dirty="0"/>
              <a:t> </a:t>
            </a:r>
            <a:r>
              <a:rPr lang="de-DE" dirty="0"/>
              <a:t>damit sie für Ableitungsstrategien herangezogen werden können.</a:t>
            </a:r>
            <a:r>
              <a:rPr lang="de-DE" baseline="0" dirty="0"/>
              <a:t> </a:t>
            </a:r>
          </a:p>
          <a:p>
            <a:r>
              <a:rPr lang="de-DE" baseline="0" dirty="0"/>
              <a:t>Die Kernaufgaben sind hier auf der 1+1-Tafel abgebildet: Aufgaben mit 0, 1, 10 – hellblau, Verdoppelungsaufgaben – dunkelblau, Aufgaben mit 5 – grün, Aufgaben zur Zerlegung der 10 – rot.</a:t>
            </a:r>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385126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72</a:t>
            </a:fld>
            <a:endParaRPr lang="de-DE"/>
          </a:p>
        </p:txBody>
      </p:sp>
    </p:spTree>
    <p:extLst>
      <p:ext uri="{BB962C8B-B14F-4D97-AF65-F5344CB8AC3E}">
        <p14:creationId xmlns:p14="http://schemas.microsoft.com/office/powerpoint/2010/main" val="40803835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73</a:t>
            </a:fld>
            <a:endParaRPr lang="de-DE"/>
          </a:p>
        </p:txBody>
      </p:sp>
    </p:spTree>
    <p:extLst>
      <p:ext uri="{BB962C8B-B14F-4D97-AF65-F5344CB8AC3E}">
        <p14:creationId xmlns:p14="http://schemas.microsoft.com/office/powerpoint/2010/main" val="17025879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74</a:t>
            </a:fld>
            <a:endParaRPr lang="de-DE"/>
          </a:p>
        </p:txBody>
      </p:sp>
    </p:spTree>
    <p:extLst>
      <p:ext uri="{BB962C8B-B14F-4D97-AF65-F5344CB8AC3E}">
        <p14:creationId xmlns:p14="http://schemas.microsoft.com/office/powerpoint/2010/main" val="2524388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Aus dem Kommutativgesetz (a + b = b + a) der Addition ergeben sich die Tauschaufgaben. Da jede</a:t>
            </a:r>
            <a:r>
              <a:rPr lang="de-DE" baseline="0" dirty="0"/>
              <a:t> Aufgabe auch eine Tauschaufgabe mit gleichem Ergebnis besitzt, bleiben nur noch 18 Aufgaben übrig, die wiederum mit Hilfe von Ableitungsstrategien gelöst werden können.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75</a:t>
            </a:fld>
            <a:endParaRPr lang="de-DE"/>
          </a:p>
        </p:txBody>
      </p:sp>
    </p:spTree>
    <p:extLst>
      <p:ext uri="{BB962C8B-B14F-4D97-AF65-F5344CB8AC3E}">
        <p14:creationId xmlns:p14="http://schemas.microsoft.com/office/powerpoint/2010/main" val="5352449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 Kinder lösen die Additionsaufgabe über die Tauschaufgabe 9 + 2 (mental bzw. mit </a:t>
            </a:r>
            <a:r>
              <a:rPr lang="de-DE" baseline="0" dirty="0" err="1"/>
              <a:t>Plättchenmaterial</a:t>
            </a:r>
            <a:r>
              <a:rPr lang="de-DE" baseline="0" dirty="0"/>
              <a:t>).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76</a:t>
            </a:fld>
            <a:endParaRPr lang="de-DE"/>
          </a:p>
        </p:txBody>
      </p:sp>
    </p:spTree>
    <p:extLst>
      <p:ext uri="{BB962C8B-B14F-4D97-AF65-F5344CB8AC3E}">
        <p14:creationId xmlns:p14="http://schemas.microsoft.com/office/powerpoint/2010/main" val="3205877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a:t>
            </a:r>
            <a:r>
              <a:rPr lang="de-DE" dirty="0"/>
              <a:t>Kinder bekommen Aufgaben,</a:t>
            </a:r>
            <a:r>
              <a:rPr lang="de-DE" baseline="0" dirty="0"/>
              <a:t> die in einer Beziehung zueinander stehen (hier Nachbaraufgaben). Sie werden angeregt, mit der für sie einfach zu lösenden Aufgabe zu beginnen und die anderen Aufgaben davon ausgehend abzuleiten. Zusätzlich werden sie ermuntert, über die Zahlbeziehungen nachzudenken und ihre Vorgehensweise zu begründen.</a:t>
            </a:r>
          </a:p>
          <a:p>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a:p>
        </p:txBody>
      </p:sp>
    </p:spTree>
    <p:extLst>
      <p:ext uri="{BB962C8B-B14F-4D97-AF65-F5344CB8AC3E}">
        <p14:creationId xmlns:p14="http://schemas.microsoft.com/office/powerpoint/2010/main" val="1116288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36031795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79</a:t>
            </a:fld>
            <a:endParaRPr lang="de-DE"/>
          </a:p>
        </p:txBody>
      </p:sp>
    </p:spTree>
    <p:extLst>
      <p:ext uri="{BB962C8B-B14F-4D97-AF65-F5344CB8AC3E}">
        <p14:creationId xmlns:p14="http://schemas.microsoft.com/office/powerpoint/2010/main" val="31537323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 Kinder lösen die Additionsaufgabe 6 + 7, indem sie diese gegensinnig  zu 5 + 8 verändern.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80</a:t>
            </a:fld>
            <a:endParaRPr lang="de-DE"/>
          </a:p>
        </p:txBody>
      </p:sp>
    </p:spTree>
    <p:extLst>
      <p:ext uri="{BB962C8B-B14F-4D97-AF65-F5344CB8AC3E}">
        <p14:creationId xmlns:p14="http://schemas.microsoft.com/office/powerpoint/2010/main" val="39283153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Zerlegen eines Summanden: Hier werden vor allem</a:t>
            </a:r>
            <a:r>
              <a:rPr lang="de-DE" baseline="0" dirty="0"/>
              <a:t> die Aufgaben zur Zerlegung der Zehn (Zehnerergänzungen) genutzt. Der zweite Summand (oder auch der erste Summand) wird in zwei Teile zerlegt, um zunächst schrittweise bis zur Zehn zu rechnen.</a:t>
            </a:r>
          </a:p>
          <a:p>
            <a:pPr marL="171450" indent="-171450">
              <a:buFont typeface="Arial" panose="020B0604020202020204" pitchFamily="34" charset="0"/>
              <a:buChar char="•"/>
            </a:pPr>
            <a:r>
              <a:rPr lang="de-DE" baseline="0" dirty="0"/>
              <a:t>Hilfsaufgabe nutzen: Ähnlich wie bei den Nachbaraufgaben helfen hier bereits bekannte Aufgaben beim Lösen der Aufgabe. Noch fehlende Plättchen müssen ergänzt bzw. zu viele Plättchen abgezogen werden.</a:t>
            </a:r>
          </a:p>
          <a:p>
            <a:pPr marL="171450" indent="-171450">
              <a:buFont typeface="Arial" panose="020B0604020202020204" pitchFamily="34" charset="0"/>
              <a:buChar char="•"/>
            </a:pPr>
            <a:r>
              <a:rPr lang="de-DE" baseline="0" dirty="0"/>
              <a:t>Zerlegen beider Summanden: Das Zerlegen beider Summanden ergibt vor allem dann Sinn, wenn man die 5er-Struktur nutzen möchte (zwei 5er sind zehn). Die „restlichen“ Plättchen werden addiert.</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81</a:t>
            </a:fld>
            <a:endParaRPr lang="de-DE"/>
          </a:p>
        </p:txBody>
      </p:sp>
    </p:spTree>
    <p:extLst>
      <p:ext uri="{BB962C8B-B14F-4D97-AF65-F5344CB8AC3E}">
        <p14:creationId xmlns:p14="http://schemas.microsoft.com/office/powerpoint/2010/main" val="25054498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Lernvideo 2a: https://mahiko.dzlm.de/node/213</a:t>
            </a:r>
          </a:p>
          <a:p>
            <a:r>
              <a:rPr lang="de-DE" dirty="0"/>
              <a:t>Legen</a:t>
            </a:r>
            <a:r>
              <a:rPr lang="de-DE" baseline="0" dirty="0"/>
              <a:t> und Beschreiben der Aufgabe </a:t>
            </a:r>
            <a:r>
              <a:rPr lang="de-DE" dirty="0"/>
              <a:t>7 + 6 (drei verschiedene</a:t>
            </a:r>
            <a:r>
              <a:rPr lang="de-DE" baseline="0" dirty="0"/>
              <a:t> Rechenwege/-strategien: Nachbaraufgabe 6 + 6, Zerlegen beider Summanden (5 + 5) + (2 + 1), Zerlegen eines Summanden 7 + (3 + 3))</a:t>
            </a:r>
            <a:endParaRPr lang="de-DE" dirty="0"/>
          </a:p>
          <a:p>
            <a:r>
              <a:rPr lang="de-DE" dirty="0"/>
              <a:t>Lernvideo</a:t>
            </a:r>
            <a:r>
              <a:rPr lang="de-DE" baseline="0" dirty="0"/>
              <a:t> 2b: </a:t>
            </a:r>
            <a:r>
              <a:rPr lang="de-DE" dirty="0"/>
              <a:t>https://mahiko.dzlm.de/node/214</a:t>
            </a:r>
          </a:p>
          <a:p>
            <a:r>
              <a:rPr lang="de-DE" dirty="0"/>
              <a:t>Legen</a:t>
            </a:r>
            <a:r>
              <a:rPr lang="de-DE" baseline="0" dirty="0"/>
              <a:t> und Beschreiben der Aufgabe 9 </a:t>
            </a:r>
            <a:r>
              <a:rPr lang="de-DE" dirty="0"/>
              <a:t>+ 7 (zwei verschiedene</a:t>
            </a:r>
            <a:r>
              <a:rPr lang="de-DE" baseline="0" dirty="0"/>
              <a:t> Rechenwege/-strategien: Partneraufgabe/Verdoppelungsaufgabe 8 + 8, Zerlegen eines Summanden 9 + (1 + 6))</a:t>
            </a:r>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82</a:t>
            </a:fld>
            <a:endParaRPr lang="de-DE"/>
          </a:p>
        </p:txBody>
      </p:sp>
    </p:spTree>
    <p:extLst>
      <p:ext uri="{BB962C8B-B14F-4D97-AF65-F5344CB8AC3E}">
        <p14:creationId xmlns:p14="http://schemas.microsoft.com/office/powerpoint/2010/main" val="35125461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83</a:t>
            </a:fld>
            <a:endParaRPr lang="de-DE"/>
          </a:p>
        </p:txBody>
      </p:sp>
    </p:spTree>
    <p:extLst>
      <p:ext uri="{BB962C8B-B14F-4D97-AF65-F5344CB8AC3E}">
        <p14:creationId xmlns:p14="http://schemas.microsoft.com/office/powerpoint/2010/main" val="6201982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84</a:t>
            </a:fld>
            <a:endParaRPr lang="de-DE"/>
          </a:p>
        </p:txBody>
      </p:sp>
    </p:spTree>
    <p:extLst>
      <p:ext uri="{BB962C8B-B14F-4D97-AF65-F5344CB8AC3E}">
        <p14:creationId xmlns:p14="http://schemas.microsoft.com/office/powerpoint/2010/main" val="24052719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85</a:t>
            </a:fld>
            <a:endParaRPr lang="de-DE"/>
          </a:p>
        </p:txBody>
      </p:sp>
    </p:spTree>
    <p:extLst>
      <p:ext uri="{BB962C8B-B14F-4D97-AF65-F5344CB8AC3E}">
        <p14:creationId xmlns:p14="http://schemas.microsoft.com/office/powerpoint/2010/main" val="376677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Kinder benötigen selbstverständlich auch die Fähigkeit des automatisierten Abrufens von Ergebnissen der kleinen 1+1-Aufgaben. Denn mit diesem Werkzeug sind sie erst in der Lage komplexere Aufgaben zu lösen, ohne sich jedes Ergebnis einzeln ableiten zu müssen. Allerdings muss vor dem Üben der 1+1-Aufgaben eine Verständnisgrundlage geschaffen werden. Dieses Wissen befähigt Kinder auch dazu, die Zahl und Aufgabenbeziehungen die sie nutzen, auf weitere Zahlräume zu übertragen. Denn es können ja nicht alle benötigten Aufgaben auswendig gelernt werden.</a:t>
            </a:r>
          </a:p>
        </p:txBody>
      </p:sp>
      <p:sp>
        <p:nvSpPr>
          <p:cNvPr id="4" name="Foliennummernplatzhalter 3"/>
          <p:cNvSpPr>
            <a:spLocks noGrp="1"/>
          </p:cNvSpPr>
          <p:nvPr>
            <p:ph type="sldNum" sz="quarter" idx="10"/>
          </p:nvPr>
        </p:nvSpPr>
        <p:spPr/>
        <p:txBody>
          <a:bodyPr/>
          <a:lstStyle/>
          <a:p>
            <a:fld id="{FAF12454-57A3-5346-8AD1-8A7E704F94A5}" type="slidenum">
              <a:rPr lang="de-DE" smtClean="0"/>
              <a:pPr/>
              <a:t>86</a:t>
            </a:fld>
            <a:endParaRPr lang="de-DE" dirty="0"/>
          </a:p>
        </p:txBody>
      </p:sp>
    </p:spTree>
    <p:extLst>
      <p:ext uri="{BB962C8B-B14F-4D97-AF65-F5344CB8AC3E}">
        <p14:creationId xmlns:p14="http://schemas.microsoft.com/office/powerpoint/2010/main" val="35237895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de-DE" b="0" i="0" u="none" strike="noStrike" dirty="0">
                <a:solidFill>
                  <a:srgbClr val="222222"/>
                </a:solidFill>
                <a:effectLst/>
                <a:latin typeface="Open Sans" panose="020B0606030504020204" pitchFamily="34" charset="0"/>
              </a:rPr>
              <a:t>Bei dieser Übung werden Aufgabenbeziehungen genutzt, indem Kernaufgaben zum Lösen von Nicht-Kernaufgaben herangezogen werden. Durch dieses beziehungsreihe Üben haben die Kinder außerdem Gelegenheit, die Ergebnisse der Kernaufgaben nach und nach zu verinnerlichen. Um den Kindern dabei zu helfen, die Beziehungen zwischen Kernaufgaben und Nicht-Kernaufgaben zu durchdringen, sollten bei Bedarf immer wieder passende Fragen gestellt bzw. Impulse gesetzt werden. </a:t>
            </a:r>
          </a:p>
          <a:p>
            <a:pPr algn="l" fontAlgn="base"/>
            <a:endParaRPr lang="de-DE" b="0" i="0" u="none" strike="noStrike" dirty="0">
              <a:solidFill>
                <a:srgbClr val="222222"/>
              </a:solidFill>
              <a:effectLst/>
              <a:latin typeface="Open Sans" panose="020B0606030504020204" pitchFamily="34" charset="0"/>
            </a:endParaRPr>
          </a:p>
          <a:p>
            <a:pPr algn="l" fontAlgn="base"/>
            <a:r>
              <a:rPr lang="de-DE" b="0" i="0" u="none" strike="noStrike" dirty="0">
                <a:solidFill>
                  <a:srgbClr val="222222"/>
                </a:solidFill>
                <a:effectLst/>
                <a:latin typeface="Open Sans" panose="020B0606030504020204" pitchFamily="34" charset="0"/>
              </a:rPr>
              <a:t>Hinweis: Übungen, die ausschließlich der Automatisierung des kleinen 1+1 dienen, sollten erst bearbeitet werden, nachdem eine verständnisbasierte Erarbeitung der Aufgaben erfolgt ist!</a:t>
            </a:r>
          </a:p>
          <a:p>
            <a:pPr algn="l" fontAlgn="base"/>
            <a:endParaRPr lang="de-DE" b="0" i="0" u="none" strike="noStrike" dirty="0">
              <a:solidFill>
                <a:srgbClr val="222222"/>
              </a:solidFill>
              <a:effectLst/>
              <a:latin typeface="Open Sans" panose="020B0606030504020204" pitchFamily="34" charset="0"/>
            </a:endParaRPr>
          </a:p>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87</a:t>
            </a:fld>
            <a:endParaRPr lang="de-DE"/>
          </a:p>
        </p:txBody>
      </p:sp>
    </p:spTree>
    <p:extLst>
      <p:ext uri="{BB962C8B-B14F-4D97-AF65-F5344CB8AC3E}">
        <p14:creationId xmlns:p14="http://schemas.microsoft.com/office/powerpoint/2010/main" val="1729827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beim Einsatz produktiver Übungsformate wie beispielsweise Zahlenmauern oder Entdeckerpäckchen werden die Aufgaben des kleinen 1+1/1-1 sinnstiftend geübt. Gleichzeitig wird das Beschreiben und Begründen von Beziehungen zwischen Aufgaben angebahnt. </a:t>
            </a:r>
            <a:br>
              <a:rPr lang="de-DE" dirty="0"/>
            </a:br>
            <a:endParaRPr lang="de-DE" sz="1200" b="0" i="0" kern="1200" dirty="0">
              <a:solidFill>
                <a:schemeClr val="tx1"/>
              </a:solidFill>
              <a:effectLst/>
              <a:latin typeface="+mn-lt"/>
              <a:ea typeface="+mn-ea"/>
              <a:cs typeface="+mn-cs"/>
            </a:endParaRPr>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88</a:t>
            </a:fld>
            <a:endParaRPr lang="de-DE"/>
          </a:p>
        </p:txBody>
      </p:sp>
    </p:spTree>
    <p:extLst>
      <p:ext uri="{BB962C8B-B14F-4D97-AF65-F5344CB8AC3E}">
        <p14:creationId xmlns:p14="http://schemas.microsoft.com/office/powerpoint/2010/main" val="972510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40991831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sz="1800" dirty="0">
                <a:solidFill>
                  <a:srgbClr val="212121"/>
                </a:solidFill>
                <a:effectLst/>
                <a:latin typeface="OpenSans"/>
              </a:rPr>
              <a:t>Nachdem die Ergebnisse der Aufgaben des kleinen 1+1 verständnisbasiert erarbeitet wurden, sollten diese durch Übungen zum schnellen Abrufen verinnerlicht werden. Dafür kann beispielsweise mit 1+1-Karten und einer Karteibox gearbeitet werden. Nähere Informationen hierzu finden Sie beispielsweise hier: </a:t>
            </a:r>
            <a:r>
              <a:rPr lang="de-DE" sz="1800" b="0" i="0" u="none" strike="noStrike" dirty="0">
                <a:effectLst/>
                <a:latin typeface="Arial" panose="020B0604020202020204" pitchFamily="34" charset="0"/>
                <a:cs typeface="Arial" panose="020B0604020202020204" pitchFamily="34" charset="0"/>
              </a:rPr>
              <a:t>https://</a:t>
            </a:r>
            <a:r>
              <a:rPr lang="de-DE" sz="1800" b="0" i="0" u="none" strike="noStrike" dirty="0" err="1">
                <a:effectLst/>
                <a:latin typeface="Arial" panose="020B0604020202020204" pitchFamily="34" charset="0"/>
                <a:cs typeface="Arial" panose="020B0604020202020204" pitchFamily="34" charset="0"/>
              </a:rPr>
              <a:t>mahiko.dzlm.de</a:t>
            </a:r>
            <a:r>
              <a:rPr lang="de-DE" sz="1800" b="0" i="0" u="none" strike="noStrike" dirty="0">
                <a:effectLst/>
                <a:latin typeface="Arial" panose="020B0604020202020204" pitchFamily="34" charset="0"/>
                <a:cs typeface="Arial" panose="020B0604020202020204" pitchFamily="34" charset="0"/>
              </a:rPr>
              <a:t>/</a:t>
            </a:r>
            <a:r>
              <a:rPr lang="de-DE" sz="1800" b="0" i="0" u="none" strike="noStrike" dirty="0" err="1">
                <a:effectLst/>
                <a:latin typeface="Arial" panose="020B0604020202020204" pitchFamily="34" charset="0"/>
                <a:cs typeface="Arial" panose="020B0604020202020204" pitchFamily="34" charset="0"/>
              </a:rPr>
              <a:t>node</a:t>
            </a:r>
            <a:r>
              <a:rPr lang="de-DE" sz="1800" b="0" i="0" u="none" strike="noStrike" dirty="0">
                <a:effectLst/>
                <a:latin typeface="Arial" panose="020B0604020202020204" pitchFamily="34" charset="0"/>
                <a:cs typeface="Arial" panose="020B0604020202020204" pitchFamily="34" charset="0"/>
              </a:rPr>
              <a:t>/113</a:t>
            </a:r>
            <a:endParaRPr lang="de-DE" sz="1800" dirty="0">
              <a:solidFill>
                <a:srgbClr val="212121"/>
              </a:solidFill>
              <a:effectLst/>
              <a:latin typeface="OpenSan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de-DE" sz="1800" dirty="0">
              <a:solidFill>
                <a:srgbClr val="212121"/>
              </a:solidFill>
              <a:effectLst/>
              <a:latin typeface="OpenSans"/>
            </a:endParaRPr>
          </a:p>
          <a:p>
            <a:pPr algn="l" fontAlgn="base"/>
            <a:endParaRPr lang="de-DE" b="0" i="0" u="none" strike="noStrike" dirty="0">
              <a:solidFill>
                <a:srgbClr val="222222"/>
              </a:solidFill>
              <a:effectLst/>
              <a:latin typeface="Open Sans" panose="020B0606030504020204" pitchFamily="34" charset="0"/>
            </a:endParaRPr>
          </a:p>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89</a:t>
            </a:fld>
            <a:endParaRPr lang="de-DE"/>
          </a:p>
        </p:txBody>
      </p:sp>
    </p:spTree>
    <p:extLst>
      <p:ext uri="{BB962C8B-B14F-4D97-AF65-F5344CB8AC3E}">
        <p14:creationId xmlns:p14="http://schemas.microsoft.com/office/powerpoint/2010/main" val="2224939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91</a:t>
            </a:fld>
            <a:endParaRPr lang="de-DE"/>
          </a:p>
        </p:txBody>
      </p:sp>
    </p:spTree>
    <p:extLst>
      <p:ext uri="{BB962C8B-B14F-4D97-AF65-F5344CB8AC3E}">
        <p14:creationId xmlns:p14="http://schemas.microsoft.com/office/powerpoint/2010/main" val="24052719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92</a:t>
            </a:fld>
            <a:endParaRPr lang="de-DE"/>
          </a:p>
        </p:txBody>
      </p:sp>
    </p:spTree>
    <p:extLst>
      <p:ext uri="{BB962C8B-B14F-4D97-AF65-F5344CB8AC3E}">
        <p14:creationId xmlns:p14="http://schemas.microsoft.com/office/powerpoint/2010/main" val="17072215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i="0" u="none"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93</a:t>
            </a:fld>
            <a:endParaRPr lang="de-DE"/>
          </a:p>
        </p:txBody>
      </p:sp>
    </p:spTree>
    <p:extLst>
      <p:ext uri="{BB962C8B-B14F-4D97-AF65-F5344CB8AC3E}">
        <p14:creationId xmlns:p14="http://schemas.microsoft.com/office/powerpoint/2010/main" val="28724032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94</a:t>
            </a:fld>
            <a:endParaRPr lang="de-DE"/>
          </a:p>
        </p:txBody>
      </p:sp>
    </p:spTree>
    <p:extLst>
      <p:ext uri="{BB962C8B-B14F-4D97-AF65-F5344CB8AC3E}">
        <p14:creationId xmlns:p14="http://schemas.microsoft.com/office/powerpoint/2010/main" val="19517806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95</a:t>
            </a:fld>
            <a:endParaRPr lang="de-DE"/>
          </a:p>
        </p:txBody>
      </p:sp>
    </p:spTree>
    <p:extLst>
      <p:ext uri="{BB962C8B-B14F-4D97-AF65-F5344CB8AC3E}">
        <p14:creationId xmlns:p14="http://schemas.microsoft.com/office/powerpoint/2010/main" val="40749133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96</a:t>
            </a:fld>
            <a:endParaRPr lang="de-DE"/>
          </a:p>
        </p:txBody>
      </p:sp>
    </p:spTree>
    <p:extLst>
      <p:ext uri="{BB962C8B-B14F-4D97-AF65-F5344CB8AC3E}">
        <p14:creationId xmlns:p14="http://schemas.microsoft.com/office/powerpoint/2010/main" val="30533011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97</a:t>
            </a:fld>
            <a:endParaRPr lang="de-DE"/>
          </a:p>
        </p:txBody>
      </p:sp>
    </p:spTree>
    <p:extLst>
      <p:ext uri="{BB962C8B-B14F-4D97-AF65-F5344CB8AC3E}">
        <p14:creationId xmlns:p14="http://schemas.microsoft.com/office/powerpoint/2010/main" val="4010195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98</a:t>
            </a:fld>
            <a:endParaRPr lang="de-DE"/>
          </a:p>
        </p:txBody>
      </p:sp>
    </p:spTree>
    <p:extLst>
      <p:ext uri="{BB962C8B-B14F-4D97-AF65-F5344CB8AC3E}">
        <p14:creationId xmlns:p14="http://schemas.microsoft.com/office/powerpoint/2010/main" val="23818117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99</a:t>
            </a:fld>
            <a:endParaRPr lang="de-DE"/>
          </a:p>
        </p:txBody>
      </p:sp>
    </p:spTree>
    <p:extLst>
      <p:ext uri="{BB962C8B-B14F-4D97-AF65-F5344CB8AC3E}">
        <p14:creationId xmlns:p14="http://schemas.microsoft.com/office/powerpoint/2010/main" val="3115168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baseline="0" dirty="0"/>
              <a:t>Arbeitsaufträge zur Planung und Durchführung sowie das Arbeitsblatt zur Ergebnissicherung werden als Erinnerung und Anknüpfung an die letzte Veranstaltung gezeigt.</a:t>
            </a:r>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5817407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100</a:t>
            </a:fld>
            <a:endParaRPr lang="de-DE"/>
          </a:p>
        </p:txBody>
      </p:sp>
    </p:spTree>
    <p:extLst>
      <p:ext uri="{BB962C8B-B14F-4D97-AF65-F5344CB8AC3E}">
        <p14:creationId xmlns:p14="http://schemas.microsoft.com/office/powerpoint/2010/main" val="39144227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hyperlink" Target="http://pikas.dzlm.de/"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07F59BF-9292-6101-0C7F-B51CADEC237F}"/>
              </a:ext>
            </a:extLst>
          </p:cNvPr>
          <p:cNvPicPr>
            <a:picLocks/>
          </p:cNvPicPr>
          <p:nvPr userDrawn="1"/>
        </p:nvPicPr>
        <p:blipFill>
          <a:blip r:embed="rId2"/>
          <a:stretch>
            <a:fillRect/>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505440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63504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72481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Tree>
    <p:extLst>
      <p:ext uri="{BB962C8B-B14F-4D97-AF65-F5344CB8AC3E}">
        <p14:creationId xmlns:p14="http://schemas.microsoft.com/office/powerpoint/2010/main" val="967285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April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583034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119737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475747"/>
            <a:ext cx="7105899" cy="1691691"/>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8" y="4282203"/>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7"/>
            <a:ext cx="6438900" cy="176860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3063024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966636"/>
            <a:ext cx="7105899" cy="1200802"/>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3206568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4666395"/>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102595" y="4789912"/>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185235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102595" y="4789912"/>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2122537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5467148"/>
            <a:ext cx="7105899" cy="700289"/>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Tree>
    <p:extLst>
      <p:ext uri="{BB962C8B-B14F-4D97-AF65-F5344CB8AC3E}">
        <p14:creationId xmlns:p14="http://schemas.microsoft.com/office/powerpoint/2010/main" val="121759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769319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4393673"/>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514248"/>
            <a:ext cx="7105899" cy="1653189"/>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Tree>
    <p:extLst>
      <p:ext uri="{BB962C8B-B14F-4D97-AF65-F5344CB8AC3E}">
        <p14:creationId xmlns:p14="http://schemas.microsoft.com/office/powerpoint/2010/main" val="1494161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3191032"/>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326861"/>
            <a:ext cx="7105899" cy="2840578"/>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1872207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385695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941623"/>
            <a:ext cx="7105899" cy="22258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2109946"/>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107379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3633460"/>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698563"/>
            <a:ext cx="7105899" cy="246887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76861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1492871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698563"/>
            <a:ext cx="7105899" cy="246887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76861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1569344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2865890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Tree>
    <p:extLst>
      <p:ext uri="{BB962C8B-B14F-4D97-AF65-F5344CB8AC3E}">
        <p14:creationId xmlns:p14="http://schemas.microsoft.com/office/powerpoint/2010/main" val="2375995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Tree>
    <p:extLst>
      <p:ext uri="{BB962C8B-B14F-4D97-AF65-F5344CB8AC3E}">
        <p14:creationId xmlns:p14="http://schemas.microsoft.com/office/powerpoint/2010/main" val="186334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302681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656949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296110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362037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68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F143F12D-CD44-4E95-8234-45130BA1C322}" type="slidenum">
              <a:rPr lang="de-DE" smtClean="0">
                <a:solidFill>
                  <a:prstClr val="black">
                    <a:tint val="75000"/>
                  </a:prstClr>
                </a:solidFill>
              </a:rPr>
              <a:pPr/>
              <a:t>‹Nr.›</a:t>
            </a:fld>
            <a:endParaRPr lang="de-DE">
              <a:solidFill>
                <a:prstClr val="black">
                  <a:tint val="75000"/>
                </a:prstClr>
              </a:solidFill>
            </a:endParaRPr>
          </a:p>
        </p:txBody>
      </p:sp>
      <p:cxnSp>
        <p:nvCxnSpPr>
          <p:cNvPr id="8" name="Gerade Verbindung 7"/>
          <p:cNvCxnSpPr/>
          <p:nvPr userDrawn="1"/>
        </p:nvCxnSpPr>
        <p:spPr>
          <a:xfrm>
            <a:off x="1259634" y="9621688"/>
            <a:ext cx="3782834" cy="0"/>
          </a:xfrm>
          <a:prstGeom prst="line">
            <a:avLst/>
          </a:prstGeom>
          <a:ln w="25400">
            <a:solidFill>
              <a:srgbClr val="7BB61C"/>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userDrawn="1"/>
        </p:nvCxnSpPr>
        <p:spPr>
          <a:xfrm>
            <a:off x="463960" y="1268760"/>
            <a:ext cx="7200800" cy="0"/>
          </a:xfrm>
          <a:prstGeom prst="line">
            <a:avLst/>
          </a:prstGeom>
          <a:ln w="25400">
            <a:solidFill>
              <a:srgbClr val="7BB6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49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5662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2323791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40662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6"/>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7"/>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2" name="Grafik 1">
            <a:extLst>
              <a:ext uri="{FF2B5EF4-FFF2-40B4-BE49-F238E27FC236}">
                <a16:creationId xmlns:a16="http://schemas.microsoft.com/office/drawing/2014/main" id="{E0E44E7D-C775-5835-73D6-B9C35FA6CBDD}"/>
              </a:ext>
            </a:extLst>
          </p:cNvPr>
          <p:cNvPicPr>
            <a:picLocks/>
          </p:cNvPicPr>
          <p:nvPr userDrawn="1"/>
        </p:nvPicPr>
        <p:blipFill>
          <a:blip r:embed="rId8"/>
          <a:stretch>
            <a:fillRect/>
          </a:stretch>
        </p:blipFill>
        <p:spPr>
          <a:xfrm>
            <a:off x="3670373" y="6075833"/>
            <a:ext cx="2076231" cy="243041"/>
          </a:xfrm>
          <a:prstGeom prst="rect">
            <a:avLst/>
          </a:prstGeom>
        </p:spPr>
      </p:pic>
    </p:spTree>
    <p:extLst>
      <p:ext uri="{BB962C8B-B14F-4D97-AF65-F5344CB8AC3E}">
        <p14:creationId xmlns:p14="http://schemas.microsoft.com/office/powerpoint/2010/main" val="280006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34955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08037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99757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8194204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87035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35" r:id="rId3"/>
    <p:sldLayoutId id="2147483736" r:id="rId4"/>
    <p:sldLayoutId id="2147483706" r:id="rId5"/>
    <p:sldLayoutId id="2147483707" r:id="rId6"/>
    <p:sldLayoutId id="2147483708" r:id="rId7"/>
    <p:sldLayoutId id="2147483709" r:id="rId8"/>
    <p:sldLayoutId id="2147483710" r:id="rId9"/>
    <p:sldLayoutId id="2147483724" r:id="rId10"/>
    <p:sldLayoutId id="2147483711" r:id="rId11"/>
    <p:sldLayoutId id="2147483712" r:id="rId12"/>
    <p:sldLayoutId id="2147483713" r:id="rId13"/>
    <p:sldLayoutId id="2147483714" r:id="rId14"/>
    <p:sldLayoutId id="2147483728" r:id="rId15"/>
    <p:sldLayoutId id="2147483715" r:id="rId16"/>
    <p:sldLayoutId id="2147483725" r:id="rId17"/>
    <p:sldLayoutId id="2147483730" r:id="rId18"/>
    <p:sldLayoutId id="2147483716" r:id="rId19"/>
    <p:sldLayoutId id="2147483731" r:id="rId20"/>
    <p:sldLayoutId id="2147483717" r:id="rId21"/>
    <p:sldLayoutId id="2147483737" r:id="rId22"/>
    <p:sldLayoutId id="2147483727" r:id="rId23"/>
    <p:sldLayoutId id="2147483732" r:id="rId24"/>
    <p:sldLayoutId id="2147483723" r:id="rId25"/>
    <p:sldLayoutId id="2147483718" r:id="rId26"/>
    <p:sldLayoutId id="2147483719" r:id="rId27"/>
    <p:sldLayoutId id="2147483720" r:id="rId28"/>
    <p:sldLayoutId id="2147483721" r:id="rId29"/>
    <p:sldLayoutId id="2147483722" r:id="rId30"/>
    <p:sldLayoutId id="2147483726" r:id="rId31"/>
    <p:sldLayoutId id="2147483729" r:id="rId32"/>
    <p:sldLayoutId id="2147483733" r:id="rId33"/>
    <p:sldLayoutId id="2147483734" r:id="rId34"/>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8" Type="http://schemas.openxmlformats.org/officeDocument/2006/relationships/hyperlink" Target="https://pikas.dzlm.de/node/554" TargetMode="External"/><Relationship Id="rId3" Type="http://schemas.openxmlformats.org/officeDocument/2006/relationships/hyperlink" Target="https://mahiko.dzlm.de/node/49" TargetMode="External"/><Relationship Id="rId7" Type="http://schemas.openxmlformats.org/officeDocument/2006/relationships/hyperlink" Target="https://pikas.dzlm.de/node/693" TargetMode="External"/><Relationship Id="rId2" Type="http://schemas.openxmlformats.org/officeDocument/2006/relationships/notesSlide" Target="../notesSlides/notesSlide90.xml"/><Relationship Id="rId1" Type="http://schemas.openxmlformats.org/officeDocument/2006/relationships/slideLayout" Target="../slideLayouts/slideLayout11.xml"/><Relationship Id="rId6" Type="http://schemas.openxmlformats.org/officeDocument/2006/relationships/hyperlink" Target="https://mahiko.dzlm.de/node/113" TargetMode="External"/><Relationship Id="rId5" Type="http://schemas.openxmlformats.org/officeDocument/2006/relationships/hyperlink" Target="https://mahiko.dzlm.de/node/213" TargetMode="External"/><Relationship Id="rId4" Type="http://schemas.openxmlformats.org/officeDocument/2006/relationships/hyperlink" Target="https://mahiko.dzlm.de/node/5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mahiko.dzlm.de/node/49"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mahiko.dzlm.de/node/50"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12"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55.png"/><Relationship Id="rId11" Type="http://schemas.openxmlformats.org/officeDocument/2006/relationships/image" Target="../media/image60.pn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42.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71.tif"/><Relationship Id="rId4" Type="http://schemas.openxmlformats.org/officeDocument/2006/relationships/image" Target="../media/image70.tif"/></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3.png"/><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61.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90.jp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1.png"/><Relationship Id="rId7"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3.png"/><Relationship Id="rId7"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61.png"/><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42.png"/><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3.png"/><Relationship Id="rId7"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61.png"/><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8.jpeg"/><Relationship Id="rId7"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hyperlink" Target="https://mahiko.dzlm.de/node/213" TargetMode="External"/><Relationship Id="rId5" Type="http://schemas.openxmlformats.org/officeDocument/2006/relationships/image" Target="../media/image102.png"/><Relationship Id="rId4" Type="http://schemas.openxmlformats.org/officeDocument/2006/relationships/hyperlink" Target="https://mahiko.dzlm.de/node/214" TargetMode="External"/><Relationship Id="rId9"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image" Target="../media/image93.png"/><Relationship Id="rId5" Type="http://schemas.openxmlformats.org/officeDocument/2006/relationships/image" Target="../media/image96.png"/><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4</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Nicht zählendes Rechnen: 1+1 und 1-1</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lstStyle/>
          <a:p>
            <a:r>
              <a:rPr lang="de-DE" dirty="0"/>
              <a:t>Arithmetische Basiskompetenzen sichern – Rechenschwierigkeiten vermeiden </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p:txBody>
          <a:bodyPr/>
          <a:lstStyle/>
          <a:p>
            <a:r>
              <a:rPr lang="de-DE" sz="1200" b="1" dirty="0"/>
              <a:t>Mögliche Vorgehensweise</a:t>
            </a:r>
            <a:r>
              <a:rPr lang="de-DE" sz="1200" dirty="0"/>
              <a:t>: </a:t>
            </a:r>
          </a:p>
          <a:p>
            <a:r>
              <a:rPr lang="de-DE" sz="1200" dirty="0"/>
              <a:t>Es werden Dreiergruppen gebildet. Die Ergebnisse werden auf verschiedenfarbigen Karten festgehalten (mit Stift auf Papier oder digital).</a:t>
            </a:r>
          </a:p>
          <a:p>
            <a:r>
              <a:rPr lang="de-DE" sz="1200" dirty="0"/>
              <a:t>Farbe A: aufgetretene Schwierigkeiten</a:t>
            </a:r>
          </a:p>
          <a:p>
            <a:r>
              <a:rPr lang="de-DE" sz="1200" dirty="0"/>
              <a:t>Farbe B: Impulse zur Darstellungsvernetzung durch die Lehrkraft</a:t>
            </a:r>
          </a:p>
          <a:p>
            <a:r>
              <a:rPr lang="de-DE" sz="1200" dirty="0"/>
              <a:t>Farbe C: weitere gute Umsetzungsideen</a:t>
            </a:r>
          </a:p>
          <a:p>
            <a:r>
              <a:rPr lang="de-DE" sz="1200" dirty="0"/>
              <a:t>Farbe D: offene Fragen</a:t>
            </a:r>
          </a:p>
          <a:p>
            <a:r>
              <a:rPr lang="de-DE" sz="1200" dirty="0"/>
              <a:t>Die Karten werden an einer Flipchart oder digital nach Möglichkeit thematisch </a:t>
            </a:r>
            <a:r>
              <a:rPr lang="de-DE" sz="1200" dirty="0" err="1"/>
              <a:t>geclustert</a:t>
            </a:r>
            <a:r>
              <a:rPr lang="de-DE" sz="1200" dirty="0"/>
              <a:t>. Zum Abschluss fokussiert die/der Moderierende im Plenum noch einmal wesentliche Aspekte (s. Kernbotschaften) und greift Fragen auf.</a:t>
            </a:r>
          </a:p>
          <a:p>
            <a:endParaRPr lang="de-DE" sz="1200" dirty="0"/>
          </a:p>
          <a:p>
            <a:pPr algn="just"/>
            <a:endParaRPr lang="de-DE" sz="1200" dirty="0"/>
          </a:p>
        </p:txBody>
      </p:sp>
    </p:spTree>
    <p:extLst>
      <p:ext uri="{BB962C8B-B14F-4D97-AF65-F5344CB8AC3E}">
        <p14:creationId xmlns:p14="http://schemas.microsoft.com/office/powerpoint/2010/main" val="26127720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184319" cy="4355793"/>
          </a:xfrm>
        </p:spPr>
        <p:txBody>
          <a:bodyPr/>
          <a:lstStyle/>
          <a:p>
            <a:pPr marL="0" indent="0">
              <a:lnSpc>
                <a:spcPct val="114000"/>
              </a:lnSpc>
              <a:spcBef>
                <a:spcPts val="400"/>
              </a:spcBef>
              <a:buNone/>
            </a:pPr>
            <a:r>
              <a:rPr lang="de-DE" sz="1600" dirty="0"/>
              <a:t>Viele Aufgabenbeispiele entstammen dem Projekt PIKAS und seinen Partnerprojekten:</a:t>
            </a:r>
          </a:p>
          <a:p>
            <a:pPr>
              <a:lnSpc>
                <a:spcPct val="114000"/>
              </a:lnSpc>
              <a:spcBef>
                <a:spcPts val="400"/>
              </a:spcBef>
            </a:pPr>
            <a:r>
              <a:rPr lang="de-DE" sz="1600" dirty="0">
                <a:hlinkClick r:id="rId3"/>
              </a:rPr>
              <a:t>https://mahiko.dzlm.de/node/49</a:t>
            </a:r>
            <a:r>
              <a:rPr lang="de-DE" sz="1600" dirty="0"/>
              <a:t> (Grundlagen-Video „Sicher im 1+1“)</a:t>
            </a:r>
          </a:p>
          <a:p>
            <a:pPr>
              <a:lnSpc>
                <a:spcPct val="114000"/>
              </a:lnSpc>
              <a:spcBef>
                <a:spcPts val="400"/>
              </a:spcBef>
            </a:pPr>
            <a:r>
              <a:rPr lang="de-DE" sz="1600" dirty="0">
                <a:hlinkClick r:id="rId4"/>
              </a:rPr>
              <a:t>https://mahiko.dzlm.de/node/50</a:t>
            </a:r>
            <a:r>
              <a:rPr lang="de-DE" sz="1600" dirty="0"/>
              <a:t> (Grundlagen-Video „Sicher im 1-1“)</a:t>
            </a:r>
          </a:p>
          <a:p>
            <a:pPr>
              <a:lnSpc>
                <a:spcPct val="114000"/>
              </a:lnSpc>
              <a:spcBef>
                <a:spcPts val="400"/>
              </a:spcBef>
            </a:pPr>
            <a:r>
              <a:rPr lang="de-DE" sz="1600" dirty="0">
                <a:hlinkClick r:id="rId5"/>
              </a:rPr>
              <a:t>https://mahiko.dzlm.de/node/213</a:t>
            </a:r>
            <a:r>
              <a:rPr lang="de-DE" sz="1600" dirty="0"/>
              <a:t> (214) (Lernvideo 2a/b: „Sicher im 1+1“)</a:t>
            </a:r>
          </a:p>
          <a:p>
            <a:pPr marL="285750" marR="0" lvl="0" indent="-285750" algn="l" defTabSz="914400" rtl="0" eaLnBrk="1" fontAlgn="auto" latinLnBrk="0" hangingPunct="1">
              <a:lnSpc>
                <a:spcPct val="114000"/>
              </a:lnSpc>
              <a:spcBef>
                <a:spcPts val="4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https://mahiko.dzlm.de/node/113</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(Übungen - „</a:t>
            </a:r>
            <a:r>
              <a:rPr lang="de-DE" sz="1600" dirty="0"/>
              <a:t>Sicher im 1+1“</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lnSpc>
                <a:spcPct val="100000"/>
              </a:lnSpc>
            </a:pPr>
            <a:r>
              <a:rPr lang="de-DE" sz="1600" dirty="0">
                <a:hlinkClick r:id="rId7"/>
              </a:rPr>
              <a:t>https://pikas.dzlm.de/node/693</a:t>
            </a:r>
            <a:r>
              <a:rPr lang="de-DE" sz="1600" dirty="0"/>
              <a:t> (Zahlenmauern)</a:t>
            </a:r>
          </a:p>
          <a:p>
            <a:pPr>
              <a:lnSpc>
                <a:spcPct val="100000"/>
              </a:lnSpc>
            </a:pPr>
            <a:r>
              <a:rPr lang="de-DE" sz="1600" dirty="0">
                <a:hlinkClick r:id="rId8"/>
              </a:rPr>
              <a:t>https://pikas.dzlm.de/node/554</a:t>
            </a:r>
            <a:r>
              <a:rPr lang="de-DE" sz="1600" dirty="0"/>
              <a:t> (Entdeckerpäckchen)</a:t>
            </a:r>
          </a:p>
          <a:p>
            <a:pPr marL="285750" marR="0" lvl="0" indent="-285750" algn="l" defTabSz="914400" rtl="0" eaLnBrk="1" fontAlgn="auto" latinLnBrk="0" hangingPunct="1">
              <a:lnSpc>
                <a:spcPct val="114000"/>
              </a:lnSpc>
              <a:spcBef>
                <a:spcPts val="400"/>
              </a:spcBef>
              <a:spcAft>
                <a:spcPts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14000"/>
              </a:lnSpc>
              <a:spcBef>
                <a:spcPts val="400"/>
              </a:spcBef>
            </a:pPr>
            <a:endParaRPr lang="de-DE" dirty="0"/>
          </a:p>
          <a:p>
            <a:pPr>
              <a:lnSpc>
                <a:spcPct val="114000"/>
              </a:lnSpc>
              <a:spcBef>
                <a:spcPts val="400"/>
              </a:spcBef>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100</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p:txBody>
          <a:bodyPr/>
          <a:lstStyle/>
          <a:p>
            <a:r>
              <a:rPr lang="de-DE" dirty="0"/>
              <a:t>BENUTZTES MATERIAL</a:t>
            </a:r>
          </a:p>
        </p:txBody>
      </p:sp>
    </p:spTree>
    <p:extLst>
      <p:ext uri="{BB962C8B-B14F-4D97-AF65-F5344CB8AC3E}">
        <p14:creationId xmlns:p14="http://schemas.microsoft.com/office/powerpoint/2010/main" val="145734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71931-CE5B-0173-BA7C-6EB878F762F1}"/>
              </a:ext>
            </a:extLst>
          </p:cNvPr>
          <p:cNvSpPr>
            <a:spLocks noGrp="1"/>
          </p:cNvSpPr>
          <p:nvPr>
            <p:ph type="title"/>
          </p:nvPr>
        </p:nvSpPr>
        <p:spPr/>
        <p:txBody>
          <a:bodyPr/>
          <a:lstStyle/>
          <a:p>
            <a:r>
              <a:rPr lang="de-DE" dirty="0"/>
              <a:t>Reflexion des Erprobungsauftrags</a:t>
            </a:r>
          </a:p>
        </p:txBody>
      </p:sp>
      <p:sp>
        <p:nvSpPr>
          <p:cNvPr id="5" name="Datumsplatzhalter 4">
            <a:extLst>
              <a:ext uri="{FF2B5EF4-FFF2-40B4-BE49-F238E27FC236}">
                <a16:creationId xmlns:a16="http://schemas.microsoft.com/office/drawing/2014/main" id="{67E86A8B-E191-309F-319A-90F87B03E7D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E13C153-4F23-525B-710B-050C3F58D609}"/>
              </a:ext>
            </a:extLst>
          </p:cNvPr>
          <p:cNvSpPr>
            <a:spLocks noGrp="1"/>
          </p:cNvSpPr>
          <p:nvPr>
            <p:ph type="sldNum" sz="quarter" idx="12"/>
          </p:nvPr>
        </p:nvSpPr>
        <p:spPr/>
        <p:txBody>
          <a:bodyPr/>
          <a:lstStyle/>
          <a:p>
            <a:fld id="{C3752B7C-18A9-864D-BBCB-54A9F41B5594}" type="slidenum">
              <a:rPr lang="de-DE" smtClean="0"/>
              <a:pPr/>
              <a:t>11</a:t>
            </a:fld>
            <a:endParaRPr lang="de-DE" dirty="0"/>
          </a:p>
        </p:txBody>
      </p:sp>
      <p:pic>
        <p:nvPicPr>
          <p:cNvPr id="16" name="Grafik 15">
            <a:extLst>
              <a:ext uri="{FF2B5EF4-FFF2-40B4-BE49-F238E27FC236}">
                <a16:creationId xmlns:a16="http://schemas.microsoft.com/office/drawing/2014/main" id="{131F1E53-9DF4-A023-17F4-9D589887B1F3}"/>
              </a:ext>
            </a:extLst>
          </p:cNvPr>
          <p:cNvPicPr>
            <a:picLocks noChangeAspect="1"/>
          </p:cNvPicPr>
          <p:nvPr/>
        </p:nvPicPr>
        <p:blipFill>
          <a:blip r:embed="rId3"/>
          <a:stretch>
            <a:fillRect/>
          </a:stretch>
        </p:blipFill>
        <p:spPr>
          <a:xfrm>
            <a:off x="1096424" y="1151328"/>
            <a:ext cx="3529270" cy="4994362"/>
          </a:xfrm>
          <a:prstGeom prst="rect">
            <a:avLst/>
          </a:prstGeom>
          <a:solidFill>
            <a:schemeClr val="bg1"/>
          </a:solidFill>
          <a:effectLst>
            <a:outerShdw blurRad="63500" sx="102000" sy="102000" algn="ctr" rotWithShape="0">
              <a:prstClr val="black">
                <a:alpha val="40000"/>
              </a:prstClr>
            </a:outerShdw>
          </a:effectLst>
        </p:spPr>
      </p:pic>
      <p:pic>
        <p:nvPicPr>
          <p:cNvPr id="13" name="Grafik 12">
            <a:extLst>
              <a:ext uri="{FF2B5EF4-FFF2-40B4-BE49-F238E27FC236}">
                <a16:creationId xmlns:a16="http://schemas.microsoft.com/office/drawing/2014/main" id="{D5A380B8-6744-FD4C-810C-9BC0A315748B}"/>
              </a:ext>
            </a:extLst>
          </p:cNvPr>
          <p:cNvPicPr>
            <a:picLocks noChangeAspect="1"/>
          </p:cNvPicPr>
          <p:nvPr/>
        </p:nvPicPr>
        <p:blipFill>
          <a:blip r:embed="rId4"/>
          <a:stretch>
            <a:fillRect/>
          </a:stretch>
        </p:blipFill>
        <p:spPr>
          <a:xfrm>
            <a:off x="3892815" y="2228702"/>
            <a:ext cx="4800000" cy="360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877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B10105-8153-F9FC-87A3-EA11136196D2}"/>
              </a:ext>
            </a:extLst>
          </p:cNvPr>
          <p:cNvSpPr>
            <a:spLocks noGrp="1"/>
          </p:cNvSpPr>
          <p:nvPr>
            <p:ph type="title"/>
          </p:nvPr>
        </p:nvSpPr>
        <p:spPr/>
        <p:txBody>
          <a:bodyPr/>
          <a:lstStyle/>
          <a:p>
            <a:r>
              <a:rPr lang="de-DE" dirty="0"/>
              <a:t>Reflexion des Erprobungsauftrags</a:t>
            </a:r>
          </a:p>
        </p:txBody>
      </p:sp>
      <p:sp>
        <p:nvSpPr>
          <p:cNvPr id="4" name="Textplatzhalter 3">
            <a:extLst>
              <a:ext uri="{FF2B5EF4-FFF2-40B4-BE49-F238E27FC236}">
                <a16:creationId xmlns:a16="http://schemas.microsoft.com/office/drawing/2014/main" id="{8A76EE8B-B3FF-C727-51BC-0C8163E60074}"/>
              </a:ext>
            </a:extLst>
          </p:cNvPr>
          <p:cNvSpPr>
            <a:spLocks noGrp="1"/>
          </p:cNvSpPr>
          <p:nvPr>
            <p:ph type="body" sz="quarter" idx="14"/>
          </p:nvPr>
        </p:nvSpPr>
        <p:spPr>
          <a:xfrm>
            <a:off x="1763316" y="1660385"/>
            <a:ext cx="6438900" cy="4421437"/>
          </a:xfrm>
        </p:spPr>
        <p:txBody>
          <a:bodyPr>
            <a:normAutofit fontScale="92500" lnSpcReduction="20000"/>
          </a:bodyPr>
          <a:lstStyle/>
          <a:p>
            <a:pPr marL="0" marR="0" lvl="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Berichten Sie über die Durchführung der Aufgabe und Ihre Beobachtungen:</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indent="-285750">
              <a:spcBef>
                <a:spcPts val="0"/>
              </a:spcBef>
              <a:buFont typeface="Arial" panose="020B0604020202020204" pitchFamily="34" charset="0"/>
              <a:buChar char="•"/>
            </a:pPr>
            <a:r>
              <a:rPr lang="de-DE" sz="1700" dirty="0"/>
              <a:t>Wie übertragen die Kinder eine Zahl in unterschiedliche Darstellungen? </a:t>
            </a:r>
          </a:p>
          <a:p>
            <a:pPr marL="285750" indent="-285750">
              <a:spcBef>
                <a:spcPts val="0"/>
              </a:spcBef>
              <a:buFont typeface="Arial" panose="020B0604020202020204" pitchFamily="34" charset="0"/>
              <a:buChar char="•"/>
            </a:pPr>
            <a:r>
              <a:rPr lang="de-DE" sz="1700" dirty="0"/>
              <a:t>Wie begleiten die Kinder die Vernetzung sprachlich (Beschreibung und Erklärung)? Wie haben SIE die Vernetzung sprachlich begleitet?</a:t>
            </a:r>
          </a:p>
          <a:p>
            <a:pPr marL="285750" indent="-285750">
              <a:spcBef>
                <a:spcPts val="0"/>
              </a:spcBef>
              <a:buFont typeface="Arial" panose="020B0604020202020204" pitchFamily="34" charset="0"/>
              <a:buChar char="•"/>
            </a:pPr>
            <a:r>
              <a:rPr lang="de-DE" sz="1700" dirty="0"/>
              <a:t>Welche Schwierigkeiten sind aufgetreten? Was können Ursachen dafür sein?</a:t>
            </a:r>
          </a:p>
          <a:p>
            <a:pPr>
              <a:spcBef>
                <a:spcPts val="0"/>
              </a:spcBef>
            </a:pPr>
            <a:endParaRPr lang="de-DE" sz="1700" dirty="0"/>
          </a:p>
          <a:p>
            <a:pPr lvl="0">
              <a:lnSpc>
                <a:spcPct val="114000"/>
              </a:lnSpc>
              <a:spcBef>
                <a:spcPts val="600"/>
              </a:spcBef>
              <a:defRPr/>
            </a:pPr>
            <a:r>
              <a:rPr lang="de-DE" sz="1800" b="1" dirty="0">
                <a:solidFill>
                  <a:prstClr val="black"/>
                </a:solidFill>
              </a:rPr>
              <a:t>Tipps für die Praxis zu der durchgeführten Aufgabe und mögliche Diagnose- und Förderhinweise: </a:t>
            </a:r>
          </a:p>
          <a:p>
            <a:pPr marL="285750" lvl="0" indent="-285750">
              <a:lnSpc>
                <a:spcPct val="114000"/>
              </a:lnSpc>
              <a:spcBef>
                <a:spcPts val="600"/>
              </a:spcBef>
              <a:buFont typeface="Arial" panose="020B0604020202020204" pitchFamily="34" charset="0"/>
              <a:buChar char="•"/>
              <a:defRPr/>
            </a:pPr>
            <a:r>
              <a:rPr lang="de-DE" sz="1700" dirty="0"/>
              <a:t>Welche Erkenntnisse ergeben sich daraus für die Weiterarbeit mit diesen Kindern? </a:t>
            </a:r>
          </a:p>
        </p:txBody>
      </p:sp>
      <p:sp>
        <p:nvSpPr>
          <p:cNvPr id="5" name="Datumsplatzhalter 4">
            <a:extLst>
              <a:ext uri="{FF2B5EF4-FFF2-40B4-BE49-F238E27FC236}">
                <a16:creationId xmlns:a16="http://schemas.microsoft.com/office/drawing/2014/main" id="{1D208A0F-DD84-F13F-49B8-EB9A5779605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4E08C7A-650F-2CBB-4138-18BA723273E6}"/>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Tree>
    <p:extLst>
      <p:ext uri="{BB962C8B-B14F-4D97-AF65-F5344CB8AC3E}">
        <p14:creationId xmlns:p14="http://schemas.microsoft.com/office/powerpoint/2010/main" val="254661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b="1" dirty="0"/>
              <a:t>Bedeutung und Kompetenzerwartungen</a:t>
            </a:r>
          </a:p>
          <a:p>
            <a:r>
              <a:rPr lang="de-DE" dirty="0"/>
              <a:t>Einfache Aufgaben thematisieren</a:t>
            </a:r>
          </a:p>
          <a:p>
            <a:r>
              <a:rPr lang="de-DE" dirty="0"/>
              <a:t>Ableitungsstrategien nutzen</a:t>
            </a:r>
          </a:p>
          <a:p>
            <a:r>
              <a:rPr lang="de-DE" dirty="0"/>
              <a:t>Basisfakten abrufen</a:t>
            </a:r>
          </a:p>
          <a:p>
            <a:r>
              <a:rPr lang="de-DE" dirty="0"/>
              <a:t>Reflexion und Erprobungsauftrag</a:t>
            </a:r>
          </a:p>
          <a:p>
            <a:pPr marL="0" indent="0">
              <a:buNone/>
            </a:pPr>
            <a:endParaRPr lang="de-DE" dirty="0"/>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1804780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48EA3-BCBA-2353-8549-BB75847ACFE4}"/>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D89DF338-21E4-E260-450B-673F6DEAAD0F}"/>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2EA97332-C8A2-4456-19C5-64ED31D74110}"/>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5" name="Textplatzhalter 4">
            <a:extLst>
              <a:ext uri="{FF2B5EF4-FFF2-40B4-BE49-F238E27FC236}">
                <a16:creationId xmlns:a16="http://schemas.microsoft.com/office/drawing/2014/main" id="{0AD50155-AAC8-63FB-B9CC-1FACBB50C792}"/>
              </a:ext>
            </a:extLst>
          </p:cNvPr>
          <p:cNvSpPr>
            <a:spLocks noGrp="1"/>
          </p:cNvSpPr>
          <p:nvPr>
            <p:ph type="body" sz="quarter" idx="13"/>
          </p:nvPr>
        </p:nvSpPr>
        <p:spPr/>
        <p:txBody>
          <a:bodyPr/>
          <a:lstStyle/>
          <a:p>
            <a:r>
              <a:rPr lang="de-DE" dirty="0"/>
              <a:t>HINWEISE ZU DEN FOLIEN 15-37</a:t>
            </a:r>
          </a:p>
        </p:txBody>
      </p:sp>
      <p:sp>
        <p:nvSpPr>
          <p:cNvPr id="6" name="Inhaltsplatzhalter 5">
            <a:extLst>
              <a:ext uri="{FF2B5EF4-FFF2-40B4-BE49-F238E27FC236}">
                <a16:creationId xmlns:a16="http://schemas.microsoft.com/office/drawing/2014/main" id="{33FC8271-378F-B2F2-AEA4-9602A152B050}"/>
              </a:ext>
            </a:extLst>
          </p:cNvPr>
          <p:cNvSpPr>
            <a:spLocks noGrp="1"/>
          </p:cNvSpPr>
          <p:nvPr>
            <p:ph idx="1"/>
          </p:nvPr>
        </p:nvSpPr>
        <p:spPr>
          <a:xfrm>
            <a:off x="1096423" y="1639658"/>
            <a:ext cx="7310977" cy="4527819"/>
          </a:xfrm>
        </p:spPr>
        <p:txBody>
          <a:bodyPr/>
          <a:lstStyle/>
          <a:p>
            <a:pPr>
              <a:spcBef>
                <a:spcPts val="400"/>
              </a:spcBef>
            </a:pPr>
            <a:r>
              <a:rPr lang="de-DE" sz="1200" dirty="0"/>
              <a:t>Folie 16: Aktivität und „Schlussfolgerung“ aus Sicht der Kinder (Hinweise s. Folie 15)</a:t>
            </a:r>
          </a:p>
          <a:p>
            <a:pPr>
              <a:spcBef>
                <a:spcPts val="400"/>
              </a:spcBef>
            </a:pPr>
            <a:r>
              <a:rPr lang="de-DE" sz="1200" dirty="0"/>
              <a:t>Folie 17: „Schlussfolgerung“ aus Sicht der Kinder</a:t>
            </a:r>
          </a:p>
          <a:p>
            <a:pPr>
              <a:spcBef>
                <a:spcPts val="400"/>
              </a:spcBef>
            </a:pPr>
            <a:r>
              <a:rPr lang="de-DE" sz="1200" dirty="0"/>
              <a:t>Folien 19-20: Aktivität „Rechnen mit Buchstaben 1“ (Hinweise s. Folie 20)</a:t>
            </a:r>
          </a:p>
          <a:p>
            <a:pPr>
              <a:spcBef>
                <a:spcPts val="400"/>
              </a:spcBef>
            </a:pPr>
            <a:r>
              <a:rPr lang="de-DE" sz="1200" dirty="0"/>
              <a:t>Folien 21-22: Erläuterungen zur Aktivität</a:t>
            </a:r>
          </a:p>
          <a:p>
            <a:pPr>
              <a:spcBef>
                <a:spcPts val="400"/>
              </a:spcBef>
            </a:pPr>
            <a:r>
              <a:rPr lang="de-DE" sz="1200" dirty="0"/>
              <a:t>Folie 24: Aktivität „Rechnen mit Buchstaben 2“ (Hinweise s. Folie 23)</a:t>
            </a:r>
          </a:p>
          <a:p>
            <a:pPr>
              <a:spcBef>
                <a:spcPts val="400"/>
              </a:spcBef>
            </a:pPr>
            <a:r>
              <a:rPr lang="de-DE" sz="1200" dirty="0"/>
              <a:t>Folie 25-29: Erläuterungen zur Aktivität</a:t>
            </a:r>
          </a:p>
          <a:p>
            <a:pPr>
              <a:spcBef>
                <a:spcPts val="400"/>
              </a:spcBef>
            </a:pPr>
            <a:r>
              <a:rPr lang="de-DE" sz="1200" dirty="0"/>
              <a:t>Folie 30: „Schlussfolgerung“ aus Sicht der Mathematikdidaktik</a:t>
            </a:r>
          </a:p>
          <a:p>
            <a:pPr>
              <a:spcBef>
                <a:spcPts val="400"/>
              </a:spcBef>
            </a:pPr>
            <a:r>
              <a:rPr lang="de-DE" sz="1200" dirty="0"/>
              <a:t>Folien 31-32: Die konkreten</a:t>
            </a:r>
            <a:r>
              <a:rPr lang="de-DE" sz="1200" b="1" i="1" dirty="0"/>
              <a:t> </a:t>
            </a:r>
            <a:r>
              <a:rPr lang="de-DE" sz="1200" dirty="0"/>
              <a:t>Kompetenzerwartungen</a:t>
            </a:r>
            <a:r>
              <a:rPr lang="de-DE" sz="1200" b="1" i="1" dirty="0"/>
              <a:t> </a:t>
            </a:r>
            <a:r>
              <a:rPr lang="de-DE" sz="1200" dirty="0"/>
              <a:t>des Lehrplans bzgl. der Erarbeitung des 1+1 und</a:t>
            </a:r>
            <a:br>
              <a:rPr lang="de-DE" sz="1200" dirty="0"/>
            </a:br>
            <a:r>
              <a:rPr lang="de-DE" sz="1200" dirty="0"/>
              <a:t>1-1 werden aufgeführt.</a:t>
            </a:r>
          </a:p>
          <a:p>
            <a:pPr>
              <a:spcBef>
                <a:spcPts val="400"/>
              </a:spcBef>
            </a:pPr>
            <a:r>
              <a:rPr lang="de-DE" sz="1200" dirty="0"/>
              <a:t>Folien 34-35: In Anlehnung an diese Kompetenzerwartungen wird die Bedeutung für den weiteren Lernprozess anhand von Beispielen illustriert. </a:t>
            </a:r>
          </a:p>
          <a:p>
            <a:pPr>
              <a:spcBef>
                <a:spcPts val="400"/>
              </a:spcBef>
            </a:pPr>
            <a:r>
              <a:rPr lang="de-DE" sz="1200" dirty="0"/>
              <a:t>Folie 36-37: Die zentralen Aspekte zur Erarbeitung des kleinen 1+1 und 1-1 werden aufgezeigt.</a:t>
            </a:r>
          </a:p>
        </p:txBody>
      </p:sp>
    </p:spTree>
    <p:extLst>
      <p:ext uri="{BB962C8B-B14F-4D97-AF65-F5344CB8AC3E}">
        <p14:creationId xmlns:p14="http://schemas.microsoft.com/office/powerpoint/2010/main" val="3139622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15</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FOLIE 16</a:t>
            </a:r>
          </a:p>
          <a:p>
            <a:endParaRPr lang="de-DE" dirty="0"/>
          </a:p>
        </p:txBody>
      </p:sp>
      <p:sp>
        <p:nvSpPr>
          <p:cNvPr id="6" name="Inhaltsplatzhalter 5"/>
          <p:cNvSpPr>
            <a:spLocks noGrp="1"/>
          </p:cNvSpPr>
          <p:nvPr>
            <p:ph idx="1"/>
          </p:nvPr>
        </p:nvSpPr>
        <p:spPr/>
        <p:txBody>
          <a:bodyPr/>
          <a:lstStyle/>
          <a:p>
            <a:pPr algn="just"/>
            <a:r>
              <a:rPr lang="de-DE" sz="1200" b="1" dirty="0"/>
              <a:t>Ziel: </a:t>
            </a:r>
            <a:r>
              <a:rPr lang="de-DE" sz="1200" dirty="0"/>
              <a:t>Aktivierung der Teilnehmenden; Hineinversetzen in die Denkweisen der Kinder sowie Erinnern an eigene Erfahrungen aus dem Unterricht</a:t>
            </a:r>
          </a:p>
          <a:p>
            <a:pPr algn="just"/>
            <a:r>
              <a:rPr lang="de-DE" sz="1200" b="1" dirty="0"/>
              <a:t>Hinweise zur Durchführung: </a:t>
            </a:r>
            <a:r>
              <a:rPr lang="de-DE" sz="1200" dirty="0"/>
              <a:t>Die folgende Aktivität sollte nicht mehr als 10 Minuten in Anspruch nehmen. Die Lehrkräfte lösen zunächst für sich die Aufgaben und erläutern anschließend ihre Vorgehensweisen im Plenum. </a:t>
            </a:r>
          </a:p>
          <a:p>
            <a:r>
              <a:rPr lang="de-DE" sz="1200" dirty="0"/>
              <a:t>In dieser Aktivität geht es um Zählstrategien, die auch von Erwachsenen in unterschiedlichen Situationen ganz automatisch, aber auch zielführend eingesetzt werden. Ohne Darstellung der Aufgabe über die symbolische Ebene hinaus ist ein Lösen sehr schwierig. Wir greifen auf vertraute Systeme zurück. Zählendes Rechnen ist die Idee, die im Erstzugriff hilft. </a:t>
            </a:r>
          </a:p>
          <a:p>
            <a:r>
              <a:rPr lang="de-DE" sz="1200" dirty="0"/>
              <a:t>Die Gründe auf Folie 17, die aus Sicht der Kinder erst einmal für zählendes Rechnen sprechen, dienen der Überleitung zur nächsten Aktivität. Sollten diese gezeigt werden, ist es wichtig, ebenfalls die Gründe, die für eine Ablösung vom zählenden Rechnen sprechen, auf Folie 30 zu erläutern.</a:t>
            </a:r>
          </a:p>
        </p:txBody>
      </p:sp>
    </p:spTree>
    <p:extLst>
      <p:ext uri="{BB962C8B-B14F-4D97-AF65-F5344CB8AC3E}">
        <p14:creationId xmlns:p14="http://schemas.microsoft.com/office/powerpoint/2010/main" val="188442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B10642-4AAE-3B41-A89C-1EF4C13922B1}"/>
              </a:ext>
            </a:extLst>
          </p:cNvPr>
          <p:cNvSpPr>
            <a:spLocks noGrp="1"/>
          </p:cNvSpPr>
          <p:nvPr>
            <p:ph type="title"/>
          </p:nvPr>
        </p:nvSpPr>
        <p:spPr/>
        <p:txBody>
          <a:bodyPr>
            <a:normAutofit/>
          </a:bodyPr>
          <a:lstStyle/>
          <a:p>
            <a:r>
              <a:rPr lang="de-DE" dirty="0"/>
              <a:t>Bedeutung und Kompetenzerwartungen</a:t>
            </a:r>
          </a:p>
        </p:txBody>
      </p:sp>
      <p:sp>
        <p:nvSpPr>
          <p:cNvPr id="3" name="Textplatzhalter 2">
            <a:extLst>
              <a:ext uri="{FF2B5EF4-FFF2-40B4-BE49-F238E27FC236}">
                <a16:creationId xmlns:a16="http://schemas.microsoft.com/office/drawing/2014/main" id="{E1DA3A7F-D83F-4A41-BA08-FF1438727946}"/>
              </a:ext>
            </a:extLst>
          </p:cNvPr>
          <p:cNvSpPr>
            <a:spLocks noGrp="1"/>
          </p:cNvSpPr>
          <p:nvPr>
            <p:ph type="body" sz="quarter" idx="13"/>
          </p:nvPr>
        </p:nvSpPr>
        <p:spPr/>
        <p:txBody>
          <a:bodyPr/>
          <a:lstStyle/>
          <a:p>
            <a:r>
              <a:rPr lang="de-DE" dirty="0"/>
              <a:t>Lösen Sie die Aufgaben und beobachten/erklären Sie Ihre eigene Vorgehensweise.</a:t>
            </a:r>
          </a:p>
          <a:p>
            <a:endParaRPr lang="de-DE" dirty="0"/>
          </a:p>
        </p:txBody>
      </p:sp>
      <p:sp>
        <p:nvSpPr>
          <p:cNvPr id="4" name="Textplatzhalter 3">
            <a:extLst>
              <a:ext uri="{FF2B5EF4-FFF2-40B4-BE49-F238E27FC236}">
                <a16:creationId xmlns:a16="http://schemas.microsoft.com/office/drawing/2014/main" id="{23E7D104-2FDD-184C-A076-C67003F26F96}"/>
              </a:ext>
            </a:extLst>
          </p:cNvPr>
          <p:cNvSpPr>
            <a:spLocks noGrp="1"/>
          </p:cNvSpPr>
          <p:nvPr>
            <p:ph type="body" sz="quarter" idx="14"/>
          </p:nvPr>
        </p:nvSpPr>
        <p:spPr>
          <a:xfrm>
            <a:off x="1763315" y="1660386"/>
            <a:ext cx="6614565" cy="3129526"/>
          </a:xfrm>
        </p:spPr>
        <p:txBody>
          <a:bodyPr/>
          <a:lstStyle/>
          <a:p>
            <a:r>
              <a:rPr lang="de-DE" sz="1800" dirty="0"/>
              <a:t>Sie kopieren aus einem Fachbuch die Seiten 26–32. </a:t>
            </a:r>
          </a:p>
          <a:p>
            <a:r>
              <a:rPr lang="de-DE" sz="1800" dirty="0"/>
              <a:t>Wie viele Seiten kopieren Sie?</a:t>
            </a:r>
          </a:p>
          <a:p>
            <a:endParaRPr lang="de-DE" sz="1800" dirty="0"/>
          </a:p>
          <a:p>
            <a:r>
              <a:rPr lang="de-DE" sz="1800" dirty="0"/>
              <a:t>Sie fahren vom 09. bis zum 16. Juli in den Urlaub.</a:t>
            </a:r>
          </a:p>
          <a:p>
            <a:r>
              <a:rPr lang="de-DE" sz="1800" dirty="0"/>
              <a:t>Wie viele Hotel-Nächte müssen Sie bezahlen?</a:t>
            </a:r>
          </a:p>
        </p:txBody>
      </p:sp>
      <p:sp>
        <p:nvSpPr>
          <p:cNvPr id="5"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1FC9C75D-FC70-244D-BEAC-1B26A8768B88}"/>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
        <p:nvSpPr>
          <p:cNvPr id="7" name="Textfeld 6">
            <a:extLst>
              <a:ext uri="{FF2B5EF4-FFF2-40B4-BE49-F238E27FC236}">
                <a16:creationId xmlns:a16="http://schemas.microsoft.com/office/drawing/2014/main" id="{05BE089E-EF78-F641-C0CE-A4FC4C17AE78}"/>
              </a:ext>
            </a:extLst>
          </p:cNvPr>
          <p:cNvSpPr txBox="1"/>
          <p:nvPr/>
        </p:nvSpPr>
        <p:spPr>
          <a:xfrm>
            <a:off x="6126275" y="4367920"/>
            <a:ext cx="2735032" cy="276999"/>
          </a:xfrm>
          <a:prstGeom prst="rect">
            <a:avLst/>
          </a:prstGeom>
          <a:noFill/>
        </p:spPr>
        <p:txBody>
          <a:bodyPr wrap="square">
            <a:spAutoFit/>
          </a:bodyPr>
          <a:lstStyle/>
          <a:p>
            <a:pPr algn="r"/>
            <a:r>
              <a:rPr lang="de-DE" sz="1200" b="0" i="0" u="none" strike="noStrike" dirty="0">
                <a:solidFill>
                  <a:srgbClr val="222222"/>
                </a:solidFill>
                <a:effectLst/>
                <a:latin typeface="Arial" panose="020B0604020202020204" pitchFamily="34" charset="0"/>
                <a:cs typeface="Arial" panose="020B0604020202020204" pitchFamily="34" charset="0"/>
              </a:rPr>
              <a:t>(Schulz, 2014)</a:t>
            </a:r>
          </a:p>
        </p:txBody>
      </p:sp>
    </p:spTree>
    <p:extLst>
      <p:ext uri="{BB962C8B-B14F-4D97-AF65-F5344CB8AC3E}">
        <p14:creationId xmlns:p14="http://schemas.microsoft.com/office/powerpoint/2010/main" val="1684619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7A471A3-9690-564E-A4F0-23E052E2C6DE}"/>
              </a:ext>
            </a:extLst>
          </p:cNvPr>
          <p:cNvSpPr>
            <a:spLocks noGrp="1"/>
          </p:cNvSpPr>
          <p:nvPr>
            <p:ph type="body" sz="quarter" idx="13"/>
          </p:nvPr>
        </p:nvSpPr>
        <p:spPr/>
        <p:txBody>
          <a:bodyPr/>
          <a:lstStyle/>
          <a:p>
            <a:r>
              <a:rPr lang="de-DE" dirty="0"/>
              <a:t>ZÄHLENDES RECHNENS ALS HAUPTSTRATEGIE?</a:t>
            </a:r>
          </a:p>
        </p:txBody>
      </p:sp>
      <p:sp>
        <p:nvSpPr>
          <p:cNvPr id="4" name="Inhaltsplatzhalter 3">
            <a:extLst>
              <a:ext uri="{FF2B5EF4-FFF2-40B4-BE49-F238E27FC236}">
                <a16:creationId xmlns:a16="http://schemas.microsoft.com/office/drawing/2014/main" id="{B40D462C-093E-7040-B3BC-9694D52E7F4F}"/>
              </a:ext>
            </a:extLst>
          </p:cNvPr>
          <p:cNvSpPr>
            <a:spLocks noGrp="1"/>
          </p:cNvSpPr>
          <p:nvPr>
            <p:ph idx="1"/>
          </p:nvPr>
        </p:nvSpPr>
        <p:spPr/>
        <p:txBody>
          <a:bodyPr/>
          <a:lstStyle/>
          <a:p>
            <a:pPr algn="ctr"/>
            <a:r>
              <a:rPr lang="de-DE" sz="2000" i="1" dirty="0"/>
              <a:t>Aus Sicht der Kinder spricht erst einmal (fast) alles </a:t>
            </a:r>
            <a:br>
              <a:rPr lang="de-DE" sz="2000" i="1" dirty="0"/>
            </a:br>
            <a:r>
              <a:rPr lang="de-DE" sz="2000" b="1" i="1" dirty="0"/>
              <a:t>für</a:t>
            </a:r>
            <a:r>
              <a:rPr lang="de-DE" sz="2000" i="1" dirty="0"/>
              <a:t> das zählende Rechnen!</a:t>
            </a:r>
          </a:p>
          <a:p>
            <a:endParaRPr lang="de-DE" sz="1200" dirty="0"/>
          </a:p>
          <a:p>
            <a:pPr marL="285750" indent="-285750">
              <a:spcBef>
                <a:spcPts val="0"/>
              </a:spcBef>
              <a:buFont typeface="Arial" panose="020B0604020202020204" pitchFamily="34" charset="0"/>
              <a:buChar char="•"/>
            </a:pPr>
            <a:r>
              <a:rPr lang="de-DE" sz="2000" dirty="0"/>
              <a:t>Wer zählen kann, kann zählend rechnen.</a:t>
            </a:r>
          </a:p>
          <a:p>
            <a:pPr marL="285750" indent="-285750">
              <a:spcBef>
                <a:spcPts val="0"/>
              </a:spcBef>
              <a:buFont typeface="Arial" panose="020B0604020202020204" pitchFamily="34" charset="0"/>
              <a:buChar char="•"/>
            </a:pPr>
            <a:r>
              <a:rPr lang="de-DE" sz="2000" dirty="0"/>
              <a:t>Zählendes Rechnen ist im überschaubaren </a:t>
            </a:r>
            <a:r>
              <a:rPr lang="de-DE" sz="2000" dirty="0" err="1"/>
              <a:t>Zahlraum</a:t>
            </a:r>
            <a:r>
              <a:rPr lang="de-DE" sz="2000" dirty="0"/>
              <a:t> in der Regel erfolgreich.</a:t>
            </a:r>
          </a:p>
          <a:p>
            <a:pPr marL="285750" indent="-285750">
              <a:spcBef>
                <a:spcPts val="0"/>
              </a:spcBef>
              <a:buFont typeface="Arial" panose="020B0604020202020204" pitchFamily="34" charset="0"/>
              <a:buChar char="•"/>
            </a:pPr>
            <a:r>
              <a:rPr lang="de-DE" sz="2000" dirty="0"/>
              <a:t>Wenn es im Unterricht darum geht, viele Aufgaben richtig zu lösen, dann ist es klug, bei der bewährten Strategie zu bleiben.</a:t>
            </a:r>
          </a:p>
          <a:p>
            <a:pPr marL="285750" indent="-285750">
              <a:buFont typeface="Arial" panose="020B0604020202020204" pitchFamily="34" charset="0"/>
              <a:buChar char="•"/>
            </a:pPr>
            <a:endParaRPr lang="de-DE" dirty="0"/>
          </a:p>
          <a:p>
            <a:r>
              <a:rPr lang="de-DE" dirty="0"/>
              <a:t>	</a:t>
            </a:r>
          </a:p>
        </p:txBody>
      </p:sp>
      <p:sp>
        <p:nvSpPr>
          <p:cNvPr id="5" name="Datumsplatzhalter 4">
            <a:extLst>
              <a:ext uri="{FF2B5EF4-FFF2-40B4-BE49-F238E27FC236}">
                <a16:creationId xmlns:a16="http://schemas.microsoft.com/office/drawing/2014/main" id="{9CD1E29E-5E99-BA43-82D5-B94FD370CD42}"/>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1FF335B5-3A69-4848-841F-931F3D708946}"/>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9" name="Titel 1">
            <a:extLst>
              <a:ext uri="{FF2B5EF4-FFF2-40B4-BE49-F238E27FC236}">
                <a16:creationId xmlns:a16="http://schemas.microsoft.com/office/drawing/2014/main" id="{17B10642-4AAE-3B41-A89C-1EF4C13922B1}"/>
              </a:ext>
            </a:extLst>
          </p:cNvPr>
          <p:cNvSpPr>
            <a:spLocks noGrp="1"/>
          </p:cNvSpPr>
          <p:nvPr>
            <p:ph type="title"/>
          </p:nvPr>
        </p:nvSpPr>
        <p:spPr>
          <a:xfrm>
            <a:off x="1096423" y="382774"/>
            <a:ext cx="7009509" cy="603704"/>
          </a:xfrm>
        </p:spPr>
        <p:txBody>
          <a:bodyPr>
            <a:normAutofit/>
          </a:bodyPr>
          <a:lstStyle/>
          <a:p>
            <a:r>
              <a:rPr lang="de-DE" dirty="0"/>
              <a:t>Bedeutung und Kompetenzerwartungen</a:t>
            </a:r>
          </a:p>
        </p:txBody>
      </p:sp>
    </p:spTree>
    <p:extLst>
      <p:ext uri="{BB962C8B-B14F-4D97-AF65-F5344CB8AC3E}">
        <p14:creationId xmlns:p14="http://schemas.microsoft.com/office/powerpoint/2010/main" val="2851462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18</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DEN FOLIEN 19-20</a:t>
            </a:r>
          </a:p>
          <a:p>
            <a:endParaRPr lang="de-DE" dirty="0"/>
          </a:p>
        </p:txBody>
      </p:sp>
      <p:sp>
        <p:nvSpPr>
          <p:cNvPr id="6" name="Inhaltsplatzhalter 5"/>
          <p:cNvSpPr>
            <a:spLocks noGrp="1"/>
          </p:cNvSpPr>
          <p:nvPr>
            <p:ph idx="1"/>
          </p:nvPr>
        </p:nvSpPr>
        <p:spPr>
          <a:xfrm>
            <a:off x="1099756" y="1722208"/>
            <a:ext cx="7009509" cy="4527819"/>
          </a:xfrm>
        </p:spPr>
        <p:txBody>
          <a:bodyPr/>
          <a:lstStyle/>
          <a:p>
            <a:pPr algn="just">
              <a:lnSpc>
                <a:spcPct val="100000"/>
              </a:lnSpc>
            </a:pPr>
            <a:r>
              <a:rPr lang="de-DE" sz="1200" b="1" dirty="0"/>
              <a:t>Ziel: </a:t>
            </a:r>
            <a:r>
              <a:rPr lang="de-DE" sz="1200" dirty="0"/>
              <a:t>Selbsterfahrung, dass für das Lösen von Zählstrategien Zahl- und Operationsvorstellungen grundlegend sind</a:t>
            </a:r>
          </a:p>
          <a:p>
            <a:pPr algn="just">
              <a:lnSpc>
                <a:spcPct val="100000"/>
              </a:lnSpc>
            </a:pPr>
            <a:r>
              <a:rPr lang="de-DE" sz="1200" b="1" dirty="0"/>
              <a:t>Hinweise zur Durchführung: </a:t>
            </a:r>
            <a:r>
              <a:rPr lang="de-DE" sz="1200" dirty="0"/>
              <a:t>Die Teilnehmenden werden gebeten, wirklich in Buchstaben zu denken (und nicht die Zahlen) – real oder im Kopf – neben die Buchstaben zu schreiben, denn dieses „Hilfsmittel“ steht Kindern, die die Zahlreihe erst lernen, ja auch nicht zur Verfügung! Als „Material“ kann man den Teilnehmenden statt einer Zahlenreihe eine „Buchstabenreihe“ geben, die das ABC wiedergibt (analog zur Zwanzigerreihe, ohne Strukturierung), oder anregen, dass sie sich diese selbst aufschreiben. </a:t>
            </a:r>
          </a:p>
          <a:p>
            <a:pPr algn="just">
              <a:lnSpc>
                <a:spcPct val="100000"/>
              </a:lnSpc>
            </a:pPr>
            <a:r>
              <a:rPr lang="de-DE" sz="1200" dirty="0"/>
              <a:t>Wichtig ist es, die Teilnehmenden ihre Vorgehensweisen genau beschreiben zu lassen und diese einzuordnen:</a:t>
            </a:r>
          </a:p>
          <a:p>
            <a:pPr>
              <a:lnSpc>
                <a:spcPct val="100000"/>
              </a:lnSpc>
            </a:pPr>
            <a:r>
              <a:rPr lang="de-DE" sz="1100" dirty="0"/>
              <a:t>Mögliche Vorgehensweisen:</a:t>
            </a:r>
          </a:p>
          <a:p>
            <a:pPr marL="228600" indent="-228600">
              <a:lnSpc>
                <a:spcPct val="100000"/>
              </a:lnSpc>
              <a:spcBef>
                <a:spcPts val="600"/>
              </a:spcBef>
              <a:buAutoNum type="arabicPeriod"/>
            </a:pPr>
            <a:r>
              <a:rPr lang="de-DE" sz="1100" dirty="0"/>
              <a:t>Lösen der Aufgabe</a:t>
            </a:r>
            <a:r>
              <a:rPr lang="de-DE" sz="1100" baseline="0" dirty="0"/>
              <a:t> mit Fingern: Beim Aufsagen des Alphabets bis C die Finger nacheinander hochklappen. Dann beim Aufsagen des Alphabets bei dem nächsten Finger bei A beginnen und bis L für jeden Buchstaben einen Finger hochklappen. Nun muss man sich die Anzahl der Finger merken! Von A beginnend allen aufgestellten Fingern einen Buchstaben zuordnen. Der letzte gesprochene Buchstabe ist die „Summe“ der Buchstaben C und L</a:t>
            </a:r>
            <a:r>
              <a:rPr lang="de-DE" sz="1100" dirty="0"/>
              <a:t> </a:t>
            </a:r>
            <a:r>
              <a:rPr lang="de-DE" sz="1100" baseline="0" dirty="0"/>
              <a:t>(„Alles zählen“).</a:t>
            </a:r>
          </a:p>
          <a:p>
            <a:pPr marL="228600" indent="-228600">
              <a:lnSpc>
                <a:spcPct val="100000"/>
              </a:lnSpc>
              <a:spcBef>
                <a:spcPts val="600"/>
              </a:spcBef>
              <a:buAutoNum type="arabicPeriod"/>
            </a:pPr>
            <a:r>
              <a:rPr lang="de-DE" sz="1100" baseline="0" dirty="0"/>
              <a:t>Mit Material (Alphabet-Reihe): Bei D beginnend das Alphabet von A bis L gesprochen „weitergehen“ z. B. indem man auf die Buchstaben tippt. Spricht man L, landet man auf O</a:t>
            </a:r>
            <a:r>
              <a:rPr lang="de-DE" sz="1100" dirty="0"/>
              <a:t> </a:t>
            </a:r>
            <a:r>
              <a:rPr lang="de-DE" sz="1100" baseline="0" dirty="0"/>
              <a:t>(„Weiterzählen vom ersten Summanden aus“).</a:t>
            </a:r>
          </a:p>
          <a:p>
            <a:pPr marL="228600" indent="-228600">
              <a:lnSpc>
                <a:spcPct val="100000"/>
              </a:lnSpc>
              <a:spcBef>
                <a:spcPts val="600"/>
              </a:spcBef>
              <a:buAutoNum type="arabicPeriod"/>
            </a:pPr>
            <a:r>
              <a:rPr lang="de-DE" sz="1100" baseline="0" dirty="0"/>
              <a:t>Wie 2. mit der „Tauschaufgabe“ L +</a:t>
            </a:r>
            <a:r>
              <a:rPr lang="de-DE" sz="1100" dirty="0"/>
              <a:t> C </a:t>
            </a:r>
            <a:r>
              <a:rPr lang="de-DE" sz="1100" baseline="0" dirty="0"/>
              <a:t>„vom größeren Summanden </a:t>
            </a:r>
            <a:r>
              <a:rPr lang="de-DE" sz="1100" dirty="0"/>
              <a:t>weiter</a:t>
            </a:r>
            <a:r>
              <a:rPr lang="de-DE" sz="1100" baseline="0" dirty="0"/>
              <a:t>zählen“ (</a:t>
            </a:r>
            <a:r>
              <a:rPr lang="de-DE" sz="1100" baseline="0" dirty="0" err="1"/>
              <a:t>Häsel</a:t>
            </a:r>
            <a:r>
              <a:rPr lang="de-DE" sz="1100" baseline="0" dirty="0"/>
              <a:t>-Weide et al., </a:t>
            </a:r>
            <a:r>
              <a:rPr lang="de-DE" sz="1100" dirty="0"/>
              <a:t>2013, S. 46</a:t>
            </a:r>
            <a:r>
              <a:rPr lang="de-DE" sz="1100" baseline="0" dirty="0"/>
              <a:t>).</a:t>
            </a:r>
            <a:endParaRPr lang="de-DE" sz="1200" dirty="0"/>
          </a:p>
          <a:p>
            <a:pPr algn="just"/>
            <a:endParaRPr lang="de-DE" sz="1200" dirty="0"/>
          </a:p>
        </p:txBody>
      </p:sp>
    </p:spTree>
    <p:extLst>
      <p:ext uri="{BB962C8B-B14F-4D97-AF65-F5344CB8AC3E}">
        <p14:creationId xmlns:p14="http://schemas.microsoft.com/office/powerpoint/2010/main" val="1089668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Bedeutung und Kompetenzerwartungen</a:t>
            </a:r>
          </a:p>
        </p:txBody>
      </p:sp>
      <p:sp>
        <p:nvSpPr>
          <p:cNvPr id="4" name="Textplatzhalter 3"/>
          <p:cNvSpPr>
            <a:spLocks noGrp="1"/>
          </p:cNvSpPr>
          <p:nvPr>
            <p:ph type="body" sz="quarter" idx="14"/>
          </p:nvPr>
        </p:nvSpPr>
        <p:spPr/>
        <p:txBody>
          <a:bodyPr/>
          <a:lstStyle/>
          <a:p>
            <a:r>
              <a:rPr lang="de-DE" sz="2000" dirty="0"/>
              <a:t>Stellen Sie sich vor, es gäbe keine Zahlen. </a:t>
            </a:r>
          </a:p>
          <a:p>
            <a:r>
              <a:rPr lang="de-DE" sz="2000" dirty="0"/>
              <a:t>Ersetzen Sie die Zahlwortreihe durch Buchstaben. </a:t>
            </a:r>
          </a:p>
          <a:p>
            <a:endParaRPr lang="de-DE" dirty="0"/>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19</a:t>
            </a:fld>
            <a:endParaRPr lang="de-DE" dirty="0"/>
          </a:p>
        </p:txBody>
      </p:sp>
      <p:grpSp>
        <p:nvGrpSpPr>
          <p:cNvPr id="8" name="Gruppieren 7"/>
          <p:cNvGrpSpPr/>
          <p:nvPr/>
        </p:nvGrpSpPr>
        <p:grpSpPr>
          <a:xfrm>
            <a:off x="1780908" y="3579489"/>
            <a:ext cx="6421308" cy="1154092"/>
            <a:chOff x="1780908" y="3059739"/>
            <a:chExt cx="6421308" cy="1154092"/>
          </a:xfrm>
        </p:grpSpPr>
        <p:sp>
          <p:nvSpPr>
            <p:cNvPr id="9" name="Oval 3">
              <a:extLst>
                <a:ext uri="{FF2B5EF4-FFF2-40B4-BE49-F238E27FC236}">
                  <a16:creationId xmlns:a16="http://schemas.microsoft.com/office/drawing/2014/main" id="{97F6A93D-BB74-EA73-5B18-18C0D21619A8}"/>
                </a:ext>
              </a:extLst>
            </p:cNvPr>
            <p:cNvSpPr>
              <a:spLocks noChangeArrowheads="1"/>
            </p:cNvSpPr>
            <p:nvPr/>
          </p:nvSpPr>
          <p:spPr bwMode="auto">
            <a:xfrm>
              <a:off x="1780908" y="305973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0" name="Oval 4">
              <a:extLst>
                <a:ext uri="{FF2B5EF4-FFF2-40B4-BE49-F238E27FC236}">
                  <a16:creationId xmlns:a16="http://schemas.microsoft.com/office/drawing/2014/main" id="{6AE2FC21-0397-4698-E7FB-CC01678E262A}"/>
                </a:ext>
              </a:extLst>
            </p:cNvPr>
            <p:cNvSpPr>
              <a:spLocks noChangeArrowheads="1"/>
            </p:cNvSpPr>
            <p:nvPr/>
          </p:nvSpPr>
          <p:spPr bwMode="auto">
            <a:xfrm>
              <a:off x="2430195" y="3059739"/>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1" name="Oval 5">
              <a:extLst>
                <a:ext uri="{FF2B5EF4-FFF2-40B4-BE49-F238E27FC236}">
                  <a16:creationId xmlns:a16="http://schemas.microsoft.com/office/drawing/2014/main" id="{AF6D15FC-90F3-ECC5-3E6D-05FC4CC43FD2}"/>
                </a:ext>
              </a:extLst>
            </p:cNvPr>
            <p:cNvSpPr>
              <a:spLocks noChangeArrowheads="1"/>
            </p:cNvSpPr>
            <p:nvPr/>
          </p:nvSpPr>
          <p:spPr bwMode="auto">
            <a:xfrm>
              <a:off x="3077895" y="3059739"/>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2" name="Oval 6">
              <a:extLst>
                <a:ext uri="{FF2B5EF4-FFF2-40B4-BE49-F238E27FC236}">
                  <a16:creationId xmlns:a16="http://schemas.microsoft.com/office/drawing/2014/main" id="{B8DB584A-0AB6-DE4B-1775-07922E1BFADA}"/>
                </a:ext>
              </a:extLst>
            </p:cNvPr>
            <p:cNvSpPr>
              <a:spLocks noChangeArrowheads="1"/>
            </p:cNvSpPr>
            <p:nvPr/>
          </p:nvSpPr>
          <p:spPr bwMode="auto">
            <a:xfrm>
              <a:off x="3727183" y="305973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3" name="Oval 7">
              <a:extLst>
                <a:ext uri="{FF2B5EF4-FFF2-40B4-BE49-F238E27FC236}">
                  <a16:creationId xmlns:a16="http://schemas.microsoft.com/office/drawing/2014/main" id="{22DDC2E7-0229-82B1-2B6D-39A10958A0BB}"/>
                </a:ext>
              </a:extLst>
            </p:cNvPr>
            <p:cNvSpPr>
              <a:spLocks noChangeArrowheads="1"/>
            </p:cNvSpPr>
            <p:nvPr/>
          </p:nvSpPr>
          <p:spPr bwMode="auto">
            <a:xfrm>
              <a:off x="4374883" y="305973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4" name="Oval 8">
              <a:extLst>
                <a:ext uri="{FF2B5EF4-FFF2-40B4-BE49-F238E27FC236}">
                  <a16:creationId xmlns:a16="http://schemas.microsoft.com/office/drawing/2014/main" id="{C99DDC43-E0DD-19B8-FABF-EB6D105143C0}"/>
                </a:ext>
              </a:extLst>
            </p:cNvPr>
            <p:cNvSpPr>
              <a:spLocks noChangeArrowheads="1"/>
            </p:cNvSpPr>
            <p:nvPr/>
          </p:nvSpPr>
          <p:spPr bwMode="auto">
            <a:xfrm>
              <a:off x="5022583" y="305973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5" name="Oval 9">
              <a:extLst>
                <a:ext uri="{FF2B5EF4-FFF2-40B4-BE49-F238E27FC236}">
                  <a16:creationId xmlns:a16="http://schemas.microsoft.com/office/drawing/2014/main" id="{4C231660-CE42-0A87-B7BD-6D6C0A5F9F87}"/>
                </a:ext>
              </a:extLst>
            </p:cNvPr>
            <p:cNvSpPr>
              <a:spLocks noChangeArrowheads="1"/>
            </p:cNvSpPr>
            <p:nvPr/>
          </p:nvSpPr>
          <p:spPr bwMode="auto">
            <a:xfrm>
              <a:off x="5670283" y="3059739"/>
              <a:ext cx="503237" cy="504825"/>
            </a:xfrm>
            <a:prstGeom prst="ellipse">
              <a:avLst/>
            </a:prstGeom>
            <a:solidFill>
              <a:srgbClr val="FF0000"/>
            </a:solidFill>
            <a:ln w="9525">
              <a:noFill/>
              <a:round/>
              <a:headEnd/>
              <a:tailEnd/>
            </a:ln>
            <a:effectLst/>
          </p:spPr>
          <p:txBody>
            <a:bodyPr wrap="none" anchor="ctr"/>
            <a:lstStyle/>
            <a:p>
              <a:endParaRPr lang="de-DE"/>
            </a:p>
          </p:txBody>
        </p:sp>
        <p:sp>
          <p:nvSpPr>
            <p:cNvPr id="16" name="Oval 10">
              <a:extLst>
                <a:ext uri="{FF2B5EF4-FFF2-40B4-BE49-F238E27FC236}">
                  <a16:creationId xmlns:a16="http://schemas.microsoft.com/office/drawing/2014/main" id="{B0CC8911-699D-8C8A-00E7-81941E305F66}"/>
                </a:ext>
              </a:extLst>
            </p:cNvPr>
            <p:cNvSpPr>
              <a:spLocks noChangeArrowheads="1"/>
            </p:cNvSpPr>
            <p:nvPr/>
          </p:nvSpPr>
          <p:spPr bwMode="auto">
            <a:xfrm>
              <a:off x="6319570" y="3059739"/>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7" name="Oval 11">
              <a:extLst>
                <a:ext uri="{FF2B5EF4-FFF2-40B4-BE49-F238E27FC236}">
                  <a16:creationId xmlns:a16="http://schemas.microsoft.com/office/drawing/2014/main" id="{E96F4797-B3BA-FE95-5943-9851C98CFEF6}"/>
                </a:ext>
              </a:extLst>
            </p:cNvPr>
            <p:cNvSpPr>
              <a:spLocks noChangeArrowheads="1"/>
            </p:cNvSpPr>
            <p:nvPr/>
          </p:nvSpPr>
          <p:spPr bwMode="auto">
            <a:xfrm>
              <a:off x="6967270" y="3059739"/>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8" name="Oval 12">
              <a:extLst>
                <a:ext uri="{FF2B5EF4-FFF2-40B4-BE49-F238E27FC236}">
                  <a16:creationId xmlns:a16="http://schemas.microsoft.com/office/drawing/2014/main" id="{437AE7E6-A370-0FC5-2BBB-9BDFACC0E934}"/>
                </a:ext>
              </a:extLst>
            </p:cNvPr>
            <p:cNvSpPr>
              <a:spLocks noChangeArrowheads="1"/>
            </p:cNvSpPr>
            <p:nvPr/>
          </p:nvSpPr>
          <p:spPr bwMode="auto">
            <a:xfrm>
              <a:off x="7614970" y="3059739"/>
              <a:ext cx="503238" cy="504825"/>
            </a:xfrm>
            <a:prstGeom prst="ellipse">
              <a:avLst/>
            </a:prstGeom>
            <a:solidFill>
              <a:srgbClr val="FF0000"/>
            </a:solidFill>
            <a:ln w="9525">
              <a:noFill/>
              <a:round/>
              <a:headEnd/>
              <a:tailEnd/>
            </a:ln>
            <a:effectLst/>
          </p:spPr>
          <p:txBody>
            <a:bodyPr wrap="none" anchor="ctr"/>
            <a:lstStyle/>
            <a:p>
              <a:endParaRPr lang="de-DE"/>
            </a:p>
          </p:txBody>
        </p:sp>
        <p:sp>
          <p:nvSpPr>
            <p:cNvPr id="19" name="Rechteck 18"/>
            <p:cNvSpPr/>
            <p:nvPr/>
          </p:nvSpPr>
          <p:spPr>
            <a:xfrm>
              <a:off x="1832564" y="3752166"/>
              <a:ext cx="6369652" cy="461665"/>
            </a:xfrm>
            <a:prstGeom prst="rect">
              <a:avLst/>
            </a:prstGeom>
          </p:spPr>
          <p:txBody>
            <a:bodyPr wrap="square">
              <a:spAutoFit/>
            </a:bodyPr>
            <a:lstStyle/>
            <a:p>
              <a:r>
                <a:rPr lang="de-AT" sz="2400" dirty="0"/>
                <a:t>A      B     C     D     E      F     G     H      I      J</a:t>
              </a:r>
              <a:endParaRPr lang="de-DE" sz="2400" dirty="0"/>
            </a:p>
          </p:txBody>
        </p:sp>
      </p:grpSp>
    </p:spTree>
    <p:extLst>
      <p:ext uri="{BB962C8B-B14F-4D97-AF65-F5344CB8AC3E}">
        <p14:creationId xmlns:p14="http://schemas.microsoft.com/office/powerpoint/2010/main" val="289169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859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46FAD-367B-6CB2-93E0-10FB1DB6FD48}"/>
              </a:ext>
            </a:extLst>
          </p:cNvPr>
          <p:cNvSpPr>
            <a:spLocks noGrp="1"/>
          </p:cNvSpPr>
          <p:nvPr>
            <p:ph type="title"/>
          </p:nvPr>
        </p:nvSpPr>
        <p:spPr/>
        <p:txBody>
          <a:bodyPr/>
          <a:lstStyle/>
          <a:p>
            <a:r>
              <a:rPr lang="de-DE" dirty="0"/>
              <a:t>Bedeutung und Kompetenzerwartungen</a:t>
            </a:r>
          </a:p>
        </p:txBody>
      </p:sp>
      <p:sp>
        <p:nvSpPr>
          <p:cNvPr id="3" name="Textplatzhalter 2">
            <a:extLst>
              <a:ext uri="{FF2B5EF4-FFF2-40B4-BE49-F238E27FC236}">
                <a16:creationId xmlns:a16="http://schemas.microsoft.com/office/drawing/2014/main" id="{31E898CB-459E-3FA4-711C-BBFC2B1EB9E1}"/>
              </a:ext>
            </a:extLst>
          </p:cNvPr>
          <p:cNvSpPr>
            <a:spLocks noGrp="1"/>
          </p:cNvSpPr>
          <p:nvPr>
            <p:ph type="body" sz="quarter" idx="13"/>
          </p:nvPr>
        </p:nvSpPr>
        <p:spPr/>
        <p:txBody>
          <a:bodyPr/>
          <a:lstStyle/>
          <a:p>
            <a:r>
              <a:rPr lang="de-DE" dirty="0"/>
              <a:t> </a:t>
            </a:r>
          </a:p>
        </p:txBody>
      </p:sp>
      <p:sp>
        <p:nvSpPr>
          <p:cNvPr id="5" name="Datumsplatzhalter 4">
            <a:extLst>
              <a:ext uri="{FF2B5EF4-FFF2-40B4-BE49-F238E27FC236}">
                <a16:creationId xmlns:a16="http://schemas.microsoft.com/office/drawing/2014/main" id="{7FD218B0-5A23-B2E8-081F-292812E237E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44616C2-3859-CBBB-EF19-578DB6C0DF74}"/>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9" name="Textplatzhalter 3">
            <a:extLst>
              <a:ext uri="{FF2B5EF4-FFF2-40B4-BE49-F238E27FC236}">
                <a16:creationId xmlns:a16="http://schemas.microsoft.com/office/drawing/2014/main" id="{393B8B21-2E3B-3997-238A-E89C260EF4D6}"/>
              </a:ext>
            </a:extLst>
          </p:cNvPr>
          <p:cNvSpPr>
            <a:spLocks noGrp="1"/>
          </p:cNvSpPr>
          <p:nvPr>
            <p:ph type="body" sz="quarter" idx="14"/>
          </p:nvPr>
        </p:nvSpPr>
        <p:spPr>
          <a:xfrm>
            <a:off x="1364709" y="1981933"/>
            <a:ext cx="6581670" cy="2225815"/>
          </a:xfrm>
        </p:spPr>
        <p:txBody>
          <a:bodyPr>
            <a:normAutofit/>
          </a:bodyPr>
          <a:lstStyle/>
          <a:p>
            <a:pPr algn="ctr"/>
            <a:r>
              <a:rPr lang="de-DE" sz="2000" dirty="0"/>
              <a:t>Lösen Sie folgende Aufgabe </a:t>
            </a:r>
          </a:p>
          <a:p>
            <a:pPr algn="ctr"/>
            <a:r>
              <a:rPr lang="de-DE" sz="2000" dirty="0"/>
              <a:t>ohne in Zahlen zu übersetzen:</a:t>
            </a:r>
          </a:p>
          <a:p>
            <a:endParaRPr lang="de-DE" sz="2000" dirty="0"/>
          </a:p>
          <a:p>
            <a:endParaRPr lang="de-DE" dirty="0"/>
          </a:p>
        </p:txBody>
      </p:sp>
      <p:graphicFrame>
        <p:nvGraphicFramePr>
          <p:cNvPr id="8" name="Tabelle 7"/>
          <p:cNvGraphicFramePr>
            <a:graphicFrameLocks noGrp="1"/>
          </p:cNvGraphicFramePr>
          <p:nvPr/>
        </p:nvGraphicFramePr>
        <p:xfrm>
          <a:off x="380241" y="4801381"/>
          <a:ext cx="8347300" cy="370840"/>
        </p:xfrm>
        <a:graphic>
          <a:graphicData uri="http://schemas.openxmlformats.org/drawingml/2006/table">
            <a:tbl>
              <a:tblPr firstRow="1" bandRow="1">
                <a:tableStyleId>{2D5ABB26-0587-4C30-8999-92F81FD0307C}</a:tableStyleId>
              </a:tblPr>
              <a:tblGrid>
                <a:gridCol w="321050">
                  <a:extLst>
                    <a:ext uri="{9D8B030D-6E8A-4147-A177-3AD203B41FA5}">
                      <a16:colId xmlns:a16="http://schemas.microsoft.com/office/drawing/2014/main" val="20000"/>
                    </a:ext>
                  </a:extLst>
                </a:gridCol>
                <a:gridCol w="321050">
                  <a:extLst>
                    <a:ext uri="{9D8B030D-6E8A-4147-A177-3AD203B41FA5}">
                      <a16:colId xmlns:a16="http://schemas.microsoft.com/office/drawing/2014/main" val="20001"/>
                    </a:ext>
                  </a:extLst>
                </a:gridCol>
                <a:gridCol w="321050">
                  <a:extLst>
                    <a:ext uri="{9D8B030D-6E8A-4147-A177-3AD203B41FA5}">
                      <a16:colId xmlns:a16="http://schemas.microsoft.com/office/drawing/2014/main" val="20002"/>
                    </a:ext>
                  </a:extLst>
                </a:gridCol>
                <a:gridCol w="321050">
                  <a:extLst>
                    <a:ext uri="{9D8B030D-6E8A-4147-A177-3AD203B41FA5}">
                      <a16:colId xmlns:a16="http://schemas.microsoft.com/office/drawing/2014/main" val="20003"/>
                    </a:ext>
                  </a:extLst>
                </a:gridCol>
                <a:gridCol w="321050">
                  <a:extLst>
                    <a:ext uri="{9D8B030D-6E8A-4147-A177-3AD203B41FA5}">
                      <a16:colId xmlns:a16="http://schemas.microsoft.com/office/drawing/2014/main" val="20004"/>
                    </a:ext>
                  </a:extLst>
                </a:gridCol>
                <a:gridCol w="321050">
                  <a:extLst>
                    <a:ext uri="{9D8B030D-6E8A-4147-A177-3AD203B41FA5}">
                      <a16:colId xmlns:a16="http://schemas.microsoft.com/office/drawing/2014/main" val="20005"/>
                    </a:ext>
                  </a:extLst>
                </a:gridCol>
                <a:gridCol w="321050">
                  <a:extLst>
                    <a:ext uri="{9D8B030D-6E8A-4147-A177-3AD203B41FA5}">
                      <a16:colId xmlns:a16="http://schemas.microsoft.com/office/drawing/2014/main" val="20006"/>
                    </a:ext>
                  </a:extLst>
                </a:gridCol>
                <a:gridCol w="321050">
                  <a:extLst>
                    <a:ext uri="{9D8B030D-6E8A-4147-A177-3AD203B41FA5}">
                      <a16:colId xmlns:a16="http://schemas.microsoft.com/office/drawing/2014/main" val="20007"/>
                    </a:ext>
                  </a:extLst>
                </a:gridCol>
                <a:gridCol w="321050">
                  <a:extLst>
                    <a:ext uri="{9D8B030D-6E8A-4147-A177-3AD203B41FA5}">
                      <a16:colId xmlns:a16="http://schemas.microsoft.com/office/drawing/2014/main" val="20008"/>
                    </a:ext>
                  </a:extLst>
                </a:gridCol>
                <a:gridCol w="321050">
                  <a:extLst>
                    <a:ext uri="{9D8B030D-6E8A-4147-A177-3AD203B41FA5}">
                      <a16:colId xmlns:a16="http://schemas.microsoft.com/office/drawing/2014/main" val="20009"/>
                    </a:ext>
                  </a:extLst>
                </a:gridCol>
                <a:gridCol w="321050">
                  <a:extLst>
                    <a:ext uri="{9D8B030D-6E8A-4147-A177-3AD203B41FA5}">
                      <a16:colId xmlns:a16="http://schemas.microsoft.com/office/drawing/2014/main" val="20010"/>
                    </a:ext>
                  </a:extLst>
                </a:gridCol>
                <a:gridCol w="321050">
                  <a:extLst>
                    <a:ext uri="{9D8B030D-6E8A-4147-A177-3AD203B41FA5}">
                      <a16:colId xmlns:a16="http://schemas.microsoft.com/office/drawing/2014/main" val="20011"/>
                    </a:ext>
                  </a:extLst>
                </a:gridCol>
                <a:gridCol w="321050">
                  <a:extLst>
                    <a:ext uri="{9D8B030D-6E8A-4147-A177-3AD203B41FA5}">
                      <a16:colId xmlns:a16="http://schemas.microsoft.com/office/drawing/2014/main" val="20012"/>
                    </a:ext>
                  </a:extLst>
                </a:gridCol>
                <a:gridCol w="321050">
                  <a:extLst>
                    <a:ext uri="{9D8B030D-6E8A-4147-A177-3AD203B41FA5}">
                      <a16:colId xmlns:a16="http://schemas.microsoft.com/office/drawing/2014/main" val="20013"/>
                    </a:ext>
                  </a:extLst>
                </a:gridCol>
                <a:gridCol w="321050">
                  <a:extLst>
                    <a:ext uri="{9D8B030D-6E8A-4147-A177-3AD203B41FA5}">
                      <a16:colId xmlns:a16="http://schemas.microsoft.com/office/drawing/2014/main" val="20014"/>
                    </a:ext>
                  </a:extLst>
                </a:gridCol>
                <a:gridCol w="321050">
                  <a:extLst>
                    <a:ext uri="{9D8B030D-6E8A-4147-A177-3AD203B41FA5}">
                      <a16:colId xmlns:a16="http://schemas.microsoft.com/office/drawing/2014/main" val="20015"/>
                    </a:ext>
                  </a:extLst>
                </a:gridCol>
                <a:gridCol w="321050">
                  <a:extLst>
                    <a:ext uri="{9D8B030D-6E8A-4147-A177-3AD203B41FA5}">
                      <a16:colId xmlns:a16="http://schemas.microsoft.com/office/drawing/2014/main" val="20016"/>
                    </a:ext>
                  </a:extLst>
                </a:gridCol>
                <a:gridCol w="321050">
                  <a:extLst>
                    <a:ext uri="{9D8B030D-6E8A-4147-A177-3AD203B41FA5}">
                      <a16:colId xmlns:a16="http://schemas.microsoft.com/office/drawing/2014/main" val="20017"/>
                    </a:ext>
                  </a:extLst>
                </a:gridCol>
                <a:gridCol w="321050">
                  <a:extLst>
                    <a:ext uri="{9D8B030D-6E8A-4147-A177-3AD203B41FA5}">
                      <a16:colId xmlns:a16="http://schemas.microsoft.com/office/drawing/2014/main" val="20018"/>
                    </a:ext>
                  </a:extLst>
                </a:gridCol>
                <a:gridCol w="321050">
                  <a:extLst>
                    <a:ext uri="{9D8B030D-6E8A-4147-A177-3AD203B41FA5}">
                      <a16:colId xmlns:a16="http://schemas.microsoft.com/office/drawing/2014/main" val="20019"/>
                    </a:ext>
                  </a:extLst>
                </a:gridCol>
                <a:gridCol w="321050">
                  <a:extLst>
                    <a:ext uri="{9D8B030D-6E8A-4147-A177-3AD203B41FA5}">
                      <a16:colId xmlns:a16="http://schemas.microsoft.com/office/drawing/2014/main" val="20020"/>
                    </a:ext>
                  </a:extLst>
                </a:gridCol>
                <a:gridCol w="321050">
                  <a:extLst>
                    <a:ext uri="{9D8B030D-6E8A-4147-A177-3AD203B41FA5}">
                      <a16:colId xmlns:a16="http://schemas.microsoft.com/office/drawing/2014/main" val="20021"/>
                    </a:ext>
                  </a:extLst>
                </a:gridCol>
                <a:gridCol w="321050">
                  <a:extLst>
                    <a:ext uri="{9D8B030D-6E8A-4147-A177-3AD203B41FA5}">
                      <a16:colId xmlns:a16="http://schemas.microsoft.com/office/drawing/2014/main" val="20022"/>
                    </a:ext>
                  </a:extLst>
                </a:gridCol>
                <a:gridCol w="321050">
                  <a:extLst>
                    <a:ext uri="{9D8B030D-6E8A-4147-A177-3AD203B41FA5}">
                      <a16:colId xmlns:a16="http://schemas.microsoft.com/office/drawing/2014/main" val="20023"/>
                    </a:ext>
                  </a:extLst>
                </a:gridCol>
                <a:gridCol w="321050">
                  <a:extLst>
                    <a:ext uri="{9D8B030D-6E8A-4147-A177-3AD203B41FA5}">
                      <a16:colId xmlns:a16="http://schemas.microsoft.com/office/drawing/2014/main" val="20024"/>
                    </a:ext>
                  </a:extLst>
                </a:gridCol>
                <a:gridCol w="321050">
                  <a:extLst>
                    <a:ext uri="{9D8B030D-6E8A-4147-A177-3AD203B41FA5}">
                      <a16:colId xmlns:a16="http://schemas.microsoft.com/office/drawing/2014/main" val="20025"/>
                    </a:ext>
                  </a:extLst>
                </a:gridCol>
              </a:tblGrid>
              <a:tr h="370840">
                <a:tc>
                  <a:txBody>
                    <a:bodyPr/>
                    <a:lstStyle/>
                    <a:p>
                      <a:pPr algn="ctr"/>
                      <a:r>
                        <a:rPr lang="de-DE" dirty="0"/>
                        <a:t>A</a:t>
                      </a:r>
                    </a:p>
                  </a:txBody>
                  <a:tcPr/>
                </a:tc>
                <a:tc>
                  <a:txBody>
                    <a:bodyPr/>
                    <a:lstStyle/>
                    <a:p>
                      <a:pPr algn="ctr"/>
                      <a:r>
                        <a:rPr lang="de-DE" dirty="0"/>
                        <a:t>B</a:t>
                      </a:r>
                    </a:p>
                  </a:txBody>
                  <a:tcPr/>
                </a:tc>
                <a:tc>
                  <a:txBody>
                    <a:bodyPr/>
                    <a:lstStyle/>
                    <a:p>
                      <a:pPr algn="ctr"/>
                      <a:r>
                        <a:rPr lang="de-DE" dirty="0"/>
                        <a:t>C</a:t>
                      </a:r>
                    </a:p>
                  </a:txBody>
                  <a:tcPr/>
                </a:tc>
                <a:tc>
                  <a:txBody>
                    <a:bodyPr/>
                    <a:lstStyle/>
                    <a:p>
                      <a:pPr algn="ctr"/>
                      <a:r>
                        <a:rPr lang="de-DE" dirty="0"/>
                        <a:t>D</a:t>
                      </a:r>
                    </a:p>
                  </a:txBody>
                  <a:tcPr/>
                </a:tc>
                <a:tc>
                  <a:txBody>
                    <a:bodyPr/>
                    <a:lstStyle/>
                    <a:p>
                      <a:pPr algn="ctr"/>
                      <a:r>
                        <a:rPr lang="de-DE" dirty="0"/>
                        <a:t>E</a:t>
                      </a:r>
                    </a:p>
                  </a:txBody>
                  <a:tcPr/>
                </a:tc>
                <a:tc>
                  <a:txBody>
                    <a:bodyPr/>
                    <a:lstStyle/>
                    <a:p>
                      <a:pPr algn="ctr"/>
                      <a:r>
                        <a:rPr lang="de-DE" dirty="0"/>
                        <a:t>F</a:t>
                      </a:r>
                    </a:p>
                  </a:txBody>
                  <a:tcPr/>
                </a:tc>
                <a:tc>
                  <a:txBody>
                    <a:bodyPr/>
                    <a:lstStyle/>
                    <a:p>
                      <a:pPr algn="ctr"/>
                      <a:r>
                        <a:rPr lang="de-DE" dirty="0"/>
                        <a:t>G</a:t>
                      </a:r>
                    </a:p>
                  </a:txBody>
                  <a:tcPr/>
                </a:tc>
                <a:tc>
                  <a:txBody>
                    <a:bodyPr/>
                    <a:lstStyle/>
                    <a:p>
                      <a:pPr algn="ctr"/>
                      <a:r>
                        <a:rPr lang="de-DE" dirty="0"/>
                        <a:t>H</a:t>
                      </a:r>
                    </a:p>
                  </a:txBody>
                  <a:tcPr/>
                </a:tc>
                <a:tc>
                  <a:txBody>
                    <a:bodyPr/>
                    <a:lstStyle/>
                    <a:p>
                      <a:pPr algn="ctr"/>
                      <a:r>
                        <a:rPr lang="de-DE" dirty="0"/>
                        <a:t>I</a:t>
                      </a:r>
                    </a:p>
                  </a:txBody>
                  <a:tcPr/>
                </a:tc>
                <a:tc>
                  <a:txBody>
                    <a:bodyPr/>
                    <a:lstStyle/>
                    <a:p>
                      <a:pPr algn="ctr"/>
                      <a:r>
                        <a:rPr lang="de-DE" dirty="0"/>
                        <a:t>J</a:t>
                      </a:r>
                    </a:p>
                  </a:txBody>
                  <a:tcPr/>
                </a:tc>
                <a:tc>
                  <a:txBody>
                    <a:bodyPr/>
                    <a:lstStyle/>
                    <a:p>
                      <a:pPr algn="ctr"/>
                      <a:r>
                        <a:rPr lang="de-DE" dirty="0"/>
                        <a:t>K</a:t>
                      </a:r>
                    </a:p>
                  </a:txBody>
                  <a:tcPr/>
                </a:tc>
                <a:tc>
                  <a:txBody>
                    <a:bodyPr/>
                    <a:lstStyle/>
                    <a:p>
                      <a:pPr algn="ctr"/>
                      <a:r>
                        <a:rPr lang="de-DE" dirty="0"/>
                        <a:t>L</a:t>
                      </a:r>
                    </a:p>
                  </a:txBody>
                  <a:tcPr/>
                </a:tc>
                <a:tc>
                  <a:txBody>
                    <a:bodyPr/>
                    <a:lstStyle/>
                    <a:p>
                      <a:pPr algn="ctr"/>
                      <a:r>
                        <a:rPr lang="de-DE" dirty="0"/>
                        <a:t>M</a:t>
                      </a:r>
                    </a:p>
                  </a:txBody>
                  <a:tcPr/>
                </a:tc>
                <a:tc>
                  <a:txBody>
                    <a:bodyPr/>
                    <a:lstStyle/>
                    <a:p>
                      <a:pPr algn="ctr"/>
                      <a:r>
                        <a:rPr lang="de-DE" dirty="0"/>
                        <a:t>N</a:t>
                      </a:r>
                    </a:p>
                  </a:txBody>
                  <a:tcPr/>
                </a:tc>
                <a:tc>
                  <a:txBody>
                    <a:bodyPr/>
                    <a:lstStyle/>
                    <a:p>
                      <a:pPr algn="ctr"/>
                      <a:r>
                        <a:rPr lang="de-DE" dirty="0"/>
                        <a:t>O</a:t>
                      </a:r>
                    </a:p>
                  </a:txBody>
                  <a:tcPr/>
                </a:tc>
                <a:tc>
                  <a:txBody>
                    <a:bodyPr/>
                    <a:lstStyle/>
                    <a:p>
                      <a:pPr algn="ctr"/>
                      <a:r>
                        <a:rPr lang="de-DE" dirty="0"/>
                        <a:t>P</a:t>
                      </a:r>
                    </a:p>
                  </a:txBody>
                  <a:tcPr/>
                </a:tc>
                <a:tc>
                  <a:txBody>
                    <a:bodyPr/>
                    <a:lstStyle/>
                    <a:p>
                      <a:pPr algn="ctr"/>
                      <a:r>
                        <a:rPr lang="de-DE" dirty="0"/>
                        <a:t>Q</a:t>
                      </a:r>
                    </a:p>
                  </a:txBody>
                  <a:tcPr/>
                </a:tc>
                <a:tc>
                  <a:txBody>
                    <a:bodyPr/>
                    <a:lstStyle/>
                    <a:p>
                      <a:pPr algn="ctr"/>
                      <a:r>
                        <a:rPr lang="de-DE" dirty="0"/>
                        <a:t>R</a:t>
                      </a:r>
                    </a:p>
                  </a:txBody>
                  <a:tcPr/>
                </a:tc>
                <a:tc>
                  <a:txBody>
                    <a:bodyPr/>
                    <a:lstStyle/>
                    <a:p>
                      <a:pPr algn="ctr"/>
                      <a:r>
                        <a:rPr lang="de-DE" dirty="0"/>
                        <a:t>S</a:t>
                      </a:r>
                    </a:p>
                  </a:txBody>
                  <a:tcPr/>
                </a:tc>
                <a:tc>
                  <a:txBody>
                    <a:bodyPr/>
                    <a:lstStyle/>
                    <a:p>
                      <a:pPr algn="ctr"/>
                      <a:r>
                        <a:rPr lang="de-DE" dirty="0"/>
                        <a:t>T</a:t>
                      </a:r>
                    </a:p>
                  </a:txBody>
                  <a:tcPr/>
                </a:tc>
                <a:tc>
                  <a:txBody>
                    <a:bodyPr/>
                    <a:lstStyle/>
                    <a:p>
                      <a:pPr algn="ctr"/>
                      <a:r>
                        <a:rPr lang="de-DE" dirty="0"/>
                        <a:t>U</a:t>
                      </a:r>
                    </a:p>
                  </a:txBody>
                  <a:tcPr/>
                </a:tc>
                <a:tc>
                  <a:txBody>
                    <a:bodyPr/>
                    <a:lstStyle/>
                    <a:p>
                      <a:pPr algn="ctr"/>
                      <a:r>
                        <a:rPr lang="de-DE" dirty="0"/>
                        <a:t>V</a:t>
                      </a:r>
                    </a:p>
                  </a:txBody>
                  <a:tcPr/>
                </a:tc>
                <a:tc>
                  <a:txBody>
                    <a:bodyPr/>
                    <a:lstStyle/>
                    <a:p>
                      <a:pPr algn="ctr"/>
                      <a:r>
                        <a:rPr lang="de-DE" dirty="0"/>
                        <a:t>W</a:t>
                      </a:r>
                    </a:p>
                  </a:txBody>
                  <a:tcPr/>
                </a:tc>
                <a:tc>
                  <a:txBody>
                    <a:bodyPr/>
                    <a:lstStyle/>
                    <a:p>
                      <a:pPr algn="ctr"/>
                      <a:r>
                        <a:rPr lang="de-DE" dirty="0"/>
                        <a:t>X</a:t>
                      </a:r>
                    </a:p>
                  </a:txBody>
                  <a:tcPr/>
                </a:tc>
                <a:tc>
                  <a:txBody>
                    <a:bodyPr/>
                    <a:lstStyle/>
                    <a:p>
                      <a:pPr algn="ctr"/>
                      <a:r>
                        <a:rPr lang="de-DE" dirty="0"/>
                        <a:t>Y</a:t>
                      </a:r>
                    </a:p>
                  </a:txBody>
                  <a:tcPr/>
                </a:tc>
                <a:tc>
                  <a:txBody>
                    <a:bodyPr/>
                    <a:lstStyle/>
                    <a:p>
                      <a:pPr algn="ctr"/>
                      <a:r>
                        <a:rPr lang="de-DE" dirty="0"/>
                        <a:t>Z</a:t>
                      </a:r>
                    </a:p>
                  </a:txBody>
                  <a:tcPr/>
                </a:tc>
                <a:extLst>
                  <a:ext uri="{0D108BD9-81ED-4DB2-BD59-A6C34878D82A}">
                    <a16:rowId xmlns:a16="http://schemas.microsoft.com/office/drawing/2014/main" val="10000"/>
                  </a:ext>
                </a:extLst>
              </a:tr>
            </a:tbl>
          </a:graphicData>
        </a:graphic>
      </p:graphicFrame>
      <p:sp>
        <p:nvSpPr>
          <p:cNvPr id="4" name="Textfeld 3">
            <a:extLst>
              <a:ext uri="{FF2B5EF4-FFF2-40B4-BE49-F238E27FC236}">
                <a16:creationId xmlns:a16="http://schemas.microsoft.com/office/drawing/2014/main" id="{F2489B1F-4ECC-B5DB-90C2-E827E7097DDA}"/>
              </a:ext>
            </a:extLst>
          </p:cNvPr>
          <p:cNvSpPr txBox="1"/>
          <p:nvPr/>
        </p:nvSpPr>
        <p:spPr>
          <a:xfrm>
            <a:off x="4074160" y="3505200"/>
            <a:ext cx="1280160" cy="400110"/>
          </a:xfrm>
          <a:prstGeom prst="rect">
            <a:avLst/>
          </a:prstGeom>
          <a:noFill/>
        </p:spPr>
        <p:txBody>
          <a:bodyPr wrap="square" rtlCol="0">
            <a:spAutoFit/>
          </a:bodyPr>
          <a:lstStyle/>
          <a:p>
            <a:r>
              <a:rPr lang="de-DE" sz="2000" dirty="0"/>
              <a:t>C + L</a:t>
            </a:r>
          </a:p>
        </p:txBody>
      </p:sp>
    </p:spTree>
    <p:extLst>
      <p:ext uri="{BB962C8B-B14F-4D97-AF65-F5344CB8AC3E}">
        <p14:creationId xmlns:p14="http://schemas.microsoft.com/office/powerpoint/2010/main" val="374899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46FAD-367B-6CB2-93E0-10FB1DB6FD48}"/>
              </a:ext>
            </a:extLst>
          </p:cNvPr>
          <p:cNvSpPr>
            <a:spLocks noGrp="1"/>
          </p:cNvSpPr>
          <p:nvPr>
            <p:ph type="title"/>
          </p:nvPr>
        </p:nvSpPr>
        <p:spPr/>
        <p:txBody>
          <a:bodyPr/>
          <a:lstStyle/>
          <a:p>
            <a:r>
              <a:rPr lang="de-DE" dirty="0"/>
              <a:t>Bedeutung und Kompetenzerwartungen</a:t>
            </a:r>
          </a:p>
        </p:txBody>
      </p:sp>
      <p:sp>
        <p:nvSpPr>
          <p:cNvPr id="5" name="Datumsplatzhalter 4">
            <a:extLst>
              <a:ext uri="{FF2B5EF4-FFF2-40B4-BE49-F238E27FC236}">
                <a16:creationId xmlns:a16="http://schemas.microsoft.com/office/drawing/2014/main" id="{7FD218B0-5A23-B2E8-081F-292812E237E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44616C2-3859-CBBB-EF19-578DB6C0DF74}"/>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9" name="Textplatzhalter 7">
            <a:extLst>
              <a:ext uri="{FF2B5EF4-FFF2-40B4-BE49-F238E27FC236}">
                <a16:creationId xmlns:a16="http://schemas.microsoft.com/office/drawing/2014/main" id="{85D609BA-0C9F-9C0B-749F-C68AC73906AC}"/>
              </a:ext>
            </a:extLst>
          </p:cNvPr>
          <p:cNvSpPr>
            <a:spLocks noGrp="1"/>
          </p:cNvSpPr>
          <p:nvPr>
            <p:ph type="body" sz="quarter" idx="13"/>
          </p:nvPr>
        </p:nvSpPr>
        <p:spPr>
          <a:xfrm>
            <a:off x="1096266" y="1194030"/>
            <a:ext cx="7009509" cy="445628"/>
          </a:xfrm>
        </p:spPr>
        <p:txBody>
          <a:bodyPr/>
          <a:lstStyle/>
          <a:p>
            <a:r>
              <a:rPr lang="de-DE" dirty="0"/>
              <a:t>„RECHNEN“ MIT BUCHSTABEN</a:t>
            </a:r>
          </a:p>
        </p:txBody>
      </p:sp>
      <p:sp>
        <p:nvSpPr>
          <p:cNvPr id="14" name="Textplatzhalter 3">
            <a:extLst>
              <a:ext uri="{FF2B5EF4-FFF2-40B4-BE49-F238E27FC236}">
                <a16:creationId xmlns:a16="http://schemas.microsoft.com/office/drawing/2014/main" id="{393B8B21-2E3B-3997-238A-E89C260EF4D6}"/>
              </a:ext>
            </a:extLst>
          </p:cNvPr>
          <p:cNvSpPr txBox="1">
            <a:spLocks/>
          </p:cNvSpPr>
          <p:nvPr/>
        </p:nvSpPr>
        <p:spPr>
          <a:xfrm>
            <a:off x="1364709" y="1981933"/>
            <a:ext cx="6581670" cy="2225815"/>
          </a:xfrm>
          <a:prstGeom prst="rect">
            <a:avLst/>
          </a:prstGeom>
        </p:spPr>
        <p:txBody>
          <a:bodyP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t>„Weiterzählen“ vom ersten Summanden aus</a:t>
            </a:r>
          </a:p>
        </p:txBody>
      </p:sp>
      <p:graphicFrame>
        <p:nvGraphicFramePr>
          <p:cNvPr id="15" name="Tabelle 14"/>
          <p:cNvGraphicFramePr>
            <a:graphicFrameLocks noGrp="1"/>
          </p:cNvGraphicFramePr>
          <p:nvPr/>
        </p:nvGraphicFramePr>
        <p:xfrm>
          <a:off x="380241" y="4641387"/>
          <a:ext cx="8347300" cy="741680"/>
        </p:xfrm>
        <a:graphic>
          <a:graphicData uri="http://schemas.openxmlformats.org/drawingml/2006/table">
            <a:tbl>
              <a:tblPr firstRow="1" bandRow="1">
                <a:tableStyleId>{2D5ABB26-0587-4C30-8999-92F81FD0307C}</a:tableStyleId>
              </a:tblPr>
              <a:tblGrid>
                <a:gridCol w="321050">
                  <a:extLst>
                    <a:ext uri="{9D8B030D-6E8A-4147-A177-3AD203B41FA5}">
                      <a16:colId xmlns:a16="http://schemas.microsoft.com/office/drawing/2014/main" val="20000"/>
                    </a:ext>
                  </a:extLst>
                </a:gridCol>
                <a:gridCol w="321050">
                  <a:extLst>
                    <a:ext uri="{9D8B030D-6E8A-4147-A177-3AD203B41FA5}">
                      <a16:colId xmlns:a16="http://schemas.microsoft.com/office/drawing/2014/main" val="20001"/>
                    </a:ext>
                  </a:extLst>
                </a:gridCol>
                <a:gridCol w="321050">
                  <a:extLst>
                    <a:ext uri="{9D8B030D-6E8A-4147-A177-3AD203B41FA5}">
                      <a16:colId xmlns:a16="http://schemas.microsoft.com/office/drawing/2014/main" val="20002"/>
                    </a:ext>
                  </a:extLst>
                </a:gridCol>
                <a:gridCol w="321050">
                  <a:extLst>
                    <a:ext uri="{9D8B030D-6E8A-4147-A177-3AD203B41FA5}">
                      <a16:colId xmlns:a16="http://schemas.microsoft.com/office/drawing/2014/main" val="20003"/>
                    </a:ext>
                  </a:extLst>
                </a:gridCol>
                <a:gridCol w="321050">
                  <a:extLst>
                    <a:ext uri="{9D8B030D-6E8A-4147-A177-3AD203B41FA5}">
                      <a16:colId xmlns:a16="http://schemas.microsoft.com/office/drawing/2014/main" val="20004"/>
                    </a:ext>
                  </a:extLst>
                </a:gridCol>
                <a:gridCol w="321050">
                  <a:extLst>
                    <a:ext uri="{9D8B030D-6E8A-4147-A177-3AD203B41FA5}">
                      <a16:colId xmlns:a16="http://schemas.microsoft.com/office/drawing/2014/main" val="20005"/>
                    </a:ext>
                  </a:extLst>
                </a:gridCol>
                <a:gridCol w="321050">
                  <a:extLst>
                    <a:ext uri="{9D8B030D-6E8A-4147-A177-3AD203B41FA5}">
                      <a16:colId xmlns:a16="http://schemas.microsoft.com/office/drawing/2014/main" val="20006"/>
                    </a:ext>
                  </a:extLst>
                </a:gridCol>
                <a:gridCol w="321050">
                  <a:extLst>
                    <a:ext uri="{9D8B030D-6E8A-4147-A177-3AD203B41FA5}">
                      <a16:colId xmlns:a16="http://schemas.microsoft.com/office/drawing/2014/main" val="20007"/>
                    </a:ext>
                  </a:extLst>
                </a:gridCol>
                <a:gridCol w="321050">
                  <a:extLst>
                    <a:ext uri="{9D8B030D-6E8A-4147-A177-3AD203B41FA5}">
                      <a16:colId xmlns:a16="http://schemas.microsoft.com/office/drawing/2014/main" val="20008"/>
                    </a:ext>
                  </a:extLst>
                </a:gridCol>
                <a:gridCol w="321050">
                  <a:extLst>
                    <a:ext uri="{9D8B030D-6E8A-4147-A177-3AD203B41FA5}">
                      <a16:colId xmlns:a16="http://schemas.microsoft.com/office/drawing/2014/main" val="20009"/>
                    </a:ext>
                  </a:extLst>
                </a:gridCol>
                <a:gridCol w="321050">
                  <a:extLst>
                    <a:ext uri="{9D8B030D-6E8A-4147-A177-3AD203B41FA5}">
                      <a16:colId xmlns:a16="http://schemas.microsoft.com/office/drawing/2014/main" val="20010"/>
                    </a:ext>
                  </a:extLst>
                </a:gridCol>
                <a:gridCol w="321050">
                  <a:extLst>
                    <a:ext uri="{9D8B030D-6E8A-4147-A177-3AD203B41FA5}">
                      <a16:colId xmlns:a16="http://schemas.microsoft.com/office/drawing/2014/main" val="20011"/>
                    </a:ext>
                  </a:extLst>
                </a:gridCol>
                <a:gridCol w="321050">
                  <a:extLst>
                    <a:ext uri="{9D8B030D-6E8A-4147-A177-3AD203B41FA5}">
                      <a16:colId xmlns:a16="http://schemas.microsoft.com/office/drawing/2014/main" val="20012"/>
                    </a:ext>
                  </a:extLst>
                </a:gridCol>
                <a:gridCol w="321050">
                  <a:extLst>
                    <a:ext uri="{9D8B030D-6E8A-4147-A177-3AD203B41FA5}">
                      <a16:colId xmlns:a16="http://schemas.microsoft.com/office/drawing/2014/main" val="20013"/>
                    </a:ext>
                  </a:extLst>
                </a:gridCol>
                <a:gridCol w="321050">
                  <a:extLst>
                    <a:ext uri="{9D8B030D-6E8A-4147-A177-3AD203B41FA5}">
                      <a16:colId xmlns:a16="http://schemas.microsoft.com/office/drawing/2014/main" val="20014"/>
                    </a:ext>
                  </a:extLst>
                </a:gridCol>
                <a:gridCol w="321050">
                  <a:extLst>
                    <a:ext uri="{9D8B030D-6E8A-4147-A177-3AD203B41FA5}">
                      <a16:colId xmlns:a16="http://schemas.microsoft.com/office/drawing/2014/main" val="20015"/>
                    </a:ext>
                  </a:extLst>
                </a:gridCol>
                <a:gridCol w="321050">
                  <a:extLst>
                    <a:ext uri="{9D8B030D-6E8A-4147-A177-3AD203B41FA5}">
                      <a16:colId xmlns:a16="http://schemas.microsoft.com/office/drawing/2014/main" val="20016"/>
                    </a:ext>
                  </a:extLst>
                </a:gridCol>
                <a:gridCol w="321050">
                  <a:extLst>
                    <a:ext uri="{9D8B030D-6E8A-4147-A177-3AD203B41FA5}">
                      <a16:colId xmlns:a16="http://schemas.microsoft.com/office/drawing/2014/main" val="20017"/>
                    </a:ext>
                  </a:extLst>
                </a:gridCol>
                <a:gridCol w="321050">
                  <a:extLst>
                    <a:ext uri="{9D8B030D-6E8A-4147-A177-3AD203B41FA5}">
                      <a16:colId xmlns:a16="http://schemas.microsoft.com/office/drawing/2014/main" val="20018"/>
                    </a:ext>
                  </a:extLst>
                </a:gridCol>
                <a:gridCol w="321050">
                  <a:extLst>
                    <a:ext uri="{9D8B030D-6E8A-4147-A177-3AD203B41FA5}">
                      <a16:colId xmlns:a16="http://schemas.microsoft.com/office/drawing/2014/main" val="20019"/>
                    </a:ext>
                  </a:extLst>
                </a:gridCol>
                <a:gridCol w="321050">
                  <a:extLst>
                    <a:ext uri="{9D8B030D-6E8A-4147-A177-3AD203B41FA5}">
                      <a16:colId xmlns:a16="http://schemas.microsoft.com/office/drawing/2014/main" val="20020"/>
                    </a:ext>
                  </a:extLst>
                </a:gridCol>
                <a:gridCol w="321050">
                  <a:extLst>
                    <a:ext uri="{9D8B030D-6E8A-4147-A177-3AD203B41FA5}">
                      <a16:colId xmlns:a16="http://schemas.microsoft.com/office/drawing/2014/main" val="20021"/>
                    </a:ext>
                  </a:extLst>
                </a:gridCol>
                <a:gridCol w="321050">
                  <a:extLst>
                    <a:ext uri="{9D8B030D-6E8A-4147-A177-3AD203B41FA5}">
                      <a16:colId xmlns:a16="http://schemas.microsoft.com/office/drawing/2014/main" val="20022"/>
                    </a:ext>
                  </a:extLst>
                </a:gridCol>
                <a:gridCol w="321050">
                  <a:extLst>
                    <a:ext uri="{9D8B030D-6E8A-4147-A177-3AD203B41FA5}">
                      <a16:colId xmlns:a16="http://schemas.microsoft.com/office/drawing/2014/main" val="20023"/>
                    </a:ext>
                  </a:extLst>
                </a:gridCol>
                <a:gridCol w="321050">
                  <a:extLst>
                    <a:ext uri="{9D8B030D-6E8A-4147-A177-3AD203B41FA5}">
                      <a16:colId xmlns:a16="http://schemas.microsoft.com/office/drawing/2014/main" val="20024"/>
                    </a:ext>
                  </a:extLst>
                </a:gridCol>
                <a:gridCol w="321050">
                  <a:extLst>
                    <a:ext uri="{9D8B030D-6E8A-4147-A177-3AD203B41FA5}">
                      <a16:colId xmlns:a16="http://schemas.microsoft.com/office/drawing/2014/main" val="20025"/>
                    </a:ext>
                  </a:extLst>
                </a:gridCol>
              </a:tblGrid>
              <a:tr h="370840">
                <a:tc>
                  <a:txBody>
                    <a:bodyPr/>
                    <a:lstStyle/>
                    <a:p>
                      <a:pPr algn="ctr"/>
                      <a:r>
                        <a:rPr lang="de-DE" dirty="0"/>
                        <a:t>A</a:t>
                      </a:r>
                    </a:p>
                  </a:txBody>
                  <a:tcPr/>
                </a:tc>
                <a:tc>
                  <a:txBody>
                    <a:bodyPr/>
                    <a:lstStyle/>
                    <a:p>
                      <a:pPr algn="ctr"/>
                      <a:r>
                        <a:rPr lang="de-DE" dirty="0"/>
                        <a:t>B</a:t>
                      </a:r>
                    </a:p>
                  </a:txBody>
                  <a:tcPr/>
                </a:tc>
                <a:tc>
                  <a:txBody>
                    <a:bodyPr/>
                    <a:lstStyle/>
                    <a:p>
                      <a:pPr algn="ctr"/>
                      <a:r>
                        <a:rPr lang="de-DE" dirty="0"/>
                        <a:t>C</a:t>
                      </a:r>
                    </a:p>
                  </a:txBody>
                  <a:tcPr/>
                </a:tc>
                <a:tc>
                  <a:txBody>
                    <a:bodyPr/>
                    <a:lstStyle/>
                    <a:p>
                      <a:pPr algn="ctr"/>
                      <a:r>
                        <a:rPr lang="de-DE" dirty="0"/>
                        <a:t>D</a:t>
                      </a:r>
                    </a:p>
                  </a:txBody>
                  <a:tcPr/>
                </a:tc>
                <a:tc>
                  <a:txBody>
                    <a:bodyPr/>
                    <a:lstStyle/>
                    <a:p>
                      <a:pPr algn="ctr"/>
                      <a:r>
                        <a:rPr lang="de-DE" dirty="0"/>
                        <a:t>E</a:t>
                      </a:r>
                    </a:p>
                  </a:txBody>
                  <a:tcPr/>
                </a:tc>
                <a:tc>
                  <a:txBody>
                    <a:bodyPr/>
                    <a:lstStyle/>
                    <a:p>
                      <a:pPr algn="ctr"/>
                      <a:r>
                        <a:rPr lang="de-DE" dirty="0"/>
                        <a:t>F</a:t>
                      </a:r>
                    </a:p>
                  </a:txBody>
                  <a:tcPr/>
                </a:tc>
                <a:tc>
                  <a:txBody>
                    <a:bodyPr/>
                    <a:lstStyle/>
                    <a:p>
                      <a:pPr algn="ctr"/>
                      <a:r>
                        <a:rPr lang="de-DE" dirty="0"/>
                        <a:t>G</a:t>
                      </a:r>
                    </a:p>
                  </a:txBody>
                  <a:tcPr/>
                </a:tc>
                <a:tc>
                  <a:txBody>
                    <a:bodyPr/>
                    <a:lstStyle/>
                    <a:p>
                      <a:pPr algn="ctr"/>
                      <a:r>
                        <a:rPr lang="de-DE" dirty="0"/>
                        <a:t>H</a:t>
                      </a:r>
                    </a:p>
                  </a:txBody>
                  <a:tcPr/>
                </a:tc>
                <a:tc>
                  <a:txBody>
                    <a:bodyPr/>
                    <a:lstStyle/>
                    <a:p>
                      <a:pPr algn="ctr"/>
                      <a:r>
                        <a:rPr lang="de-DE" dirty="0"/>
                        <a:t>I</a:t>
                      </a:r>
                    </a:p>
                  </a:txBody>
                  <a:tcPr/>
                </a:tc>
                <a:tc>
                  <a:txBody>
                    <a:bodyPr/>
                    <a:lstStyle/>
                    <a:p>
                      <a:pPr algn="ctr"/>
                      <a:r>
                        <a:rPr lang="de-DE" dirty="0"/>
                        <a:t>J</a:t>
                      </a:r>
                    </a:p>
                  </a:txBody>
                  <a:tcPr/>
                </a:tc>
                <a:tc>
                  <a:txBody>
                    <a:bodyPr/>
                    <a:lstStyle/>
                    <a:p>
                      <a:pPr algn="ctr"/>
                      <a:r>
                        <a:rPr lang="de-DE" dirty="0"/>
                        <a:t>K</a:t>
                      </a:r>
                    </a:p>
                  </a:txBody>
                  <a:tcPr/>
                </a:tc>
                <a:tc>
                  <a:txBody>
                    <a:bodyPr/>
                    <a:lstStyle/>
                    <a:p>
                      <a:pPr algn="ctr"/>
                      <a:r>
                        <a:rPr lang="de-DE" dirty="0"/>
                        <a:t>L</a:t>
                      </a:r>
                    </a:p>
                  </a:txBody>
                  <a:tcPr/>
                </a:tc>
                <a:tc>
                  <a:txBody>
                    <a:bodyPr/>
                    <a:lstStyle/>
                    <a:p>
                      <a:pPr algn="ctr"/>
                      <a:r>
                        <a:rPr lang="de-DE" dirty="0"/>
                        <a:t>M</a:t>
                      </a:r>
                    </a:p>
                  </a:txBody>
                  <a:tcPr/>
                </a:tc>
                <a:tc>
                  <a:txBody>
                    <a:bodyPr/>
                    <a:lstStyle/>
                    <a:p>
                      <a:pPr algn="ctr"/>
                      <a:r>
                        <a:rPr lang="de-DE" dirty="0"/>
                        <a:t>N</a:t>
                      </a:r>
                    </a:p>
                  </a:txBody>
                  <a:tcPr/>
                </a:tc>
                <a:tc>
                  <a:txBody>
                    <a:bodyPr/>
                    <a:lstStyle/>
                    <a:p>
                      <a:pPr algn="ctr"/>
                      <a:r>
                        <a:rPr lang="de-DE" dirty="0"/>
                        <a:t>O</a:t>
                      </a:r>
                    </a:p>
                  </a:txBody>
                  <a:tcPr/>
                </a:tc>
                <a:tc>
                  <a:txBody>
                    <a:bodyPr/>
                    <a:lstStyle/>
                    <a:p>
                      <a:pPr algn="ctr"/>
                      <a:r>
                        <a:rPr lang="de-DE" dirty="0">
                          <a:solidFill>
                            <a:schemeClr val="bg2">
                              <a:lumMod val="75000"/>
                            </a:schemeClr>
                          </a:solidFill>
                        </a:rPr>
                        <a:t>P</a:t>
                      </a:r>
                    </a:p>
                  </a:txBody>
                  <a:tcPr/>
                </a:tc>
                <a:tc>
                  <a:txBody>
                    <a:bodyPr/>
                    <a:lstStyle/>
                    <a:p>
                      <a:pPr algn="ctr"/>
                      <a:r>
                        <a:rPr lang="de-DE" dirty="0">
                          <a:solidFill>
                            <a:schemeClr val="bg2">
                              <a:lumMod val="75000"/>
                            </a:schemeClr>
                          </a:solidFill>
                        </a:rPr>
                        <a:t>Q</a:t>
                      </a:r>
                    </a:p>
                  </a:txBody>
                  <a:tcPr/>
                </a:tc>
                <a:tc>
                  <a:txBody>
                    <a:bodyPr/>
                    <a:lstStyle/>
                    <a:p>
                      <a:pPr algn="ctr"/>
                      <a:r>
                        <a:rPr lang="de-DE" dirty="0">
                          <a:solidFill>
                            <a:schemeClr val="bg2">
                              <a:lumMod val="75000"/>
                            </a:schemeClr>
                          </a:solidFill>
                        </a:rPr>
                        <a:t>R</a:t>
                      </a:r>
                    </a:p>
                  </a:txBody>
                  <a:tcPr/>
                </a:tc>
                <a:tc>
                  <a:txBody>
                    <a:bodyPr/>
                    <a:lstStyle/>
                    <a:p>
                      <a:pPr algn="ctr"/>
                      <a:r>
                        <a:rPr lang="de-DE" dirty="0">
                          <a:solidFill>
                            <a:schemeClr val="bg2">
                              <a:lumMod val="75000"/>
                            </a:schemeClr>
                          </a:solidFill>
                        </a:rPr>
                        <a:t>S</a:t>
                      </a:r>
                    </a:p>
                  </a:txBody>
                  <a:tcPr/>
                </a:tc>
                <a:tc>
                  <a:txBody>
                    <a:bodyPr/>
                    <a:lstStyle/>
                    <a:p>
                      <a:pPr algn="ctr"/>
                      <a:r>
                        <a:rPr lang="de-DE" dirty="0">
                          <a:solidFill>
                            <a:schemeClr val="bg2">
                              <a:lumMod val="75000"/>
                            </a:schemeClr>
                          </a:solidFill>
                        </a:rPr>
                        <a:t>T</a:t>
                      </a:r>
                    </a:p>
                  </a:txBody>
                  <a:tcPr/>
                </a:tc>
                <a:tc>
                  <a:txBody>
                    <a:bodyPr/>
                    <a:lstStyle/>
                    <a:p>
                      <a:pPr algn="ctr"/>
                      <a:r>
                        <a:rPr lang="de-DE" dirty="0">
                          <a:solidFill>
                            <a:schemeClr val="bg2">
                              <a:lumMod val="75000"/>
                            </a:schemeClr>
                          </a:solidFill>
                        </a:rPr>
                        <a:t>U</a:t>
                      </a:r>
                    </a:p>
                  </a:txBody>
                  <a:tcPr/>
                </a:tc>
                <a:tc>
                  <a:txBody>
                    <a:bodyPr/>
                    <a:lstStyle/>
                    <a:p>
                      <a:pPr algn="ctr"/>
                      <a:r>
                        <a:rPr lang="de-DE" dirty="0">
                          <a:solidFill>
                            <a:schemeClr val="bg2">
                              <a:lumMod val="75000"/>
                            </a:schemeClr>
                          </a:solidFill>
                        </a:rPr>
                        <a:t>V</a:t>
                      </a:r>
                    </a:p>
                  </a:txBody>
                  <a:tcPr/>
                </a:tc>
                <a:tc>
                  <a:txBody>
                    <a:bodyPr/>
                    <a:lstStyle/>
                    <a:p>
                      <a:pPr algn="ctr"/>
                      <a:r>
                        <a:rPr lang="de-DE" dirty="0">
                          <a:solidFill>
                            <a:schemeClr val="bg2">
                              <a:lumMod val="75000"/>
                            </a:schemeClr>
                          </a:solidFill>
                        </a:rPr>
                        <a:t>W</a:t>
                      </a:r>
                    </a:p>
                  </a:txBody>
                  <a:tcPr/>
                </a:tc>
                <a:tc>
                  <a:txBody>
                    <a:bodyPr/>
                    <a:lstStyle/>
                    <a:p>
                      <a:pPr algn="ctr"/>
                      <a:r>
                        <a:rPr lang="de-DE" dirty="0">
                          <a:solidFill>
                            <a:schemeClr val="bg2">
                              <a:lumMod val="75000"/>
                            </a:schemeClr>
                          </a:solidFill>
                        </a:rPr>
                        <a:t>X</a:t>
                      </a:r>
                    </a:p>
                  </a:txBody>
                  <a:tcPr/>
                </a:tc>
                <a:tc>
                  <a:txBody>
                    <a:bodyPr/>
                    <a:lstStyle/>
                    <a:p>
                      <a:pPr algn="ctr"/>
                      <a:r>
                        <a:rPr lang="de-DE" dirty="0">
                          <a:solidFill>
                            <a:schemeClr val="bg2">
                              <a:lumMod val="75000"/>
                            </a:schemeClr>
                          </a:solidFill>
                        </a:rPr>
                        <a:t>Y</a:t>
                      </a:r>
                    </a:p>
                  </a:txBody>
                  <a:tcPr/>
                </a:tc>
                <a:tc>
                  <a:txBody>
                    <a:bodyPr/>
                    <a:lstStyle/>
                    <a:p>
                      <a:pPr algn="ctr"/>
                      <a:r>
                        <a:rPr lang="de-DE" dirty="0">
                          <a:solidFill>
                            <a:schemeClr val="bg2">
                              <a:lumMod val="75000"/>
                            </a:schemeClr>
                          </a:solidFill>
                        </a:rPr>
                        <a:t>Z</a:t>
                      </a:r>
                    </a:p>
                  </a:txBody>
                  <a:tcPr/>
                </a:tc>
                <a:extLst>
                  <a:ext uri="{0D108BD9-81ED-4DB2-BD59-A6C34878D82A}">
                    <a16:rowId xmlns:a16="http://schemas.microsoft.com/office/drawing/2014/main" val="10000"/>
                  </a:ext>
                </a:extLst>
              </a:tr>
              <a:tr h="370840">
                <a:tc>
                  <a:txBody>
                    <a:bodyPr/>
                    <a:lstStyle/>
                    <a:p>
                      <a:pPr algn="ctr"/>
                      <a:endParaRPr lang="de-DE" dirty="0"/>
                    </a:p>
                  </a:txBody>
                  <a:tcPr/>
                </a:tc>
                <a:tc>
                  <a:txBody>
                    <a:bodyPr/>
                    <a:lstStyle/>
                    <a:p>
                      <a:pPr algn="ctr"/>
                      <a:endParaRPr lang="de-DE"/>
                    </a:p>
                  </a:txBody>
                  <a:tcPr/>
                </a:tc>
                <a:tc>
                  <a:txBody>
                    <a:bodyPr/>
                    <a:lstStyle/>
                    <a:p>
                      <a:pPr algn="ctr"/>
                      <a:endParaRPr lang="de-DE"/>
                    </a:p>
                  </a:txBody>
                  <a:tcPr/>
                </a:tc>
                <a:tc>
                  <a:txBody>
                    <a:bodyPr/>
                    <a:lstStyle/>
                    <a:p>
                      <a:pPr algn="ctr"/>
                      <a:r>
                        <a:rPr lang="de-DE" dirty="0"/>
                        <a:t>A</a:t>
                      </a:r>
                    </a:p>
                  </a:txBody>
                  <a:tcPr/>
                </a:tc>
                <a:tc>
                  <a:txBody>
                    <a:bodyPr/>
                    <a:lstStyle/>
                    <a:p>
                      <a:pPr algn="ctr"/>
                      <a:r>
                        <a:rPr lang="de-DE" dirty="0"/>
                        <a:t>B</a:t>
                      </a:r>
                    </a:p>
                  </a:txBody>
                  <a:tcPr/>
                </a:tc>
                <a:tc>
                  <a:txBody>
                    <a:bodyPr/>
                    <a:lstStyle/>
                    <a:p>
                      <a:pPr algn="ctr"/>
                      <a:r>
                        <a:rPr lang="de-DE" dirty="0"/>
                        <a:t>C</a:t>
                      </a:r>
                    </a:p>
                  </a:txBody>
                  <a:tcPr/>
                </a:tc>
                <a:tc>
                  <a:txBody>
                    <a:bodyPr/>
                    <a:lstStyle/>
                    <a:p>
                      <a:pPr algn="ctr"/>
                      <a:r>
                        <a:rPr lang="de-DE" dirty="0"/>
                        <a:t>D</a:t>
                      </a:r>
                    </a:p>
                  </a:txBody>
                  <a:tcPr/>
                </a:tc>
                <a:tc>
                  <a:txBody>
                    <a:bodyPr/>
                    <a:lstStyle/>
                    <a:p>
                      <a:pPr algn="ctr"/>
                      <a:r>
                        <a:rPr lang="de-DE" dirty="0"/>
                        <a:t>E</a:t>
                      </a:r>
                    </a:p>
                  </a:txBody>
                  <a:tcPr/>
                </a:tc>
                <a:tc>
                  <a:txBody>
                    <a:bodyPr/>
                    <a:lstStyle/>
                    <a:p>
                      <a:pPr algn="ctr"/>
                      <a:r>
                        <a:rPr lang="de-DE" dirty="0"/>
                        <a:t>F</a:t>
                      </a:r>
                    </a:p>
                  </a:txBody>
                  <a:tcPr/>
                </a:tc>
                <a:tc>
                  <a:txBody>
                    <a:bodyPr/>
                    <a:lstStyle/>
                    <a:p>
                      <a:pPr algn="ctr"/>
                      <a:r>
                        <a:rPr lang="de-DE" dirty="0"/>
                        <a:t>G</a:t>
                      </a:r>
                    </a:p>
                  </a:txBody>
                  <a:tcPr/>
                </a:tc>
                <a:tc>
                  <a:txBody>
                    <a:bodyPr/>
                    <a:lstStyle/>
                    <a:p>
                      <a:pPr algn="ctr"/>
                      <a:r>
                        <a:rPr lang="de-DE" dirty="0"/>
                        <a:t>H</a:t>
                      </a:r>
                    </a:p>
                  </a:txBody>
                  <a:tcPr/>
                </a:tc>
                <a:tc>
                  <a:txBody>
                    <a:bodyPr/>
                    <a:lstStyle/>
                    <a:p>
                      <a:pPr algn="ctr"/>
                      <a:r>
                        <a:rPr lang="de-DE" dirty="0"/>
                        <a:t>I</a:t>
                      </a:r>
                    </a:p>
                  </a:txBody>
                  <a:tcPr/>
                </a:tc>
                <a:tc>
                  <a:txBody>
                    <a:bodyPr/>
                    <a:lstStyle/>
                    <a:p>
                      <a:pPr algn="ctr"/>
                      <a:r>
                        <a:rPr lang="de-DE" dirty="0"/>
                        <a:t>J</a:t>
                      </a:r>
                    </a:p>
                  </a:txBody>
                  <a:tcPr/>
                </a:tc>
                <a:tc>
                  <a:txBody>
                    <a:bodyPr/>
                    <a:lstStyle/>
                    <a:p>
                      <a:pPr algn="ctr"/>
                      <a:r>
                        <a:rPr lang="de-DE" dirty="0"/>
                        <a:t>K</a:t>
                      </a:r>
                    </a:p>
                  </a:txBody>
                  <a:tcPr/>
                </a:tc>
                <a:tc>
                  <a:txBody>
                    <a:bodyPr/>
                    <a:lstStyle/>
                    <a:p>
                      <a:pPr algn="ctr"/>
                      <a:r>
                        <a:rPr lang="de-DE" dirty="0"/>
                        <a:t>L</a:t>
                      </a:r>
                    </a:p>
                  </a:txBody>
                  <a:tcPr/>
                </a:tc>
                <a:tc>
                  <a:txBody>
                    <a:bodyPr/>
                    <a:lstStyle/>
                    <a:p>
                      <a:pPr algn="ctr"/>
                      <a:endParaRPr lang="de-DE"/>
                    </a:p>
                  </a:txBody>
                  <a:tcPr/>
                </a:tc>
                <a:tc>
                  <a:txBody>
                    <a:bodyPr/>
                    <a:lstStyle/>
                    <a:p>
                      <a:pPr algn="ctr"/>
                      <a:endParaRPr lang="de-DE"/>
                    </a:p>
                  </a:txBody>
                  <a:tcPr/>
                </a:tc>
                <a:tc>
                  <a:txBody>
                    <a:bodyPr/>
                    <a:lstStyle/>
                    <a:p>
                      <a:pPr algn="ctr"/>
                      <a:endParaRPr lang="de-DE"/>
                    </a:p>
                  </a:txBody>
                  <a:tcPr/>
                </a:tc>
                <a:tc>
                  <a:txBody>
                    <a:bodyPr/>
                    <a:lstStyle/>
                    <a:p>
                      <a:pPr algn="ctr"/>
                      <a:endParaRPr lang="de-DE"/>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extLst>
                  <a:ext uri="{0D108BD9-81ED-4DB2-BD59-A6C34878D82A}">
                    <a16:rowId xmlns:a16="http://schemas.microsoft.com/office/drawing/2014/main" val="10001"/>
                  </a:ext>
                </a:extLst>
              </a:tr>
            </a:tbl>
          </a:graphicData>
        </a:graphic>
      </p:graphicFrame>
      <p:sp>
        <p:nvSpPr>
          <p:cNvPr id="16" name="Geschweifte Klammer links 15"/>
          <p:cNvSpPr/>
          <p:nvPr/>
        </p:nvSpPr>
        <p:spPr>
          <a:xfrm rot="16200000">
            <a:off x="3044127" y="3621736"/>
            <a:ext cx="409770" cy="3768606"/>
          </a:xfrm>
          <a:prstGeom prst="leftBrace">
            <a:avLst/>
          </a:prstGeom>
          <a:ln w="28575">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Textfeld 16"/>
          <p:cNvSpPr txBox="1"/>
          <p:nvPr/>
        </p:nvSpPr>
        <p:spPr>
          <a:xfrm>
            <a:off x="2637660" y="5804621"/>
            <a:ext cx="1834751" cy="307777"/>
          </a:xfrm>
          <a:prstGeom prst="rect">
            <a:avLst/>
          </a:prstGeom>
          <a:noFill/>
        </p:spPr>
        <p:txBody>
          <a:bodyPr wrap="square" rtlCol="0">
            <a:spAutoFit/>
          </a:bodyPr>
          <a:lstStyle/>
          <a:p>
            <a:r>
              <a:rPr lang="de-DE" sz="1400" dirty="0"/>
              <a:t>„L mehr als C“</a:t>
            </a:r>
          </a:p>
        </p:txBody>
      </p:sp>
      <p:sp>
        <p:nvSpPr>
          <p:cNvPr id="3" name="Textfeld 2">
            <a:extLst>
              <a:ext uri="{FF2B5EF4-FFF2-40B4-BE49-F238E27FC236}">
                <a16:creationId xmlns:a16="http://schemas.microsoft.com/office/drawing/2014/main" id="{347A52C6-6ABE-EA63-3199-5662B78A4000}"/>
              </a:ext>
            </a:extLst>
          </p:cNvPr>
          <p:cNvSpPr txBox="1"/>
          <p:nvPr/>
        </p:nvSpPr>
        <p:spPr>
          <a:xfrm>
            <a:off x="4074160" y="3505200"/>
            <a:ext cx="1280160" cy="400110"/>
          </a:xfrm>
          <a:prstGeom prst="rect">
            <a:avLst/>
          </a:prstGeom>
          <a:noFill/>
        </p:spPr>
        <p:txBody>
          <a:bodyPr wrap="square" rtlCol="0">
            <a:spAutoFit/>
          </a:bodyPr>
          <a:lstStyle/>
          <a:p>
            <a:r>
              <a:rPr lang="de-DE" sz="2000" dirty="0"/>
              <a:t>C + L</a:t>
            </a:r>
          </a:p>
        </p:txBody>
      </p:sp>
      <p:sp>
        <p:nvSpPr>
          <p:cNvPr id="4" name="Textfeld 3">
            <a:extLst>
              <a:ext uri="{FF2B5EF4-FFF2-40B4-BE49-F238E27FC236}">
                <a16:creationId xmlns:a16="http://schemas.microsoft.com/office/drawing/2014/main" id="{03B9BD90-CBE6-C613-B1AC-9A25399F5924}"/>
              </a:ext>
            </a:extLst>
          </p:cNvPr>
          <p:cNvSpPr txBox="1"/>
          <p:nvPr/>
        </p:nvSpPr>
        <p:spPr>
          <a:xfrm>
            <a:off x="6301808" y="5918338"/>
            <a:ext cx="2478506" cy="276999"/>
          </a:xfrm>
          <a:prstGeom prst="rect">
            <a:avLst/>
          </a:prstGeom>
          <a:noFill/>
        </p:spPr>
        <p:txBody>
          <a:bodyPr wrap="square" rtlCol="0">
            <a:spAutoFit/>
          </a:bodyPr>
          <a:lstStyle/>
          <a:p>
            <a:pPr algn="r"/>
            <a:r>
              <a:rPr lang="de-DE" sz="1200" baseline="0" dirty="0"/>
              <a:t>(</a:t>
            </a:r>
            <a:r>
              <a:rPr lang="de-DE" sz="1200" baseline="0" dirty="0" err="1"/>
              <a:t>Häsel</a:t>
            </a:r>
            <a:r>
              <a:rPr lang="de-DE" sz="1200" baseline="0" dirty="0"/>
              <a:t>-Weide et al., </a:t>
            </a:r>
            <a:r>
              <a:rPr lang="de-DE" sz="1200" dirty="0"/>
              <a:t>2013, S. 46</a:t>
            </a:r>
            <a:r>
              <a:rPr lang="de-DE" sz="1200" baseline="0" dirty="0"/>
              <a:t>)</a:t>
            </a:r>
            <a:endParaRPr lang="de-DE" sz="1200" dirty="0"/>
          </a:p>
        </p:txBody>
      </p:sp>
    </p:spTree>
    <p:extLst>
      <p:ext uri="{BB962C8B-B14F-4D97-AF65-F5344CB8AC3E}">
        <p14:creationId xmlns:p14="http://schemas.microsoft.com/office/powerpoint/2010/main" val="3831159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46FAD-367B-6CB2-93E0-10FB1DB6FD48}"/>
              </a:ext>
            </a:extLst>
          </p:cNvPr>
          <p:cNvSpPr>
            <a:spLocks noGrp="1"/>
          </p:cNvSpPr>
          <p:nvPr>
            <p:ph type="title"/>
          </p:nvPr>
        </p:nvSpPr>
        <p:spPr/>
        <p:txBody>
          <a:bodyPr/>
          <a:lstStyle/>
          <a:p>
            <a:r>
              <a:rPr lang="de-DE" dirty="0"/>
              <a:t>Bedeutung und Kompetenzerwartungen</a:t>
            </a:r>
          </a:p>
        </p:txBody>
      </p:sp>
      <p:sp>
        <p:nvSpPr>
          <p:cNvPr id="5" name="Datumsplatzhalter 4">
            <a:extLst>
              <a:ext uri="{FF2B5EF4-FFF2-40B4-BE49-F238E27FC236}">
                <a16:creationId xmlns:a16="http://schemas.microsoft.com/office/drawing/2014/main" id="{7FD218B0-5A23-B2E8-081F-292812E237E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44616C2-3859-CBBB-EF19-578DB6C0DF74}"/>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9" name="Textplatzhalter 7">
            <a:extLst>
              <a:ext uri="{FF2B5EF4-FFF2-40B4-BE49-F238E27FC236}">
                <a16:creationId xmlns:a16="http://schemas.microsoft.com/office/drawing/2014/main" id="{85D609BA-0C9F-9C0B-749F-C68AC73906AC}"/>
              </a:ext>
            </a:extLst>
          </p:cNvPr>
          <p:cNvSpPr>
            <a:spLocks noGrp="1"/>
          </p:cNvSpPr>
          <p:nvPr>
            <p:ph type="body" sz="quarter" idx="13"/>
          </p:nvPr>
        </p:nvSpPr>
        <p:spPr>
          <a:xfrm>
            <a:off x="1096266" y="1194030"/>
            <a:ext cx="7009509" cy="445628"/>
          </a:xfrm>
        </p:spPr>
        <p:txBody>
          <a:bodyPr/>
          <a:lstStyle/>
          <a:p>
            <a:r>
              <a:rPr lang="de-DE" dirty="0"/>
              <a:t>„RECHNEN“ MIT BUCHSTABEN</a:t>
            </a:r>
          </a:p>
        </p:txBody>
      </p:sp>
      <p:graphicFrame>
        <p:nvGraphicFramePr>
          <p:cNvPr id="10" name="Tabelle 9"/>
          <p:cNvGraphicFramePr>
            <a:graphicFrameLocks noGrp="1"/>
          </p:cNvGraphicFramePr>
          <p:nvPr/>
        </p:nvGraphicFramePr>
        <p:xfrm>
          <a:off x="380241" y="4641387"/>
          <a:ext cx="8347300" cy="741680"/>
        </p:xfrm>
        <a:graphic>
          <a:graphicData uri="http://schemas.openxmlformats.org/drawingml/2006/table">
            <a:tbl>
              <a:tblPr firstRow="1" bandRow="1">
                <a:tableStyleId>{2D5ABB26-0587-4C30-8999-92F81FD0307C}</a:tableStyleId>
              </a:tblPr>
              <a:tblGrid>
                <a:gridCol w="321050">
                  <a:extLst>
                    <a:ext uri="{9D8B030D-6E8A-4147-A177-3AD203B41FA5}">
                      <a16:colId xmlns:a16="http://schemas.microsoft.com/office/drawing/2014/main" val="20000"/>
                    </a:ext>
                  </a:extLst>
                </a:gridCol>
                <a:gridCol w="321050">
                  <a:extLst>
                    <a:ext uri="{9D8B030D-6E8A-4147-A177-3AD203B41FA5}">
                      <a16:colId xmlns:a16="http://schemas.microsoft.com/office/drawing/2014/main" val="20001"/>
                    </a:ext>
                  </a:extLst>
                </a:gridCol>
                <a:gridCol w="321050">
                  <a:extLst>
                    <a:ext uri="{9D8B030D-6E8A-4147-A177-3AD203B41FA5}">
                      <a16:colId xmlns:a16="http://schemas.microsoft.com/office/drawing/2014/main" val="20002"/>
                    </a:ext>
                  </a:extLst>
                </a:gridCol>
                <a:gridCol w="321050">
                  <a:extLst>
                    <a:ext uri="{9D8B030D-6E8A-4147-A177-3AD203B41FA5}">
                      <a16:colId xmlns:a16="http://schemas.microsoft.com/office/drawing/2014/main" val="20003"/>
                    </a:ext>
                  </a:extLst>
                </a:gridCol>
                <a:gridCol w="321050">
                  <a:extLst>
                    <a:ext uri="{9D8B030D-6E8A-4147-A177-3AD203B41FA5}">
                      <a16:colId xmlns:a16="http://schemas.microsoft.com/office/drawing/2014/main" val="20004"/>
                    </a:ext>
                  </a:extLst>
                </a:gridCol>
                <a:gridCol w="321050">
                  <a:extLst>
                    <a:ext uri="{9D8B030D-6E8A-4147-A177-3AD203B41FA5}">
                      <a16:colId xmlns:a16="http://schemas.microsoft.com/office/drawing/2014/main" val="20005"/>
                    </a:ext>
                  </a:extLst>
                </a:gridCol>
                <a:gridCol w="321050">
                  <a:extLst>
                    <a:ext uri="{9D8B030D-6E8A-4147-A177-3AD203B41FA5}">
                      <a16:colId xmlns:a16="http://schemas.microsoft.com/office/drawing/2014/main" val="20006"/>
                    </a:ext>
                  </a:extLst>
                </a:gridCol>
                <a:gridCol w="321050">
                  <a:extLst>
                    <a:ext uri="{9D8B030D-6E8A-4147-A177-3AD203B41FA5}">
                      <a16:colId xmlns:a16="http://schemas.microsoft.com/office/drawing/2014/main" val="20007"/>
                    </a:ext>
                  </a:extLst>
                </a:gridCol>
                <a:gridCol w="321050">
                  <a:extLst>
                    <a:ext uri="{9D8B030D-6E8A-4147-A177-3AD203B41FA5}">
                      <a16:colId xmlns:a16="http://schemas.microsoft.com/office/drawing/2014/main" val="20008"/>
                    </a:ext>
                  </a:extLst>
                </a:gridCol>
                <a:gridCol w="321050">
                  <a:extLst>
                    <a:ext uri="{9D8B030D-6E8A-4147-A177-3AD203B41FA5}">
                      <a16:colId xmlns:a16="http://schemas.microsoft.com/office/drawing/2014/main" val="20009"/>
                    </a:ext>
                  </a:extLst>
                </a:gridCol>
                <a:gridCol w="321050">
                  <a:extLst>
                    <a:ext uri="{9D8B030D-6E8A-4147-A177-3AD203B41FA5}">
                      <a16:colId xmlns:a16="http://schemas.microsoft.com/office/drawing/2014/main" val="20010"/>
                    </a:ext>
                  </a:extLst>
                </a:gridCol>
                <a:gridCol w="321050">
                  <a:extLst>
                    <a:ext uri="{9D8B030D-6E8A-4147-A177-3AD203B41FA5}">
                      <a16:colId xmlns:a16="http://schemas.microsoft.com/office/drawing/2014/main" val="20011"/>
                    </a:ext>
                  </a:extLst>
                </a:gridCol>
                <a:gridCol w="321050">
                  <a:extLst>
                    <a:ext uri="{9D8B030D-6E8A-4147-A177-3AD203B41FA5}">
                      <a16:colId xmlns:a16="http://schemas.microsoft.com/office/drawing/2014/main" val="20012"/>
                    </a:ext>
                  </a:extLst>
                </a:gridCol>
                <a:gridCol w="321050">
                  <a:extLst>
                    <a:ext uri="{9D8B030D-6E8A-4147-A177-3AD203B41FA5}">
                      <a16:colId xmlns:a16="http://schemas.microsoft.com/office/drawing/2014/main" val="20013"/>
                    </a:ext>
                  </a:extLst>
                </a:gridCol>
                <a:gridCol w="321050">
                  <a:extLst>
                    <a:ext uri="{9D8B030D-6E8A-4147-A177-3AD203B41FA5}">
                      <a16:colId xmlns:a16="http://schemas.microsoft.com/office/drawing/2014/main" val="20014"/>
                    </a:ext>
                  </a:extLst>
                </a:gridCol>
                <a:gridCol w="321050">
                  <a:extLst>
                    <a:ext uri="{9D8B030D-6E8A-4147-A177-3AD203B41FA5}">
                      <a16:colId xmlns:a16="http://schemas.microsoft.com/office/drawing/2014/main" val="20015"/>
                    </a:ext>
                  </a:extLst>
                </a:gridCol>
                <a:gridCol w="321050">
                  <a:extLst>
                    <a:ext uri="{9D8B030D-6E8A-4147-A177-3AD203B41FA5}">
                      <a16:colId xmlns:a16="http://schemas.microsoft.com/office/drawing/2014/main" val="20016"/>
                    </a:ext>
                  </a:extLst>
                </a:gridCol>
                <a:gridCol w="321050">
                  <a:extLst>
                    <a:ext uri="{9D8B030D-6E8A-4147-A177-3AD203B41FA5}">
                      <a16:colId xmlns:a16="http://schemas.microsoft.com/office/drawing/2014/main" val="20017"/>
                    </a:ext>
                  </a:extLst>
                </a:gridCol>
                <a:gridCol w="321050">
                  <a:extLst>
                    <a:ext uri="{9D8B030D-6E8A-4147-A177-3AD203B41FA5}">
                      <a16:colId xmlns:a16="http://schemas.microsoft.com/office/drawing/2014/main" val="20018"/>
                    </a:ext>
                  </a:extLst>
                </a:gridCol>
                <a:gridCol w="321050">
                  <a:extLst>
                    <a:ext uri="{9D8B030D-6E8A-4147-A177-3AD203B41FA5}">
                      <a16:colId xmlns:a16="http://schemas.microsoft.com/office/drawing/2014/main" val="20019"/>
                    </a:ext>
                  </a:extLst>
                </a:gridCol>
                <a:gridCol w="321050">
                  <a:extLst>
                    <a:ext uri="{9D8B030D-6E8A-4147-A177-3AD203B41FA5}">
                      <a16:colId xmlns:a16="http://schemas.microsoft.com/office/drawing/2014/main" val="20020"/>
                    </a:ext>
                  </a:extLst>
                </a:gridCol>
                <a:gridCol w="321050">
                  <a:extLst>
                    <a:ext uri="{9D8B030D-6E8A-4147-A177-3AD203B41FA5}">
                      <a16:colId xmlns:a16="http://schemas.microsoft.com/office/drawing/2014/main" val="20021"/>
                    </a:ext>
                  </a:extLst>
                </a:gridCol>
                <a:gridCol w="321050">
                  <a:extLst>
                    <a:ext uri="{9D8B030D-6E8A-4147-A177-3AD203B41FA5}">
                      <a16:colId xmlns:a16="http://schemas.microsoft.com/office/drawing/2014/main" val="20022"/>
                    </a:ext>
                  </a:extLst>
                </a:gridCol>
                <a:gridCol w="321050">
                  <a:extLst>
                    <a:ext uri="{9D8B030D-6E8A-4147-A177-3AD203B41FA5}">
                      <a16:colId xmlns:a16="http://schemas.microsoft.com/office/drawing/2014/main" val="20023"/>
                    </a:ext>
                  </a:extLst>
                </a:gridCol>
                <a:gridCol w="321050">
                  <a:extLst>
                    <a:ext uri="{9D8B030D-6E8A-4147-A177-3AD203B41FA5}">
                      <a16:colId xmlns:a16="http://schemas.microsoft.com/office/drawing/2014/main" val="20024"/>
                    </a:ext>
                  </a:extLst>
                </a:gridCol>
                <a:gridCol w="321050">
                  <a:extLst>
                    <a:ext uri="{9D8B030D-6E8A-4147-A177-3AD203B41FA5}">
                      <a16:colId xmlns:a16="http://schemas.microsoft.com/office/drawing/2014/main" val="20025"/>
                    </a:ext>
                  </a:extLst>
                </a:gridCol>
              </a:tblGrid>
              <a:tr h="370840">
                <a:tc>
                  <a:txBody>
                    <a:bodyPr/>
                    <a:lstStyle/>
                    <a:p>
                      <a:pPr algn="ctr"/>
                      <a:r>
                        <a:rPr lang="de-DE" dirty="0"/>
                        <a:t>A</a:t>
                      </a:r>
                    </a:p>
                  </a:txBody>
                  <a:tcPr/>
                </a:tc>
                <a:tc>
                  <a:txBody>
                    <a:bodyPr/>
                    <a:lstStyle/>
                    <a:p>
                      <a:pPr algn="ctr"/>
                      <a:r>
                        <a:rPr lang="de-DE" dirty="0"/>
                        <a:t>B</a:t>
                      </a:r>
                    </a:p>
                  </a:txBody>
                  <a:tcPr/>
                </a:tc>
                <a:tc>
                  <a:txBody>
                    <a:bodyPr/>
                    <a:lstStyle/>
                    <a:p>
                      <a:pPr algn="ctr"/>
                      <a:r>
                        <a:rPr lang="de-DE" dirty="0"/>
                        <a:t>C</a:t>
                      </a:r>
                    </a:p>
                  </a:txBody>
                  <a:tcPr/>
                </a:tc>
                <a:tc>
                  <a:txBody>
                    <a:bodyPr/>
                    <a:lstStyle/>
                    <a:p>
                      <a:pPr algn="ctr"/>
                      <a:r>
                        <a:rPr lang="de-DE" dirty="0"/>
                        <a:t>D</a:t>
                      </a:r>
                    </a:p>
                  </a:txBody>
                  <a:tcPr/>
                </a:tc>
                <a:tc>
                  <a:txBody>
                    <a:bodyPr/>
                    <a:lstStyle/>
                    <a:p>
                      <a:pPr algn="ctr"/>
                      <a:r>
                        <a:rPr lang="de-DE" dirty="0"/>
                        <a:t>E</a:t>
                      </a:r>
                    </a:p>
                  </a:txBody>
                  <a:tcPr/>
                </a:tc>
                <a:tc>
                  <a:txBody>
                    <a:bodyPr/>
                    <a:lstStyle/>
                    <a:p>
                      <a:pPr algn="ctr"/>
                      <a:r>
                        <a:rPr lang="de-DE" dirty="0"/>
                        <a:t>F</a:t>
                      </a:r>
                    </a:p>
                  </a:txBody>
                  <a:tcPr/>
                </a:tc>
                <a:tc>
                  <a:txBody>
                    <a:bodyPr/>
                    <a:lstStyle/>
                    <a:p>
                      <a:pPr algn="ctr"/>
                      <a:r>
                        <a:rPr lang="de-DE" dirty="0"/>
                        <a:t>G</a:t>
                      </a:r>
                    </a:p>
                  </a:txBody>
                  <a:tcPr/>
                </a:tc>
                <a:tc>
                  <a:txBody>
                    <a:bodyPr/>
                    <a:lstStyle/>
                    <a:p>
                      <a:pPr algn="ctr"/>
                      <a:r>
                        <a:rPr lang="de-DE" dirty="0"/>
                        <a:t>H</a:t>
                      </a:r>
                    </a:p>
                  </a:txBody>
                  <a:tcPr/>
                </a:tc>
                <a:tc>
                  <a:txBody>
                    <a:bodyPr/>
                    <a:lstStyle/>
                    <a:p>
                      <a:pPr algn="ctr"/>
                      <a:r>
                        <a:rPr lang="de-DE" dirty="0"/>
                        <a:t>I</a:t>
                      </a:r>
                    </a:p>
                  </a:txBody>
                  <a:tcPr/>
                </a:tc>
                <a:tc>
                  <a:txBody>
                    <a:bodyPr/>
                    <a:lstStyle/>
                    <a:p>
                      <a:pPr algn="ctr"/>
                      <a:r>
                        <a:rPr lang="de-DE" dirty="0"/>
                        <a:t>J</a:t>
                      </a:r>
                    </a:p>
                  </a:txBody>
                  <a:tcPr/>
                </a:tc>
                <a:tc>
                  <a:txBody>
                    <a:bodyPr/>
                    <a:lstStyle/>
                    <a:p>
                      <a:pPr algn="ctr"/>
                      <a:r>
                        <a:rPr lang="de-DE" dirty="0"/>
                        <a:t>K</a:t>
                      </a:r>
                    </a:p>
                  </a:txBody>
                  <a:tcPr/>
                </a:tc>
                <a:tc>
                  <a:txBody>
                    <a:bodyPr/>
                    <a:lstStyle/>
                    <a:p>
                      <a:pPr algn="ctr"/>
                      <a:r>
                        <a:rPr lang="de-DE" dirty="0"/>
                        <a:t>L</a:t>
                      </a:r>
                    </a:p>
                  </a:txBody>
                  <a:tcPr/>
                </a:tc>
                <a:tc>
                  <a:txBody>
                    <a:bodyPr/>
                    <a:lstStyle/>
                    <a:p>
                      <a:pPr algn="ctr"/>
                      <a:r>
                        <a:rPr lang="de-DE" dirty="0"/>
                        <a:t>M</a:t>
                      </a:r>
                    </a:p>
                  </a:txBody>
                  <a:tcPr/>
                </a:tc>
                <a:tc>
                  <a:txBody>
                    <a:bodyPr/>
                    <a:lstStyle/>
                    <a:p>
                      <a:pPr algn="ctr"/>
                      <a:r>
                        <a:rPr lang="de-DE" dirty="0"/>
                        <a:t>N</a:t>
                      </a:r>
                    </a:p>
                  </a:txBody>
                  <a:tcPr/>
                </a:tc>
                <a:tc>
                  <a:txBody>
                    <a:bodyPr/>
                    <a:lstStyle/>
                    <a:p>
                      <a:pPr algn="ctr"/>
                      <a:r>
                        <a:rPr lang="de-DE" dirty="0"/>
                        <a:t>O</a:t>
                      </a:r>
                    </a:p>
                  </a:txBody>
                  <a:tcPr/>
                </a:tc>
                <a:tc>
                  <a:txBody>
                    <a:bodyPr/>
                    <a:lstStyle/>
                    <a:p>
                      <a:pPr algn="ctr"/>
                      <a:r>
                        <a:rPr lang="de-DE" dirty="0">
                          <a:solidFill>
                            <a:schemeClr val="bg2">
                              <a:lumMod val="75000"/>
                            </a:schemeClr>
                          </a:solidFill>
                        </a:rPr>
                        <a:t>P</a:t>
                      </a:r>
                    </a:p>
                  </a:txBody>
                  <a:tcPr/>
                </a:tc>
                <a:tc>
                  <a:txBody>
                    <a:bodyPr/>
                    <a:lstStyle/>
                    <a:p>
                      <a:pPr algn="ctr"/>
                      <a:r>
                        <a:rPr lang="de-DE" dirty="0">
                          <a:solidFill>
                            <a:schemeClr val="bg2">
                              <a:lumMod val="75000"/>
                            </a:schemeClr>
                          </a:solidFill>
                        </a:rPr>
                        <a:t>Q</a:t>
                      </a:r>
                    </a:p>
                  </a:txBody>
                  <a:tcPr/>
                </a:tc>
                <a:tc>
                  <a:txBody>
                    <a:bodyPr/>
                    <a:lstStyle/>
                    <a:p>
                      <a:pPr algn="ctr"/>
                      <a:r>
                        <a:rPr lang="de-DE" dirty="0">
                          <a:solidFill>
                            <a:schemeClr val="bg2">
                              <a:lumMod val="75000"/>
                            </a:schemeClr>
                          </a:solidFill>
                        </a:rPr>
                        <a:t>R</a:t>
                      </a:r>
                    </a:p>
                  </a:txBody>
                  <a:tcPr/>
                </a:tc>
                <a:tc>
                  <a:txBody>
                    <a:bodyPr/>
                    <a:lstStyle/>
                    <a:p>
                      <a:pPr algn="ctr"/>
                      <a:r>
                        <a:rPr lang="de-DE" dirty="0">
                          <a:solidFill>
                            <a:schemeClr val="bg2">
                              <a:lumMod val="75000"/>
                            </a:schemeClr>
                          </a:solidFill>
                        </a:rPr>
                        <a:t>S</a:t>
                      </a:r>
                    </a:p>
                  </a:txBody>
                  <a:tcPr/>
                </a:tc>
                <a:tc>
                  <a:txBody>
                    <a:bodyPr/>
                    <a:lstStyle/>
                    <a:p>
                      <a:pPr algn="ctr"/>
                      <a:r>
                        <a:rPr lang="de-DE" dirty="0">
                          <a:solidFill>
                            <a:schemeClr val="bg2">
                              <a:lumMod val="75000"/>
                            </a:schemeClr>
                          </a:solidFill>
                        </a:rPr>
                        <a:t>T</a:t>
                      </a:r>
                    </a:p>
                  </a:txBody>
                  <a:tcPr/>
                </a:tc>
                <a:tc>
                  <a:txBody>
                    <a:bodyPr/>
                    <a:lstStyle/>
                    <a:p>
                      <a:pPr algn="ctr"/>
                      <a:r>
                        <a:rPr lang="de-DE" dirty="0">
                          <a:solidFill>
                            <a:schemeClr val="bg2">
                              <a:lumMod val="75000"/>
                            </a:schemeClr>
                          </a:solidFill>
                        </a:rPr>
                        <a:t>U</a:t>
                      </a:r>
                    </a:p>
                  </a:txBody>
                  <a:tcPr/>
                </a:tc>
                <a:tc>
                  <a:txBody>
                    <a:bodyPr/>
                    <a:lstStyle/>
                    <a:p>
                      <a:pPr algn="ctr"/>
                      <a:r>
                        <a:rPr lang="de-DE" dirty="0">
                          <a:solidFill>
                            <a:schemeClr val="bg2">
                              <a:lumMod val="75000"/>
                            </a:schemeClr>
                          </a:solidFill>
                        </a:rPr>
                        <a:t>V</a:t>
                      </a:r>
                    </a:p>
                  </a:txBody>
                  <a:tcPr/>
                </a:tc>
                <a:tc>
                  <a:txBody>
                    <a:bodyPr/>
                    <a:lstStyle/>
                    <a:p>
                      <a:pPr algn="ctr"/>
                      <a:r>
                        <a:rPr lang="de-DE" dirty="0">
                          <a:solidFill>
                            <a:schemeClr val="bg2">
                              <a:lumMod val="75000"/>
                            </a:schemeClr>
                          </a:solidFill>
                        </a:rPr>
                        <a:t>W</a:t>
                      </a:r>
                    </a:p>
                  </a:txBody>
                  <a:tcPr/>
                </a:tc>
                <a:tc>
                  <a:txBody>
                    <a:bodyPr/>
                    <a:lstStyle/>
                    <a:p>
                      <a:pPr algn="ctr"/>
                      <a:r>
                        <a:rPr lang="de-DE" dirty="0">
                          <a:solidFill>
                            <a:schemeClr val="bg2">
                              <a:lumMod val="75000"/>
                            </a:schemeClr>
                          </a:solidFill>
                        </a:rPr>
                        <a:t>X</a:t>
                      </a:r>
                    </a:p>
                  </a:txBody>
                  <a:tcPr/>
                </a:tc>
                <a:tc>
                  <a:txBody>
                    <a:bodyPr/>
                    <a:lstStyle/>
                    <a:p>
                      <a:pPr algn="ctr"/>
                      <a:r>
                        <a:rPr lang="de-DE" dirty="0">
                          <a:solidFill>
                            <a:schemeClr val="bg2">
                              <a:lumMod val="75000"/>
                            </a:schemeClr>
                          </a:solidFill>
                        </a:rPr>
                        <a:t>Y</a:t>
                      </a:r>
                    </a:p>
                  </a:txBody>
                  <a:tcPr/>
                </a:tc>
                <a:tc>
                  <a:txBody>
                    <a:bodyPr/>
                    <a:lstStyle/>
                    <a:p>
                      <a:pPr algn="ctr"/>
                      <a:r>
                        <a:rPr lang="de-DE" dirty="0">
                          <a:solidFill>
                            <a:schemeClr val="bg2">
                              <a:lumMod val="75000"/>
                            </a:schemeClr>
                          </a:solidFill>
                        </a:rPr>
                        <a:t>Z</a:t>
                      </a:r>
                    </a:p>
                  </a:txBody>
                  <a:tcPr/>
                </a:tc>
                <a:extLst>
                  <a:ext uri="{0D108BD9-81ED-4DB2-BD59-A6C34878D82A}">
                    <a16:rowId xmlns:a16="http://schemas.microsoft.com/office/drawing/2014/main" val="10000"/>
                  </a:ext>
                </a:extLst>
              </a:tr>
              <a:tr h="370840">
                <a:tc>
                  <a:txBody>
                    <a:bodyPr/>
                    <a:lstStyle/>
                    <a:p>
                      <a:pPr algn="ctr"/>
                      <a:endParaRPr lang="de-DE" dirty="0"/>
                    </a:p>
                  </a:txBody>
                  <a:tcPr/>
                </a:tc>
                <a:tc>
                  <a:txBody>
                    <a:bodyPr/>
                    <a:lstStyle/>
                    <a:p>
                      <a:pPr algn="ctr"/>
                      <a:endParaRPr lang="de-DE"/>
                    </a:p>
                  </a:txBody>
                  <a:tcPr/>
                </a:tc>
                <a:tc>
                  <a:txBody>
                    <a:bodyPr/>
                    <a:lstStyle/>
                    <a:p>
                      <a:pPr algn="ctr"/>
                      <a:endParaRPr lang="de-DE"/>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dirty="0"/>
                    </a:p>
                  </a:txBody>
                  <a:tcPr/>
                </a:tc>
                <a:tc>
                  <a:txBody>
                    <a:bodyPr/>
                    <a:lstStyle/>
                    <a:p>
                      <a:pPr algn="ctr"/>
                      <a:r>
                        <a:rPr lang="de-DE" dirty="0"/>
                        <a:t>A</a:t>
                      </a:r>
                    </a:p>
                  </a:txBody>
                  <a:tcPr/>
                </a:tc>
                <a:tc>
                  <a:txBody>
                    <a:bodyPr/>
                    <a:lstStyle/>
                    <a:p>
                      <a:pPr algn="ctr"/>
                      <a:r>
                        <a:rPr lang="de-DE" dirty="0"/>
                        <a:t>B</a:t>
                      </a:r>
                    </a:p>
                  </a:txBody>
                  <a:tcPr/>
                </a:tc>
                <a:tc>
                  <a:txBody>
                    <a:bodyPr/>
                    <a:lstStyle/>
                    <a:p>
                      <a:pPr algn="ctr"/>
                      <a:r>
                        <a:rPr lang="de-DE" dirty="0"/>
                        <a:t>C</a:t>
                      </a:r>
                    </a:p>
                  </a:txBody>
                  <a:tcPr/>
                </a:tc>
                <a:tc>
                  <a:txBody>
                    <a:bodyPr/>
                    <a:lstStyle/>
                    <a:p>
                      <a:pPr algn="ctr"/>
                      <a:endParaRPr lang="de-DE"/>
                    </a:p>
                  </a:txBody>
                  <a:tcPr/>
                </a:tc>
                <a:tc>
                  <a:txBody>
                    <a:bodyPr/>
                    <a:lstStyle/>
                    <a:p>
                      <a:pPr algn="ctr"/>
                      <a:endParaRPr lang="de-DE"/>
                    </a:p>
                  </a:txBody>
                  <a:tcPr/>
                </a:tc>
                <a:tc>
                  <a:txBody>
                    <a:bodyPr/>
                    <a:lstStyle/>
                    <a:p>
                      <a:pPr algn="ctr"/>
                      <a:endParaRPr lang="de-DE"/>
                    </a:p>
                  </a:txBody>
                  <a:tcPr/>
                </a:tc>
                <a:tc>
                  <a:txBody>
                    <a:bodyPr/>
                    <a:lstStyle/>
                    <a:p>
                      <a:pPr algn="ctr"/>
                      <a:endParaRPr lang="de-DE"/>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extLst>
                  <a:ext uri="{0D108BD9-81ED-4DB2-BD59-A6C34878D82A}">
                    <a16:rowId xmlns:a16="http://schemas.microsoft.com/office/drawing/2014/main" val="10001"/>
                  </a:ext>
                </a:extLst>
              </a:tr>
            </a:tbl>
          </a:graphicData>
        </a:graphic>
      </p:graphicFrame>
      <p:sp>
        <p:nvSpPr>
          <p:cNvPr id="11" name="Geschweifte Klammer links 10"/>
          <p:cNvSpPr/>
          <p:nvPr/>
        </p:nvSpPr>
        <p:spPr>
          <a:xfrm rot="16200000">
            <a:off x="4423702" y="4982608"/>
            <a:ext cx="488260" cy="930966"/>
          </a:xfrm>
          <a:prstGeom prst="leftBrace">
            <a:avLst/>
          </a:prstGeom>
          <a:ln w="28575">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Textfeld 11"/>
          <p:cNvSpPr txBox="1"/>
          <p:nvPr/>
        </p:nvSpPr>
        <p:spPr>
          <a:xfrm>
            <a:off x="4096809" y="5810017"/>
            <a:ext cx="1834751" cy="307777"/>
          </a:xfrm>
          <a:prstGeom prst="rect">
            <a:avLst/>
          </a:prstGeom>
          <a:noFill/>
        </p:spPr>
        <p:txBody>
          <a:bodyPr wrap="square" rtlCol="0">
            <a:spAutoFit/>
          </a:bodyPr>
          <a:lstStyle/>
          <a:p>
            <a:r>
              <a:rPr lang="de-DE" sz="1400" dirty="0"/>
              <a:t>„C mehr als L“</a:t>
            </a:r>
          </a:p>
        </p:txBody>
      </p:sp>
      <p:sp>
        <p:nvSpPr>
          <p:cNvPr id="14" name="Textplatzhalter 3">
            <a:extLst>
              <a:ext uri="{FF2B5EF4-FFF2-40B4-BE49-F238E27FC236}">
                <a16:creationId xmlns:a16="http://schemas.microsoft.com/office/drawing/2014/main" id="{393B8B21-2E3B-3997-238A-E89C260EF4D6}"/>
              </a:ext>
            </a:extLst>
          </p:cNvPr>
          <p:cNvSpPr txBox="1">
            <a:spLocks/>
          </p:cNvSpPr>
          <p:nvPr/>
        </p:nvSpPr>
        <p:spPr>
          <a:xfrm>
            <a:off x="1364709" y="1981933"/>
            <a:ext cx="6581670" cy="2225815"/>
          </a:xfrm>
          <a:prstGeom prst="rect">
            <a:avLst/>
          </a:prstGeom>
        </p:spPr>
        <p:txBody>
          <a:bodyP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t>„Weiterzählen“ vom größeren Summanden aus</a:t>
            </a:r>
          </a:p>
          <a:p>
            <a:endParaRPr lang="de-DE" dirty="0"/>
          </a:p>
        </p:txBody>
      </p:sp>
      <p:sp>
        <p:nvSpPr>
          <p:cNvPr id="3" name="Textfeld 2">
            <a:extLst>
              <a:ext uri="{FF2B5EF4-FFF2-40B4-BE49-F238E27FC236}">
                <a16:creationId xmlns:a16="http://schemas.microsoft.com/office/drawing/2014/main" id="{6A764D37-A20E-30FC-1B1F-5682D5AD05BB}"/>
              </a:ext>
            </a:extLst>
          </p:cNvPr>
          <p:cNvSpPr txBox="1"/>
          <p:nvPr/>
        </p:nvSpPr>
        <p:spPr>
          <a:xfrm>
            <a:off x="4074160" y="3505200"/>
            <a:ext cx="1280160" cy="400110"/>
          </a:xfrm>
          <a:prstGeom prst="rect">
            <a:avLst/>
          </a:prstGeom>
          <a:noFill/>
        </p:spPr>
        <p:txBody>
          <a:bodyPr wrap="square" rtlCol="0">
            <a:spAutoFit/>
          </a:bodyPr>
          <a:lstStyle/>
          <a:p>
            <a:r>
              <a:rPr lang="de-DE" sz="2000" dirty="0"/>
              <a:t>C + L</a:t>
            </a:r>
          </a:p>
        </p:txBody>
      </p:sp>
      <p:sp>
        <p:nvSpPr>
          <p:cNvPr id="4" name="Textfeld 3">
            <a:extLst>
              <a:ext uri="{FF2B5EF4-FFF2-40B4-BE49-F238E27FC236}">
                <a16:creationId xmlns:a16="http://schemas.microsoft.com/office/drawing/2014/main" id="{90341408-99DA-34E2-E29C-10E2C3DFA774}"/>
              </a:ext>
            </a:extLst>
          </p:cNvPr>
          <p:cNvSpPr txBox="1"/>
          <p:nvPr/>
        </p:nvSpPr>
        <p:spPr>
          <a:xfrm>
            <a:off x="4790139" y="3505200"/>
            <a:ext cx="1280160" cy="400110"/>
          </a:xfrm>
          <a:prstGeom prst="rect">
            <a:avLst/>
          </a:prstGeom>
          <a:noFill/>
        </p:spPr>
        <p:txBody>
          <a:bodyPr wrap="square" rtlCol="0">
            <a:spAutoFit/>
          </a:bodyPr>
          <a:lstStyle/>
          <a:p>
            <a:r>
              <a:rPr lang="de-DE" sz="2000" dirty="0"/>
              <a:t>= L + C</a:t>
            </a:r>
          </a:p>
        </p:txBody>
      </p:sp>
      <p:sp>
        <p:nvSpPr>
          <p:cNvPr id="7" name="Textfeld 6">
            <a:extLst>
              <a:ext uri="{FF2B5EF4-FFF2-40B4-BE49-F238E27FC236}">
                <a16:creationId xmlns:a16="http://schemas.microsoft.com/office/drawing/2014/main" id="{BE6C3F47-F434-D39D-EBF0-B86F2E8148E7}"/>
              </a:ext>
            </a:extLst>
          </p:cNvPr>
          <p:cNvSpPr txBox="1"/>
          <p:nvPr/>
        </p:nvSpPr>
        <p:spPr>
          <a:xfrm>
            <a:off x="6301808" y="5918338"/>
            <a:ext cx="2478506" cy="276999"/>
          </a:xfrm>
          <a:prstGeom prst="rect">
            <a:avLst/>
          </a:prstGeom>
          <a:noFill/>
        </p:spPr>
        <p:txBody>
          <a:bodyPr wrap="square" rtlCol="0">
            <a:spAutoFit/>
          </a:bodyPr>
          <a:lstStyle/>
          <a:p>
            <a:pPr algn="r"/>
            <a:r>
              <a:rPr lang="de-DE" sz="1200" baseline="0" dirty="0"/>
              <a:t>(</a:t>
            </a:r>
            <a:r>
              <a:rPr lang="de-DE" sz="1200" baseline="0" dirty="0" err="1"/>
              <a:t>Häsel</a:t>
            </a:r>
            <a:r>
              <a:rPr lang="de-DE" sz="1200" baseline="0" dirty="0"/>
              <a:t>-Weide et al., </a:t>
            </a:r>
            <a:r>
              <a:rPr lang="de-DE" sz="1200" dirty="0"/>
              <a:t>2013, S. 46</a:t>
            </a:r>
            <a:r>
              <a:rPr lang="de-DE" sz="1200" baseline="0" dirty="0"/>
              <a:t>)</a:t>
            </a:r>
            <a:endParaRPr lang="de-DE" sz="1200" dirty="0"/>
          </a:p>
        </p:txBody>
      </p:sp>
    </p:spTree>
    <p:extLst>
      <p:ext uri="{BB962C8B-B14F-4D97-AF65-F5344CB8AC3E}">
        <p14:creationId xmlns:p14="http://schemas.microsoft.com/office/powerpoint/2010/main" val="2642492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23</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FOLIE 24</a:t>
            </a:r>
          </a:p>
          <a:p>
            <a:endParaRPr lang="de-DE" dirty="0"/>
          </a:p>
        </p:txBody>
      </p:sp>
      <p:sp>
        <p:nvSpPr>
          <p:cNvPr id="6" name="Inhaltsplatzhalter 5"/>
          <p:cNvSpPr>
            <a:spLocks noGrp="1"/>
          </p:cNvSpPr>
          <p:nvPr>
            <p:ph idx="1"/>
          </p:nvPr>
        </p:nvSpPr>
        <p:spPr/>
        <p:txBody>
          <a:bodyPr/>
          <a:lstStyle/>
          <a:p>
            <a:pPr algn="just"/>
            <a:r>
              <a:rPr lang="de-DE" sz="1200" b="1" dirty="0"/>
              <a:t>Ziel: </a:t>
            </a:r>
            <a:r>
              <a:rPr lang="de-DE" sz="1200" dirty="0"/>
              <a:t>Bewusstwerden über die Bedeutung des Vorwissens aus dem Zahlvorstellungsaufbau für das Rechnen</a:t>
            </a:r>
          </a:p>
          <a:p>
            <a:pPr algn="just"/>
            <a:r>
              <a:rPr lang="de-DE" sz="1200" b="1" dirty="0"/>
              <a:t>Hinweise zur Durchführung: </a:t>
            </a:r>
            <a:r>
              <a:rPr lang="de-DE" sz="1200" dirty="0"/>
              <a:t>Auch hier wieder: Wichtig ist, dass die Teilnehmenden versuchen, wirklich in Buchstaben zu denken. Die Idee ist, dass diese Aufgabe einfach abzuleiten wäre, wenn man die „Struktur“ des ABC analog zur Zahlenreihe denken würde.</a:t>
            </a:r>
          </a:p>
          <a:p>
            <a:pPr algn="just"/>
            <a:r>
              <a:rPr lang="de-DE" sz="1200" dirty="0"/>
              <a:t>Das ist aber durchaus herausfordernd, weil diese „Struktur“ eben nicht vorhanden ist und man selbst die Vorgänger/Nachfolger-Beziehungen nicht sicher beherrscht.</a:t>
            </a:r>
          </a:p>
          <a:p>
            <a:pPr algn="just"/>
            <a:r>
              <a:rPr lang="de-DE" sz="1200" dirty="0"/>
              <a:t>Auf Folie 25 wird das symbolisch erklärt – das ist selbst für uns kaum zu verstehen, weil wir das ABC nicht in den Strukturen denken. Am „Material“ (der ABC-Reihe) ist es zwar ablesbar, aber funktioniert das im Kopf?</a:t>
            </a:r>
          </a:p>
          <a:p>
            <a:pPr algn="just"/>
            <a:r>
              <a:rPr lang="de-DE" sz="1200" dirty="0"/>
              <a:t>Und selbst an den kardinal dargestellten Buchstaben (Folien 26-27) wird es nur in der Verknüpfung von sprachlicher Unterstützung mit der Handlung am Material deutlich und ich brauche auch da strukturelles Vorwissen aus dem Zahlvorstellungsaufbau (darum ist der so wichtig!), das uns beim ABC fehlt.</a:t>
            </a:r>
          </a:p>
        </p:txBody>
      </p:sp>
    </p:spTree>
    <p:extLst>
      <p:ext uri="{BB962C8B-B14F-4D97-AF65-F5344CB8AC3E}">
        <p14:creationId xmlns:p14="http://schemas.microsoft.com/office/powerpoint/2010/main" val="237198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46FAD-367B-6CB2-93E0-10FB1DB6FD48}"/>
              </a:ext>
            </a:extLst>
          </p:cNvPr>
          <p:cNvSpPr>
            <a:spLocks noGrp="1"/>
          </p:cNvSpPr>
          <p:nvPr>
            <p:ph type="title"/>
          </p:nvPr>
        </p:nvSpPr>
        <p:spPr/>
        <p:txBody>
          <a:bodyPr/>
          <a:lstStyle/>
          <a:p>
            <a:r>
              <a:rPr lang="de-DE" dirty="0"/>
              <a:t>Bedeutung und Kompetenzerwartungen</a:t>
            </a:r>
          </a:p>
        </p:txBody>
      </p:sp>
      <p:sp>
        <p:nvSpPr>
          <p:cNvPr id="5" name="Datumsplatzhalter 4">
            <a:extLst>
              <a:ext uri="{FF2B5EF4-FFF2-40B4-BE49-F238E27FC236}">
                <a16:creationId xmlns:a16="http://schemas.microsoft.com/office/drawing/2014/main" id="{7FD218B0-5A23-B2E8-081F-292812E237E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44616C2-3859-CBBB-EF19-578DB6C0DF74}"/>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7" name="Textplatzhalter 2">
            <a:extLst>
              <a:ext uri="{FF2B5EF4-FFF2-40B4-BE49-F238E27FC236}">
                <a16:creationId xmlns:a16="http://schemas.microsoft.com/office/drawing/2014/main" id="{ACCCEFCB-79C2-5FCD-0BC6-19A6998BDB86}"/>
              </a:ext>
            </a:extLst>
          </p:cNvPr>
          <p:cNvSpPr txBox="1">
            <a:spLocks/>
          </p:cNvSpPr>
          <p:nvPr/>
        </p:nvSpPr>
        <p:spPr>
          <a:xfrm>
            <a:off x="1102595" y="4789912"/>
            <a:ext cx="7105899" cy="203301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Beschreiben Sie Ihre Vorgehensweise.</a:t>
            </a:r>
          </a:p>
        </p:txBody>
      </p:sp>
      <p:sp>
        <p:nvSpPr>
          <p:cNvPr id="12" name="Textplatzhalter 3">
            <a:extLst>
              <a:ext uri="{FF2B5EF4-FFF2-40B4-BE49-F238E27FC236}">
                <a16:creationId xmlns:a16="http://schemas.microsoft.com/office/drawing/2014/main" id="{393B8B21-2E3B-3997-238A-E89C260EF4D6}"/>
              </a:ext>
            </a:extLst>
          </p:cNvPr>
          <p:cNvSpPr>
            <a:spLocks noGrp="1"/>
          </p:cNvSpPr>
          <p:nvPr>
            <p:ph type="body" sz="quarter" idx="14"/>
          </p:nvPr>
        </p:nvSpPr>
        <p:spPr>
          <a:xfrm>
            <a:off x="1364709" y="1981933"/>
            <a:ext cx="6581670" cy="2225815"/>
          </a:xfrm>
        </p:spPr>
        <p:txBody>
          <a:bodyPr>
            <a:normAutofit fontScale="92500" lnSpcReduction="20000"/>
          </a:bodyPr>
          <a:lstStyle/>
          <a:p>
            <a:pPr algn="ctr"/>
            <a:r>
              <a:rPr lang="de-DE" dirty="0"/>
              <a:t>Lösen Sie folgende Aufgabe </a:t>
            </a:r>
          </a:p>
          <a:p>
            <a:pPr algn="ctr"/>
            <a:r>
              <a:rPr lang="de-DE" dirty="0"/>
              <a:t>ohne in Zahlen zu übersetzen:</a:t>
            </a:r>
          </a:p>
          <a:p>
            <a:endParaRPr lang="de-DE" dirty="0"/>
          </a:p>
          <a:p>
            <a:pPr algn="ctr"/>
            <a:r>
              <a:rPr lang="de-DE" sz="2800" dirty="0"/>
              <a:t>K + D</a:t>
            </a:r>
          </a:p>
        </p:txBody>
      </p:sp>
    </p:spTree>
    <p:extLst>
      <p:ext uri="{BB962C8B-B14F-4D97-AF65-F5344CB8AC3E}">
        <p14:creationId xmlns:p14="http://schemas.microsoft.com/office/powerpoint/2010/main" val="275329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46FAD-367B-6CB2-93E0-10FB1DB6FD48}"/>
              </a:ext>
            </a:extLst>
          </p:cNvPr>
          <p:cNvSpPr>
            <a:spLocks noGrp="1"/>
          </p:cNvSpPr>
          <p:nvPr>
            <p:ph type="title"/>
          </p:nvPr>
        </p:nvSpPr>
        <p:spPr/>
        <p:txBody>
          <a:bodyPr/>
          <a:lstStyle/>
          <a:p>
            <a:r>
              <a:rPr lang="de-DE" dirty="0"/>
              <a:t>Bedeutung und Kompetenzerwartungen</a:t>
            </a:r>
          </a:p>
        </p:txBody>
      </p:sp>
      <p:sp>
        <p:nvSpPr>
          <p:cNvPr id="4" name="Textplatzhalter 3">
            <a:extLst>
              <a:ext uri="{FF2B5EF4-FFF2-40B4-BE49-F238E27FC236}">
                <a16:creationId xmlns:a16="http://schemas.microsoft.com/office/drawing/2014/main" id="{393B8B21-2E3B-3997-238A-E89C260EF4D6}"/>
              </a:ext>
            </a:extLst>
          </p:cNvPr>
          <p:cNvSpPr>
            <a:spLocks noGrp="1"/>
          </p:cNvSpPr>
          <p:nvPr>
            <p:ph idx="1"/>
          </p:nvPr>
        </p:nvSpPr>
        <p:spPr>
          <a:xfrm>
            <a:off x="1096423" y="1672660"/>
            <a:ext cx="7009509" cy="4418617"/>
          </a:xfrm>
        </p:spPr>
        <p:txBody>
          <a:bodyPr>
            <a:noAutofit/>
          </a:bodyPr>
          <a:lstStyle/>
          <a:p>
            <a:pPr>
              <a:defRPr/>
            </a:pPr>
            <a:r>
              <a:rPr lang="de-DE" dirty="0">
                <a:solidFill>
                  <a:prstClr val="black"/>
                </a:solidFill>
              </a:rPr>
              <a:t>Was ist K + 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solidFill>
                  <a:prstClr val="black"/>
                </a:solidFill>
              </a:rPr>
              <a:t>Das wissen wir schon</a:t>
            </a:r>
            <a:r>
              <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 L = O</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solidFill>
                  <a:prstClr val="black"/>
                </a:solidFill>
              </a:rPr>
              <a:t>                   	         =&gt;  </a:t>
            </a:r>
            <a:r>
              <a:rPr lang="de-DE" b="1" dirty="0">
                <a:solidFill>
                  <a:prstClr val="black"/>
                </a:solidFill>
              </a:rPr>
              <a:t>L + C = O</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 ist um </a:t>
            </a:r>
            <a:r>
              <a:rPr lang="de-DE" dirty="0">
                <a:solidFill>
                  <a:prstClr val="black"/>
                </a:solidFill>
              </a:rPr>
              <a:t>A weniger als L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solidFill>
                  <a:prstClr val="black"/>
                </a:solidFill>
              </a:rPr>
              <a:t>			K = L – A</a:t>
            </a:r>
          </a:p>
          <a:p>
            <a:pPr lvl="0">
              <a:defRPr/>
            </a:pPr>
            <a:r>
              <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ist um A mehr als C		</a:t>
            </a:r>
          </a:p>
          <a:p>
            <a:pPr lvl="0">
              <a:defRPr/>
            </a:pPr>
            <a:r>
              <a:rPr lang="de-DE" dirty="0">
                <a:solidFill>
                  <a:prstClr val="black"/>
                </a:solidFill>
              </a:rPr>
              <a:t>			</a:t>
            </a:r>
            <a:r>
              <a:rPr lang="de-DE" noProof="0" dirty="0">
                <a:solidFill>
                  <a:prstClr val="black"/>
                </a:solidFill>
              </a:rPr>
              <a:t>D = </a:t>
            </a:r>
            <a:r>
              <a:rPr lang="de-DE" dirty="0">
                <a:solidFill>
                  <a:prstClr val="black"/>
                </a:solidFill>
              </a:rPr>
              <a:t>C + A</a:t>
            </a:r>
            <a:endPar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lang="de-DE" dirty="0">
                <a:solidFill>
                  <a:prstClr val="black"/>
                </a:solidFill>
              </a:rPr>
              <a:t>Also: </a:t>
            </a:r>
            <a:r>
              <a:rPr lang="de-DE" b="1" dirty="0">
                <a:solidFill>
                  <a:prstClr val="black"/>
                </a:solidFill>
              </a:rPr>
              <a:t>K + D </a:t>
            </a:r>
            <a:r>
              <a:rPr lang="de-DE" dirty="0">
                <a:solidFill>
                  <a:prstClr val="black"/>
                </a:solidFill>
              </a:rPr>
              <a:t>= (L – A) + (C + A) = L + C = </a:t>
            </a:r>
            <a:r>
              <a:rPr lang="de-DE" b="1" dirty="0">
                <a:solidFill>
                  <a:prstClr val="black"/>
                </a:solidFill>
              </a:rPr>
              <a:t>O</a:t>
            </a:r>
            <a:endParaRPr kumimoji="0" lang="de-DE" b="1" i="0" u="none" strike="noStrike" kern="1200" cap="none" spc="0" normalizeH="0" baseline="0" noProof="0" dirty="0">
              <a:ln>
                <a:noFill/>
              </a:ln>
              <a:solidFill>
                <a:prstClr val="black"/>
              </a:solidFill>
              <a:effectLst/>
              <a:uLnTx/>
              <a:uFillTx/>
            </a:endParaRPr>
          </a:p>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Datumsplatzhalter 4">
            <a:extLst>
              <a:ext uri="{FF2B5EF4-FFF2-40B4-BE49-F238E27FC236}">
                <a16:creationId xmlns:a16="http://schemas.microsoft.com/office/drawing/2014/main" id="{7FD218B0-5A23-B2E8-081F-292812E237E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44616C2-3859-CBBB-EF19-578DB6C0DF74}"/>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9" name="Textplatzhalter 7">
            <a:extLst>
              <a:ext uri="{FF2B5EF4-FFF2-40B4-BE49-F238E27FC236}">
                <a16:creationId xmlns:a16="http://schemas.microsoft.com/office/drawing/2014/main" id="{85D609BA-0C9F-9C0B-749F-C68AC73906AC}"/>
              </a:ext>
            </a:extLst>
          </p:cNvPr>
          <p:cNvSpPr>
            <a:spLocks noGrp="1"/>
          </p:cNvSpPr>
          <p:nvPr>
            <p:ph type="body" sz="quarter" idx="13"/>
          </p:nvPr>
        </p:nvSpPr>
        <p:spPr>
          <a:xfrm>
            <a:off x="1096266" y="1194030"/>
            <a:ext cx="7009509" cy="445628"/>
          </a:xfrm>
        </p:spPr>
        <p:txBody>
          <a:bodyPr/>
          <a:lstStyle/>
          <a:p>
            <a:r>
              <a:rPr lang="de-DE" dirty="0"/>
              <a:t>NUTZEN BEKANNTER AUFGABEN ALS ZIELFÜHRENDE STRATEGIE</a:t>
            </a:r>
          </a:p>
        </p:txBody>
      </p:sp>
      <p:grpSp>
        <p:nvGrpSpPr>
          <p:cNvPr id="11" name="Gruppieren 10">
            <a:extLst>
              <a:ext uri="{FF2B5EF4-FFF2-40B4-BE49-F238E27FC236}">
                <a16:creationId xmlns:a16="http://schemas.microsoft.com/office/drawing/2014/main" id="{794BB0CD-B68D-9128-592C-63FF95CE29FC}"/>
              </a:ext>
            </a:extLst>
          </p:cNvPr>
          <p:cNvGrpSpPr/>
          <p:nvPr/>
        </p:nvGrpSpPr>
        <p:grpSpPr>
          <a:xfrm>
            <a:off x="6244936" y="2633995"/>
            <a:ext cx="2270414" cy="2495946"/>
            <a:chOff x="6091408" y="2517543"/>
            <a:chExt cx="2270414" cy="2495946"/>
          </a:xfrm>
        </p:grpSpPr>
        <p:pic>
          <p:nvPicPr>
            <p:cNvPr id="8" name="Grafik 7">
              <a:extLst>
                <a:ext uri="{FF2B5EF4-FFF2-40B4-BE49-F238E27FC236}">
                  <a16:creationId xmlns:a16="http://schemas.microsoft.com/office/drawing/2014/main" id="{43A03ADF-771F-CB28-5E25-390C314131D2}"/>
                </a:ext>
              </a:extLst>
            </p:cNvPr>
            <p:cNvPicPr>
              <a:picLocks noChangeAspect="1"/>
            </p:cNvPicPr>
            <p:nvPr/>
          </p:nvPicPr>
          <p:blipFill>
            <a:blip r:embed="rId3"/>
            <a:stretch>
              <a:fillRect/>
            </a:stretch>
          </p:blipFill>
          <p:spPr>
            <a:xfrm>
              <a:off x="7030875" y="3652033"/>
              <a:ext cx="1330947" cy="1361456"/>
            </a:xfrm>
            <a:prstGeom prst="rect">
              <a:avLst/>
            </a:prstGeom>
          </p:spPr>
        </p:pic>
        <p:sp>
          <p:nvSpPr>
            <p:cNvPr id="10" name="Abgerundete rechteckige Legende 9">
              <a:extLst>
                <a:ext uri="{FF2B5EF4-FFF2-40B4-BE49-F238E27FC236}">
                  <a16:creationId xmlns:a16="http://schemas.microsoft.com/office/drawing/2014/main" id="{3F2A8DE1-20E8-3608-2185-D1FA44398BC4}"/>
                </a:ext>
              </a:extLst>
            </p:cNvPr>
            <p:cNvSpPr/>
            <p:nvPr/>
          </p:nvSpPr>
          <p:spPr>
            <a:xfrm>
              <a:off x="6091408" y="2517543"/>
              <a:ext cx="2270414" cy="911457"/>
            </a:xfrm>
            <a:prstGeom prst="wedgeRoundRectCallout">
              <a:avLst>
                <a:gd name="adj1" fmla="val -919"/>
                <a:gd name="adj2" fmla="val 80420"/>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Sind Sie so vorgegangen?       </a:t>
              </a:r>
            </a:p>
          </p:txBody>
        </p:sp>
      </p:grpSp>
    </p:spTree>
    <p:extLst>
      <p:ext uri="{BB962C8B-B14F-4D97-AF65-F5344CB8AC3E}">
        <p14:creationId xmlns:p14="http://schemas.microsoft.com/office/powerpoint/2010/main" val="152763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46FAD-367B-6CB2-93E0-10FB1DB6FD48}"/>
              </a:ext>
            </a:extLst>
          </p:cNvPr>
          <p:cNvSpPr>
            <a:spLocks noGrp="1"/>
          </p:cNvSpPr>
          <p:nvPr>
            <p:ph type="title"/>
          </p:nvPr>
        </p:nvSpPr>
        <p:spPr/>
        <p:txBody>
          <a:bodyPr/>
          <a:lstStyle/>
          <a:p>
            <a:r>
              <a:rPr lang="de-DE" dirty="0"/>
              <a:t>Bedeutung und Kompetenzerwartungen</a:t>
            </a:r>
          </a:p>
        </p:txBody>
      </p:sp>
      <p:sp>
        <p:nvSpPr>
          <p:cNvPr id="4" name="Textplatzhalter 3">
            <a:extLst>
              <a:ext uri="{FF2B5EF4-FFF2-40B4-BE49-F238E27FC236}">
                <a16:creationId xmlns:a16="http://schemas.microsoft.com/office/drawing/2014/main" id="{393B8B21-2E3B-3997-238A-E89C260EF4D6}"/>
              </a:ext>
            </a:extLst>
          </p:cNvPr>
          <p:cNvSpPr>
            <a:spLocks noGrp="1"/>
          </p:cNvSpPr>
          <p:nvPr>
            <p:ph idx="1"/>
          </p:nvPr>
        </p:nvSpPr>
        <p:spPr>
          <a:xfrm>
            <a:off x="1096423" y="1672660"/>
            <a:ext cx="7009509" cy="4418617"/>
          </a:xfrm>
        </p:spPr>
        <p:txBody>
          <a:bodyPr>
            <a:noAutofit/>
          </a:bodyPr>
          <a:lstStyle/>
          <a:p>
            <a:pPr>
              <a:defRPr/>
            </a:pPr>
            <a:r>
              <a:rPr lang="de-DE" dirty="0">
                <a:solidFill>
                  <a:prstClr val="black"/>
                </a:solidFill>
              </a:rPr>
              <a:t>C + L  </a:t>
            </a:r>
          </a:p>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Datumsplatzhalter 4">
            <a:extLst>
              <a:ext uri="{FF2B5EF4-FFF2-40B4-BE49-F238E27FC236}">
                <a16:creationId xmlns:a16="http://schemas.microsoft.com/office/drawing/2014/main" id="{7FD218B0-5A23-B2E8-081F-292812E237E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44616C2-3859-CBBB-EF19-578DB6C0DF74}"/>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31" name="Textplatzhalter 7">
            <a:extLst>
              <a:ext uri="{FF2B5EF4-FFF2-40B4-BE49-F238E27FC236}">
                <a16:creationId xmlns:a16="http://schemas.microsoft.com/office/drawing/2014/main" id="{85D609BA-0C9F-9C0B-749F-C68AC73906AC}"/>
              </a:ext>
            </a:extLst>
          </p:cNvPr>
          <p:cNvSpPr>
            <a:spLocks noGrp="1"/>
          </p:cNvSpPr>
          <p:nvPr>
            <p:ph type="body" sz="quarter" idx="13"/>
          </p:nvPr>
        </p:nvSpPr>
        <p:spPr>
          <a:xfrm>
            <a:off x="1096266" y="1194030"/>
            <a:ext cx="7009509" cy="445628"/>
          </a:xfrm>
        </p:spPr>
        <p:txBody>
          <a:bodyPr/>
          <a:lstStyle/>
          <a:p>
            <a:r>
              <a:rPr lang="de-DE" dirty="0"/>
              <a:t>NUTZEN BEKANNTER AUFGABEN ALS ZIELFÜHRENDE STRATEGIE</a:t>
            </a:r>
          </a:p>
        </p:txBody>
      </p:sp>
      <p:grpSp>
        <p:nvGrpSpPr>
          <p:cNvPr id="3" name="Gruppieren 2">
            <a:extLst>
              <a:ext uri="{FF2B5EF4-FFF2-40B4-BE49-F238E27FC236}">
                <a16:creationId xmlns:a16="http://schemas.microsoft.com/office/drawing/2014/main" id="{33F93B41-060D-0E8D-262B-724865912953}"/>
              </a:ext>
            </a:extLst>
          </p:cNvPr>
          <p:cNvGrpSpPr/>
          <p:nvPr/>
        </p:nvGrpSpPr>
        <p:grpSpPr>
          <a:xfrm>
            <a:off x="298916" y="2540016"/>
            <a:ext cx="8596430" cy="1398265"/>
            <a:chOff x="298916" y="2540016"/>
            <a:chExt cx="8596430" cy="1398265"/>
          </a:xfrm>
        </p:grpSpPr>
        <p:pic>
          <p:nvPicPr>
            <p:cNvPr id="8" name="Picture 2">
              <a:extLst>
                <a:ext uri="{FF2B5EF4-FFF2-40B4-BE49-F238E27FC236}">
                  <a16:creationId xmlns:a16="http://schemas.microsoft.com/office/drawing/2014/main" id="{9A895953-3C99-7D3A-DFCB-3B272B77B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16" y="2909348"/>
              <a:ext cx="4263046" cy="4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0468AAFF-AC74-652B-EB95-8D3F56A8F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962" y="2909348"/>
              <a:ext cx="4263046" cy="4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a:extLst>
                <a:ext uri="{FF2B5EF4-FFF2-40B4-BE49-F238E27FC236}">
                  <a16:creationId xmlns:a16="http://schemas.microsoft.com/office/drawing/2014/main" id="{9A6BA6EC-7834-1283-1732-49691275AB71}"/>
                </a:ext>
              </a:extLst>
            </p:cNvPr>
            <p:cNvSpPr txBox="1"/>
            <p:nvPr/>
          </p:nvSpPr>
          <p:spPr>
            <a:xfrm>
              <a:off x="369254" y="2540016"/>
              <a:ext cx="8526092" cy="369332"/>
            </a:xfrm>
            <a:prstGeom prst="rect">
              <a:avLst/>
            </a:prstGeom>
            <a:noFill/>
          </p:spPr>
          <p:txBody>
            <a:bodyPr wrap="square" rtlCol="0">
              <a:spAutoFit/>
            </a:bodyPr>
            <a:lstStyle/>
            <a:p>
              <a:r>
                <a:rPr lang="de-DE" dirty="0"/>
                <a:t>A    B    C    D    E      F    G    H    I     J      K    L    M    N   O      P    Q    R   S    T</a:t>
              </a:r>
            </a:p>
          </p:txBody>
        </p:sp>
        <p:pic>
          <p:nvPicPr>
            <p:cNvPr id="12" name="Picture 2">
              <a:extLst>
                <a:ext uri="{FF2B5EF4-FFF2-40B4-BE49-F238E27FC236}">
                  <a16:creationId xmlns:a16="http://schemas.microsoft.com/office/drawing/2014/main" id="{3E52A441-5AEB-1F27-3AE9-3B74620D3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16" y="3467799"/>
              <a:ext cx="4263046" cy="4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FB71DA84-69F5-CAF9-AF1E-540DE9CDB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962" y="3467799"/>
              <a:ext cx="4263046" cy="4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 name="Grafik 31">
            <a:extLst>
              <a:ext uri="{FF2B5EF4-FFF2-40B4-BE49-F238E27FC236}">
                <a16:creationId xmlns:a16="http://schemas.microsoft.com/office/drawing/2014/main" id="{89426DFC-BEEC-C0B3-0845-55864800F973}"/>
              </a:ext>
            </a:extLst>
          </p:cNvPr>
          <p:cNvPicPr>
            <a:picLocks noChangeAspect="1"/>
          </p:cNvPicPr>
          <p:nvPr/>
        </p:nvPicPr>
        <p:blipFill>
          <a:blip r:embed="rId4"/>
          <a:stretch>
            <a:fillRect/>
          </a:stretch>
        </p:blipFill>
        <p:spPr>
          <a:xfrm>
            <a:off x="5045867" y="3528584"/>
            <a:ext cx="345592" cy="345592"/>
          </a:xfrm>
          <a:prstGeom prst="rect">
            <a:avLst/>
          </a:prstGeom>
        </p:spPr>
      </p:pic>
      <p:pic>
        <p:nvPicPr>
          <p:cNvPr id="33" name="Grafik 32">
            <a:extLst>
              <a:ext uri="{FF2B5EF4-FFF2-40B4-BE49-F238E27FC236}">
                <a16:creationId xmlns:a16="http://schemas.microsoft.com/office/drawing/2014/main" id="{4F9DA6FB-C476-801D-9349-4F2D1F9B1C22}"/>
              </a:ext>
            </a:extLst>
          </p:cNvPr>
          <p:cNvPicPr>
            <a:picLocks noChangeAspect="1"/>
          </p:cNvPicPr>
          <p:nvPr/>
        </p:nvPicPr>
        <p:blipFill>
          <a:blip r:embed="rId4"/>
          <a:stretch>
            <a:fillRect/>
          </a:stretch>
        </p:blipFill>
        <p:spPr>
          <a:xfrm>
            <a:off x="1192010" y="2969726"/>
            <a:ext cx="345592" cy="345592"/>
          </a:xfrm>
          <a:prstGeom prst="rect">
            <a:avLst/>
          </a:prstGeom>
        </p:spPr>
      </p:pic>
      <p:pic>
        <p:nvPicPr>
          <p:cNvPr id="34" name="Grafik 33">
            <a:extLst>
              <a:ext uri="{FF2B5EF4-FFF2-40B4-BE49-F238E27FC236}">
                <a16:creationId xmlns:a16="http://schemas.microsoft.com/office/drawing/2014/main" id="{B1A61EA7-DDDD-6F6C-61B1-EB0FA9CAEF14}"/>
              </a:ext>
            </a:extLst>
          </p:cNvPr>
          <p:cNvPicPr>
            <a:picLocks noChangeAspect="1"/>
          </p:cNvPicPr>
          <p:nvPr/>
        </p:nvPicPr>
        <p:blipFill>
          <a:blip r:embed="rId4"/>
          <a:stretch>
            <a:fillRect/>
          </a:stretch>
        </p:blipFill>
        <p:spPr>
          <a:xfrm>
            <a:off x="784547" y="2969726"/>
            <a:ext cx="345592" cy="345592"/>
          </a:xfrm>
          <a:prstGeom prst="rect">
            <a:avLst/>
          </a:prstGeom>
        </p:spPr>
      </p:pic>
      <p:pic>
        <p:nvPicPr>
          <p:cNvPr id="35" name="Grafik 34">
            <a:extLst>
              <a:ext uri="{FF2B5EF4-FFF2-40B4-BE49-F238E27FC236}">
                <a16:creationId xmlns:a16="http://schemas.microsoft.com/office/drawing/2014/main" id="{B06DF7FD-429E-4B14-3C26-7C882337D637}"/>
              </a:ext>
            </a:extLst>
          </p:cNvPr>
          <p:cNvPicPr>
            <a:picLocks noChangeAspect="1"/>
          </p:cNvPicPr>
          <p:nvPr/>
        </p:nvPicPr>
        <p:blipFill>
          <a:blip r:embed="rId4"/>
          <a:stretch>
            <a:fillRect/>
          </a:stretch>
        </p:blipFill>
        <p:spPr>
          <a:xfrm>
            <a:off x="377084" y="2969726"/>
            <a:ext cx="345592" cy="345592"/>
          </a:xfrm>
          <a:prstGeom prst="rect">
            <a:avLst/>
          </a:prstGeom>
        </p:spPr>
      </p:pic>
      <p:pic>
        <p:nvPicPr>
          <p:cNvPr id="36" name="Grafik 35">
            <a:extLst>
              <a:ext uri="{FF2B5EF4-FFF2-40B4-BE49-F238E27FC236}">
                <a16:creationId xmlns:a16="http://schemas.microsoft.com/office/drawing/2014/main" id="{AB4F9D2F-1C1A-F766-B4C1-C991016EDDA8}"/>
              </a:ext>
            </a:extLst>
          </p:cNvPr>
          <p:cNvPicPr>
            <a:picLocks noChangeAspect="1"/>
          </p:cNvPicPr>
          <p:nvPr/>
        </p:nvPicPr>
        <p:blipFill>
          <a:blip r:embed="rId4"/>
          <a:stretch>
            <a:fillRect/>
          </a:stretch>
        </p:blipFill>
        <p:spPr>
          <a:xfrm>
            <a:off x="1194619" y="3526156"/>
            <a:ext cx="345592" cy="345592"/>
          </a:xfrm>
          <a:prstGeom prst="rect">
            <a:avLst/>
          </a:prstGeom>
        </p:spPr>
      </p:pic>
      <p:pic>
        <p:nvPicPr>
          <p:cNvPr id="37" name="Grafik 36">
            <a:extLst>
              <a:ext uri="{FF2B5EF4-FFF2-40B4-BE49-F238E27FC236}">
                <a16:creationId xmlns:a16="http://schemas.microsoft.com/office/drawing/2014/main" id="{69D6E544-76B0-925B-409D-054BE7697396}"/>
              </a:ext>
            </a:extLst>
          </p:cNvPr>
          <p:cNvPicPr>
            <a:picLocks noChangeAspect="1"/>
          </p:cNvPicPr>
          <p:nvPr/>
        </p:nvPicPr>
        <p:blipFill>
          <a:blip r:embed="rId4"/>
          <a:stretch>
            <a:fillRect/>
          </a:stretch>
        </p:blipFill>
        <p:spPr>
          <a:xfrm>
            <a:off x="787412" y="3526156"/>
            <a:ext cx="345592" cy="345592"/>
          </a:xfrm>
          <a:prstGeom prst="rect">
            <a:avLst/>
          </a:prstGeom>
        </p:spPr>
      </p:pic>
      <p:pic>
        <p:nvPicPr>
          <p:cNvPr id="38" name="Grafik 37">
            <a:extLst>
              <a:ext uri="{FF2B5EF4-FFF2-40B4-BE49-F238E27FC236}">
                <a16:creationId xmlns:a16="http://schemas.microsoft.com/office/drawing/2014/main" id="{C61A11E4-A34A-B4EB-5275-F4C9F5D8653E}"/>
              </a:ext>
            </a:extLst>
          </p:cNvPr>
          <p:cNvPicPr>
            <a:picLocks noChangeAspect="1"/>
          </p:cNvPicPr>
          <p:nvPr/>
        </p:nvPicPr>
        <p:blipFill>
          <a:blip r:embed="rId4"/>
          <a:stretch>
            <a:fillRect/>
          </a:stretch>
        </p:blipFill>
        <p:spPr>
          <a:xfrm>
            <a:off x="380205" y="3526156"/>
            <a:ext cx="345592" cy="345592"/>
          </a:xfrm>
          <a:prstGeom prst="rect">
            <a:avLst/>
          </a:prstGeom>
        </p:spPr>
      </p:pic>
      <p:pic>
        <p:nvPicPr>
          <p:cNvPr id="39" name="Grafik 38">
            <a:extLst>
              <a:ext uri="{FF2B5EF4-FFF2-40B4-BE49-F238E27FC236}">
                <a16:creationId xmlns:a16="http://schemas.microsoft.com/office/drawing/2014/main" id="{6D1FE3A7-7DFA-2662-02D5-91E6EE21C81D}"/>
              </a:ext>
            </a:extLst>
          </p:cNvPr>
          <p:cNvPicPr>
            <a:picLocks noChangeAspect="1"/>
          </p:cNvPicPr>
          <p:nvPr/>
        </p:nvPicPr>
        <p:blipFill>
          <a:blip r:embed="rId4"/>
          <a:stretch>
            <a:fillRect/>
          </a:stretch>
        </p:blipFill>
        <p:spPr>
          <a:xfrm>
            <a:off x="2009035" y="3526156"/>
            <a:ext cx="345592" cy="345592"/>
          </a:xfrm>
          <a:prstGeom prst="rect">
            <a:avLst/>
          </a:prstGeom>
        </p:spPr>
      </p:pic>
      <p:pic>
        <p:nvPicPr>
          <p:cNvPr id="40" name="Grafik 39">
            <a:extLst>
              <a:ext uri="{FF2B5EF4-FFF2-40B4-BE49-F238E27FC236}">
                <a16:creationId xmlns:a16="http://schemas.microsoft.com/office/drawing/2014/main" id="{B9E1C598-2ED7-EED7-93C2-00C65F341A22}"/>
              </a:ext>
            </a:extLst>
          </p:cNvPr>
          <p:cNvPicPr>
            <a:picLocks noChangeAspect="1"/>
          </p:cNvPicPr>
          <p:nvPr/>
        </p:nvPicPr>
        <p:blipFill>
          <a:blip r:embed="rId4"/>
          <a:stretch>
            <a:fillRect/>
          </a:stretch>
        </p:blipFill>
        <p:spPr>
          <a:xfrm>
            <a:off x="1601827" y="3526156"/>
            <a:ext cx="345592" cy="345592"/>
          </a:xfrm>
          <a:prstGeom prst="rect">
            <a:avLst/>
          </a:prstGeom>
        </p:spPr>
      </p:pic>
      <p:pic>
        <p:nvPicPr>
          <p:cNvPr id="41" name="Grafik 40">
            <a:extLst>
              <a:ext uri="{FF2B5EF4-FFF2-40B4-BE49-F238E27FC236}">
                <a16:creationId xmlns:a16="http://schemas.microsoft.com/office/drawing/2014/main" id="{8945A981-5CF2-72E6-DF66-C6F1EF32F9AE}"/>
              </a:ext>
            </a:extLst>
          </p:cNvPr>
          <p:cNvPicPr>
            <a:picLocks noChangeAspect="1"/>
          </p:cNvPicPr>
          <p:nvPr/>
        </p:nvPicPr>
        <p:blipFill>
          <a:blip r:embed="rId4"/>
          <a:stretch>
            <a:fillRect/>
          </a:stretch>
        </p:blipFill>
        <p:spPr>
          <a:xfrm>
            <a:off x="3325257" y="3522952"/>
            <a:ext cx="345592" cy="345592"/>
          </a:xfrm>
          <a:prstGeom prst="rect">
            <a:avLst/>
          </a:prstGeom>
        </p:spPr>
      </p:pic>
      <p:pic>
        <p:nvPicPr>
          <p:cNvPr id="42" name="Grafik 41">
            <a:extLst>
              <a:ext uri="{FF2B5EF4-FFF2-40B4-BE49-F238E27FC236}">
                <a16:creationId xmlns:a16="http://schemas.microsoft.com/office/drawing/2014/main" id="{37002D87-D11C-1F1A-A7C0-2E144EDB9EA3}"/>
              </a:ext>
            </a:extLst>
          </p:cNvPr>
          <p:cNvPicPr>
            <a:picLocks noChangeAspect="1"/>
          </p:cNvPicPr>
          <p:nvPr/>
        </p:nvPicPr>
        <p:blipFill>
          <a:blip r:embed="rId4"/>
          <a:stretch>
            <a:fillRect/>
          </a:stretch>
        </p:blipFill>
        <p:spPr>
          <a:xfrm>
            <a:off x="2918050" y="3522952"/>
            <a:ext cx="345592" cy="345592"/>
          </a:xfrm>
          <a:prstGeom prst="rect">
            <a:avLst/>
          </a:prstGeom>
        </p:spPr>
      </p:pic>
      <p:pic>
        <p:nvPicPr>
          <p:cNvPr id="43" name="Grafik 42">
            <a:extLst>
              <a:ext uri="{FF2B5EF4-FFF2-40B4-BE49-F238E27FC236}">
                <a16:creationId xmlns:a16="http://schemas.microsoft.com/office/drawing/2014/main" id="{77BE093C-ECF0-5328-5FB3-E6A572CDE36C}"/>
              </a:ext>
            </a:extLst>
          </p:cNvPr>
          <p:cNvPicPr>
            <a:picLocks noChangeAspect="1"/>
          </p:cNvPicPr>
          <p:nvPr/>
        </p:nvPicPr>
        <p:blipFill>
          <a:blip r:embed="rId4"/>
          <a:stretch>
            <a:fillRect/>
          </a:stretch>
        </p:blipFill>
        <p:spPr>
          <a:xfrm>
            <a:off x="2510843" y="3522952"/>
            <a:ext cx="345592" cy="345592"/>
          </a:xfrm>
          <a:prstGeom prst="rect">
            <a:avLst/>
          </a:prstGeom>
        </p:spPr>
      </p:pic>
      <p:pic>
        <p:nvPicPr>
          <p:cNvPr id="44" name="Grafik 43">
            <a:extLst>
              <a:ext uri="{FF2B5EF4-FFF2-40B4-BE49-F238E27FC236}">
                <a16:creationId xmlns:a16="http://schemas.microsoft.com/office/drawing/2014/main" id="{854BC27A-FBAE-67BF-F9A3-863FDA9B57BD}"/>
              </a:ext>
            </a:extLst>
          </p:cNvPr>
          <p:cNvPicPr>
            <a:picLocks noChangeAspect="1"/>
          </p:cNvPicPr>
          <p:nvPr/>
        </p:nvPicPr>
        <p:blipFill>
          <a:blip r:embed="rId4"/>
          <a:stretch>
            <a:fillRect/>
          </a:stretch>
        </p:blipFill>
        <p:spPr>
          <a:xfrm>
            <a:off x="4139673" y="3522952"/>
            <a:ext cx="345592" cy="345592"/>
          </a:xfrm>
          <a:prstGeom prst="rect">
            <a:avLst/>
          </a:prstGeom>
        </p:spPr>
      </p:pic>
      <p:pic>
        <p:nvPicPr>
          <p:cNvPr id="45" name="Grafik 44">
            <a:extLst>
              <a:ext uri="{FF2B5EF4-FFF2-40B4-BE49-F238E27FC236}">
                <a16:creationId xmlns:a16="http://schemas.microsoft.com/office/drawing/2014/main" id="{4DCBF934-E73F-96FE-FCF7-2F7976F46681}"/>
              </a:ext>
            </a:extLst>
          </p:cNvPr>
          <p:cNvPicPr>
            <a:picLocks noChangeAspect="1"/>
          </p:cNvPicPr>
          <p:nvPr/>
        </p:nvPicPr>
        <p:blipFill>
          <a:blip r:embed="rId4"/>
          <a:stretch>
            <a:fillRect/>
          </a:stretch>
        </p:blipFill>
        <p:spPr>
          <a:xfrm>
            <a:off x="3732465" y="3522952"/>
            <a:ext cx="345592" cy="345592"/>
          </a:xfrm>
          <a:prstGeom prst="rect">
            <a:avLst/>
          </a:prstGeom>
        </p:spPr>
      </p:pic>
      <p:pic>
        <p:nvPicPr>
          <p:cNvPr id="46" name="Grafik 45">
            <a:extLst>
              <a:ext uri="{FF2B5EF4-FFF2-40B4-BE49-F238E27FC236}">
                <a16:creationId xmlns:a16="http://schemas.microsoft.com/office/drawing/2014/main" id="{92F20ABD-3B6B-1098-D996-799274935E68}"/>
              </a:ext>
            </a:extLst>
          </p:cNvPr>
          <p:cNvPicPr>
            <a:picLocks noChangeAspect="1"/>
          </p:cNvPicPr>
          <p:nvPr/>
        </p:nvPicPr>
        <p:blipFill>
          <a:blip r:embed="rId4"/>
          <a:stretch>
            <a:fillRect/>
          </a:stretch>
        </p:blipFill>
        <p:spPr>
          <a:xfrm>
            <a:off x="4626120" y="3530244"/>
            <a:ext cx="345592" cy="345592"/>
          </a:xfrm>
          <a:prstGeom prst="rect">
            <a:avLst/>
          </a:prstGeom>
        </p:spPr>
      </p:pic>
    </p:spTree>
    <p:extLst>
      <p:ext uri="{BB962C8B-B14F-4D97-AF65-F5344CB8AC3E}">
        <p14:creationId xmlns:p14="http://schemas.microsoft.com/office/powerpoint/2010/main" val="1551052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pieren 45">
            <a:extLst>
              <a:ext uri="{FF2B5EF4-FFF2-40B4-BE49-F238E27FC236}">
                <a16:creationId xmlns:a16="http://schemas.microsoft.com/office/drawing/2014/main" id="{8FAD083C-BD05-D8D4-ED5A-C12DA2F6B592}"/>
              </a:ext>
            </a:extLst>
          </p:cNvPr>
          <p:cNvGrpSpPr/>
          <p:nvPr/>
        </p:nvGrpSpPr>
        <p:grpSpPr>
          <a:xfrm>
            <a:off x="298916" y="2540016"/>
            <a:ext cx="8596430" cy="1398265"/>
            <a:chOff x="298916" y="2540016"/>
            <a:chExt cx="8596430" cy="1398265"/>
          </a:xfrm>
        </p:grpSpPr>
        <p:pic>
          <p:nvPicPr>
            <p:cNvPr id="47" name="Picture 2">
              <a:extLst>
                <a:ext uri="{FF2B5EF4-FFF2-40B4-BE49-F238E27FC236}">
                  <a16:creationId xmlns:a16="http://schemas.microsoft.com/office/drawing/2014/main" id="{F31877DA-2CAE-41E7-C5D1-67F44B1EA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16" y="2909348"/>
              <a:ext cx="4263046" cy="4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a:extLst>
                <a:ext uri="{FF2B5EF4-FFF2-40B4-BE49-F238E27FC236}">
                  <a16:creationId xmlns:a16="http://schemas.microsoft.com/office/drawing/2014/main" id="{1D2DBCD3-1122-4F65-793C-54C2FCF07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962" y="2909348"/>
              <a:ext cx="4263046" cy="4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feld 48">
              <a:extLst>
                <a:ext uri="{FF2B5EF4-FFF2-40B4-BE49-F238E27FC236}">
                  <a16:creationId xmlns:a16="http://schemas.microsoft.com/office/drawing/2014/main" id="{9DDB07BA-C590-DD88-287B-54C737C39B41}"/>
                </a:ext>
              </a:extLst>
            </p:cNvPr>
            <p:cNvSpPr txBox="1"/>
            <p:nvPr/>
          </p:nvSpPr>
          <p:spPr>
            <a:xfrm>
              <a:off x="369254" y="2540016"/>
              <a:ext cx="8526092" cy="369332"/>
            </a:xfrm>
            <a:prstGeom prst="rect">
              <a:avLst/>
            </a:prstGeom>
            <a:noFill/>
          </p:spPr>
          <p:txBody>
            <a:bodyPr wrap="square" rtlCol="0">
              <a:spAutoFit/>
            </a:bodyPr>
            <a:lstStyle/>
            <a:p>
              <a:r>
                <a:rPr lang="de-DE" dirty="0"/>
                <a:t>A    B    C    D    E      F    G    H    I     J      K    L    M    N   O      P    Q    R   S    T</a:t>
              </a:r>
            </a:p>
          </p:txBody>
        </p:sp>
        <p:pic>
          <p:nvPicPr>
            <p:cNvPr id="50" name="Picture 2">
              <a:extLst>
                <a:ext uri="{FF2B5EF4-FFF2-40B4-BE49-F238E27FC236}">
                  <a16:creationId xmlns:a16="http://schemas.microsoft.com/office/drawing/2014/main" id="{A8AC68FA-0BE9-673A-D6DB-6E954F714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16" y="3467799"/>
              <a:ext cx="4263046" cy="4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2">
              <a:extLst>
                <a:ext uri="{FF2B5EF4-FFF2-40B4-BE49-F238E27FC236}">
                  <a16:creationId xmlns:a16="http://schemas.microsoft.com/office/drawing/2014/main" id="{FD7A7475-B53F-1073-3F66-69394AE7A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962" y="3467799"/>
              <a:ext cx="4263046" cy="4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el 1">
            <a:extLst>
              <a:ext uri="{FF2B5EF4-FFF2-40B4-BE49-F238E27FC236}">
                <a16:creationId xmlns:a16="http://schemas.microsoft.com/office/drawing/2014/main" id="{36746FAD-367B-6CB2-93E0-10FB1DB6FD48}"/>
              </a:ext>
            </a:extLst>
          </p:cNvPr>
          <p:cNvSpPr>
            <a:spLocks noGrp="1"/>
          </p:cNvSpPr>
          <p:nvPr>
            <p:ph type="title"/>
          </p:nvPr>
        </p:nvSpPr>
        <p:spPr/>
        <p:txBody>
          <a:bodyPr/>
          <a:lstStyle/>
          <a:p>
            <a:r>
              <a:rPr lang="de-DE" dirty="0"/>
              <a:t>Bedeutung und Kompetenzerwartungen</a:t>
            </a:r>
          </a:p>
        </p:txBody>
      </p:sp>
      <p:sp>
        <p:nvSpPr>
          <p:cNvPr id="4" name="Textplatzhalter 3">
            <a:extLst>
              <a:ext uri="{FF2B5EF4-FFF2-40B4-BE49-F238E27FC236}">
                <a16:creationId xmlns:a16="http://schemas.microsoft.com/office/drawing/2014/main" id="{393B8B21-2E3B-3997-238A-E89C260EF4D6}"/>
              </a:ext>
            </a:extLst>
          </p:cNvPr>
          <p:cNvSpPr>
            <a:spLocks noGrp="1"/>
          </p:cNvSpPr>
          <p:nvPr>
            <p:ph idx="1"/>
          </p:nvPr>
        </p:nvSpPr>
        <p:spPr>
          <a:xfrm>
            <a:off x="1096423" y="1672660"/>
            <a:ext cx="7009509" cy="4418617"/>
          </a:xfrm>
        </p:spPr>
        <p:txBody>
          <a:bodyPr>
            <a:noAutofit/>
          </a:bodyPr>
          <a:lstStyle/>
          <a:p>
            <a:pPr>
              <a:defRPr/>
            </a:pPr>
            <a:r>
              <a:rPr lang="de-DE" dirty="0">
                <a:solidFill>
                  <a:prstClr val="black"/>
                </a:solidFill>
              </a:rPr>
              <a:t>C + L  </a:t>
            </a:r>
          </a:p>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Datumsplatzhalter 4">
            <a:extLst>
              <a:ext uri="{FF2B5EF4-FFF2-40B4-BE49-F238E27FC236}">
                <a16:creationId xmlns:a16="http://schemas.microsoft.com/office/drawing/2014/main" id="{7FD218B0-5A23-B2E8-081F-292812E237E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44616C2-3859-CBBB-EF19-578DB6C0DF74}"/>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16" name="Bogen 15"/>
          <p:cNvSpPr/>
          <p:nvPr/>
        </p:nvSpPr>
        <p:spPr>
          <a:xfrm>
            <a:off x="1460445" y="2540016"/>
            <a:ext cx="3714805" cy="2438400"/>
          </a:xfrm>
          <a:prstGeom prst="arc">
            <a:avLst>
              <a:gd name="adj1" fmla="val 12864017"/>
              <a:gd name="adj2" fmla="val 21028608"/>
            </a:avLst>
          </a:prstGeom>
          <a:ln w="19050">
            <a:solidFill>
              <a:srgbClr val="FF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49" name="Abgerundete rechteckige Legende 2048"/>
          <p:cNvSpPr/>
          <p:nvPr/>
        </p:nvSpPr>
        <p:spPr>
          <a:xfrm>
            <a:off x="5219700" y="4017240"/>
            <a:ext cx="3330180" cy="1054100"/>
          </a:xfrm>
          <a:prstGeom prst="wedgeRoundRectCallout">
            <a:avLst>
              <a:gd name="adj1" fmla="val -919"/>
              <a:gd name="adj2" fmla="val 80420"/>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Am Material kann ich es sehen: </a:t>
            </a:r>
          </a:p>
          <a:p>
            <a:pPr algn="ctr"/>
            <a:r>
              <a:rPr lang="de-DE" sz="1600" dirty="0">
                <a:solidFill>
                  <a:schemeClr val="tx1"/>
                </a:solidFill>
              </a:rPr>
              <a:t>D ist einer mehr als C!</a:t>
            </a:r>
          </a:p>
        </p:txBody>
      </p:sp>
      <p:sp>
        <p:nvSpPr>
          <p:cNvPr id="42" name="Textplatzhalter 7">
            <a:extLst>
              <a:ext uri="{FF2B5EF4-FFF2-40B4-BE49-F238E27FC236}">
                <a16:creationId xmlns:a16="http://schemas.microsoft.com/office/drawing/2014/main" id="{85D609BA-0C9F-9C0B-749F-C68AC73906AC}"/>
              </a:ext>
            </a:extLst>
          </p:cNvPr>
          <p:cNvSpPr>
            <a:spLocks noGrp="1"/>
          </p:cNvSpPr>
          <p:nvPr>
            <p:ph type="body" sz="quarter" idx="13"/>
          </p:nvPr>
        </p:nvSpPr>
        <p:spPr>
          <a:xfrm>
            <a:off x="1096266" y="1194030"/>
            <a:ext cx="7009509" cy="445628"/>
          </a:xfrm>
        </p:spPr>
        <p:txBody>
          <a:bodyPr/>
          <a:lstStyle/>
          <a:p>
            <a:r>
              <a:rPr lang="de-DE" dirty="0"/>
              <a:t>NUTZEN BEKANNTER AUFGABEN ALS ZIELFÜHRENDE STRATEGIE</a:t>
            </a:r>
          </a:p>
        </p:txBody>
      </p:sp>
      <p:pic>
        <p:nvPicPr>
          <p:cNvPr id="8" name="Grafik 7">
            <a:extLst>
              <a:ext uri="{FF2B5EF4-FFF2-40B4-BE49-F238E27FC236}">
                <a16:creationId xmlns:a16="http://schemas.microsoft.com/office/drawing/2014/main" id="{7B192C08-5797-375E-40CD-CDDF7BD8DAC1}"/>
              </a:ext>
            </a:extLst>
          </p:cNvPr>
          <p:cNvPicPr>
            <a:picLocks noChangeAspect="1"/>
          </p:cNvPicPr>
          <p:nvPr/>
        </p:nvPicPr>
        <p:blipFill>
          <a:blip r:embed="rId4"/>
          <a:stretch>
            <a:fillRect/>
          </a:stretch>
        </p:blipFill>
        <p:spPr>
          <a:xfrm>
            <a:off x="6968896" y="4761536"/>
            <a:ext cx="977900" cy="1460500"/>
          </a:xfrm>
          <a:prstGeom prst="rect">
            <a:avLst/>
          </a:prstGeom>
        </p:spPr>
      </p:pic>
      <p:pic>
        <p:nvPicPr>
          <p:cNvPr id="9" name="Grafik 8">
            <a:extLst>
              <a:ext uri="{FF2B5EF4-FFF2-40B4-BE49-F238E27FC236}">
                <a16:creationId xmlns:a16="http://schemas.microsoft.com/office/drawing/2014/main" id="{BD6F558C-AA45-F8CC-C723-E5C7EF4F28C6}"/>
              </a:ext>
            </a:extLst>
          </p:cNvPr>
          <p:cNvPicPr>
            <a:picLocks noChangeAspect="1"/>
          </p:cNvPicPr>
          <p:nvPr/>
        </p:nvPicPr>
        <p:blipFill>
          <a:blip r:embed="rId5"/>
          <a:stretch>
            <a:fillRect/>
          </a:stretch>
        </p:blipFill>
        <p:spPr>
          <a:xfrm>
            <a:off x="1192010" y="2969726"/>
            <a:ext cx="345592" cy="345592"/>
          </a:xfrm>
          <a:prstGeom prst="rect">
            <a:avLst/>
          </a:prstGeom>
        </p:spPr>
      </p:pic>
      <p:pic>
        <p:nvPicPr>
          <p:cNvPr id="15" name="Grafik 14">
            <a:extLst>
              <a:ext uri="{FF2B5EF4-FFF2-40B4-BE49-F238E27FC236}">
                <a16:creationId xmlns:a16="http://schemas.microsoft.com/office/drawing/2014/main" id="{CC4110D9-521C-4EB4-0C67-C4173FF8F523}"/>
              </a:ext>
            </a:extLst>
          </p:cNvPr>
          <p:cNvPicPr>
            <a:picLocks noChangeAspect="1"/>
          </p:cNvPicPr>
          <p:nvPr/>
        </p:nvPicPr>
        <p:blipFill>
          <a:blip r:embed="rId5"/>
          <a:stretch>
            <a:fillRect/>
          </a:stretch>
        </p:blipFill>
        <p:spPr>
          <a:xfrm>
            <a:off x="784547" y="2969726"/>
            <a:ext cx="345592" cy="345592"/>
          </a:xfrm>
          <a:prstGeom prst="rect">
            <a:avLst/>
          </a:prstGeom>
        </p:spPr>
      </p:pic>
      <p:pic>
        <p:nvPicPr>
          <p:cNvPr id="19" name="Grafik 18">
            <a:extLst>
              <a:ext uri="{FF2B5EF4-FFF2-40B4-BE49-F238E27FC236}">
                <a16:creationId xmlns:a16="http://schemas.microsoft.com/office/drawing/2014/main" id="{7F967182-E329-83D5-B698-2C2210546E8D}"/>
              </a:ext>
            </a:extLst>
          </p:cNvPr>
          <p:cNvPicPr>
            <a:picLocks noChangeAspect="1"/>
          </p:cNvPicPr>
          <p:nvPr/>
        </p:nvPicPr>
        <p:blipFill>
          <a:blip r:embed="rId5"/>
          <a:stretch>
            <a:fillRect/>
          </a:stretch>
        </p:blipFill>
        <p:spPr>
          <a:xfrm>
            <a:off x="377084" y="2969726"/>
            <a:ext cx="345592" cy="345592"/>
          </a:xfrm>
          <a:prstGeom prst="rect">
            <a:avLst/>
          </a:prstGeom>
        </p:spPr>
      </p:pic>
      <p:pic>
        <p:nvPicPr>
          <p:cNvPr id="32" name="Grafik 31">
            <a:extLst>
              <a:ext uri="{FF2B5EF4-FFF2-40B4-BE49-F238E27FC236}">
                <a16:creationId xmlns:a16="http://schemas.microsoft.com/office/drawing/2014/main" id="{2A60295B-D643-2B1F-445D-27468A730045}"/>
              </a:ext>
            </a:extLst>
          </p:cNvPr>
          <p:cNvPicPr>
            <a:picLocks noChangeAspect="1"/>
          </p:cNvPicPr>
          <p:nvPr/>
        </p:nvPicPr>
        <p:blipFill>
          <a:blip r:embed="rId5"/>
          <a:stretch>
            <a:fillRect/>
          </a:stretch>
        </p:blipFill>
        <p:spPr>
          <a:xfrm>
            <a:off x="1194619" y="3526156"/>
            <a:ext cx="345592" cy="345592"/>
          </a:xfrm>
          <a:prstGeom prst="rect">
            <a:avLst/>
          </a:prstGeom>
        </p:spPr>
      </p:pic>
      <p:pic>
        <p:nvPicPr>
          <p:cNvPr id="33" name="Grafik 32">
            <a:extLst>
              <a:ext uri="{FF2B5EF4-FFF2-40B4-BE49-F238E27FC236}">
                <a16:creationId xmlns:a16="http://schemas.microsoft.com/office/drawing/2014/main" id="{CEB6C205-5726-5393-DB30-8D3EBB2DE037}"/>
              </a:ext>
            </a:extLst>
          </p:cNvPr>
          <p:cNvPicPr>
            <a:picLocks noChangeAspect="1"/>
          </p:cNvPicPr>
          <p:nvPr/>
        </p:nvPicPr>
        <p:blipFill>
          <a:blip r:embed="rId5"/>
          <a:stretch>
            <a:fillRect/>
          </a:stretch>
        </p:blipFill>
        <p:spPr>
          <a:xfrm>
            <a:off x="787412" y="3526156"/>
            <a:ext cx="345592" cy="345592"/>
          </a:xfrm>
          <a:prstGeom prst="rect">
            <a:avLst/>
          </a:prstGeom>
        </p:spPr>
      </p:pic>
      <p:pic>
        <p:nvPicPr>
          <p:cNvPr id="34" name="Grafik 33">
            <a:extLst>
              <a:ext uri="{FF2B5EF4-FFF2-40B4-BE49-F238E27FC236}">
                <a16:creationId xmlns:a16="http://schemas.microsoft.com/office/drawing/2014/main" id="{6B307961-1B96-0D2E-60FB-AE06CB062C4C}"/>
              </a:ext>
            </a:extLst>
          </p:cNvPr>
          <p:cNvPicPr>
            <a:picLocks noChangeAspect="1"/>
          </p:cNvPicPr>
          <p:nvPr/>
        </p:nvPicPr>
        <p:blipFill>
          <a:blip r:embed="rId5"/>
          <a:stretch>
            <a:fillRect/>
          </a:stretch>
        </p:blipFill>
        <p:spPr>
          <a:xfrm>
            <a:off x="380205" y="3526156"/>
            <a:ext cx="345592" cy="345592"/>
          </a:xfrm>
          <a:prstGeom prst="rect">
            <a:avLst/>
          </a:prstGeom>
        </p:spPr>
      </p:pic>
      <p:pic>
        <p:nvPicPr>
          <p:cNvPr id="36" name="Grafik 35">
            <a:extLst>
              <a:ext uri="{FF2B5EF4-FFF2-40B4-BE49-F238E27FC236}">
                <a16:creationId xmlns:a16="http://schemas.microsoft.com/office/drawing/2014/main" id="{FFFBBD86-080A-B917-DCD5-4550B343A472}"/>
              </a:ext>
            </a:extLst>
          </p:cNvPr>
          <p:cNvPicPr>
            <a:picLocks noChangeAspect="1"/>
          </p:cNvPicPr>
          <p:nvPr/>
        </p:nvPicPr>
        <p:blipFill>
          <a:blip r:embed="rId5"/>
          <a:stretch>
            <a:fillRect/>
          </a:stretch>
        </p:blipFill>
        <p:spPr>
          <a:xfrm>
            <a:off x="2009035" y="3526156"/>
            <a:ext cx="345592" cy="345592"/>
          </a:xfrm>
          <a:prstGeom prst="rect">
            <a:avLst/>
          </a:prstGeom>
        </p:spPr>
      </p:pic>
      <p:pic>
        <p:nvPicPr>
          <p:cNvPr id="37" name="Grafik 36">
            <a:extLst>
              <a:ext uri="{FF2B5EF4-FFF2-40B4-BE49-F238E27FC236}">
                <a16:creationId xmlns:a16="http://schemas.microsoft.com/office/drawing/2014/main" id="{17CEE970-47A5-B9AE-717C-0855673ECC9F}"/>
              </a:ext>
            </a:extLst>
          </p:cNvPr>
          <p:cNvPicPr>
            <a:picLocks noChangeAspect="1"/>
          </p:cNvPicPr>
          <p:nvPr/>
        </p:nvPicPr>
        <p:blipFill>
          <a:blip r:embed="rId5"/>
          <a:stretch>
            <a:fillRect/>
          </a:stretch>
        </p:blipFill>
        <p:spPr>
          <a:xfrm>
            <a:off x="1601827" y="3526156"/>
            <a:ext cx="345592" cy="345592"/>
          </a:xfrm>
          <a:prstGeom prst="rect">
            <a:avLst/>
          </a:prstGeom>
        </p:spPr>
      </p:pic>
      <p:pic>
        <p:nvPicPr>
          <p:cNvPr id="38" name="Grafik 37">
            <a:extLst>
              <a:ext uri="{FF2B5EF4-FFF2-40B4-BE49-F238E27FC236}">
                <a16:creationId xmlns:a16="http://schemas.microsoft.com/office/drawing/2014/main" id="{E9FDB82B-3055-1BE0-AFD9-9E34F951E20C}"/>
              </a:ext>
            </a:extLst>
          </p:cNvPr>
          <p:cNvPicPr>
            <a:picLocks noChangeAspect="1"/>
          </p:cNvPicPr>
          <p:nvPr/>
        </p:nvPicPr>
        <p:blipFill>
          <a:blip r:embed="rId5"/>
          <a:stretch>
            <a:fillRect/>
          </a:stretch>
        </p:blipFill>
        <p:spPr>
          <a:xfrm>
            <a:off x="3325257" y="3522952"/>
            <a:ext cx="345592" cy="345592"/>
          </a:xfrm>
          <a:prstGeom prst="rect">
            <a:avLst/>
          </a:prstGeom>
        </p:spPr>
      </p:pic>
      <p:pic>
        <p:nvPicPr>
          <p:cNvPr id="39" name="Grafik 38">
            <a:extLst>
              <a:ext uri="{FF2B5EF4-FFF2-40B4-BE49-F238E27FC236}">
                <a16:creationId xmlns:a16="http://schemas.microsoft.com/office/drawing/2014/main" id="{03D58448-CF56-77D4-1A88-928B6E4320EA}"/>
              </a:ext>
            </a:extLst>
          </p:cNvPr>
          <p:cNvPicPr>
            <a:picLocks noChangeAspect="1"/>
          </p:cNvPicPr>
          <p:nvPr/>
        </p:nvPicPr>
        <p:blipFill>
          <a:blip r:embed="rId5"/>
          <a:stretch>
            <a:fillRect/>
          </a:stretch>
        </p:blipFill>
        <p:spPr>
          <a:xfrm>
            <a:off x="2918050" y="3522952"/>
            <a:ext cx="345592" cy="345592"/>
          </a:xfrm>
          <a:prstGeom prst="rect">
            <a:avLst/>
          </a:prstGeom>
        </p:spPr>
      </p:pic>
      <p:pic>
        <p:nvPicPr>
          <p:cNvPr id="40" name="Grafik 39">
            <a:extLst>
              <a:ext uri="{FF2B5EF4-FFF2-40B4-BE49-F238E27FC236}">
                <a16:creationId xmlns:a16="http://schemas.microsoft.com/office/drawing/2014/main" id="{81C0B02D-FEFC-F212-6AA4-8477F303EF94}"/>
              </a:ext>
            </a:extLst>
          </p:cNvPr>
          <p:cNvPicPr>
            <a:picLocks noChangeAspect="1"/>
          </p:cNvPicPr>
          <p:nvPr/>
        </p:nvPicPr>
        <p:blipFill>
          <a:blip r:embed="rId5"/>
          <a:stretch>
            <a:fillRect/>
          </a:stretch>
        </p:blipFill>
        <p:spPr>
          <a:xfrm>
            <a:off x="2510843" y="3522952"/>
            <a:ext cx="345592" cy="345592"/>
          </a:xfrm>
          <a:prstGeom prst="rect">
            <a:avLst/>
          </a:prstGeom>
        </p:spPr>
      </p:pic>
      <p:pic>
        <p:nvPicPr>
          <p:cNvPr id="41" name="Grafik 40">
            <a:extLst>
              <a:ext uri="{FF2B5EF4-FFF2-40B4-BE49-F238E27FC236}">
                <a16:creationId xmlns:a16="http://schemas.microsoft.com/office/drawing/2014/main" id="{D0F7C647-3847-48DA-C3FF-1BA13C164AA7}"/>
              </a:ext>
            </a:extLst>
          </p:cNvPr>
          <p:cNvPicPr>
            <a:picLocks noChangeAspect="1"/>
          </p:cNvPicPr>
          <p:nvPr/>
        </p:nvPicPr>
        <p:blipFill>
          <a:blip r:embed="rId5"/>
          <a:stretch>
            <a:fillRect/>
          </a:stretch>
        </p:blipFill>
        <p:spPr>
          <a:xfrm>
            <a:off x="4139673" y="3522952"/>
            <a:ext cx="345592" cy="345592"/>
          </a:xfrm>
          <a:prstGeom prst="rect">
            <a:avLst/>
          </a:prstGeom>
        </p:spPr>
      </p:pic>
      <p:pic>
        <p:nvPicPr>
          <p:cNvPr id="43" name="Grafik 42">
            <a:extLst>
              <a:ext uri="{FF2B5EF4-FFF2-40B4-BE49-F238E27FC236}">
                <a16:creationId xmlns:a16="http://schemas.microsoft.com/office/drawing/2014/main" id="{BD6F1DE5-FA26-7752-A95A-DB706AA6F328}"/>
              </a:ext>
            </a:extLst>
          </p:cNvPr>
          <p:cNvPicPr>
            <a:picLocks noChangeAspect="1"/>
          </p:cNvPicPr>
          <p:nvPr/>
        </p:nvPicPr>
        <p:blipFill>
          <a:blip r:embed="rId5"/>
          <a:stretch>
            <a:fillRect/>
          </a:stretch>
        </p:blipFill>
        <p:spPr>
          <a:xfrm>
            <a:off x="3732465" y="3522952"/>
            <a:ext cx="345592" cy="345592"/>
          </a:xfrm>
          <a:prstGeom prst="rect">
            <a:avLst/>
          </a:prstGeom>
        </p:spPr>
      </p:pic>
      <p:pic>
        <p:nvPicPr>
          <p:cNvPr id="44" name="Grafik 43">
            <a:extLst>
              <a:ext uri="{FF2B5EF4-FFF2-40B4-BE49-F238E27FC236}">
                <a16:creationId xmlns:a16="http://schemas.microsoft.com/office/drawing/2014/main" id="{3C5716E5-A08F-7BF5-384A-4C6ECF588073}"/>
              </a:ext>
            </a:extLst>
          </p:cNvPr>
          <p:cNvPicPr>
            <a:picLocks noChangeAspect="1"/>
          </p:cNvPicPr>
          <p:nvPr/>
        </p:nvPicPr>
        <p:blipFill>
          <a:blip r:embed="rId5"/>
          <a:stretch>
            <a:fillRect/>
          </a:stretch>
        </p:blipFill>
        <p:spPr>
          <a:xfrm>
            <a:off x="4626120" y="3530244"/>
            <a:ext cx="345592" cy="345592"/>
          </a:xfrm>
          <a:prstGeom prst="rect">
            <a:avLst/>
          </a:prstGeom>
        </p:spPr>
      </p:pic>
      <p:pic>
        <p:nvPicPr>
          <p:cNvPr id="45" name="Grafik 44">
            <a:extLst>
              <a:ext uri="{FF2B5EF4-FFF2-40B4-BE49-F238E27FC236}">
                <a16:creationId xmlns:a16="http://schemas.microsoft.com/office/drawing/2014/main" id="{FE85AF97-2868-913D-B852-F9FC4E789CD7}"/>
              </a:ext>
            </a:extLst>
          </p:cNvPr>
          <p:cNvPicPr>
            <a:picLocks noChangeAspect="1"/>
          </p:cNvPicPr>
          <p:nvPr/>
        </p:nvPicPr>
        <p:blipFill>
          <a:blip r:embed="rId5"/>
          <a:stretch>
            <a:fillRect/>
          </a:stretch>
        </p:blipFill>
        <p:spPr>
          <a:xfrm>
            <a:off x="1644379" y="2859069"/>
            <a:ext cx="345592" cy="345592"/>
          </a:xfrm>
          <a:prstGeom prst="rect">
            <a:avLst/>
          </a:prstGeom>
        </p:spPr>
      </p:pic>
      <p:sp>
        <p:nvSpPr>
          <p:cNvPr id="52" name="Textfeld 51">
            <a:extLst>
              <a:ext uri="{FF2B5EF4-FFF2-40B4-BE49-F238E27FC236}">
                <a16:creationId xmlns:a16="http://schemas.microsoft.com/office/drawing/2014/main" id="{C49EFFA3-392C-DC2A-AB0F-68ECAB62B4D1}"/>
              </a:ext>
            </a:extLst>
          </p:cNvPr>
          <p:cNvSpPr txBox="1"/>
          <p:nvPr/>
        </p:nvSpPr>
        <p:spPr>
          <a:xfrm>
            <a:off x="1710295" y="1762926"/>
            <a:ext cx="973344" cy="646331"/>
          </a:xfrm>
          <a:prstGeom prst="rect">
            <a:avLst/>
          </a:prstGeom>
          <a:noFill/>
        </p:spPr>
        <p:txBody>
          <a:bodyPr wrap="square" rtlCol="0">
            <a:spAutoFit/>
          </a:bodyPr>
          <a:lstStyle/>
          <a:p>
            <a:r>
              <a:rPr lang="de-DE" dirty="0">
                <a:solidFill>
                  <a:prstClr val="black"/>
                </a:solidFill>
              </a:rPr>
              <a:t>= K + D </a:t>
            </a:r>
          </a:p>
          <a:p>
            <a:endParaRPr lang="de-DE" dirty="0"/>
          </a:p>
        </p:txBody>
      </p:sp>
      <p:sp>
        <p:nvSpPr>
          <p:cNvPr id="3" name="Ellipse 2"/>
          <p:cNvSpPr/>
          <p:nvPr/>
        </p:nvSpPr>
        <p:spPr>
          <a:xfrm>
            <a:off x="5046904" y="3530244"/>
            <a:ext cx="329472" cy="338300"/>
          </a:xfrm>
          <a:prstGeom prst="ellipse">
            <a:avLst/>
          </a:pr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24749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46FAD-367B-6CB2-93E0-10FB1DB6FD48}"/>
              </a:ext>
            </a:extLst>
          </p:cNvPr>
          <p:cNvSpPr>
            <a:spLocks noGrp="1"/>
          </p:cNvSpPr>
          <p:nvPr>
            <p:ph type="title"/>
          </p:nvPr>
        </p:nvSpPr>
        <p:spPr/>
        <p:txBody>
          <a:bodyPr/>
          <a:lstStyle/>
          <a:p>
            <a:r>
              <a:rPr lang="de-DE" dirty="0"/>
              <a:t>Bedeutung und Kompetenzerwartungen</a:t>
            </a:r>
          </a:p>
        </p:txBody>
      </p:sp>
      <p:sp>
        <p:nvSpPr>
          <p:cNvPr id="8" name="Textplatzhalter 7">
            <a:extLst>
              <a:ext uri="{FF2B5EF4-FFF2-40B4-BE49-F238E27FC236}">
                <a16:creationId xmlns:a16="http://schemas.microsoft.com/office/drawing/2014/main" id="{85D609BA-0C9F-9C0B-749F-C68AC73906AC}"/>
              </a:ext>
            </a:extLst>
          </p:cNvPr>
          <p:cNvSpPr>
            <a:spLocks noGrp="1"/>
          </p:cNvSpPr>
          <p:nvPr>
            <p:ph type="body" sz="quarter" idx="13"/>
          </p:nvPr>
        </p:nvSpPr>
        <p:spPr/>
        <p:txBody>
          <a:bodyPr/>
          <a:lstStyle/>
          <a:p>
            <a:r>
              <a:rPr lang="de-DE" dirty="0"/>
              <a:t>NUTZEN BEKANNTER AUFGABEN ALS ZIELFÜHRENDE STRATEGIE</a:t>
            </a:r>
          </a:p>
        </p:txBody>
      </p:sp>
      <p:sp>
        <p:nvSpPr>
          <p:cNvPr id="4" name="Textplatzhalter 3">
            <a:extLst>
              <a:ext uri="{FF2B5EF4-FFF2-40B4-BE49-F238E27FC236}">
                <a16:creationId xmlns:a16="http://schemas.microsoft.com/office/drawing/2014/main" id="{393B8B21-2E3B-3997-238A-E89C260EF4D6}"/>
              </a:ext>
            </a:extLst>
          </p:cNvPr>
          <p:cNvSpPr>
            <a:spLocks noGrp="1"/>
          </p:cNvSpPr>
          <p:nvPr>
            <p:ph idx="1"/>
          </p:nvPr>
        </p:nvSpPr>
        <p:spPr/>
        <p:txBody>
          <a:bodyPr>
            <a:no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Aufgabe: 4 + 6</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solidFill>
                  <a:prstClr val="black"/>
                </a:solidFill>
              </a:rPr>
              <a:t>Mario, Mitte 1. Schuljahr</a:t>
            </a:r>
            <a:endPar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Datumsplatzhalter 4">
            <a:extLst>
              <a:ext uri="{FF2B5EF4-FFF2-40B4-BE49-F238E27FC236}">
                <a16:creationId xmlns:a16="http://schemas.microsoft.com/office/drawing/2014/main" id="{7FD218B0-5A23-B2E8-081F-292812E237E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44616C2-3859-CBBB-EF19-578DB6C0DF74}"/>
              </a:ext>
            </a:extLst>
          </p:cNvPr>
          <p:cNvSpPr>
            <a:spLocks noGrp="1"/>
          </p:cNvSpPr>
          <p:nvPr>
            <p:ph type="sldNum" sz="quarter" idx="12"/>
          </p:nvPr>
        </p:nvSpPr>
        <p:spPr/>
        <p:txBody>
          <a:bodyPr/>
          <a:lstStyle/>
          <a:p>
            <a:fld id="{C3752B7C-18A9-864D-BBCB-54A9F41B5594}" type="slidenum">
              <a:rPr lang="de-DE" smtClean="0"/>
              <a:pPr/>
              <a:t>28</a:t>
            </a:fld>
            <a:endParaRPr lang="de-DE" dirty="0"/>
          </a:p>
        </p:txBody>
      </p:sp>
      <p:graphicFrame>
        <p:nvGraphicFramePr>
          <p:cNvPr id="7" name="Tabelle 8">
            <a:extLst>
              <a:ext uri="{FF2B5EF4-FFF2-40B4-BE49-F238E27FC236}">
                <a16:creationId xmlns:a16="http://schemas.microsoft.com/office/drawing/2014/main" id="{4341BD9E-3FBB-6ACD-58DD-E1D317084A4B}"/>
              </a:ext>
            </a:extLst>
          </p:cNvPr>
          <p:cNvGraphicFramePr>
            <a:graphicFrameLocks noGrp="1"/>
          </p:cNvGraphicFramePr>
          <p:nvPr>
            <p:extLst>
              <p:ext uri="{D42A27DB-BD31-4B8C-83A1-F6EECF244321}">
                <p14:modId xmlns:p14="http://schemas.microsoft.com/office/powerpoint/2010/main" val="3299869013"/>
              </p:ext>
            </p:extLst>
          </p:nvPr>
        </p:nvGraphicFramePr>
        <p:xfrm>
          <a:off x="1871869" y="2987580"/>
          <a:ext cx="6096000" cy="1564640"/>
        </p:xfrm>
        <a:graphic>
          <a:graphicData uri="http://schemas.openxmlformats.org/drawingml/2006/table">
            <a:tbl>
              <a:tblPr firstRow="1" bandRow="1">
                <a:tableStyleId>{2D5ABB26-0587-4C30-8999-92F81FD0307C}</a:tableStyleId>
              </a:tblPr>
              <a:tblGrid>
                <a:gridCol w="583096">
                  <a:extLst>
                    <a:ext uri="{9D8B030D-6E8A-4147-A177-3AD203B41FA5}">
                      <a16:colId xmlns:a16="http://schemas.microsoft.com/office/drawing/2014/main" val="2704712014"/>
                    </a:ext>
                  </a:extLst>
                </a:gridCol>
                <a:gridCol w="5512904">
                  <a:extLst>
                    <a:ext uri="{9D8B030D-6E8A-4147-A177-3AD203B41FA5}">
                      <a16:colId xmlns:a16="http://schemas.microsoft.com/office/drawing/2014/main" val="4277603591"/>
                    </a:ext>
                  </a:extLst>
                </a:gridCol>
              </a:tblGrid>
              <a:tr h="370840">
                <a:tc>
                  <a:txBody>
                    <a:bodyPr/>
                    <a:lstStyle/>
                    <a:p>
                      <a:r>
                        <a:rPr lang="de-DE" sz="1600"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600" dirty="0"/>
                        <a:t>(ca. 5 Sekunden Nachdenken) Zehn!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2147594"/>
                  </a:ext>
                </a:extLst>
              </a:tr>
              <a:tr h="370840">
                <a:tc>
                  <a:txBody>
                    <a:bodyPr/>
                    <a:lstStyle/>
                    <a:p>
                      <a:r>
                        <a:rPr lang="de-DE" sz="1600" dirty="0"/>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600" dirty="0"/>
                        <a:t>Wie bist du darauf gekommen?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327898"/>
                  </a:ext>
                </a:extLst>
              </a:tr>
              <a:tr h="370840">
                <a:tc>
                  <a:txBody>
                    <a:bodyPr/>
                    <a:lstStyle/>
                    <a:p>
                      <a:r>
                        <a:rPr lang="de-DE" sz="1600"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600" dirty="0"/>
                        <a:t>Na so halt. Drei plus sieben ist zehn, das weiß ich schon. Das da (tippt auf die 4) ist eins mehr als drei, aber das (tippt auf die 6) ist eins weniger, also ist es auch zehn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9142505"/>
                  </a:ext>
                </a:extLst>
              </a:tr>
            </a:tbl>
          </a:graphicData>
        </a:graphic>
      </p:graphicFrame>
    </p:spTree>
    <p:extLst>
      <p:ext uri="{BB962C8B-B14F-4D97-AF65-F5344CB8AC3E}">
        <p14:creationId xmlns:p14="http://schemas.microsoft.com/office/powerpoint/2010/main" val="1943743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46FAD-367B-6CB2-93E0-10FB1DB6FD48}"/>
              </a:ext>
            </a:extLst>
          </p:cNvPr>
          <p:cNvSpPr>
            <a:spLocks noGrp="1"/>
          </p:cNvSpPr>
          <p:nvPr>
            <p:ph type="title"/>
          </p:nvPr>
        </p:nvSpPr>
        <p:spPr/>
        <p:txBody>
          <a:bodyPr/>
          <a:lstStyle/>
          <a:p>
            <a:r>
              <a:rPr lang="de-DE" dirty="0"/>
              <a:t>Bedeutung und Kompetenzerwartungen</a:t>
            </a:r>
          </a:p>
        </p:txBody>
      </p:sp>
      <p:sp>
        <p:nvSpPr>
          <p:cNvPr id="8" name="Textplatzhalter 7">
            <a:extLst>
              <a:ext uri="{FF2B5EF4-FFF2-40B4-BE49-F238E27FC236}">
                <a16:creationId xmlns:a16="http://schemas.microsoft.com/office/drawing/2014/main" id="{85D609BA-0C9F-9C0B-749F-C68AC73906AC}"/>
              </a:ext>
            </a:extLst>
          </p:cNvPr>
          <p:cNvSpPr>
            <a:spLocks noGrp="1"/>
          </p:cNvSpPr>
          <p:nvPr>
            <p:ph type="body" sz="quarter" idx="13"/>
          </p:nvPr>
        </p:nvSpPr>
        <p:spPr/>
        <p:txBody>
          <a:bodyPr/>
          <a:lstStyle/>
          <a:p>
            <a:r>
              <a:rPr lang="de-DE" dirty="0"/>
              <a:t>NUTZEN BEKANNTER AUFGABEN ALS ZIELFÜHRENDE STRATEGIE</a:t>
            </a:r>
          </a:p>
        </p:txBody>
      </p:sp>
      <p:sp>
        <p:nvSpPr>
          <p:cNvPr id="5" name="Datumsplatzhalter 4">
            <a:extLst>
              <a:ext uri="{FF2B5EF4-FFF2-40B4-BE49-F238E27FC236}">
                <a16:creationId xmlns:a16="http://schemas.microsoft.com/office/drawing/2014/main" id="{7FD218B0-5A23-B2E8-081F-292812E237E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44616C2-3859-CBBB-EF19-578DB6C0DF74}"/>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2048" name="Textfeld 2047"/>
          <p:cNvSpPr txBox="1"/>
          <p:nvPr/>
        </p:nvSpPr>
        <p:spPr>
          <a:xfrm>
            <a:off x="2118406" y="5383368"/>
            <a:ext cx="5413874" cy="400110"/>
          </a:xfrm>
          <a:prstGeom prst="rect">
            <a:avLst/>
          </a:prstGeom>
          <a:noFill/>
        </p:spPr>
        <p:txBody>
          <a:bodyPr wrap="square" rtlCol="0">
            <a:spAutoFit/>
          </a:bodyPr>
          <a:lstStyle/>
          <a:p>
            <a:r>
              <a:rPr lang="de-DE" sz="2000" dirty="0"/>
              <a:t>Nur möglich mit einer Mengenvorstellung!</a:t>
            </a:r>
          </a:p>
        </p:txBody>
      </p:sp>
      <p:sp>
        <p:nvSpPr>
          <p:cNvPr id="2049" name="Abgerundete rechteckige Legende 2048"/>
          <p:cNvSpPr/>
          <p:nvPr/>
        </p:nvSpPr>
        <p:spPr>
          <a:xfrm>
            <a:off x="4614795" y="2014389"/>
            <a:ext cx="3330180" cy="1054100"/>
          </a:xfrm>
          <a:prstGeom prst="wedgeRoundRectCallout">
            <a:avLst>
              <a:gd name="adj1" fmla="val -701"/>
              <a:gd name="adj2" fmla="val 81901"/>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Am Material kann ich es sehen: </a:t>
            </a:r>
          </a:p>
          <a:p>
            <a:pPr algn="ctr"/>
            <a:r>
              <a:rPr lang="de-DE" sz="1600" dirty="0">
                <a:solidFill>
                  <a:schemeClr val="tx1"/>
                </a:solidFill>
              </a:rPr>
              <a:t>4 + 6 = 3 + 7</a:t>
            </a:r>
          </a:p>
        </p:txBody>
      </p:sp>
      <p:pic>
        <p:nvPicPr>
          <p:cNvPr id="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41" y="3518711"/>
            <a:ext cx="4263046" cy="4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a:extLst>
              <a:ext uri="{FF2B5EF4-FFF2-40B4-BE49-F238E27FC236}">
                <a16:creationId xmlns:a16="http://schemas.microsoft.com/office/drawing/2014/main" id="{B0C1B1F3-7ED7-4C2B-C1F8-D0A65A6F6EAC}"/>
              </a:ext>
            </a:extLst>
          </p:cNvPr>
          <p:cNvPicPr>
            <a:picLocks noChangeAspect="1"/>
          </p:cNvPicPr>
          <p:nvPr/>
        </p:nvPicPr>
        <p:blipFill>
          <a:blip r:embed="rId4"/>
          <a:stretch>
            <a:fillRect/>
          </a:stretch>
        </p:blipFill>
        <p:spPr>
          <a:xfrm>
            <a:off x="1922917" y="3582541"/>
            <a:ext cx="345592" cy="345592"/>
          </a:xfrm>
          <a:prstGeom prst="rect">
            <a:avLst/>
          </a:prstGeom>
        </p:spPr>
      </p:pic>
      <p:pic>
        <p:nvPicPr>
          <p:cNvPr id="4" name="Grafik 3">
            <a:extLst>
              <a:ext uri="{FF2B5EF4-FFF2-40B4-BE49-F238E27FC236}">
                <a16:creationId xmlns:a16="http://schemas.microsoft.com/office/drawing/2014/main" id="{BB7D3DF0-D820-DB5D-A607-B80B6597016D}"/>
              </a:ext>
            </a:extLst>
          </p:cNvPr>
          <p:cNvPicPr>
            <a:picLocks noChangeAspect="1"/>
          </p:cNvPicPr>
          <p:nvPr/>
        </p:nvPicPr>
        <p:blipFill>
          <a:blip r:embed="rId4"/>
          <a:stretch>
            <a:fillRect/>
          </a:stretch>
        </p:blipFill>
        <p:spPr>
          <a:xfrm>
            <a:off x="1515710" y="3582541"/>
            <a:ext cx="345592" cy="345592"/>
          </a:xfrm>
          <a:prstGeom prst="rect">
            <a:avLst/>
          </a:prstGeom>
        </p:spPr>
      </p:pic>
      <p:pic>
        <p:nvPicPr>
          <p:cNvPr id="7" name="Grafik 6">
            <a:extLst>
              <a:ext uri="{FF2B5EF4-FFF2-40B4-BE49-F238E27FC236}">
                <a16:creationId xmlns:a16="http://schemas.microsoft.com/office/drawing/2014/main" id="{C4990FE3-C574-5F8F-50E8-72B4435D312F}"/>
              </a:ext>
            </a:extLst>
          </p:cNvPr>
          <p:cNvPicPr>
            <a:picLocks noChangeAspect="1"/>
          </p:cNvPicPr>
          <p:nvPr/>
        </p:nvPicPr>
        <p:blipFill>
          <a:blip r:embed="rId4"/>
          <a:stretch>
            <a:fillRect/>
          </a:stretch>
        </p:blipFill>
        <p:spPr>
          <a:xfrm>
            <a:off x="1108503" y="3582541"/>
            <a:ext cx="345592" cy="345592"/>
          </a:xfrm>
          <a:prstGeom prst="rect">
            <a:avLst/>
          </a:prstGeom>
        </p:spPr>
      </p:pic>
      <p:pic>
        <p:nvPicPr>
          <p:cNvPr id="10" name="Grafik 9">
            <a:extLst>
              <a:ext uri="{FF2B5EF4-FFF2-40B4-BE49-F238E27FC236}">
                <a16:creationId xmlns:a16="http://schemas.microsoft.com/office/drawing/2014/main" id="{F5FC79EC-55FE-2116-5F12-AF1772C74978}"/>
              </a:ext>
            </a:extLst>
          </p:cNvPr>
          <p:cNvPicPr>
            <a:picLocks noChangeAspect="1"/>
          </p:cNvPicPr>
          <p:nvPr/>
        </p:nvPicPr>
        <p:blipFill>
          <a:blip r:embed="rId5"/>
          <a:stretch>
            <a:fillRect/>
          </a:stretch>
        </p:blipFill>
        <p:spPr>
          <a:xfrm>
            <a:off x="2338537" y="3582541"/>
            <a:ext cx="345600" cy="345600"/>
          </a:xfrm>
          <a:prstGeom prst="rect">
            <a:avLst/>
          </a:prstGeom>
        </p:spPr>
      </p:pic>
      <p:pic>
        <p:nvPicPr>
          <p:cNvPr id="11" name="Grafik 10">
            <a:extLst>
              <a:ext uri="{FF2B5EF4-FFF2-40B4-BE49-F238E27FC236}">
                <a16:creationId xmlns:a16="http://schemas.microsoft.com/office/drawing/2014/main" id="{A410978E-A617-F636-8749-F079AEC269B3}"/>
              </a:ext>
            </a:extLst>
          </p:cNvPr>
          <p:cNvPicPr>
            <a:picLocks noChangeAspect="1"/>
          </p:cNvPicPr>
          <p:nvPr/>
        </p:nvPicPr>
        <p:blipFill>
          <a:blip r:embed="rId5"/>
          <a:stretch>
            <a:fillRect/>
          </a:stretch>
        </p:blipFill>
        <p:spPr>
          <a:xfrm>
            <a:off x="2754165" y="3582541"/>
            <a:ext cx="345600" cy="345600"/>
          </a:xfrm>
          <a:prstGeom prst="rect">
            <a:avLst/>
          </a:prstGeom>
        </p:spPr>
      </p:pic>
      <p:pic>
        <p:nvPicPr>
          <p:cNvPr id="12" name="Grafik 11">
            <a:extLst>
              <a:ext uri="{FF2B5EF4-FFF2-40B4-BE49-F238E27FC236}">
                <a16:creationId xmlns:a16="http://schemas.microsoft.com/office/drawing/2014/main" id="{CA50A754-8773-FF4E-7710-6F7B54EF14D7}"/>
              </a:ext>
            </a:extLst>
          </p:cNvPr>
          <p:cNvPicPr>
            <a:picLocks noChangeAspect="1"/>
          </p:cNvPicPr>
          <p:nvPr/>
        </p:nvPicPr>
        <p:blipFill>
          <a:blip r:embed="rId5"/>
          <a:stretch>
            <a:fillRect/>
          </a:stretch>
        </p:blipFill>
        <p:spPr>
          <a:xfrm>
            <a:off x="3258166" y="3581152"/>
            <a:ext cx="345600" cy="345600"/>
          </a:xfrm>
          <a:prstGeom prst="rect">
            <a:avLst/>
          </a:prstGeom>
        </p:spPr>
      </p:pic>
      <p:pic>
        <p:nvPicPr>
          <p:cNvPr id="13" name="Grafik 12">
            <a:extLst>
              <a:ext uri="{FF2B5EF4-FFF2-40B4-BE49-F238E27FC236}">
                <a16:creationId xmlns:a16="http://schemas.microsoft.com/office/drawing/2014/main" id="{7AE9902D-F55F-55E7-70E0-FD422E02ED5D}"/>
              </a:ext>
            </a:extLst>
          </p:cNvPr>
          <p:cNvPicPr>
            <a:picLocks noChangeAspect="1"/>
          </p:cNvPicPr>
          <p:nvPr/>
        </p:nvPicPr>
        <p:blipFill>
          <a:blip r:embed="rId5"/>
          <a:stretch>
            <a:fillRect/>
          </a:stretch>
        </p:blipFill>
        <p:spPr>
          <a:xfrm>
            <a:off x="3665557" y="3581152"/>
            <a:ext cx="345600" cy="345600"/>
          </a:xfrm>
          <a:prstGeom prst="rect">
            <a:avLst/>
          </a:prstGeom>
        </p:spPr>
      </p:pic>
      <p:pic>
        <p:nvPicPr>
          <p:cNvPr id="14" name="Grafik 13">
            <a:extLst>
              <a:ext uri="{FF2B5EF4-FFF2-40B4-BE49-F238E27FC236}">
                <a16:creationId xmlns:a16="http://schemas.microsoft.com/office/drawing/2014/main" id="{678213E2-5302-0799-071E-F5E05A5E0906}"/>
              </a:ext>
            </a:extLst>
          </p:cNvPr>
          <p:cNvPicPr>
            <a:picLocks noChangeAspect="1"/>
          </p:cNvPicPr>
          <p:nvPr/>
        </p:nvPicPr>
        <p:blipFill>
          <a:blip r:embed="rId5"/>
          <a:stretch>
            <a:fillRect/>
          </a:stretch>
        </p:blipFill>
        <p:spPr>
          <a:xfrm>
            <a:off x="4072650" y="3581152"/>
            <a:ext cx="345600" cy="345600"/>
          </a:xfrm>
          <a:prstGeom prst="rect">
            <a:avLst/>
          </a:prstGeom>
        </p:spPr>
      </p:pic>
      <p:pic>
        <p:nvPicPr>
          <p:cNvPr id="15" name="Grafik 14">
            <a:extLst>
              <a:ext uri="{FF2B5EF4-FFF2-40B4-BE49-F238E27FC236}">
                <a16:creationId xmlns:a16="http://schemas.microsoft.com/office/drawing/2014/main" id="{BE4981DE-CCED-6973-AA7C-B52812F44B36}"/>
              </a:ext>
            </a:extLst>
          </p:cNvPr>
          <p:cNvPicPr>
            <a:picLocks noChangeAspect="1"/>
          </p:cNvPicPr>
          <p:nvPr/>
        </p:nvPicPr>
        <p:blipFill>
          <a:blip r:embed="rId5"/>
          <a:stretch>
            <a:fillRect/>
          </a:stretch>
        </p:blipFill>
        <p:spPr>
          <a:xfrm>
            <a:off x="4479743" y="3581152"/>
            <a:ext cx="345600" cy="345600"/>
          </a:xfrm>
          <a:prstGeom prst="rect">
            <a:avLst/>
          </a:prstGeom>
        </p:spPr>
      </p:pic>
      <p:pic>
        <p:nvPicPr>
          <p:cNvPr id="16" name="Grafik 15">
            <a:extLst>
              <a:ext uri="{FF2B5EF4-FFF2-40B4-BE49-F238E27FC236}">
                <a16:creationId xmlns:a16="http://schemas.microsoft.com/office/drawing/2014/main" id="{F8A44582-5853-1F8F-A47E-8F1169BA5E90}"/>
              </a:ext>
            </a:extLst>
          </p:cNvPr>
          <p:cNvPicPr>
            <a:picLocks noChangeAspect="1"/>
          </p:cNvPicPr>
          <p:nvPr/>
        </p:nvPicPr>
        <p:blipFill>
          <a:blip r:embed="rId5"/>
          <a:stretch>
            <a:fillRect/>
          </a:stretch>
        </p:blipFill>
        <p:spPr>
          <a:xfrm>
            <a:off x="4890034" y="3581152"/>
            <a:ext cx="345600" cy="345600"/>
          </a:xfrm>
          <a:prstGeom prst="rect">
            <a:avLst/>
          </a:prstGeom>
        </p:spPr>
      </p:pic>
      <p:pic>
        <p:nvPicPr>
          <p:cNvPr id="17" name="Grafik 16">
            <a:extLst>
              <a:ext uri="{FF2B5EF4-FFF2-40B4-BE49-F238E27FC236}">
                <a16:creationId xmlns:a16="http://schemas.microsoft.com/office/drawing/2014/main" id="{FF6AB40B-D63B-C660-9E8D-FC0812950550}"/>
              </a:ext>
            </a:extLst>
          </p:cNvPr>
          <p:cNvPicPr>
            <a:picLocks noChangeAspect="1"/>
          </p:cNvPicPr>
          <p:nvPr/>
        </p:nvPicPr>
        <p:blipFill>
          <a:blip r:embed="rId4"/>
          <a:stretch>
            <a:fillRect/>
          </a:stretch>
        </p:blipFill>
        <p:spPr>
          <a:xfrm>
            <a:off x="2338537" y="3581152"/>
            <a:ext cx="345592" cy="345592"/>
          </a:xfrm>
          <a:prstGeom prst="rect">
            <a:avLst/>
          </a:prstGeom>
        </p:spPr>
      </p:pic>
      <p:pic>
        <p:nvPicPr>
          <p:cNvPr id="19" name="Grafik 18">
            <a:extLst>
              <a:ext uri="{FF2B5EF4-FFF2-40B4-BE49-F238E27FC236}">
                <a16:creationId xmlns:a16="http://schemas.microsoft.com/office/drawing/2014/main" id="{2704ACE0-1030-ABBA-4A66-3198DE160485}"/>
              </a:ext>
            </a:extLst>
          </p:cNvPr>
          <p:cNvPicPr>
            <a:picLocks noChangeAspect="1"/>
          </p:cNvPicPr>
          <p:nvPr/>
        </p:nvPicPr>
        <p:blipFill>
          <a:blip r:embed="rId6"/>
          <a:stretch>
            <a:fillRect/>
          </a:stretch>
        </p:blipFill>
        <p:spPr>
          <a:xfrm>
            <a:off x="6607887" y="2965515"/>
            <a:ext cx="901700" cy="1447800"/>
          </a:xfrm>
          <a:prstGeom prst="rect">
            <a:avLst/>
          </a:prstGeom>
        </p:spPr>
      </p:pic>
    </p:spTree>
    <p:extLst>
      <p:ext uri="{BB962C8B-B14F-4D97-AF65-F5344CB8AC3E}">
        <p14:creationId xmlns:p14="http://schemas.microsoft.com/office/powerpoint/2010/main" val="25512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08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7A471A3-9690-564E-A4F0-23E052E2C6DE}"/>
              </a:ext>
            </a:extLst>
          </p:cNvPr>
          <p:cNvSpPr>
            <a:spLocks noGrp="1"/>
          </p:cNvSpPr>
          <p:nvPr>
            <p:ph type="body" sz="quarter" idx="13"/>
          </p:nvPr>
        </p:nvSpPr>
        <p:spPr/>
        <p:txBody>
          <a:bodyPr/>
          <a:lstStyle/>
          <a:p>
            <a:r>
              <a:rPr lang="de-DE" dirty="0"/>
              <a:t>ZÄHLENDES RECHNENS ALS HAUPTSTRATEGIE – WARUM NICHT?</a:t>
            </a:r>
          </a:p>
        </p:txBody>
      </p:sp>
      <p:sp>
        <p:nvSpPr>
          <p:cNvPr id="4" name="Inhaltsplatzhalter 3">
            <a:extLst>
              <a:ext uri="{FF2B5EF4-FFF2-40B4-BE49-F238E27FC236}">
                <a16:creationId xmlns:a16="http://schemas.microsoft.com/office/drawing/2014/main" id="{B40D462C-093E-7040-B3BC-9694D52E7F4F}"/>
              </a:ext>
            </a:extLst>
          </p:cNvPr>
          <p:cNvSpPr>
            <a:spLocks noGrp="1"/>
          </p:cNvSpPr>
          <p:nvPr>
            <p:ph idx="1"/>
          </p:nvPr>
        </p:nvSpPr>
        <p:spPr/>
        <p:txBody>
          <a:bodyPr/>
          <a:lstStyle/>
          <a:p>
            <a:pPr marL="285750" indent="-285750">
              <a:buFont typeface="Arial" panose="020B0604020202020204" pitchFamily="34" charset="0"/>
              <a:buChar char="•"/>
            </a:pPr>
            <a:r>
              <a:rPr lang="de-DE" dirty="0"/>
              <a:t>Zählendes Rechnen ist zeitaufwändig, konzentrationsaufwändig und prinzipiell fehleranfällig.</a:t>
            </a:r>
          </a:p>
          <a:p>
            <a:pPr marL="285750" indent="-285750">
              <a:buFont typeface="Arial" panose="020B0604020202020204" pitchFamily="34" charset="0"/>
              <a:buChar char="•"/>
            </a:pPr>
            <a:r>
              <a:rPr lang="de-DE" dirty="0"/>
              <a:t>Als Hauptstrategie behindert es u.a.</a:t>
            </a:r>
            <a:r>
              <a:rPr lang="de-DE" sz="2000" dirty="0"/>
              <a:t> </a:t>
            </a:r>
            <a:r>
              <a:rPr lang="de-DE" sz="1800" dirty="0"/>
              <a:t>das Erkennen von Zahl-strukturen</a:t>
            </a:r>
            <a:r>
              <a:rPr lang="de-DE" dirty="0"/>
              <a:t> und </a:t>
            </a:r>
            <a:r>
              <a:rPr lang="de-DE" sz="1800" dirty="0"/>
              <a:t>das Erkennen und Nutzen von Zusammen-hängen.</a:t>
            </a:r>
          </a:p>
          <a:p>
            <a:endParaRPr lang="de-DE" sz="1800" dirty="0"/>
          </a:p>
          <a:p>
            <a:endParaRPr lang="de-DE" sz="1800" dirty="0"/>
          </a:p>
          <a:p>
            <a:pPr algn="ctr"/>
            <a:r>
              <a:rPr lang="de-DE" dirty="0"/>
              <a:t>Der Erwerb nicht zählender Rechenstrategien ist zentral!</a:t>
            </a:r>
          </a:p>
          <a:p>
            <a:pPr marL="1200150" lvl="2" indent="-285750">
              <a:buFont typeface="Arial" panose="020B0604020202020204" pitchFamily="34" charset="0"/>
              <a:buChar char="•"/>
            </a:pPr>
            <a:endParaRPr lang="de-DE" dirty="0"/>
          </a:p>
          <a:p>
            <a:endParaRPr lang="de-DE" dirty="0"/>
          </a:p>
        </p:txBody>
      </p:sp>
      <p:sp>
        <p:nvSpPr>
          <p:cNvPr id="5" name="Datumsplatzhalter 4">
            <a:extLst>
              <a:ext uri="{FF2B5EF4-FFF2-40B4-BE49-F238E27FC236}">
                <a16:creationId xmlns:a16="http://schemas.microsoft.com/office/drawing/2014/main" id="{9CD1E29E-5E99-BA43-82D5-B94FD370CD42}"/>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1FF335B5-3A69-4848-841F-931F3D708946}"/>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9" name="Titel 1">
            <a:extLst>
              <a:ext uri="{FF2B5EF4-FFF2-40B4-BE49-F238E27FC236}">
                <a16:creationId xmlns:a16="http://schemas.microsoft.com/office/drawing/2014/main" id="{17B10642-4AAE-3B41-A89C-1EF4C13922B1}"/>
              </a:ext>
            </a:extLst>
          </p:cNvPr>
          <p:cNvSpPr>
            <a:spLocks noGrp="1"/>
          </p:cNvSpPr>
          <p:nvPr>
            <p:ph type="title"/>
          </p:nvPr>
        </p:nvSpPr>
        <p:spPr>
          <a:xfrm>
            <a:off x="1096423" y="382774"/>
            <a:ext cx="7009509" cy="603704"/>
          </a:xfrm>
        </p:spPr>
        <p:txBody>
          <a:bodyPr>
            <a:normAutofit/>
          </a:bodyPr>
          <a:lstStyle/>
          <a:p>
            <a:r>
              <a:rPr lang="de-DE" dirty="0"/>
              <a:t>Bedeutung und Kompetenzerwartungen</a:t>
            </a:r>
          </a:p>
        </p:txBody>
      </p:sp>
      <p:sp>
        <p:nvSpPr>
          <p:cNvPr id="7" name="Pfeil nach rechts 6">
            <a:extLst>
              <a:ext uri="{FF2B5EF4-FFF2-40B4-BE49-F238E27FC236}">
                <a16:creationId xmlns:a16="http://schemas.microsoft.com/office/drawing/2014/main" id="{D7B53187-6BEF-04C0-2470-1316645AF418}"/>
              </a:ext>
            </a:extLst>
          </p:cNvPr>
          <p:cNvSpPr/>
          <p:nvPr/>
        </p:nvSpPr>
        <p:spPr>
          <a:xfrm rot="5400000">
            <a:off x="4325664" y="4700393"/>
            <a:ext cx="492672" cy="304800"/>
          </a:xfrm>
          <a:prstGeom prst="rightArrow">
            <a:avLst/>
          </a:prstGeom>
          <a:solidFill>
            <a:srgbClr val="327D87"/>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E7931935-EAE4-CFAE-8502-FEF6BAC54C59}"/>
              </a:ext>
            </a:extLst>
          </p:cNvPr>
          <p:cNvSpPr txBox="1"/>
          <p:nvPr/>
        </p:nvSpPr>
        <p:spPr>
          <a:xfrm>
            <a:off x="5214551" y="5994968"/>
            <a:ext cx="3511271"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(PIKAS</a:t>
            </a:r>
            <a:r>
              <a:rPr lang="de-DE" sz="1200" dirty="0">
                <a:latin typeface="Arial" panose="020B0604020202020204" pitchFamily="34" charset="0"/>
                <a:cs typeface="Arial" panose="020B0604020202020204" pitchFamily="34" charset="0"/>
              </a:rPr>
              <a:t>, 2020, </a:t>
            </a:r>
            <a:r>
              <a:rPr lang="de-DE" sz="1200" b="0" i="0" u="none" strike="noStrike" dirty="0">
                <a:effectLst/>
                <a:latin typeface="Arial" panose="020B0604020202020204" pitchFamily="34" charset="0"/>
                <a:cs typeface="Arial" panose="020B0604020202020204" pitchFamily="34" charset="0"/>
              </a:rPr>
              <a:t>S. 38; Gaidoschik, 2007, S. 119)</a:t>
            </a:r>
          </a:p>
        </p:txBody>
      </p:sp>
    </p:spTree>
    <p:extLst>
      <p:ext uri="{BB962C8B-B14F-4D97-AF65-F5344CB8AC3E}">
        <p14:creationId xmlns:p14="http://schemas.microsoft.com/office/powerpoint/2010/main" val="4003817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400034" cy="445628"/>
          </a:xfrm>
        </p:spPr>
        <p:txBody>
          <a:bodyPr/>
          <a:lstStyle/>
          <a:p>
            <a:r>
              <a:rPr lang="de-DE" dirty="0"/>
              <a:t>ZAHLEN UND OPERATIONEN</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2" name="Textfeld 1">
            <a:extLst>
              <a:ext uri="{FF2B5EF4-FFF2-40B4-BE49-F238E27FC236}">
                <a16:creationId xmlns:a16="http://schemas.microsoft.com/office/drawing/2014/main" id="{801D3741-2255-CCC6-2630-94E41453A03F}"/>
              </a:ext>
            </a:extLst>
          </p:cNvPr>
          <p:cNvSpPr txBox="1"/>
          <p:nvPr/>
        </p:nvSpPr>
        <p:spPr>
          <a:xfrm>
            <a:off x="5990790" y="5994968"/>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a:t>
            </a:r>
            <a:r>
              <a:rPr lang="de-DE" sz="1200" dirty="0">
                <a:latin typeface="Arial" panose="020B0604020202020204" pitchFamily="34" charset="0"/>
                <a:cs typeface="Arial" panose="020B0604020202020204" pitchFamily="34" charset="0"/>
              </a:rPr>
              <a:t>87</a:t>
            </a:r>
            <a:r>
              <a:rPr lang="de-DE" sz="1200" b="0" i="0" u="none" strike="noStrike" dirty="0">
                <a:effectLst/>
                <a:latin typeface="Arial" panose="020B0604020202020204" pitchFamily="34" charset="0"/>
                <a:cs typeface="Arial" panose="020B0604020202020204" pitchFamily="34" charset="0"/>
              </a:rPr>
              <a:t>)</a:t>
            </a:r>
          </a:p>
        </p:txBody>
      </p:sp>
      <p:sp>
        <p:nvSpPr>
          <p:cNvPr id="8" name="Titel 7"/>
          <p:cNvSpPr>
            <a:spLocks noGrp="1"/>
          </p:cNvSpPr>
          <p:nvPr>
            <p:ph type="title"/>
          </p:nvPr>
        </p:nvSpPr>
        <p:spPr>
          <a:xfrm>
            <a:off x="1096423" y="382774"/>
            <a:ext cx="7514177" cy="603704"/>
          </a:xfrm>
        </p:spPr>
        <p:txBody>
          <a:bodyPr>
            <a:normAutofit/>
          </a:bodyPr>
          <a:lstStyle/>
          <a:p>
            <a:r>
              <a:rPr lang="de-DE" dirty="0"/>
              <a:t>Bedeutung und Kompetenzerwartungen</a:t>
            </a:r>
          </a:p>
        </p:txBody>
      </p:sp>
      <p:graphicFrame>
        <p:nvGraphicFramePr>
          <p:cNvPr id="11" name="Tabelle 10"/>
          <p:cNvGraphicFramePr>
            <a:graphicFrameLocks noGrp="1"/>
          </p:cNvGraphicFramePr>
          <p:nvPr>
            <p:extLst>
              <p:ext uri="{D42A27DB-BD31-4B8C-83A1-F6EECF244321}">
                <p14:modId xmlns:p14="http://schemas.microsoft.com/office/powerpoint/2010/main" val="2024702843"/>
              </p:ext>
            </p:extLst>
          </p:nvPr>
        </p:nvGraphicFramePr>
        <p:xfrm>
          <a:off x="1218968" y="1767575"/>
          <a:ext cx="7047577" cy="3617225"/>
        </p:xfrm>
        <a:graphic>
          <a:graphicData uri="http://schemas.openxmlformats.org/drawingml/2006/table">
            <a:tbl>
              <a:tblPr firstRow="1" bandRow="1">
                <a:tableStyleId>{5940675A-B579-460E-94D1-54222C63F5DA}</a:tableStyleId>
              </a:tblPr>
              <a:tblGrid>
                <a:gridCol w="7047577">
                  <a:extLst>
                    <a:ext uri="{9D8B030D-6E8A-4147-A177-3AD203B41FA5}">
                      <a16:colId xmlns:a16="http://schemas.microsoft.com/office/drawing/2014/main" val="20000"/>
                    </a:ext>
                  </a:extLst>
                </a:gridCol>
              </a:tblGrid>
              <a:tr h="339602">
                <a:tc>
                  <a:txBody>
                    <a:bodyPr/>
                    <a:lstStyle/>
                    <a:p>
                      <a:r>
                        <a:rPr lang="de-DE" b="1" dirty="0">
                          <a:latin typeface="Arial" panose="020B0604020202020204" pitchFamily="34" charset="0"/>
                          <a:cs typeface="Arial" panose="020B0604020202020204" pitchFamily="34" charset="0"/>
                        </a:rPr>
                        <a:t>schnelles Kopfrechnen </a:t>
                      </a:r>
                      <a:r>
                        <a:rPr lang="de-DE" b="0" dirty="0">
                          <a:latin typeface="Arial" panose="020B0604020202020204" pitchFamily="34" charset="0"/>
                          <a:cs typeface="Arial" panose="020B0604020202020204" pitchFamily="34" charset="0"/>
                        </a:rPr>
                        <a:t>(Kompetenzauswahl)</a:t>
                      </a:r>
                    </a:p>
                  </a:txBody>
                  <a:tcPr>
                    <a:solidFill>
                      <a:schemeClr val="bg1">
                        <a:lumMod val="85000"/>
                      </a:schemeClr>
                    </a:solidFill>
                  </a:tcPr>
                </a:tc>
                <a:extLst>
                  <a:ext uri="{0D108BD9-81ED-4DB2-BD59-A6C34878D82A}">
                    <a16:rowId xmlns:a16="http://schemas.microsoft.com/office/drawing/2014/main" val="10000"/>
                  </a:ext>
                </a:extLst>
              </a:tr>
              <a:tr h="845307">
                <a:tc>
                  <a:txBody>
                    <a:bodyPr/>
                    <a:lstStyle/>
                    <a:p>
                      <a:r>
                        <a:rPr lang="de-DE" baseline="0" dirty="0">
                          <a:latin typeface="Arial" panose="020B0604020202020204" pitchFamily="34" charset="0"/>
                          <a:cs typeface="Arial" panose="020B0604020202020204" pitchFamily="34" charset="0"/>
                        </a:rPr>
                        <a:t>Kompetenzerwartungen am Ende der Schuleingangsphase</a:t>
                      </a:r>
                    </a:p>
                    <a:p>
                      <a:r>
                        <a:rPr lang="de-DE" baseline="0" dirty="0">
                          <a:latin typeface="Arial" panose="020B0604020202020204" pitchFamily="34" charset="0"/>
                          <a:cs typeface="Arial" panose="020B0604020202020204" pitchFamily="34" charset="0"/>
                        </a:rPr>
                        <a:t>Die 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406158">
                <a:tc>
                  <a:txBody>
                    <a:bodyPr/>
                    <a:lstStyle/>
                    <a:p>
                      <a:pPr marL="285750" indent="-285750">
                        <a:buFont typeface="Arial" panose="020B0604020202020204" pitchFamily="34" charset="0"/>
                        <a:buChar char="•"/>
                      </a:pPr>
                      <a:r>
                        <a:rPr lang="de-DE" sz="1800" dirty="0"/>
                        <a:t>verfügen über Kenntnisse und Fertigkeiten beim schnellen Kopfrechnen im Zahlraum bis 100 (z. B. erfassen schnell strukturierte Anzahlen, ergänzen auf Stufenzahlen, rechnen mit Zehnerzahlen, zählen vorwärts und rückwärts in Schritten, verdoppeln und halbieren).</a:t>
                      </a:r>
                    </a:p>
                    <a:p>
                      <a:pPr marL="285750" indent="-285750">
                        <a:buFont typeface="Arial" panose="020B0604020202020204" pitchFamily="34" charset="0"/>
                        <a:buChar char="•"/>
                      </a:pPr>
                      <a:r>
                        <a:rPr lang="de-DE" sz="1800" dirty="0"/>
                        <a:t>geben die Zahlensätze des kleinen </a:t>
                      </a:r>
                      <a:r>
                        <a:rPr lang="de-DE" sz="1800" dirty="0" err="1"/>
                        <a:t>Einspluseins</a:t>
                      </a:r>
                      <a:r>
                        <a:rPr lang="de-DE" sz="1800" dirty="0"/>
                        <a:t> automatisiert wieder und leiten deren Umkehrungen sicher ab.</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35637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400034" cy="445628"/>
          </a:xfrm>
        </p:spPr>
        <p:txBody>
          <a:bodyPr/>
          <a:lstStyle/>
          <a:p>
            <a:r>
              <a:rPr lang="de-DE" dirty="0"/>
              <a:t>ZAHLEN UND OPERATIONEN</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2" name="Textfeld 1">
            <a:extLst>
              <a:ext uri="{FF2B5EF4-FFF2-40B4-BE49-F238E27FC236}">
                <a16:creationId xmlns:a16="http://schemas.microsoft.com/office/drawing/2014/main" id="{801D3741-2255-CCC6-2630-94E41453A03F}"/>
              </a:ext>
            </a:extLst>
          </p:cNvPr>
          <p:cNvSpPr txBox="1"/>
          <p:nvPr/>
        </p:nvSpPr>
        <p:spPr>
          <a:xfrm>
            <a:off x="5990790" y="5994968"/>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a:t>
            </a:r>
            <a:r>
              <a:rPr lang="de-DE" sz="1200" dirty="0">
                <a:latin typeface="Arial" panose="020B0604020202020204" pitchFamily="34" charset="0"/>
                <a:cs typeface="Arial" panose="020B0604020202020204" pitchFamily="34" charset="0"/>
              </a:rPr>
              <a:t>87-88</a:t>
            </a:r>
            <a:r>
              <a:rPr lang="de-DE" sz="1200" b="0" i="0" u="none" strike="noStrike" dirty="0">
                <a:effectLst/>
                <a:latin typeface="Arial" panose="020B0604020202020204" pitchFamily="34" charset="0"/>
                <a:cs typeface="Arial" panose="020B0604020202020204" pitchFamily="34" charset="0"/>
              </a:rPr>
              <a:t>)</a:t>
            </a:r>
          </a:p>
        </p:txBody>
      </p:sp>
      <p:sp>
        <p:nvSpPr>
          <p:cNvPr id="8" name="Titel 7"/>
          <p:cNvSpPr>
            <a:spLocks noGrp="1"/>
          </p:cNvSpPr>
          <p:nvPr>
            <p:ph type="title"/>
          </p:nvPr>
        </p:nvSpPr>
        <p:spPr>
          <a:xfrm>
            <a:off x="1096423" y="382774"/>
            <a:ext cx="7514177" cy="603704"/>
          </a:xfrm>
        </p:spPr>
        <p:txBody>
          <a:bodyPr>
            <a:normAutofit/>
          </a:bodyPr>
          <a:lstStyle/>
          <a:p>
            <a:r>
              <a:rPr lang="de-DE" dirty="0"/>
              <a:t>Bedeutung und Kompetenzerwartungen</a:t>
            </a:r>
          </a:p>
        </p:txBody>
      </p:sp>
      <p:graphicFrame>
        <p:nvGraphicFramePr>
          <p:cNvPr id="11" name="Tabelle 10"/>
          <p:cNvGraphicFramePr>
            <a:graphicFrameLocks noGrp="1"/>
          </p:cNvGraphicFramePr>
          <p:nvPr>
            <p:extLst>
              <p:ext uri="{D42A27DB-BD31-4B8C-83A1-F6EECF244321}">
                <p14:modId xmlns:p14="http://schemas.microsoft.com/office/powerpoint/2010/main" val="2226268637"/>
              </p:ext>
            </p:extLst>
          </p:nvPr>
        </p:nvGraphicFramePr>
        <p:xfrm>
          <a:off x="1218968" y="1767575"/>
          <a:ext cx="7047577" cy="3617225"/>
        </p:xfrm>
        <a:graphic>
          <a:graphicData uri="http://schemas.openxmlformats.org/drawingml/2006/table">
            <a:tbl>
              <a:tblPr firstRow="1" bandRow="1">
                <a:tableStyleId>{5940675A-B579-460E-94D1-54222C63F5DA}</a:tableStyleId>
              </a:tblPr>
              <a:tblGrid>
                <a:gridCol w="7047577">
                  <a:extLst>
                    <a:ext uri="{9D8B030D-6E8A-4147-A177-3AD203B41FA5}">
                      <a16:colId xmlns:a16="http://schemas.microsoft.com/office/drawing/2014/main" val="20000"/>
                    </a:ext>
                  </a:extLst>
                </a:gridCol>
              </a:tblGrid>
              <a:tr h="339602">
                <a:tc>
                  <a:txBody>
                    <a:bodyPr/>
                    <a:lstStyle/>
                    <a:p>
                      <a:r>
                        <a:rPr lang="de-DE" b="1" dirty="0">
                          <a:latin typeface="Arial" panose="020B0604020202020204" pitchFamily="34" charset="0"/>
                          <a:cs typeface="Arial" panose="020B0604020202020204" pitchFamily="34" charset="0"/>
                        </a:rPr>
                        <a:t>Zahlenrechnen </a:t>
                      </a:r>
                      <a:r>
                        <a:rPr lang="de-DE" b="0" dirty="0">
                          <a:latin typeface="Arial" panose="020B0604020202020204" pitchFamily="34" charset="0"/>
                          <a:cs typeface="Arial" panose="020B0604020202020204" pitchFamily="34" charset="0"/>
                        </a:rPr>
                        <a:t>(Kompetenzauswahl)</a:t>
                      </a:r>
                    </a:p>
                  </a:txBody>
                  <a:tcPr>
                    <a:solidFill>
                      <a:schemeClr val="bg1">
                        <a:lumMod val="85000"/>
                      </a:schemeClr>
                    </a:solidFill>
                  </a:tcPr>
                </a:tc>
                <a:extLst>
                  <a:ext uri="{0D108BD9-81ED-4DB2-BD59-A6C34878D82A}">
                    <a16:rowId xmlns:a16="http://schemas.microsoft.com/office/drawing/2014/main" val="10000"/>
                  </a:ext>
                </a:extLst>
              </a:tr>
              <a:tr h="845307">
                <a:tc>
                  <a:txBody>
                    <a:bodyPr/>
                    <a:lstStyle/>
                    <a:p>
                      <a:r>
                        <a:rPr lang="de-DE" baseline="0" dirty="0">
                          <a:latin typeface="Arial" panose="020B0604020202020204" pitchFamily="34" charset="0"/>
                          <a:cs typeface="Arial" panose="020B0604020202020204" pitchFamily="34" charset="0"/>
                        </a:rPr>
                        <a:t>Kompetenzerwartungen am Ende der Schuleingangsphase</a:t>
                      </a:r>
                    </a:p>
                    <a:p>
                      <a:r>
                        <a:rPr lang="de-DE" baseline="0" dirty="0">
                          <a:latin typeface="Arial" panose="020B0604020202020204" pitchFamily="34" charset="0"/>
                          <a:cs typeface="Arial" panose="020B0604020202020204" pitchFamily="34" charset="0"/>
                        </a:rPr>
                        <a:t>Die 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406158">
                <a:tc>
                  <a:txBody>
                    <a:bodyPr/>
                    <a:lstStyle/>
                    <a:p>
                      <a:pPr marL="285750" indent="-285750">
                        <a:buFont typeface="Arial" panose="020B0604020202020204" pitchFamily="34" charset="0"/>
                        <a:buChar char="•"/>
                      </a:pPr>
                      <a:r>
                        <a:rPr lang="de-DE" sz="1800" dirty="0"/>
                        <a:t>lösen Additions- und Subtraktionsaufgaben im Zahlraum bis 100 unter Ausnutzung von Rechengesetzen und Zerlegungsstrategien mündlich oder halbschriftlich.</a:t>
                      </a:r>
                    </a:p>
                    <a:p>
                      <a:pPr marL="285750" indent="-285750">
                        <a:buFont typeface="Arial" panose="020B0604020202020204" pitchFamily="34" charset="0"/>
                        <a:buChar char="•"/>
                      </a:pPr>
                      <a:r>
                        <a:rPr lang="de-DE" sz="1800" dirty="0"/>
                        <a:t>nutzen Zahlbeziehungen (z.B. Nachbarzahlen) und Rechengesetze (z.B. Kommutativgesetz) für vorteilhaftes Rechnen.</a:t>
                      </a:r>
                    </a:p>
                    <a:p>
                      <a:pPr marL="285750" indent="-285750">
                        <a:buFont typeface="Arial" panose="020B0604020202020204" pitchFamily="34" charset="0"/>
                        <a:buChar char="•"/>
                      </a:pPr>
                      <a:r>
                        <a:rPr lang="de-DE" sz="1800" dirty="0"/>
                        <a:t>beschreiben (eigene) Rechenwege für andere nachvollziehbar mündlich oder in schriftlicher Form.</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80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33</a:t>
            </a:fld>
            <a:endParaRPr lang="de-DE" dirty="0"/>
          </a:p>
        </p:txBody>
      </p:sp>
      <p:sp>
        <p:nvSpPr>
          <p:cNvPr id="5" name="Textplatzhalter 4"/>
          <p:cNvSpPr>
            <a:spLocks noGrp="1"/>
          </p:cNvSpPr>
          <p:nvPr>
            <p:ph type="body" sz="quarter" idx="13"/>
          </p:nvPr>
        </p:nvSpPr>
        <p:spPr/>
        <p:txBody>
          <a:bodyPr/>
          <a:lstStyle/>
          <a:p>
            <a:r>
              <a:rPr lang="de-DE" dirty="0"/>
              <a:t>HINWEISE ZU DEN FOLIEN 34-35</a:t>
            </a:r>
          </a:p>
        </p:txBody>
      </p:sp>
      <p:sp>
        <p:nvSpPr>
          <p:cNvPr id="6" name="Inhaltsplatzhalter 5"/>
          <p:cNvSpPr>
            <a:spLocks noGrp="1"/>
          </p:cNvSpPr>
          <p:nvPr>
            <p:ph idx="1"/>
          </p:nvPr>
        </p:nvSpPr>
        <p:spPr/>
        <p:txBody>
          <a:bodyPr/>
          <a:lstStyle/>
          <a:p>
            <a:pPr>
              <a:spcBef>
                <a:spcPts val="600"/>
              </a:spcBef>
            </a:pPr>
            <a:r>
              <a:rPr lang="de-DE" sz="1200" b="1" dirty="0"/>
              <a:t>Ziel: </a:t>
            </a:r>
            <a:r>
              <a:rPr lang="de-DE" sz="1200" dirty="0"/>
              <a:t>Bewusstmachen der Bedeutung der Ablösung von zählenden Rechenstrategien</a:t>
            </a:r>
          </a:p>
          <a:p>
            <a:pPr>
              <a:spcBef>
                <a:spcPts val="600"/>
              </a:spcBef>
            </a:pPr>
            <a:r>
              <a:rPr lang="de-DE" sz="1200" dirty="0"/>
              <a:t>Rechenschwierigkeiten von Schüler:innen höherer Klassenstufen resultieren häufig daraus, dass in den ersten Schuljahren keine tragfähigen Vorstellungen von Zahlen und/oder Operationen aufgebaut worden sind und/oder das dezimale Stellenwertsystem nicht oder nur unzureichend verstanden wird. Eine Ablösung vom zählenden Rechnen ist den Kindern dann nicht möglich. </a:t>
            </a:r>
          </a:p>
          <a:p>
            <a:pPr lvl="0">
              <a:spcBef>
                <a:spcPts val="600"/>
              </a:spcBef>
              <a:defRPr/>
            </a:pPr>
            <a:r>
              <a:rPr lang="de-DE" sz="1200" dirty="0"/>
              <a:t>Das nicht zählende Rechnen von 1+1- und 1-1-Aufgaben im </a:t>
            </a:r>
            <a:r>
              <a:rPr lang="de-DE" sz="1200" dirty="0" err="1"/>
              <a:t>Zahlraum</a:t>
            </a:r>
            <a:r>
              <a:rPr lang="de-DE" sz="1200" dirty="0"/>
              <a:t> bis 20 ist grundlegend für</a:t>
            </a:r>
          </a:p>
          <a:p>
            <a:pPr marL="171450" lvl="0" indent="-171450">
              <a:lnSpc>
                <a:spcPct val="100000"/>
              </a:lnSpc>
              <a:spcBef>
                <a:spcPts val="600"/>
              </a:spcBef>
              <a:buFontTx/>
              <a:buChar char="-"/>
              <a:defRPr/>
            </a:pPr>
            <a:r>
              <a:rPr lang="de-DE" sz="1200" dirty="0"/>
              <a:t>das Vernetzen und Automatisieren von Additions- und Subtraktionsaufgaben in höheren Zahl-räumen, </a:t>
            </a:r>
          </a:p>
          <a:p>
            <a:pPr marL="171450" lvl="0" indent="-171450">
              <a:lnSpc>
                <a:spcPct val="100000"/>
              </a:lnSpc>
              <a:spcBef>
                <a:spcPts val="600"/>
              </a:spcBef>
              <a:buFontTx/>
              <a:buChar char="-"/>
              <a:defRPr/>
            </a:pPr>
            <a:r>
              <a:rPr lang="de-DE" sz="1200" dirty="0"/>
              <a:t>das Verständnis des Zahlenrechnens (halbschriftliches Rechnen),</a:t>
            </a:r>
          </a:p>
          <a:p>
            <a:pPr marL="171450" lvl="0" indent="-171450">
              <a:lnSpc>
                <a:spcPct val="100000"/>
              </a:lnSpc>
              <a:spcBef>
                <a:spcPts val="600"/>
              </a:spcBef>
              <a:buFontTx/>
              <a:buChar char="-"/>
              <a:defRPr/>
            </a:pPr>
            <a:r>
              <a:rPr lang="de-DE" sz="1200" dirty="0"/>
              <a:t>die Entwicklung des flexiblen Rechnens, </a:t>
            </a:r>
          </a:p>
          <a:p>
            <a:pPr marL="171450" lvl="0" indent="-171450">
              <a:lnSpc>
                <a:spcPct val="100000"/>
              </a:lnSpc>
              <a:spcBef>
                <a:spcPts val="600"/>
              </a:spcBef>
              <a:buFontTx/>
              <a:buChar char="-"/>
              <a:defRPr/>
            </a:pPr>
            <a:r>
              <a:rPr lang="de-DE" sz="1200" dirty="0"/>
              <a:t>das Rechnen mit Buchstaben (Algebra).</a:t>
            </a:r>
          </a:p>
          <a:p>
            <a:pPr>
              <a:spcBef>
                <a:spcPts val="600"/>
              </a:spcBef>
            </a:pPr>
            <a:r>
              <a:rPr lang="de-DE" sz="1200" dirty="0"/>
              <a:t>Die im </a:t>
            </a:r>
            <a:r>
              <a:rPr lang="de-DE" sz="1200" dirty="0" err="1"/>
              <a:t>Zahlraum</a:t>
            </a:r>
            <a:r>
              <a:rPr lang="de-DE" sz="1200" dirty="0"/>
              <a:t> bis 20 erworbenen Kenntnisse über die Strukturen und Beziehungen von Zahlen und Aufgaben sind grundlegend für die Übertragung auf andere Zahlräume und Zahlbereiche – auch über den Primarstufenunterricht hinaus. Die konkreten Beispiele zu den einzelnen Punkten auf Folie 35 können genutzt werden, um dies zu verdeutlichen. </a:t>
            </a:r>
          </a:p>
          <a:p>
            <a:endParaRPr lang="de-DE" dirty="0"/>
          </a:p>
        </p:txBody>
      </p:sp>
    </p:spTree>
    <p:extLst>
      <p:ext uri="{BB962C8B-B14F-4D97-AF65-F5344CB8AC3E}">
        <p14:creationId xmlns:p14="http://schemas.microsoft.com/office/powerpoint/2010/main" val="350250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 1">
            <a:extLst>
              <a:ext uri="{FF2B5EF4-FFF2-40B4-BE49-F238E27FC236}">
                <a16:creationId xmlns:a16="http://schemas.microsoft.com/office/drawing/2014/main" id="{865C2F1B-20EF-DC03-60DE-F375BD7EF96A}"/>
              </a:ext>
            </a:extLst>
          </p:cNvPr>
          <p:cNvSpPr/>
          <p:nvPr/>
        </p:nvSpPr>
        <p:spPr>
          <a:xfrm>
            <a:off x="299620" y="1145022"/>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3"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143891" y="1194030"/>
            <a:ext cx="7009509" cy="445628"/>
          </a:xfrm>
        </p:spPr>
        <p:txBody>
          <a:bodyPr/>
          <a:lstStyle/>
          <a:p>
            <a:r>
              <a:rPr lang="de-DE" dirty="0"/>
              <a:t>GRUNDLAGEN SCHAFFEN FÜR WEITERE LERNPROZESSE</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17" name="Textfeld 16"/>
          <p:cNvSpPr txBox="1"/>
          <p:nvPr/>
        </p:nvSpPr>
        <p:spPr>
          <a:xfrm>
            <a:off x="4623290" y="2736332"/>
            <a:ext cx="2014313" cy="830997"/>
          </a:xfrm>
          <a:prstGeom prst="rect">
            <a:avLst/>
          </a:prstGeom>
          <a:noFill/>
        </p:spPr>
        <p:txBody>
          <a:bodyPr wrap="square" rtlCol="0">
            <a:spAutoFit/>
          </a:bodyPr>
          <a:lstStyle/>
          <a:p>
            <a:pPr algn="ctr"/>
            <a:r>
              <a:rPr lang="de-DE" sz="1600" dirty="0"/>
              <a:t>Flexibles Rechnen Addition/ Subtraktion</a:t>
            </a:r>
          </a:p>
        </p:txBody>
      </p:sp>
      <p:sp>
        <p:nvSpPr>
          <p:cNvPr id="18" name="Textfeld 17"/>
          <p:cNvSpPr txBox="1"/>
          <p:nvPr/>
        </p:nvSpPr>
        <p:spPr>
          <a:xfrm>
            <a:off x="2397868" y="3352774"/>
            <a:ext cx="2151323" cy="584775"/>
          </a:xfrm>
          <a:prstGeom prst="rect">
            <a:avLst/>
          </a:prstGeom>
          <a:noFill/>
        </p:spPr>
        <p:txBody>
          <a:bodyPr wrap="square" rtlCol="0">
            <a:spAutoFit/>
          </a:bodyPr>
          <a:lstStyle/>
          <a:p>
            <a:pPr algn="ctr"/>
            <a:r>
              <a:rPr lang="de-DE" sz="1600" dirty="0"/>
              <a:t>Halbschriftliches Rechnen</a:t>
            </a:r>
          </a:p>
        </p:txBody>
      </p:sp>
      <p:sp>
        <p:nvSpPr>
          <p:cNvPr id="30" name="Textfeld 29">
            <a:extLst>
              <a:ext uri="{FF2B5EF4-FFF2-40B4-BE49-F238E27FC236}">
                <a16:creationId xmlns:a16="http://schemas.microsoft.com/office/drawing/2014/main" id="{E18ED85A-E335-B67E-C8DE-C8E8684D8BE4}"/>
              </a:ext>
            </a:extLst>
          </p:cNvPr>
          <p:cNvSpPr txBox="1"/>
          <p:nvPr/>
        </p:nvSpPr>
        <p:spPr>
          <a:xfrm>
            <a:off x="-49447" y="4927207"/>
            <a:ext cx="1193338" cy="584775"/>
          </a:xfrm>
          <a:prstGeom prst="rect">
            <a:avLst/>
          </a:prstGeom>
          <a:noFill/>
        </p:spPr>
        <p:txBody>
          <a:bodyPr wrap="square" rtlCol="0">
            <a:spAutoFit/>
          </a:bodyPr>
          <a:lstStyle/>
          <a:p>
            <a:pPr algn="ctr"/>
            <a:r>
              <a:rPr lang="de-DE" sz="1600" dirty="0"/>
              <a:t>Rechnen bis 20</a:t>
            </a:r>
          </a:p>
        </p:txBody>
      </p:sp>
      <p:sp>
        <p:nvSpPr>
          <p:cNvPr id="32" name="Ellipse 33">
            <a:extLst>
              <a:ext uri="{FF2B5EF4-FFF2-40B4-BE49-F238E27FC236}">
                <a16:creationId xmlns:a16="http://schemas.microsoft.com/office/drawing/2014/main" id="{C037B3FD-80A5-C553-494B-63495A884F1E}"/>
              </a:ext>
            </a:extLst>
          </p:cNvPr>
          <p:cNvSpPr/>
          <p:nvPr/>
        </p:nvSpPr>
        <p:spPr>
          <a:xfrm>
            <a:off x="475275" y="4595715"/>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1682455" y="3530975"/>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42" name="Gruppieren 41">
            <a:extLst>
              <a:ext uri="{FF2B5EF4-FFF2-40B4-BE49-F238E27FC236}">
                <a16:creationId xmlns:a16="http://schemas.microsoft.com/office/drawing/2014/main" id="{2AAF8294-5CBC-B69D-C41E-5075C99376E7}"/>
              </a:ext>
            </a:extLst>
          </p:cNvPr>
          <p:cNvGrpSpPr/>
          <p:nvPr/>
        </p:nvGrpSpPr>
        <p:grpSpPr>
          <a:xfrm>
            <a:off x="7193070" y="1749862"/>
            <a:ext cx="531706" cy="527336"/>
            <a:chOff x="2809351" y="4043289"/>
            <a:chExt cx="216000" cy="216000"/>
          </a:xfrm>
        </p:grpSpPr>
        <p:sp>
          <p:nvSpPr>
            <p:cNvPr id="43" name="Ellipse 48">
              <a:extLst>
                <a:ext uri="{FF2B5EF4-FFF2-40B4-BE49-F238E27FC236}">
                  <a16:creationId xmlns:a16="http://schemas.microsoft.com/office/drawing/2014/main" id="{5E5CC5AD-327B-7DB6-A994-0FE137BACC8F}"/>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4" name="Ellipse 49">
              <a:extLst>
                <a:ext uri="{FF2B5EF4-FFF2-40B4-BE49-F238E27FC236}">
                  <a16:creationId xmlns:a16="http://schemas.microsoft.com/office/drawing/2014/main" id="{0611AA99-1331-61E1-73C2-C78426D9F0F3}"/>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1605773"/>
            <a:ext cx="540000" cy="540000"/>
          </a:xfrm>
          <a:prstGeom prst="rect">
            <a:avLst/>
          </a:prstGeom>
        </p:spPr>
      </p:pic>
      <p:sp>
        <p:nvSpPr>
          <p:cNvPr id="4" name="Abgerundetes Rechteck 5">
            <a:extLst>
              <a:ext uri="{FF2B5EF4-FFF2-40B4-BE49-F238E27FC236}">
                <a16:creationId xmlns:a16="http://schemas.microsoft.com/office/drawing/2014/main" id="{18760D0D-8D94-9FC5-9E45-551F7AFEB899}"/>
              </a:ext>
            </a:extLst>
          </p:cNvPr>
          <p:cNvSpPr/>
          <p:nvPr/>
        </p:nvSpPr>
        <p:spPr bwMode="auto">
          <a:xfrm>
            <a:off x="141892" y="1749862"/>
            <a:ext cx="2379476"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sz="1600" dirty="0">
                <a:solidFill>
                  <a:srgbClr val="327A86"/>
                </a:solidFill>
                <a:cs typeface="Calibri"/>
              </a:rPr>
              <a:t>Langfristigkeit</a:t>
            </a:r>
            <a:br>
              <a:rPr lang="de-DE" sz="1600" dirty="0">
                <a:solidFill>
                  <a:srgbClr val="327A86"/>
                </a:solidFill>
                <a:cs typeface="Calibri"/>
              </a:rPr>
            </a:br>
            <a:r>
              <a:rPr lang="de-DE" sz="1600" dirty="0">
                <a:solidFill>
                  <a:srgbClr val="327A86"/>
                </a:solidFill>
                <a:cs typeface="Calibri"/>
              </a:rPr>
              <a:t>statt Kurzfristigkeit</a:t>
            </a:r>
          </a:p>
        </p:txBody>
      </p:sp>
      <p:sp>
        <p:nvSpPr>
          <p:cNvPr id="9" name="Textfeld 8">
            <a:extLst>
              <a:ext uri="{FF2B5EF4-FFF2-40B4-BE49-F238E27FC236}">
                <a16:creationId xmlns:a16="http://schemas.microsoft.com/office/drawing/2014/main" id="{9DA6AF35-BA07-859C-B531-61FC924B8994}"/>
              </a:ext>
            </a:extLst>
          </p:cNvPr>
          <p:cNvSpPr txBox="1"/>
          <p:nvPr/>
        </p:nvSpPr>
        <p:spPr>
          <a:xfrm rot="20440676">
            <a:off x="2433819" y="2094897"/>
            <a:ext cx="2747086" cy="369332"/>
          </a:xfrm>
          <a:prstGeom prst="rect">
            <a:avLst/>
          </a:prstGeom>
          <a:noFill/>
        </p:spPr>
        <p:txBody>
          <a:bodyPr wrap="square" rtlCol="0">
            <a:spAutoFit/>
          </a:bodyPr>
          <a:lstStyle/>
          <a:p>
            <a:r>
              <a:rPr lang="de-DE" dirty="0"/>
              <a:t>Zahlraumerweiterung </a:t>
            </a:r>
          </a:p>
        </p:txBody>
      </p:sp>
      <p:grpSp>
        <p:nvGrpSpPr>
          <p:cNvPr id="28" name="Gruppieren 27">
            <a:extLst>
              <a:ext uri="{FF2B5EF4-FFF2-40B4-BE49-F238E27FC236}">
                <a16:creationId xmlns:a16="http://schemas.microsoft.com/office/drawing/2014/main" id="{22B9E9B4-FD54-0ACE-C7A0-89018F8C0F1B}"/>
              </a:ext>
            </a:extLst>
          </p:cNvPr>
          <p:cNvGrpSpPr/>
          <p:nvPr/>
        </p:nvGrpSpPr>
        <p:grpSpPr>
          <a:xfrm>
            <a:off x="1070897" y="4723013"/>
            <a:ext cx="1048246" cy="713907"/>
            <a:chOff x="1992893" y="5228303"/>
            <a:chExt cx="1048246" cy="713907"/>
          </a:xfrm>
        </p:grpSpPr>
        <p:sp>
          <p:nvSpPr>
            <p:cNvPr id="29" name="Oval 21">
              <a:extLst>
                <a:ext uri="{FF2B5EF4-FFF2-40B4-BE49-F238E27FC236}">
                  <a16:creationId xmlns:a16="http://schemas.microsoft.com/office/drawing/2014/main" id="{DD21D373-A00D-0224-B1F6-069E0EB7B4CD}"/>
                </a:ext>
              </a:extLst>
            </p:cNvPr>
            <p:cNvSpPr>
              <a:spLocks noChangeAspect="1"/>
            </p:cNvSpPr>
            <p:nvPr/>
          </p:nvSpPr>
          <p:spPr>
            <a:xfrm>
              <a:off x="1992893" y="5228303"/>
              <a:ext cx="717318" cy="713907"/>
            </a:xfrm>
            <a:prstGeom prst="ellipse">
              <a:avLst/>
            </a:prstGeom>
            <a:solidFill>
              <a:srgbClr val="327A86">
                <a:alpha val="25235"/>
              </a:srgbClr>
            </a:solidFill>
            <a:ln w="28575">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a:extLst>
                <a:ext uri="{FF2B5EF4-FFF2-40B4-BE49-F238E27FC236}">
                  <a16:creationId xmlns:a16="http://schemas.microsoft.com/office/drawing/2014/main" id="{C922B634-3357-B5AC-9463-E60256AE32CA}"/>
                </a:ext>
              </a:extLst>
            </p:cNvPr>
            <p:cNvSpPr txBox="1"/>
            <p:nvPr/>
          </p:nvSpPr>
          <p:spPr>
            <a:xfrm>
              <a:off x="1992920" y="5426274"/>
              <a:ext cx="1048219" cy="369332"/>
            </a:xfrm>
            <a:prstGeom prst="rect">
              <a:avLst/>
            </a:prstGeom>
            <a:noFill/>
          </p:spPr>
          <p:txBody>
            <a:bodyPr wrap="square" rtlCol="0">
              <a:spAutoFit/>
            </a:bodyPr>
            <a:lstStyle/>
            <a:p>
              <a:r>
                <a:rPr lang="de-DE" dirty="0"/>
                <a:t>4 + 5</a:t>
              </a:r>
            </a:p>
          </p:txBody>
        </p:sp>
      </p:grpSp>
      <p:grpSp>
        <p:nvGrpSpPr>
          <p:cNvPr id="7" name="Gruppieren 6"/>
          <p:cNvGrpSpPr/>
          <p:nvPr/>
        </p:nvGrpSpPr>
        <p:grpSpPr>
          <a:xfrm>
            <a:off x="1749413" y="5079966"/>
            <a:ext cx="1048219" cy="713907"/>
            <a:chOff x="2041247" y="4573927"/>
            <a:chExt cx="1048219" cy="713907"/>
          </a:xfrm>
        </p:grpSpPr>
        <p:sp>
          <p:nvSpPr>
            <p:cNvPr id="48" name="Textfeld 47">
              <a:extLst>
                <a:ext uri="{FF2B5EF4-FFF2-40B4-BE49-F238E27FC236}">
                  <a16:creationId xmlns:a16="http://schemas.microsoft.com/office/drawing/2014/main" id="{9310E94F-9546-3679-3643-67CAE7889015}"/>
                </a:ext>
              </a:extLst>
            </p:cNvPr>
            <p:cNvSpPr txBox="1"/>
            <p:nvPr/>
          </p:nvSpPr>
          <p:spPr>
            <a:xfrm>
              <a:off x="2041247" y="4747851"/>
              <a:ext cx="1048219" cy="369332"/>
            </a:xfrm>
            <a:prstGeom prst="rect">
              <a:avLst/>
            </a:prstGeom>
            <a:noFill/>
          </p:spPr>
          <p:txBody>
            <a:bodyPr wrap="square" rtlCol="0">
              <a:spAutoFit/>
            </a:bodyPr>
            <a:lstStyle/>
            <a:p>
              <a:r>
                <a:rPr lang="de-DE" dirty="0"/>
                <a:t>40+50</a:t>
              </a:r>
            </a:p>
          </p:txBody>
        </p:sp>
        <p:sp>
          <p:nvSpPr>
            <p:cNvPr id="49" name="Oval 22">
              <a:extLst>
                <a:ext uri="{FF2B5EF4-FFF2-40B4-BE49-F238E27FC236}">
                  <a16:creationId xmlns:a16="http://schemas.microsoft.com/office/drawing/2014/main" id="{D8E4BD8D-2C26-EAE5-B562-8E76D5732B14}"/>
                </a:ext>
              </a:extLst>
            </p:cNvPr>
            <p:cNvSpPr>
              <a:spLocks noChangeAspect="1"/>
            </p:cNvSpPr>
            <p:nvPr/>
          </p:nvSpPr>
          <p:spPr>
            <a:xfrm>
              <a:off x="2063633" y="4573927"/>
              <a:ext cx="717318" cy="713907"/>
            </a:xfrm>
            <a:prstGeom prst="ellipse">
              <a:avLst/>
            </a:prstGeom>
            <a:solidFill>
              <a:srgbClr val="327A86">
                <a:alpha val="25235"/>
              </a:srgbClr>
            </a:solidFill>
            <a:ln w="28575">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50" name="Textfeld 49"/>
          <p:cNvSpPr txBox="1"/>
          <p:nvPr/>
        </p:nvSpPr>
        <p:spPr>
          <a:xfrm>
            <a:off x="1371104" y="4003496"/>
            <a:ext cx="1665015" cy="584775"/>
          </a:xfrm>
          <a:prstGeom prst="rect">
            <a:avLst/>
          </a:prstGeom>
          <a:noFill/>
        </p:spPr>
        <p:txBody>
          <a:bodyPr wrap="square" rtlCol="0">
            <a:spAutoFit/>
          </a:bodyPr>
          <a:lstStyle/>
          <a:p>
            <a:r>
              <a:rPr lang="de-DE" sz="1600" dirty="0"/>
              <a:t>Vernetzen und </a:t>
            </a:r>
          </a:p>
          <a:p>
            <a:r>
              <a:rPr lang="de-DE" sz="1600" dirty="0"/>
              <a:t>Automatisieren</a:t>
            </a:r>
          </a:p>
        </p:txBody>
      </p:sp>
      <p:grpSp>
        <p:nvGrpSpPr>
          <p:cNvPr id="51" name="Gruppieren 50">
            <a:extLst>
              <a:ext uri="{FF2B5EF4-FFF2-40B4-BE49-F238E27FC236}">
                <a16:creationId xmlns:a16="http://schemas.microsoft.com/office/drawing/2014/main" id="{14DAEC44-0E36-3D3D-0238-F3B437DC40F3}"/>
              </a:ext>
            </a:extLst>
          </p:cNvPr>
          <p:cNvGrpSpPr/>
          <p:nvPr/>
        </p:nvGrpSpPr>
        <p:grpSpPr>
          <a:xfrm>
            <a:off x="2449269" y="5247607"/>
            <a:ext cx="1405687" cy="992661"/>
            <a:chOff x="4279496" y="3560733"/>
            <a:chExt cx="1405687" cy="992661"/>
          </a:xfrm>
        </p:grpSpPr>
        <p:sp>
          <p:nvSpPr>
            <p:cNvPr id="52" name="Oval 23">
              <a:extLst>
                <a:ext uri="{FF2B5EF4-FFF2-40B4-BE49-F238E27FC236}">
                  <a16:creationId xmlns:a16="http://schemas.microsoft.com/office/drawing/2014/main" id="{D6B39A1D-724F-9F27-9FFD-FF3CA596D415}"/>
                </a:ext>
              </a:extLst>
            </p:cNvPr>
            <p:cNvSpPr>
              <a:spLocks noChangeAspect="1"/>
            </p:cNvSpPr>
            <p:nvPr/>
          </p:nvSpPr>
          <p:spPr>
            <a:xfrm>
              <a:off x="4330652" y="3560733"/>
              <a:ext cx="997404" cy="992661"/>
            </a:xfrm>
            <a:prstGeom prst="ellipse">
              <a:avLst/>
            </a:prstGeom>
            <a:solidFill>
              <a:srgbClr val="327A86">
                <a:alpha val="25235"/>
              </a:srgbClr>
            </a:solidFill>
            <a:ln w="28575">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a:extLst>
                <a:ext uri="{FF2B5EF4-FFF2-40B4-BE49-F238E27FC236}">
                  <a16:creationId xmlns:a16="http://schemas.microsoft.com/office/drawing/2014/main" id="{7D77C5CB-36D2-E2DA-7CDB-58B05834DE7F}"/>
                </a:ext>
              </a:extLst>
            </p:cNvPr>
            <p:cNvSpPr txBox="1"/>
            <p:nvPr/>
          </p:nvSpPr>
          <p:spPr>
            <a:xfrm>
              <a:off x="4279496" y="3850464"/>
              <a:ext cx="1405687" cy="369332"/>
            </a:xfrm>
            <a:prstGeom prst="rect">
              <a:avLst/>
            </a:prstGeom>
            <a:noFill/>
          </p:spPr>
          <p:txBody>
            <a:bodyPr wrap="square" rtlCol="0">
              <a:spAutoFit/>
            </a:bodyPr>
            <a:lstStyle/>
            <a:p>
              <a:r>
                <a:rPr lang="de-DE" dirty="0"/>
                <a:t>400+500</a:t>
              </a:r>
            </a:p>
          </p:txBody>
        </p:sp>
      </p:grpSp>
      <p:grpSp>
        <p:nvGrpSpPr>
          <p:cNvPr id="56" name="Gruppieren 55">
            <a:extLst>
              <a:ext uri="{FF2B5EF4-FFF2-40B4-BE49-F238E27FC236}">
                <a16:creationId xmlns:a16="http://schemas.microsoft.com/office/drawing/2014/main" id="{156EB6A1-1D50-E4FB-25BA-C047B1FE37EA}"/>
              </a:ext>
            </a:extLst>
          </p:cNvPr>
          <p:cNvGrpSpPr/>
          <p:nvPr/>
        </p:nvGrpSpPr>
        <p:grpSpPr>
          <a:xfrm>
            <a:off x="5218505" y="2141331"/>
            <a:ext cx="416149" cy="416149"/>
            <a:chOff x="2456444" y="4073886"/>
            <a:chExt cx="216000" cy="216000"/>
          </a:xfrm>
        </p:grpSpPr>
        <p:sp>
          <p:nvSpPr>
            <p:cNvPr id="57" name="Ellipse 48">
              <a:extLst>
                <a:ext uri="{FF2B5EF4-FFF2-40B4-BE49-F238E27FC236}">
                  <a16:creationId xmlns:a16="http://schemas.microsoft.com/office/drawing/2014/main" id="{FE99EF40-0B1D-B2C8-E55F-373FB73A9096}"/>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8" name="Ellipse 49">
              <a:extLst>
                <a:ext uri="{FF2B5EF4-FFF2-40B4-BE49-F238E27FC236}">
                  <a16:creationId xmlns:a16="http://schemas.microsoft.com/office/drawing/2014/main" id="{65DDC538-D1EF-CB34-443F-2673F24F9CF7}"/>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64" name="Textfeld 63"/>
          <p:cNvSpPr txBox="1"/>
          <p:nvPr/>
        </p:nvSpPr>
        <p:spPr>
          <a:xfrm>
            <a:off x="6802584" y="2484293"/>
            <a:ext cx="2341416" cy="830997"/>
          </a:xfrm>
          <a:prstGeom prst="rect">
            <a:avLst/>
          </a:prstGeom>
          <a:noFill/>
        </p:spPr>
        <p:txBody>
          <a:bodyPr wrap="square" rtlCol="0">
            <a:spAutoFit/>
          </a:bodyPr>
          <a:lstStyle/>
          <a:p>
            <a:r>
              <a:rPr lang="de-DE" sz="1600" dirty="0"/>
              <a:t>Algebra</a:t>
            </a:r>
          </a:p>
          <a:p>
            <a:endParaRPr lang="de-DE" sz="1600" dirty="0"/>
          </a:p>
          <a:p>
            <a:r>
              <a:rPr lang="de-DE" sz="1600" dirty="0"/>
              <a:t>a + b = (a + 1) + (b – 1)</a:t>
            </a:r>
          </a:p>
        </p:txBody>
      </p:sp>
      <p:grpSp>
        <p:nvGrpSpPr>
          <p:cNvPr id="24" name="Gruppieren 23"/>
          <p:cNvGrpSpPr/>
          <p:nvPr/>
        </p:nvGrpSpPr>
        <p:grpSpPr>
          <a:xfrm>
            <a:off x="3077946" y="3923470"/>
            <a:ext cx="2361374" cy="584775"/>
            <a:chOff x="3374051" y="4426568"/>
            <a:chExt cx="2361374" cy="584775"/>
          </a:xfrm>
        </p:grpSpPr>
        <p:sp>
          <p:nvSpPr>
            <p:cNvPr id="8" name="Textfeld 7"/>
            <p:cNvSpPr txBox="1"/>
            <p:nvPr/>
          </p:nvSpPr>
          <p:spPr>
            <a:xfrm>
              <a:off x="3749795" y="4426568"/>
              <a:ext cx="1985630" cy="584775"/>
            </a:xfrm>
            <a:prstGeom prst="rect">
              <a:avLst/>
            </a:prstGeom>
            <a:noFill/>
          </p:spPr>
          <p:txBody>
            <a:bodyPr wrap="square" rtlCol="0">
              <a:spAutoFit/>
            </a:bodyPr>
            <a:lstStyle/>
            <a:p>
              <a:r>
                <a:rPr lang="de-DE" sz="1600" u="sng" dirty="0"/>
                <a:t>199 + 46      =    </a:t>
              </a:r>
              <a:r>
                <a:rPr lang="de-DE" sz="1600" u="sng" dirty="0">
                  <a:solidFill>
                    <a:schemeClr val="bg1"/>
                  </a:solidFill>
                </a:rPr>
                <a:t>.</a:t>
              </a:r>
            </a:p>
            <a:p>
              <a:r>
                <a:rPr lang="de-DE" sz="1600" dirty="0"/>
                <a:t>200 + 45      =  </a:t>
              </a:r>
            </a:p>
          </p:txBody>
        </p:sp>
        <p:sp>
          <p:nvSpPr>
            <p:cNvPr id="22" name="Bogen 21"/>
            <p:cNvSpPr/>
            <p:nvPr/>
          </p:nvSpPr>
          <p:spPr>
            <a:xfrm rot="5400000" flipV="1">
              <a:off x="3653462" y="4541280"/>
              <a:ext cx="298450" cy="316782"/>
            </a:xfrm>
            <a:prstGeom prst="arc">
              <a:avLst>
                <a:gd name="adj1" fmla="val 11503843"/>
                <a:gd name="adj2" fmla="val 5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6" name="Bogen 65"/>
            <p:cNvSpPr/>
            <p:nvPr/>
          </p:nvSpPr>
          <p:spPr>
            <a:xfrm rot="16200000" flipH="1" flipV="1">
              <a:off x="4519364" y="4557389"/>
              <a:ext cx="298450" cy="316782"/>
            </a:xfrm>
            <a:prstGeom prst="arc">
              <a:avLst>
                <a:gd name="adj1" fmla="val 11503843"/>
                <a:gd name="adj2" fmla="val 5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Textfeld 22"/>
            <p:cNvSpPr txBox="1"/>
            <p:nvPr/>
          </p:nvSpPr>
          <p:spPr>
            <a:xfrm>
              <a:off x="3374051" y="4468362"/>
              <a:ext cx="428636" cy="261610"/>
            </a:xfrm>
            <a:prstGeom prst="rect">
              <a:avLst/>
            </a:prstGeom>
            <a:noFill/>
          </p:spPr>
          <p:txBody>
            <a:bodyPr wrap="square" rtlCol="0">
              <a:spAutoFit/>
            </a:bodyPr>
            <a:lstStyle/>
            <a:p>
              <a:r>
                <a:rPr lang="de-DE" sz="1100" dirty="0">
                  <a:solidFill>
                    <a:srgbClr val="00B050"/>
                  </a:solidFill>
                </a:rPr>
                <a:t>+1</a:t>
              </a:r>
            </a:p>
          </p:txBody>
        </p:sp>
        <p:sp>
          <p:nvSpPr>
            <p:cNvPr id="68" name="Textfeld 67"/>
            <p:cNvSpPr txBox="1"/>
            <p:nvPr/>
          </p:nvSpPr>
          <p:spPr>
            <a:xfrm>
              <a:off x="4723842" y="4450995"/>
              <a:ext cx="428636" cy="261610"/>
            </a:xfrm>
            <a:prstGeom prst="rect">
              <a:avLst/>
            </a:prstGeom>
            <a:noFill/>
          </p:spPr>
          <p:txBody>
            <a:bodyPr wrap="square" rtlCol="0">
              <a:spAutoFit/>
            </a:bodyPr>
            <a:lstStyle/>
            <a:p>
              <a:r>
                <a:rPr lang="de-DE" sz="1100" dirty="0">
                  <a:solidFill>
                    <a:srgbClr val="00B050"/>
                  </a:solidFill>
                </a:rPr>
                <a:t>–1</a:t>
              </a:r>
            </a:p>
          </p:txBody>
        </p:sp>
      </p:grpSp>
      <p:grpSp>
        <p:nvGrpSpPr>
          <p:cNvPr id="74" name="Gruppieren 73">
            <a:extLst>
              <a:ext uri="{FF2B5EF4-FFF2-40B4-BE49-F238E27FC236}">
                <a16:creationId xmlns:a16="http://schemas.microsoft.com/office/drawing/2014/main" id="{2CB084A4-570C-904D-1183-6DA563FA64AF}"/>
              </a:ext>
            </a:extLst>
          </p:cNvPr>
          <p:cNvGrpSpPr/>
          <p:nvPr/>
        </p:nvGrpSpPr>
        <p:grpSpPr>
          <a:xfrm>
            <a:off x="3036119" y="2776681"/>
            <a:ext cx="375150" cy="375150"/>
            <a:chOff x="2596650" y="4051507"/>
            <a:chExt cx="216000" cy="216000"/>
          </a:xfrm>
        </p:grpSpPr>
        <p:sp>
          <p:nvSpPr>
            <p:cNvPr id="75"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76"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77" name="Titel 1">
            <a:extLst>
              <a:ext uri="{FF2B5EF4-FFF2-40B4-BE49-F238E27FC236}">
                <a16:creationId xmlns:a16="http://schemas.microsoft.com/office/drawing/2014/main" id="{36746FAD-367B-6CB2-93E0-10FB1DB6FD48}"/>
              </a:ext>
            </a:extLst>
          </p:cNvPr>
          <p:cNvSpPr>
            <a:spLocks noGrp="1"/>
          </p:cNvSpPr>
          <p:nvPr>
            <p:ph type="title"/>
          </p:nvPr>
        </p:nvSpPr>
        <p:spPr>
          <a:xfrm>
            <a:off x="1096423" y="382774"/>
            <a:ext cx="7009509" cy="603704"/>
          </a:xfrm>
        </p:spPr>
        <p:txBody>
          <a:bodyPr/>
          <a:lstStyle/>
          <a:p>
            <a:r>
              <a:rPr lang="de-DE" dirty="0"/>
              <a:t>Bedeutung und Kompetenzerwartungen</a:t>
            </a:r>
          </a:p>
        </p:txBody>
      </p:sp>
    </p:spTree>
    <p:extLst>
      <p:ext uri="{BB962C8B-B14F-4D97-AF65-F5344CB8AC3E}">
        <p14:creationId xmlns:p14="http://schemas.microsoft.com/office/powerpoint/2010/main" val="3187874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99620" y="1145022"/>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32" name="Ellipse 33">
            <a:extLst>
              <a:ext uri="{FF2B5EF4-FFF2-40B4-BE49-F238E27FC236}">
                <a16:creationId xmlns:a16="http://schemas.microsoft.com/office/drawing/2014/main" id="{C037B3FD-80A5-C553-494B-63495A884F1E}"/>
              </a:ext>
            </a:extLst>
          </p:cNvPr>
          <p:cNvSpPr/>
          <p:nvPr/>
        </p:nvSpPr>
        <p:spPr>
          <a:xfrm>
            <a:off x="475275" y="4595715"/>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a:p>
        </p:txBody>
      </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1605773"/>
            <a:ext cx="540000" cy="540000"/>
          </a:xfrm>
          <a:prstGeom prst="rect">
            <a:avLst/>
          </a:prstGeom>
        </p:spPr>
      </p:pic>
      <p:sp>
        <p:nvSpPr>
          <p:cNvPr id="4" name="Abgerundetes Rechteck 5">
            <a:extLst>
              <a:ext uri="{FF2B5EF4-FFF2-40B4-BE49-F238E27FC236}">
                <a16:creationId xmlns:a16="http://schemas.microsoft.com/office/drawing/2014/main" id="{18760D0D-8D94-9FC5-9E45-551F7AFEB899}"/>
              </a:ext>
            </a:extLst>
          </p:cNvPr>
          <p:cNvSpPr/>
          <p:nvPr/>
        </p:nvSpPr>
        <p:spPr bwMode="auto">
          <a:xfrm>
            <a:off x="141892" y="1749862"/>
            <a:ext cx="2379476"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sz="1600" dirty="0">
                <a:solidFill>
                  <a:srgbClr val="327A86"/>
                </a:solidFill>
                <a:cs typeface="Calibri"/>
              </a:rPr>
              <a:t>Langfristigkeit</a:t>
            </a:r>
            <a:br>
              <a:rPr lang="de-DE" sz="1600" dirty="0">
                <a:solidFill>
                  <a:srgbClr val="327A86"/>
                </a:solidFill>
                <a:cs typeface="Calibri"/>
              </a:rPr>
            </a:br>
            <a:r>
              <a:rPr lang="de-DE" sz="1600" dirty="0">
                <a:solidFill>
                  <a:srgbClr val="327A86"/>
                </a:solidFill>
                <a:cs typeface="Calibri"/>
              </a:rPr>
              <a:t>statt Kurzfristigkeit</a:t>
            </a:r>
          </a:p>
        </p:txBody>
      </p:sp>
      <p:sp>
        <p:nvSpPr>
          <p:cNvPr id="9" name="Textfeld 8">
            <a:extLst>
              <a:ext uri="{FF2B5EF4-FFF2-40B4-BE49-F238E27FC236}">
                <a16:creationId xmlns:a16="http://schemas.microsoft.com/office/drawing/2014/main" id="{9DA6AF35-BA07-859C-B531-61FC924B8994}"/>
              </a:ext>
            </a:extLst>
          </p:cNvPr>
          <p:cNvSpPr txBox="1"/>
          <p:nvPr/>
        </p:nvSpPr>
        <p:spPr>
          <a:xfrm rot="20440676">
            <a:off x="2433819" y="2094897"/>
            <a:ext cx="2747086" cy="369332"/>
          </a:xfrm>
          <a:prstGeom prst="rect">
            <a:avLst/>
          </a:prstGeom>
          <a:noFill/>
        </p:spPr>
        <p:txBody>
          <a:bodyPr wrap="square" rtlCol="0">
            <a:spAutoFit/>
          </a:bodyPr>
          <a:lstStyle/>
          <a:p>
            <a:r>
              <a:rPr lang="de-DE" dirty="0"/>
              <a:t>Zahlraumerweiterung </a:t>
            </a:r>
          </a:p>
        </p:txBody>
      </p:sp>
      <p:sp>
        <p:nvSpPr>
          <p:cNvPr id="65" name="Textplatzhalter 2">
            <a:extLst>
              <a:ext uri="{FF2B5EF4-FFF2-40B4-BE49-F238E27FC236}">
                <a16:creationId xmlns:a16="http://schemas.microsoft.com/office/drawing/2014/main" id="{52D9F249-53D0-E348-A7B2-7F72EE43E3F5}"/>
              </a:ext>
            </a:extLst>
          </p:cNvPr>
          <p:cNvSpPr txBox="1">
            <a:spLocks/>
          </p:cNvSpPr>
          <p:nvPr/>
        </p:nvSpPr>
        <p:spPr>
          <a:xfrm>
            <a:off x="1134519"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GRUNDLAGEN SCHAFFEN FÜR WEITERE LERNPROZESSE</a:t>
            </a:r>
          </a:p>
        </p:txBody>
      </p:sp>
      <p:sp>
        <p:nvSpPr>
          <p:cNvPr id="39" name="Titel 1">
            <a:extLst>
              <a:ext uri="{FF2B5EF4-FFF2-40B4-BE49-F238E27FC236}">
                <a16:creationId xmlns:a16="http://schemas.microsoft.com/office/drawing/2014/main" id="{36746FAD-367B-6CB2-93E0-10FB1DB6FD48}"/>
              </a:ext>
            </a:extLst>
          </p:cNvPr>
          <p:cNvSpPr>
            <a:spLocks noGrp="1"/>
          </p:cNvSpPr>
          <p:nvPr>
            <p:ph type="title"/>
          </p:nvPr>
        </p:nvSpPr>
        <p:spPr>
          <a:xfrm>
            <a:off x="1096423" y="382774"/>
            <a:ext cx="7009509" cy="603704"/>
          </a:xfrm>
        </p:spPr>
        <p:txBody>
          <a:bodyPr/>
          <a:lstStyle/>
          <a:p>
            <a:r>
              <a:rPr lang="de-DE" dirty="0"/>
              <a:t>Bedeutung und Kompetenzerwartungen</a:t>
            </a:r>
          </a:p>
        </p:txBody>
      </p:sp>
      <p:sp>
        <p:nvSpPr>
          <p:cNvPr id="40" name="Textfeld 39">
            <a:extLst>
              <a:ext uri="{FF2B5EF4-FFF2-40B4-BE49-F238E27FC236}">
                <a16:creationId xmlns:a16="http://schemas.microsoft.com/office/drawing/2014/main" id="{06DD5A32-8591-7FB1-3AC3-CBCA52B8B7F4}"/>
              </a:ext>
            </a:extLst>
          </p:cNvPr>
          <p:cNvSpPr txBox="1"/>
          <p:nvPr/>
        </p:nvSpPr>
        <p:spPr>
          <a:xfrm>
            <a:off x="3540579" y="5433057"/>
            <a:ext cx="5406381" cy="646331"/>
          </a:xfrm>
          <a:prstGeom prst="rect">
            <a:avLst/>
          </a:prstGeom>
          <a:noFill/>
        </p:spPr>
        <p:txBody>
          <a:bodyPr wrap="square" rtlCol="0">
            <a:spAutoFit/>
          </a:bodyPr>
          <a:lstStyle/>
          <a:p>
            <a:r>
              <a:rPr lang="de-DE" dirty="0">
                <a:solidFill>
                  <a:srgbClr val="327D87"/>
                </a:solidFill>
              </a:rPr>
              <a:t>Strukturen und Beziehungen zwischen Aufgaben erkennen und nutzen – Übertragung von Analogien</a:t>
            </a:r>
          </a:p>
        </p:txBody>
      </p:sp>
      <p:grpSp>
        <p:nvGrpSpPr>
          <p:cNvPr id="41" name="Gruppieren 40">
            <a:extLst>
              <a:ext uri="{FF2B5EF4-FFF2-40B4-BE49-F238E27FC236}">
                <a16:creationId xmlns:a16="http://schemas.microsoft.com/office/drawing/2014/main" id="{2CB084A4-570C-904D-1183-6DA563FA64AF}"/>
              </a:ext>
            </a:extLst>
          </p:cNvPr>
          <p:cNvGrpSpPr/>
          <p:nvPr/>
        </p:nvGrpSpPr>
        <p:grpSpPr>
          <a:xfrm>
            <a:off x="3036119" y="2776681"/>
            <a:ext cx="375150" cy="375150"/>
            <a:chOff x="2596650" y="4051507"/>
            <a:chExt cx="216000" cy="216000"/>
          </a:xfrm>
        </p:grpSpPr>
        <p:sp>
          <p:nvSpPr>
            <p:cNvPr id="46"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7"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48" name="Gruppieren 47">
            <a:extLst>
              <a:ext uri="{FF2B5EF4-FFF2-40B4-BE49-F238E27FC236}">
                <a16:creationId xmlns:a16="http://schemas.microsoft.com/office/drawing/2014/main" id="{156EB6A1-1D50-E4FB-25BA-C047B1FE37EA}"/>
              </a:ext>
            </a:extLst>
          </p:cNvPr>
          <p:cNvGrpSpPr/>
          <p:nvPr/>
        </p:nvGrpSpPr>
        <p:grpSpPr>
          <a:xfrm>
            <a:off x="5218505" y="2141331"/>
            <a:ext cx="416149" cy="416149"/>
            <a:chOff x="2456444" y="4073886"/>
            <a:chExt cx="216000" cy="216000"/>
          </a:xfrm>
        </p:grpSpPr>
        <p:sp>
          <p:nvSpPr>
            <p:cNvPr id="49" name="Ellipse 48">
              <a:extLst>
                <a:ext uri="{FF2B5EF4-FFF2-40B4-BE49-F238E27FC236}">
                  <a16:creationId xmlns:a16="http://schemas.microsoft.com/office/drawing/2014/main" id="{FE99EF40-0B1D-B2C8-E55F-373FB73A9096}"/>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1" name="Ellipse 49">
              <a:extLst>
                <a:ext uri="{FF2B5EF4-FFF2-40B4-BE49-F238E27FC236}">
                  <a16:creationId xmlns:a16="http://schemas.microsoft.com/office/drawing/2014/main" id="{65DDC538-D1EF-CB34-443F-2673F24F9CF7}"/>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7" name="Ellipse 49">
            <a:extLst>
              <a:ext uri="{FF2B5EF4-FFF2-40B4-BE49-F238E27FC236}">
                <a16:creationId xmlns:a16="http://schemas.microsoft.com/office/drawing/2014/main" id="{DB58930B-F7F7-2564-1F85-32C52582419A}"/>
              </a:ext>
            </a:extLst>
          </p:cNvPr>
          <p:cNvSpPr/>
          <p:nvPr/>
        </p:nvSpPr>
        <p:spPr>
          <a:xfrm>
            <a:off x="7357894" y="1913331"/>
            <a:ext cx="202058" cy="200397"/>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nvGrpSpPr>
          <p:cNvPr id="8" name="Gruppieren 7">
            <a:extLst>
              <a:ext uri="{FF2B5EF4-FFF2-40B4-BE49-F238E27FC236}">
                <a16:creationId xmlns:a16="http://schemas.microsoft.com/office/drawing/2014/main" id="{A2773E80-6896-52B8-ED75-A926E4089637}"/>
              </a:ext>
            </a:extLst>
          </p:cNvPr>
          <p:cNvGrpSpPr/>
          <p:nvPr/>
        </p:nvGrpSpPr>
        <p:grpSpPr>
          <a:xfrm>
            <a:off x="7193070" y="1749862"/>
            <a:ext cx="531706" cy="527336"/>
            <a:chOff x="2809351" y="4043289"/>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31" name="Textfeld 30">
            <a:extLst>
              <a:ext uri="{FF2B5EF4-FFF2-40B4-BE49-F238E27FC236}">
                <a16:creationId xmlns:a16="http://schemas.microsoft.com/office/drawing/2014/main" id="{43576602-4D91-0108-0F55-8AE6EAD9081B}"/>
              </a:ext>
            </a:extLst>
          </p:cNvPr>
          <p:cNvSpPr txBox="1"/>
          <p:nvPr/>
        </p:nvSpPr>
        <p:spPr>
          <a:xfrm>
            <a:off x="2962499" y="3180039"/>
            <a:ext cx="1589179" cy="954107"/>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pPr algn="ctr"/>
            <a:r>
              <a:rPr lang="de-DE" sz="1400" dirty="0">
                <a:latin typeface="+mn-lt"/>
                <a:cs typeface="Calibri" panose="020F0502020204030204" pitchFamily="34" charset="0"/>
              </a:rPr>
              <a:t>Ich nutze Zahlbeziehungen </a:t>
            </a:r>
          </a:p>
          <a:p>
            <a:pPr algn="ctr"/>
            <a:r>
              <a:rPr lang="de-DE" sz="1400" dirty="0">
                <a:latin typeface="+mn-lt"/>
                <a:cs typeface="Calibri" panose="020F0502020204030204" pitchFamily="34" charset="0"/>
              </a:rPr>
              <a:t>für vorteilhaftes Rechnen.</a:t>
            </a:r>
          </a:p>
        </p:txBody>
      </p:sp>
      <p:sp>
        <p:nvSpPr>
          <p:cNvPr id="36" name="Textfeld 35">
            <a:extLst>
              <a:ext uri="{FF2B5EF4-FFF2-40B4-BE49-F238E27FC236}">
                <a16:creationId xmlns:a16="http://schemas.microsoft.com/office/drawing/2014/main" id="{43576602-4D91-0108-0F55-8AE6EAD9081B}"/>
              </a:ext>
            </a:extLst>
          </p:cNvPr>
          <p:cNvSpPr txBox="1"/>
          <p:nvPr/>
        </p:nvSpPr>
        <p:spPr>
          <a:xfrm>
            <a:off x="1136179" y="3859122"/>
            <a:ext cx="1645696" cy="1169551"/>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pPr algn="ctr"/>
            <a:r>
              <a:rPr lang="de-DE" sz="1400" dirty="0">
                <a:latin typeface="+mn-lt"/>
              </a:rPr>
              <a:t>4 plus 5 </a:t>
            </a:r>
          </a:p>
          <a:p>
            <a:pPr algn="ctr"/>
            <a:r>
              <a:rPr lang="de-DE" sz="1400" dirty="0">
                <a:latin typeface="+mn-lt"/>
              </a:rPr>
              <a:t>ist gleich 9, </a:t>
            </a:r>
          </a:p>
          <a:p>
            <a:pPr algn="ctr"/>
            <a:r>
              <a:rPr lang="de-DE" sz="1400" dirty="0">
                <a:latin typeface="+mn-lt"/>
              </a:rPr>
              <a:t>deshalb weiß ich, </a:t>
            </a:r>
          </a:p>
          <a:p>
            <a:pPr algn="ctr"/>
            <a:r>
              <a:rPr lang="de-DE" sz="1400" dirty="0">
                <a:latin typeface="+mn-lt"/>
              </a:rPr>
              <a:t>dass 40 plus 50 </a:t>
            </a:r>
          </a:p>
          <a:p>
            <a:pPr algn="ctr"/>
            <a:r>
              <a:rPr lang="de-DE" sz="1400" dirty="0">
                <a:latin typeface="+mn-lt"/>
              </a:rPr>
              <a:t>gleich 90 ist.</a:t>
            </a:r>
          </a:p>
        </p:txBody>
      </p:sp>
      <p:sp>
        <p:nvSpPr>
          <p:cNvPr id="37" name="Textfeld 36">
            <a:extLst>
              <a:ext uri="{FF2B5EF4-FFF2-40B4-BE49-F238E27FC236}">
                <a16:creationId xmlns:a16="http://schemas.microsoft.com/office/drawing/2014/main" id="{43576602-4D91-0108-0F55-8AE6EAD9081B}"/>
              </a:ext>
            </a:extLst>
          </p:cNvPr>
          <p:cNvSpPr txBox="1"/>
          <p:nvPr/>
        </p:nvSpPr>
        <p:spPr>
          <a:xfrm>
            <a:off x="141891" y="5171447"/>
            <a:ext cx="1756563" cy="523220"/>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pPr algn="ctr"/>
            <a:r>
              <a:rPr lang="de-DE" sz="1400" dirty="0">
                <a:latin typeface="+mn-lt"/>
              </a:rPr>
              <a:t>Ich kenne die 1+1- </a:t>
            </a:r>
          </a:p>
          <a:p>
            <a:pPr algn="ctr"/>
            <a:r>
              <a:rPr lang="de-DE" sz="1400" dirty="0">
                <a:latin typeface="+mn-lt"/>
              </a:rPr>
              <a:t>und 1-1-Aufgaben. </a:t>
            </a:r>
          </a:p>
        </p:txBody>
      </p:sp>
      <p:sp>
        <p:nvSpPr>
          <p:cNvPr id="38" name="Textfeld 37">
            <a:extLst>
              <a:ext uri="{FF2B5EF4-FFF2-40B4-BE49-F238E27FC236}">
                <a16:creationId xmlns:a16="http://schemas.microsoft.com/office/drawing/2014/main" id="{43576602-4D91-0108-0F55-8AE6EAD9081B}"/>
              </a:ext>
            </a:extLst>
          </p:cNvPr>
          <p:cNvSpPr txBox="1"/>
          <p:nvPr/>
        </p:nvSpPr>
        <p:spPr>
          <a:xfrm>
            <a:off x="4704822" y="2748824"/>
            <a:ext cx="1929562" cy="1169551"/>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pPr algn="ctr"/>
            <a:r>
              <a:rPr lang="de-DE" sz="1400" dirty="0">
                <a:latin typeface="+mn-lt"/>
              </a:rPr>
              <a:t>Ich kann je nach Aufgabe entscheiden, wie ich geschickt rechne (im Kopf oder schriftlich).</a:t>
            </a:r>
          </a:p>
        </p:txBody>
      </p:sp>
      <p:sp>
        <p:nvSpPr>
          <p:cNvPr id="42" name="Textfeld 41">
            <a:extLst>
              <a:ext uri="{FF2B5EF4-FFF2-40B4-BE49-F238E27FC236}">
                <a16:creationId xmlns:a16="http://schemas.microsoft.com/office/drawing/2014/main" id="{43576602-4D91-0108-0F55-8AE6EAD9081B}"/>
              </a:ext>
            </a:extLst>
          </p:cNvPr>
          <p:cNvSpPr txBox="1"/>
          <p:nvPr/>
        </p:nvSpPr>
        <p:spPr>
          <a:xfrm>
            <a:off x="6791799" y="2487541"/>
            <a:ext cx="1929562" cy="1169551"/>
          </a:xfrm>
          <a:prstGeom prst="rect">
            <a:avLst/>
          </a:prstGeom>
          <a:noFill/>
          <a:ln w="19050">
            <a:solidFill>
              <a:srgbClr val="327D87"/>
            </a:solidFill>
          </a:ln>
        </p:spPr>
        <p:style>
          <a:lnRef idx="0">
            <a:scrgbClr r="0" g="0" b="0"/>
          </a:lnRef>
          <a:fillRef idx="1001">
            <a:schemeClr val="lt2"/>
          </a:fillRef>
          <a:effectRef idx="0">
            <a:scrgbClr r="0" g="0" b="0"/>
          </a:effectRef>
          <a:fontRef idx="major"/>
        </p:style>
        <p:txBody>
          <a:bodyPr wrap="square" rtlCol="0">
            <a:spAutoFit/>
          </a:bodyPr>
          <a:lstStyle/>
          <a:p>
            <a:pPr algn="ctr"/>
            <a:r>
              <a:rPr lang="de-DE" sz="1400" dirty="0"/>
              <a:t>Ich nutze Rechengesetze und Zahlzusammenhänge beim Rechnen mit Variablen. </a:t>
            </a:r>
          </a:p>
        </p:txBody>
      </p:sp>
      <p:grpSp>
        <p:nvGrpSpPr>
          <p:cNvPr id="43" name="Gruppieren 42">
            <a:extLst>
              <a:ext uri="{FF2B5EF4-FFF2-40B4-BE49-F238E27FC236}">
                <a16:creationId xmlns:a16="http://schemas.microsoft.com/office/drawing/2014/main" id="{FA367F7B-168E-53D1-09EB-05DED2D64F13}"/>
              </a:ext>
            </a:extLst>
          </p:cNvPr>
          <p:cNvGrpSpPr/>
          <p:nvPr/>
        </p:nvGrpSpPr>
        <p:grpSpPr>
          <a:xfrm>
            <a:off x="1682455" y="3530975"/>
            <a:ext cx="216000" cy="216000"/>
            <a:chOff x="2596650" y="4051507"/>
            <a:chExt cx="216000" cy="216000"/>
          </a:xfrm>
        </p:grpSpPr>
        <p:sp>
          <p:nvSpPr>
            <p:cNvPr id="4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2"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Tree>
    <p:extLst>
      <p:ext uri="{BB962C8B-B14F-4D97-AF65-F5344CB8AC3E}">
        <p14:creationId xmlns:p14="http://schemas.microsoft.com/office/powerpoint/2010/main" val="395204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WAS IST BEI DER BEARBEITUNG DES 1+1/1-1 ZU BEACHTEN? </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61052"/>
            <a:ext cx="7508562" cy="4418617"/>
          </a:xfrm>
        </p:spPr>
        <p:txBody>
          <a:bodyPr/>
          <a:lstStyle/>
          <a:p>
            <a:pPr marL="285750" indent="-285750" fontAlgn="base">
              <a:buFont typeface="Arial" panose="020B0604020202020204" pitchFamily="34" charset="0"/>
              <a:buChar char="•"/>
            </a:pPr>
            <a:r>
              <a:rPr lang="de-DE" dirty="0"/>
              <a:t>Kinder sollten die Aufgaben des kleinen 1+1 und 1-1 im Verlauf der ersten Grundschuljahre automatisiert abrufen können. </a:t>
            </a:r>
          </a:p>
          <a:p>
            <a:pPr marL="285750" indent="-285750" fontAlgn="base">
              <a:buFont typeface="Arial" panose="020B0604020202020204" pitchFamily="34" charset="0"/>
              <a:buChar char="•"/>
            </a:pPr>
            <a:r>
              <a:rPr lang="de-DE" dirty="0"/>
              <a:t>Die Aufgaben sollen jedoch nicht als „Einzelfakten“ gepaukt werden!</a:t>
            </a:r>
          </a:p>
          <a:p>
            <a:pPr marL="285750" indent="-285750" fontAlgn="base">
              <a:buFont typeface="Arial" panose="020B0604020202020204" pitchFamily="34" charset="0"/>
              <a:buChar char="•"/>
            </a:pPr>
            <a:r>
              <a:rPr lang="de-DE" dirty="0"/>
              <a:t>Die Kinder sollen sich die Aufgaben durch das Nutzen von Beziehungen zwischen den Aufgaben erschließen und so nachhaltig verfügbar haben.</a:t>
            </a:r>
            <a:endParaRPr lang="de-DE" sz="1200" dirty="0"/>
          </a:p>
          <a:p>
            <a:pPr algn="r" fontAlgn="base"/>
            <a:endParaRPr lang="de-DE" sz="1200" dirty="0"/>
          </a:p>
          <a:p>
            <a:pPr algn="r" fontAlgn="base"/>
            <a:endParaRPr lang="de-DE" sz="1200" dirty="0"/>
          </a:p>
          <a:p>
            <a:pPr algn="r" fontAlgn="base"/>
            <a:endParaRPr lang="de-DE" sz="1200" dirty="0"/>
          </a:p>
          <a:p>
            <a:pPr algn="r" fontAlgn="base"/>
            <a:r>
              <a:rPr lang="de-DE" sz="1200" dirty="0"/>
              <a:t>(Selter &amp; </a:t>
            </a:r>
            <a:r>
              <a:rPr lang="de-DE" sz="1200" dirty="0" err="1"/>
              <a:t>Zannetin</a:t>
            </a:r>
            <a:r>
              <a:rPr lang="de-DE" sz="1200" dirty="0"/>
              <a:t>, 2018, S. 63-64)</a:t>
            </a:r>
          </a:p>
          <a:p>
            <a:pPr algn="r" fontAlgn="base"/>
            <a:endParaRPr lang="de-DE" sz="1200"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10"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Bedeutung und Kompetenzerwartungen</a:t>
            </a:r>
          </a:p>
        </p:txBody>
      </p:sp>
    </p:spTree>
    <p:extLst>
      <p:ext uri="{BB962C8B-B14F-4D97-AF65-F5344CB8AC3E}">
        <p14:creationId xmlns:p14="http://schemas.microsoft.com/office/powerpoint/2010/main" val="274801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WAS IST BEI DER BEARBEITUNG DES 1+1/1-1 ZU BEACHTEN? </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61052"/>
            <a:ext cx="7508562" cy="3100315"/>
          </a:xfrm>
        </p:spPr>
        <p:txBody>
          <a:bodyPr/>
          <a:lstStyle/>
          <a:p>
            <a:pPr marL="0" indent="0">
              <a:buNone/>
            </a:pPr>
            <a:r>
              <a:rPr lang="de-DE" dirty="0"/>
              <a:t>Daher sind die folgenden drei Aspekte wesentlich: </a:t>
            </a:r>
          </a:p>
          <a:p>
            <a:pPr marL="285750" indent="-285750">
              <a:buFont typeface="Arial" panose="020B0604020202020204" pitchFamily="34" charset="0"/>
              <a:buChar char="•"/>
            </a:pPr>
            <a:r>
              <a:rPr lang="de-DE" dirty="0"/>
              <a:t>einfache Aufgaben thematisieren</a:t>
            </a:r>
          </a:p>
          <a:p>
            <a:pPr marL="285750" indent="-285750">
              <a:buFont typeface="Arial" panose="020B0604020202020204" pitchFamily="34" charset="0"/>
              <a:buChar char="•"/>
            </a:pPr>
            <a:r>
              <a:rPr lang="de-DE" dirty="0"/>
              <a:t>Ableitungsstrategien nutzen</a:t>
            </a:r>
          </a:p>
          <a:p>
            <a:pPr marL="285750" indent="-285750">
              <a:buFont typeface="Arial" panose="020B0604020202020204" pitchFamily="34" charset="0"/>
              <a:buChar char="•"/>
            </a:pPr>
            <a:r>
              <a:rPr lang="de-DE" dirty="0"/>
              <a:t>Basisfakten abrufen</a:t>
            </a:r>
          </a:p>
          <a:p>
            <a:pPr marL="0" indent="0">
              <a:buNone/>
            </a:pPr>
            <a:r>
              <a:rPr lang="de-DE" dirty="0">
                <a:solidFill>
                  <a:prstClr val="black"/>
                </a:solidFill>
              </a:rPr>
              <a:t>Sie unterstützen ein Ablösen von zählenden Rechenstrategien und bilden damit die Grundlage dafür, schnell und sicher Rechnen zu können.</a:t>
            </a:r>
          </a:p>
          <a:p>
            <a:pPr algn="r" fontAlgn="base"/>
            <a:endParaRPr lang="de-DE" sz="1200" dirty="0"/>
          </a:p>
          <a:p>
            <a:pPr algn="r" fontAlgn="base"/>
            <a:endParaRPr lang="de-DE" sz="1200" dirty="0"/>
          </a:p>
          <a:p>
            <a:pPr algn="r" fontAlgn="base"/>
            <a:endParaRPr lang="de-DE" sz="1200" dirty="0"/>
          </a:p>
          <a:p>
            <a:pPr algn="r" fontAlgn="base"/>
            <a:endParaRPr lang="de-DE" sz="1200"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10"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Bedeutung und Kompetenzerwartungen</a:t>
            </a:r>
          </a:p>
        </p:txBody>
      </p:sp>
    </p:spTree>
    <p:extLst>
      <p:ext uri="{BB962C8B-B14F-4D97-AF65-F5344CB8AC3E}">
        <p14:creationId xmlns:p14="http://schemas.microsoft.com/office/powerpoint/2010/main" val="82129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b="1" dirty="0"/>
              <a:t>Einfache Aufgaben thematisieren</a:t>
            </a:r>
          </a:p>
          <a:p>
            <a:r>
              <a:rPr lang="de-DE" dirty="0"/>
              <a:t>Ableitungsstrategien nutzen</a:t>
            </a:r>
          </a:p>
          <a:p>
            <a:r>
              <a:rPr lang="de-DE"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473438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39</a:t>
            </a:fld>
            <a:endParaRPr lang="de-DE" dirty="0"/>
          </a:p>
        </p:txBody>
      </p:sp>
      <p:sp>
        <p:nvSpPr>
          <p:cNvPr id="5" name="Textplatzhalter 4"/>
          <p:cNvSpPr>
            <a:spLocks noGrp="1"/>
          </p:cNvSpPr>
          <p:nvPr>
            <p:ph type="body" sz="quarter" idx="13"/>
          </p:nvPr>
        </p:nvSpPr>
        <p:spPr/>
        <p:txBody>
          <a:bodyPr/>
          <a:lstStyle/>
          <a:p>
            <a:r>
              <a:rPr lang="de-DE" dirty="0"/>
              <a:t>HINWEISE ZU DEN FOLIEN 40-68</a:t>
            </a:r>
          </a:p>
        </p:txBody>
      </p:sp>
      <p:sp>
        <p:nvSpPr>
          <p:cNvPr id="6" name="Inhaltsplatzhalter 5"/>
          <p:cNvSpPr>
            <a:spLocks noGrp="1"/>
          </p:cNvSpPr>
          <p:nvPr>
            <p:ph idx="1"/>
          </p:nvPr>
        </p:nvSpPr>
        <p:spPr>
          <a:xfrm>
            <a:off x="1096423" y="1639658"/>
            <a:ext cx="7665740" cy="4932592"/>
          </a:xfrm>
        </p:spPr>
        <p:txBody>
          <a:bodyPr/>
          <a:lstStyle/>
          <a:p>
            <a:pPr>
              <a:spcBef>
                <a:spcPts val="200"/>
              </a:spcBef>
            </a:pPr>
            <a:r>
              <a:rPr lang="de-DE" sz="1200" b="1" dirty="0"/>
              <a:t>Kernbotschaft (Folie 68): </a:t>
            </a:r>
          </a:p>
          <a:p>
            <a:pPr marL="171450" indent="-171450">
              <a:spcBef>
                <a:spcPts val="200"/>
              </a:spcBef>
              <a:spcAft>
                <a:spcPts val="600"/>
              </a:spcAft>
              <a:buFont typeface="Arial" panose="020B0604020202020204" pitchFamily="34" charset="0"/>
              <a:buChar char="•"/>
            </a:pPr>
            <a:r>
              <a:rPr lang="de-DE"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a:t>
            </a:r>
            <a:r>
              <a:rPr lang="de-DE" sz="1200" b="1" dirty="0">
                <a:solidFill>
                  <a:schemeClr val="tx1"/>
                </a:solidFill>
                <a:latin typeface="Arial" panose="020B0604020202020204" pitchFamily="34" charset="0"/>
                <a:ea typeface="Times New Roman" panose="02020603050405020304" pitchFamily="18" charset="0"/>
                <a:cs typeface="Arial" panose="020B0604020202020204" pitchFamily="34" charset="0"/>
              </a:rPr>
              <a:t>„einfache“ Aufgaben zu identifizieren, darzustellen und darüber zu sprechen.</a:t>
            </a:r>
            <a:endParaRPr lang="de-DE"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0000"/>
              </a:lnSpc>
              <a:spcBef>
                <a:spcPts val="200"/>
              </a:spcBef>
            </a:pPr>
            <a:r>
              <a:rPr lang="de-DE" sz="1200" dirty="0"/>
              <a:t>Folie 41: Aktivität (Hinweise s. Folie 40)</a:t>
            </a:r>
          </a:p>
          <a:p>
            <a:pPr>
              <a:spcBef>
                <a:spcPts val="200"/>
              </a:spcBef>
            </a:pPr>
            <a:r>
              <a:rPr lang="de-DE" sz="1200" dirty="0"/>
              <a:t>Folien 42; 44: Definition und Auflistung von Kernaufgaben</a:t>
            </a:r>
          </a:p>
          <a:p>
            <a:pPr>
              <a:spcBef>
                <a:spcPts val="200"/>
              </a:spcBef>
            </a:pPr>
            <a:r>
              <a:rPr lang="de-DE" sz="1200" dirty="0"/>
              <a:t>Folien 43; 45: Für die fachwissenschaftlichen Hintergründe können die Videos „Sicher im 1+1“ oder „Sicher im 1-1“ eingesetzt werden, in denen einprägsame und weniger einprägsame Aufgaben beispielhaft an der 1+1-/  1-1-Tafel erläutert werden. </a:t>
            </a:r>
            <a:r>
              <a:rPr lang="de-DE" sz="1200" b="1" dirty="0"/>
              <a:t>Die Tafeln dienen hier jedoch nur als Strukturierungshilfe für die Lehrkraft. Es soll nicht der Eindruck entstehen, dass diese schon zu Beginn mit den Kindern thematisiert werden! </a:t>
            </a:r>
          </a:p>
          <a:p>
            <a:pPr>
              <a:spcBef>
                <a:spcPts val="200"/>
              </a:spcBef>
            </a:pPr>
            <a:r>
              <a:rPr lang="de-DE" sz="1200" dirty="0"/>
              <a:t>Folien 46-47: Rückblick auf die Bedeutung der Darstellungsvernetzung und das Vierphasenmodell</a:t>
            </a:r>
          </a:p>
          <a:p>
            <a:pPr>
              <a:spcBef>
                <a:spcPts val="200"/>
              </a:spcBef>
            </a:pPr>
            <a:r>
              <a:rPr lang="de-DE" sz="1200" dirty="0"/>
              <a:t>Folien 48-67: Die Unterrichtsbeispiele zeigen, wie die Kernaufgaben am Material erschlossen werden. Der Fokus liegt also auch hier wieder auf der Darstellungsvernetzung – vor allem auf der sprachlichen Begleitung beim Einsatz des Materials (20er-Feld mit Plättchen und Streifen). Der Blick auf die Strukturen durchzieht dabei den gesamten Unterricht und wird immer wieder thematisiert, indem von den Kindern Begründungen eingefordert werden, warum eine Aufgabe einfach ist, und sie aufgefordert werden, das auch am Material zu zeigen.</a:t>
            </a:r>
          </a:p>
        </p:txBody>
      </p:sp>
    </p:spTree>
    <p:extLst>
      <p:ext uri="{BB962C8B-B14F-4D97-AF65-F5344CB8AC3E}">
        <p14:creationId xmlns:p14="http://schemas.microsoft.com/office/powerpoint/2010/main" val="2398811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0FC37-7EC8-B549-9587-2D1AC48B31D5}"/>
              </a:ext>
            </a:extLst>
          </p:cNvPr>
          <p:cNvSpPr>
            <a:spLocks noGrp="1"/>
          </p:cNvSpPr>
          <p:nvPr>
            <p:ph type="title"/>
          </p:nvPr>
        </p:nvSpPr>
        <p:spPr>
          <a:xfrm>
            <a:off x="1096423" y="287077"/>
            <a:ext cx="7009509" cy="744280"/>
          </a:xfrm>
        </p:spPr>
        <p:txBody>
          <a:bodyPr>
            <a:normAutofit fontScale="90000"/>
          </a:bodyPr>
          <a:lstStyle/>
          <a:p>
            <a:r>
              <a:rPr lang="de-DE" dirty="0"/>
              <a:t>Arithmetische Basiskompetenzen sichern –</a:t>
            </a:r>
            <a:br>
              <a:rPr lang="de-DE" dirty="0"/>
            </a:br>
            <a:r>
              <a:rPr lang="de-DE" dirty="0"/>
              <a:t>Rechenschwierigkeiten vermeiden </a:t>
            </a:r>
            <a:br>
              <a:rPr lang="de-DE" dirty="0"/>
            </a:br>
            <a:endParaRPr lang="de-DE" dirty="0"/>
          </a:p>
        </p:txBody>
      </p:sp>
      <p:sp>
        <p:nvSpPr>
          <p:cNvPr id="3" name="Textplatzhalter 2">
            <a:extLst>
              <a:ext uri="{FF2B5EF4-FFF2-40B4-BE49-F238E27FC236}">
                <a16:creationId xmlns:a16="http://schemas.microsoft.com/office/drawing/2014/main" id="{DF51050E-F35D-4940-94B4-B9F14E4F9ABC}"/>
              </a:ext>
            </a:extLst>
          </p:cNvPr>
          <p:cNvSpPr>
            <a:spLocks noGrp="1"/>
          </p:cNvSpPr>
          <p:nvPr>
            <p:ph type="body" sz="quarter" idx="13"/>
          </p:nvPr>
        </p:nvSpPr>
        <p:spPr/>
        <p:txBody>
          <a:bodyPr/>
          <a:lstStyle/>
          <a:p>
            <a:r>
              <a:rPr lang="de-DE" dirty="0"/>
              <a:t>MODULE DER VERANSTALTUNGSREIHE</a:t>
            </a:r>
          </a:p>
        </p:txBody>
      </p:sp>
      <p:sp>
        <p:nvSpPr>
          <p:cNvPr id="4" name="Inhaltsplatzhalter 3">
            <a:extLst>
              <a:ext uri="{FF2B5EF4-FFF2-40B4-BE49-F238E27FC236}">
                <a16:creationId xmlns:a16="http://schemas.microsoft.com/office/drawing/2014/main" id="{80C2C949-1D17-B447-9864-2505CB536E68}"/>
              </a:ext>
            </a:extLst>
          </p:cNvPr>
          <p:cNvSpPr>
            <a:spLocks noGrp="1"/>
          </p:cNvSpPr>
          <p:nvPr>
            <p:ph idx="1"/>
          </p:nvPr>
        </p:nvSpPr>
        <p:spPr/>
        <p:txBody>
          <a:bodyPr/>
          <a:lstStyle/>
          <a:p>
            <a:pPr marL="285750" indent="-285750">
              <a:buFont typeface="Arial" panose="020B0604020202020204" pitchFamily="34" charset="0"/>
              <a:buChar char="•"/>
            </a:pPr>
            <a:r>
              <a:rPr lang="de-DE" dirty="0"/>
              <a:t>Basismodul: Rechenschwierigkeiten vermeiden </a:t>
            </a:r>
          </a:p>
          <a:p>
            <a:pPr marL="285750" indent="-285750">
              <a:buFont typeface="Arial" panose="020B0604020202020204" pitchFamily="34" charset="0"/>
              <a:buChar char="•"/>
            </a:pPr>
            <a:r>
              <a:rPr lang="de-DE" dirty="0"/>
              <a:t>Modul 1: Aufbau eines tragfähigen Zahlverständnisses</a:t>
            </a:r>
          </a:p>
          <a:p>
            <a:pPr marL="285750" indent="-285750">
              <a:buFont typeface="Arial" panose="020B0604020202020204" pitchFamily="34" charset="0"/>
              <a:buChar char="•"/>
            </a:pPr>
            <a:r>
              <a:rPr lang="de-DE" dirty="0"/>
              <a:t>Modul 2: Aufbau eines tragfähigen Operationsverständnisses</a:t>
            </a:r>
          </a:p>
          <a:p>
            <a:pPr marL="285750" indent="-285750">
              <a:buFont typeface="Arial" panose="020B0604020202020204" pitchFamily="34" charset="0"/>
              <a:buChar char="•"/>
            </a:pPr>
            <a:r>
              <a:rPr lang="de-DE" dirty="0"/>
              <a:t>Modul 3: Aufbau eines tragfähigen Stellenwertverständnisses</a:t>
            </a:r>
          </a:p>
          <a:p>
            <a:pPr marL="285750" indent="-285750">
              <a:buFont typeface="Arial" panose="020B0604020202020204" pitchFamily="34" charset="0"/>
              <a:buChar char="•"/>
            </a:pPr>
            <a:r>
              <a:rPr lang="de-DE" dirty="0">
                <a:solidFill>
                  <a:srgbClr val="327D87"/>
                </a:solidFill>
              </a:rPr>
              <a:t>Modul 4: Nicht zählendes Rechnen: 1+1 und im 1-1 </a:t>
            </a:r>
          </a:p>
          <a:p>
            <a:pPr marL="285750" indent="-285750">
              <a:buFont typeface="Arial" panose="020B0604020202020204" pitchFamily="34" charset="0"/>
              <a:buChar char="•"/>
            </a:pPr>
            <a:r>
              <a:rPr lang="de-DE" dirty="0"/>
              <a:t>Modul 5: Nicht zählendes Rechnen: 1∙1 und im 1:1</a:t>
            </a:r>
          </a:p>
          <a:p>
            <a:pPr marL="285750" indent="-285750">
              <a:buFont typeface="Arial" panose="020B0604020202020204" pitchFamily="34" charset="0"/>
              <a:buChar char="•"/>
            </a:pPr>
            <a:r>
              <a:rPr lang="de-DE" dirty="0"/>
              <a:t>Modul 6: Halbschriftliches Rechnen </a:t>
            </a:r>
          </a:p>
          <a:p>
            <a:endParaRPr lang="de-DE" dirty="0"/>
          </a:p>
        </p:txBody>
      </p:sp>
      <p:sp>
        <p:nvSpPr>
          <p:cNvPr id="5" name="Datumsplatzhalter 4">
            <a:extLst>
              <a:ext uri="{FF2B5EF4-FFF2-40B4-BE49-F238E27FC236}">
                <a16:creationId xmlns:a16="http://schemas.microsoft.com/office/drawing/2014/main" id="{C72110C2-66A9-824C-A7E8-08508EB0CCDD}"/>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A9B3B4B-E0D4-D144-B82D-87D749EC3F44}"/>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Tree>
    <p:extLst>
      <p:ext uri="{BB962C8B-B14F-4D97-AF65-F5344CB8AC3E}">
        <p14:creationId xmlns:p14="http://schemas.microsoft.com/office/powerpoint/2010/main" val="239377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2F352-E15F-6FED-73AD-18B33E995133}"/>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BC74FB2-3D29-4C52-1D36-1FD1A1B497FF}"/>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3DF3DF87-7F4D-4E37-FDD7-69081B0DB011}"/>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5" name="Textplatzhalter 4">
            <a:extLst>
              <a:ext uri="{FF2B5EF4-FFF2-40B4-BE49-F238E27FC236}">
                <a16:creationId xmlns:a16="http://schemas.microsoft.com/office/drawing/2014/main" id="{8BFFC061-D198-8E5B-84A1-E68A196F076B}"/>
              </a:ext>
            </a:extLst>
          </p:cNvPr>
          <p:cNvSpPr>
            <a:spLocks noGrp="1"/>
          </p:cNvSpPr>
          <p:nvPr>
            <p:ph type="body" sz="quarter" idx="13"/>
          </p:nvPr>
        </p:nvSpPr>
        <p:spPr/>
        <p:txBody>
          <a:bodyPr/>
          <a:lstStyle/>
          <a:p>
            <a:r>
              <a:rPr lang="de-DE" dirty="0"/>
              <a:t>ANMERKUNGEN ZUR AKTIVITÄT AUF FOLIE 41</a:t>
            </a:r>
          </a:p>
        </p:txBody>
      </p:sp>
      <p:sp>
        <p:nvSpPr>
          <p:cNvPr id="6" name="Inhaltsplatzhalter 5">
            <a:extLst>
              <a:ext uri="{FF2B5EF4-FFF2-40B4-BE49-F238E27FC236}">
                <a16:creationId xmlns:a16="http://schemas.microsoft.com/office/drawing/2014/main" id="{2FCCE4DE-F034-D1FF-640E-63F8C5579C7F}"/>
              </a:ext>
            </a:extLst>
          </p:cNvPr>
          <p:cNvSpPr>
            <a:spLocks noGrp="1"/>
          </p:cNvSpPr>
          <p:nvPr>
            <p:ph idx="1"/>
          </p:nvPr>
        </p:nvSpPr>
        <p:spPr>
          <a:xfrm>
            <a:off x="1096422" y="1639658"/>
            <a:ext cx="7009353" cy="4699071"/>
          </a:xfrm>
        </p:spPr>
        <p:txBody>
          <a:bodyPr/>
          <a:lstStyle/>
          <a:p>
            <a:pPr>
              <a:spcBef>
                <a:spcPts val="400"/>
              </a:spcBef>
            </a:pPr>
            <a:r>
              <a:rPr lang="de-DE" sz="1100" b="1" dirty="0"/>
              <a:t>Ziel: </a:t>
            </a:r>
            <a:r>
              <a:rPr lang="de-DE" sz="1100" dirty="0"/>
              <a:t>Bewusstwerden der Bedeutung des Bildens von Gruppen mit gleicher Struktur </a:t>
            </a:r>
          </a:p>
          <a:p>
            <a:pPr>
              <a:spcBef>
                <a:spcPts val="400"/>
              </a:spcBef>
            </a:pPr>
            <a:r>
              <a:rPr lang="de-DE" sz="1100" b="1" dirty="0"/>
              <a:t>Hinweise zur Durchführung: </a:t>
            </a:r>
            <a:r>
              <a:rPr lang="de-DE" sz="1100" dirty="0"/>
              <a:t>Die Teilnehmenden werden gebeten, sich Gedanken über die Zuordnung „einfacher“ Aufgaben zu machen und diese zu begründen. </a:t>
            </a:r>
          </a:p>
          <a:p>
            <a:pPr>
              <a:spcBef>
                <a:spcPts val="400"/>
              </a:spcBef>
            </a:pPr>
            <a:r>
              <a:rPr lang="de-DE" sz="1100" dirty="0"/>
              <a:t>In der Mathematikdidaktik wird zwischen einfachen bzw. einprägsamen und schwierigen bzw. weniger einprägsamen Aufgaben unterschieden. </a:t>
            </a:r>
            <a:r>
              <a:rPr lang="de-DE" sz="1100" b="1" dirty="0"/>
              <a:t>Bei den Teilnehmenden – wie auch bei den Kindern einer Lerngruppe – kann es unterschiedliche Einschätzungen zu „einfachen“ Aufgaben geben. </a:t>
            </a:r>
            <a:r>
              <a:rPr lang="de-DE" sz="1100" dirty="0"/>
              <a:t>Aufgaben, die häufig als eher einfach empfunden werden, sind die sogenannten Kernaufgaben. Zu diesen zählen…  </a:t>
            </a:r>
          </a:p>
          <a:p>
            <a:pPr>
              <a:spcBef>
                <a:spcPts val="400"/>
              </a:spcBef>
            </a:pPr>
            <a:endParaRPr lang="de-DE" sz="1100" dirty="0"/>
          </a:p>
          <a:p>
            <a:pPr>
              <a:spcBef>
                <a:spcPts val="600"/>
              </a:spcBef>
            </a:pPr>
            <a:endParaRPr lang="de-DE" sz="1100" dirty="0"/>
          </a:p>
          <a:p>
            <a:pPr>
              <a:spcBef>
                <a:spcPts val="600"/>
              </a:spcBef>
            </a:pPr>
            <a:endParaRPr lang="de-DE" sz="1100" dirty="0"/>
          </a:p>
          <a:p>
            <a:pPr>
              <a:spcBef>
                <a:spcPts val="400"/>
              </a:spcBef>
            </a:pPr>
            <a:endParaRPr lang="de-DE" sz="1100" dirty="0"/>
          </a:p>
          <a:p>
            <a:pPr>
              <a:spcBef>
                <a:spcPts val="400"/>
              </a:spcBef>
            </a:pPr>
            <a:endParaRPr lang="de-DE" sz="1000" dirty="0"/>
          </a:p>
          <a:p>
            <a:pPr>
              <a:spcBef>
                <a:spcPts val="400"/>
              </a:spcBef>
            </a:pPr>
            <a:r>
              <a:rPr lang="de-DE" sz="1100" dirty="0"/>
              <a:t>Auch die Kernaufgaben werden strukturell erarbeitet – nicht symbolisch, sondern im Sinne der Darstellungsvernetzung sprachlich begleitet am Material. Das Sortieren der Aufgaben in Gruppen von Kernaufgaben entlastet – es gilt die gleiche Idee für eine Gruppe von Aufgaben.</a:t>
            </a:r>
            <a:endParaRPr lang="de-DE" sz="1100" dirty="0">
              <a:solidFill>
                <a:srgbClr val="FF0000"/>
              </a:solidFill>
            </a:endParaRPr>
          </a:p>
          <a:p>
            <a:endParaRPr lang="de-DE" sz="1400" dirty="0"/>
          </a:p>
        </p:txBody>
      </p:sp>
      <p:sp>
        <p:nvSpPr>
          <p:cNvPr id="7" name="Rechteck 6"/>
          <p:cNvSpPr/>
          <p:nvPr/>
        </p:nvSpPr>
        <p:spPr>
          <a:xfrm>
            <a:off x="1107452" y="3657401"/>
            <a:ext cx="3166780" cy="1246495"/>
          </a:xfrm>
          <a:prstGeom prst="rect">
            <a:avLst/>
          </a:prstGeom>
        </p:spPr>
        <p:txBody>
          <a:bodyPr wrap="square">
            <a:spAutoFit/>
          </a:bodyPr>
          <a:lstStyle/>
          <a:p>
            <a:pPr marL="0" lvl="1" defTabSz="914400" fontAlgn="base">
              <a:spcBef>
                <a:spcPts val="600"/>
              </a:spcBef>
            </a:pPr>
            <a:r>
              <a:rPr lang="de-DE" sz="1100" dirty="0">
                <a:solidFill>
                  <a:prstClr val="black"/>
                </a:solidFill>
                <a:latin typeface="Arial" panose="020B0604020202020204" pitchFamily="34" charset="0"/>
                <a:cs typeface="Arial" panose="020B0604020202020204" pitchFamily="34" charset="0"/>
              </a:rPr>
              <a:t>… bei der Addition: </a:t>
            </a:r>
          </a:p>
          <a:p>
            <a:pPr marL="171450" lvl="1" indent="-171450" defTabSz="914400" fontAlgn="base">
              <a:spcBef>
                <a:spcPts val="600"/>
              </a:spcBef>
              <a:buFont typeface="Arial" panose="020B0604020202020204" pitchFamily="34" charset="0"/>
              <a:buChar char="•"/>
            </a:pPr>
            <a:r>
              <a:rPr lang="de-DE" sz="1100" dirty="0">
                <a:solidFill>
                  <a:prstClr val="black"/>
                </a:solidFill>
                <a:latin typeface="Arial" panose="020B0604020202020204" pitchFamily="34" charset="0"/>
                <a:cs typeface="Arial" panose="020B0604020202020204" pitchFamily="34" charset="0"/>
              </a:rPr>
              <a:t>Aufgaben mit den Summanden 0, 1 oder 10 </a:t>
            </a:r>
          </a:p>
          <a:p>
            <a:pPr marL="171450" lvl="1" indent="-171450" defTabSz="914400" fontAlgn="base">
              <a:spcBef>
                <a:spcPts val="600"/>
              </a:spcBef>
              <a:buFont typeface="Arial" panose="020B0604020202020204" pitchFamily="34" charset="0"/>
              <a:buChar char="•"/>
            </a:pPr>
            <a:r>
              <a:rPr lang="de-DE" sz="1100" dirty="0">
                <a:solidFill>
                  <a:prstClr val="black"/>
                </a:solidFill>
                <a:latin typeface="Arial" panose="020B0604020202020204" pitchFamily="34" charset="0"/>
                <a:cs typeface="Arial" panose="020B0604020202020204" pitchFamily="34" charset="0"/>
              </a:rPr>
              <a:t>Aufgaben mit der 5 als Summand</a:t>
            </a:r>
          </a:p>
          <a:p>
            <a:pPr marL="171450" lvl="1" indent="-171450" defTabSz="914400" fontAlgn="base">
              <a:spcBef>
                <a:spcPts val="600"/>
              </a:spcBef>
              <a:buFont typeface="Arial" panose="020B0604020202020204" pitchFamily="34" charset="0"/>
              <a:buChar char="•"/>
            </a:pPr>
            <a:r>
              <a:rPr lang="de-DE" sz="1100" dirty="0">
                <a:solidFill>
                  <a:prstClr val="black"/>
                </a:solidFill>
                <a:latin typeface="Arial" panose="020B0604020202020204" pitchFamily="34" charset="0"/>
                <a:cs typeface="Arial" panose="020B0604020202020204" pitchFamily="34" charset="0"/>
              </a:rPr>
              <a:t>Verdopplungsaufgaben</a:t>
            </a:r>
          </a:p>
          <a:p>
            <a:pPr marL="171450" lvl="1" indent="-171450" defTabSz="914400" fontAlgn="base">
              <a:spcBef>
                <a:spcPts val="600"/>
              </a:spcBef>
              <a:buFont typeface="Arial" panose="020B0604020202020204" pitchFamily="34" charset="0"/>
              <a:buChar char="•"/>
            </a:pPr>
            <a:r>
              <a:rPr lang="de-DE" sz="1100" dirty="0">
                <a:solidFill>
                  <a:prstClr val="black"/>
                </a:solidFill>
                <a:latin typeface="Arial" panose="020B0604020202020204" pitchFamily="34" charset="0"/>
                <a:cs typeface="Arial" panose="020B0604020202020204" pitchFamily="34" charset="0"/>
              </a:rPr>
              <a:t>Aufgaben zur Zerlegung der 10</a:t>
            </a:r>
          </a:p>
        </p:txBody>
      </p:sp>
      <p:sp>
        <p:nvSpPr>
          <p:cNvPr id="8" name="Rechteck 7"/>
          <p:cNvSpPr/>
          <p:nvPr/>
        </p:nvSpPr>
        <p:spPr>
          <a:xfrm>
            <a:off x="4459733" y="3657401"/>
            <a:ext cx="4162204" cy="1277273"/>
          </a:xfrm>
          <a:prstGeom prst="rect">
            <a:avLst/>
          </a:prstGeom>
        </p:spPr>
        <p:txBody>
          <a:bodyPr wrap="square">
            <a:spAutoFit/>
          </a:bodyPr>
          <a:lstStyle/>
          <a:p>
            <a:pPr marL="0" lvl="1" defTabSz="914400" fontAlgn="base">
              <a:spcBef>
                <a:spcPts val="600"/>
              </a:spcBef>
            </a:pPr>
            <a:r>
              <a:rPr lang="de-DE" sz="1100" dirty="0">
                <a:solidFill>
                  <a:prstClr val="black"/>
                </a:solidFill>
                <a:latin typeface="Arial" panose="020B0604020202020204" pitchFamily="34" charset="0"/>
                <a:cs typeface="Arial" panose="020B0604020202020204" pitchFamily="34" charset="0"/>
              </a:rPr>
              <a:t>… bei der Subtraktion</a:t>
            </a:r>
          </a:p>
          <a:p>
            <a:pPr marL="171450" lvl="1" indent="-171450" fontAlgn="base">
              <a:lnSpc>
                <a:spcPct val="150000"/>
              </a:lnSpc>
              <a:buFont typeface="Arial" panose="020B0604020202020204" pitchFamily="34" charset="0"/>
              <a:buChar char="•"/>
            </a:pPr>
            <a:r>
              <a:rPr lang="de-DE" sz="1100" dirty="0"/>
              <a:t>Aufgaben mit dem Subtrahenden/Ergebnis 0, 1 oder 10</a:t>
            </a:r>
          </a:p>
          <a:p>
            <a:pPr marL="171450" lvl="1" indent="-171450" fontAlgn="base">
              <a:lnSpc>
                <a:spcPct val="150000"/>
              </a:lnSpc>
              <a:buFont typeface="Arial" panose="020B0604020202020204" pitchFamily="34" charset="0"/>
              <a:buChar char="•"/>
            </a:pPr>
            <a:r>
              <a:rPr lang="de-DE" sz="1100" dirty="0"/>
              <a:t>Aufgaben mit dem Minuenden 10</a:t>
            </a:r>
          </a:p>
          <a:p>
            <a:pPr marL="171450" lvl="1" indent="-171450" fontAlgn="base">
              <a:lnSpc>
                <a:spcPct val="150000"/>
              </a:lnSpc>
              <a:buFont typeface="Arial" panose="020B0604020202020204" pitchFamily="34" charset="0"/>
              <a:buChar char="•"/>
            </a:pPr>
            <a:r>
              <a:rPr lang="de-DE" sz="1100" dirty="0"/>
              <a:t>Aufgaben mit dem Subtrahenden/Ergebnis 5</a:t>
            </a:r>
          </a:p>
          <a:p>
            <a:pPr marL="171450" lvl="1" indent="-171450" fontAlgn="base">
              <a:lnSpc>
                <a:spcPct val="150000"/>
              </a:lnSpc>
              <a:buFont typeface="Arial" panose="020B0604020202020204" pitchFamily="34" charset="0"/>
              <a:buChar char="•"/>
            </a:pPr>
            <a:r>
              <a:rPr lang="de-DE" sz="1100" dirty="0"/>
              <a:t>Halbierungsaufgaben</a:t>
            </a:r>
          </a:p>
        </p:txBody>
      </p:sp>
    </p:spTree>
    <p:extLst>
      <p:ext uri="{BB962C8B-B14F-4D97-AF65-F5344CB8AC3E}">
        <p14:creationId xmlns:p14="http://schemas.microsoft.com/office/powerpoint/2010/main" val="4198995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551949A-F037-05DB-6C5F-E9806A5A8061}"/>
              </a:ext>
            </a:extLst>
          </p:cNvPr>
          <p:cNvSpPr>
            <a:spLocks noGrp="1"/>
          </p:cNvSpPr>
          <p:nvPr>
            <p:ph type="title"/>
          </p:nvPr>
        </p:nvSpPr>
        <p:spPr/>
        <p:txBody>
          <a:bodyPr>
            <a:normAutofit/>
          </a:bodyPr>
          <a:lstStyle/>
          <a:p>
            <a:r>
              <a:rPr lang="de-DE" dirty="0"/>
              <a:t>Einfache Aufgaben thematisieren</a:t>
            </a:r>
          </a:p>
        </p:txBody>
      </p:sp>
      <p:sp>
        <p:nvSpPr>
          <p:cNvPr id="3" name="Textplatzhalter 2"/>
          <p:cNvSpPr>
            <a:spLocks noGrp="1"/>
          </p:cNvSpPr>
          <p:nvPr>
            <p:ph type="body" sz="quarter" idx="13"/>
          </p:nvPr>
        </p:nvSpPr>
        <p:spPr>
          <a:xfrm>
            <a:off x="1096423" y="5369169"/>
            <a:ext cx="7105899" cy="798269"/>
          </a:xfrm>
        </p:spPr>
        <p:txBody>
          <a:bodyPr>
            <a:normAutofit/>
          </a:bodyPr>
          <a:lstStyle/>
          <a:p>
            <a:pPr algn="ctr"/>
            <a:r>
              <a:rPr lang="de-DE" dirty="0"/>
              <a:t>Wonach könnten Sie die Aufgaben sortieren?</a:t>
            </a:r>
          </a:p>
          <a:p>
            <a:endParaRPr lang="de-DE" dirty="0"/>
          </a:p>
        </p:txBody>
      </p:sp>
      <p:sp>
        <p:nvSpPr>
          <p:cNvPr id="4" name="Textplatzhalter 3"/>
          <p:cNvSpPr>
            <a:spLocks noGrp="1"/>
          </p:cNvSpPr>
          <p:nvPr>
            <p:ph type="body" sz="quarter" idx="14"/>
          </p:nvPr>
        </p:nvSpPr>
        <p:spPr/>
        <p:txBody>
          <a:bodyPr/>
          <a:lstStyle/>
          <a:p>
            <a:pPr>
              <a:spcBef>
                <a:spcPts val="0"/>
              </a:spcBef>
            </a:pPr>
            <a:r>
              <a:rPr lang="de-DE" sz="2000" dirty="0"/>
              <a:t>Überlegen Sie gemeinsam: </a:t>
            </a:r>
          </a:p>
          <a:p>
            <a:pPr>
              <a:spcBef>
                <a:spcPts val="0"/>
              </a:spcBef>
            </a:pPr>
            <a:r>
              <a:rPr lang="de-DE" sz="2000" dirty="0"/>
              <a:t>Welche Aufgaben sind einfach? Warum?</a:t>
            </a:r>
          </a:p>
          <a:p>
            <a:r>
              <a:rPr lang="de-DE" dirty="0"/>
              <a:t> </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41</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62" y="2733609"/>
            <a:ext cx="5730875"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a:extLst>
              <a:ext uri="{FF2B5EF4-FFF2-40B4-BE49-F238E27FC236}">
                <a16:creationId xmlns:a16="http://schemas.microsoft.com/office/drawing/2014/main" id="{E2DB2287-2883-629E-8D8C-E313D685CA14}"/>
              </a:ext>
            </a:extLst>
          </p:cNvPr>
          <p:cNvSpPr txBox="1"/>
          <p:nvPr/>
        </p:nvSpPr>
        <p:spPr>
          <a:xfrm>
            <a:off x="7321046" y="5045659"/>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70593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KERNAUFGABEN – ADDITION</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p:txBody>
          <a:bodyPr/>
          <a:lstStyle/>
          <a:p>
            <a:pPr fontAlgn="base"/>
            <a:r>
              <a:rPr lang="de-DE" dirty="0"/>
              <a:t>Für Kinder sind die 1+1-Aufgaben unterschiedlich einprägsam. </a:t>
            </a:r>
          </a:p>
          <a:p>
            <a:pPr fontAlgn="base"/>
            <a:endParaRPr lang="de-DE" sz="1000" dirty="0"/>
          </a:p>
          <a:p>
            <a:pPr fontAlgn="base"/>
            <a:r>
              <a:rPr lang="de-DE" dirty="0"/>
              <a:t>Aufgaben, die von vielen Kindern als eher einfach empfunden werden, sind die sogenannten Kernaufgaben:</a:t>
            </a:r>
          </a:p>
          <a:p>
            <a:pPr marL="742950" lvl="1" indent="-285750" fontAlgn="base">
              <a:buFont typeface="Arial" panose="020B0604020202020204" pitchFamily="34" charset="0"/>
              <a:buChar char="•"/>
            </a:pPr>
            <a:r>
              <a:rPr lang="de-DE" sz="1800" dirty="0"/>
              <a:t>Aufgaben mit den Summanden 0, 1 oder 10 </a:t>
            </a:r>
          </a:p>
          <a:p>
            <a:pPr marL="742950" lvl="1" indent="-285750" fontAlgn="base">
              <a:buFont typeface="Arial" panose="020B0604020202020204" pitchFamily="34" charset="0"/>
              <a:buChar char="•"/>
            </a:pPr>
            <a:r>
              <a:rPr lang="de-DE" sz="1800" dirty="0"/>
              <a:t>Aufgaben mit der 5 als Summand </a:t>
            </a:r>
          </a:p>
          <a:p>
            <a:pPr marL="742950" lvl="1" indent="-285750" fontAlgn="base">
              <a:buFont typeface="Arial" panose="020B0604020202020204" pitchFamily="34" charset="0"/>
              <a:buChar char="•"/>
            </a:pPr>
            <a:r>
              <a:rPr lang="de-DE" sz="1800" dirty="0"/>
              <a:t>Verdopplungsaufgaben </a:t>
            </a:r>
          </a:p>
          <a:p>
            <a:pPr marL="742950" lvl="1" indent="-285750" fontAlgn="base">
              <a:buFont typeface="Arial" panose="020B0604020202020204" pitchFamily="34" charset="0"/>
              <a:buChar char="•"/>
            </a:pPr>
            <a:r>
              <a:rPr lang="de-DE" sz="1800" dirty="0"/>
              <a:t>Aufgaben zur Zerlegung der 10</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9"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2" name="Rechteck 1"/>
          <p:cNvSpPr/>
          <p:nvPr/>
        </p:nvSpPr>
        <p:spPr>
          <a:xfrm>
            <a:off x="5168764" y="5902507"/>
            <a:ext cx="3628725" cy="335092"/>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(Götze et al., 2019, S. 67)</a:t>
            </a:r>
          </a:p>
        </p:txBody>
      </p:sp>
    </p:spTree>
    <p:extLst>
      <p:ext uri="{BB962C8B-B14F-4D97-AF65-F5344CB8AC3E}">
        <p14:creationId xmlns:p14="http://schemas.microsoft.com/office/powerpoint/2010/main" val="912453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Abgerundetes Rechteck 12">
            <a:extLst>
              <a:ext uri="{FF2B5EF4-FFF2-40B4-BE49-F238E27FC236}">
                <a16:creationId xmlns:a16="http://schemas.microsoft.com/office/drawing/2014/main" id="{280C7438-6089-AFC6-1C38-4C328FE786B5}"/>
              </a:ext>
            </a:extLst>
          </p:cNvPr>
          <p:cNvSpPr/>
          <p:nvPr/>
        </p:nvSpPr>
        <p:spPr>
          <a:xfrm>
            <a:off x="1608960" y="207175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4" name="Rechteck 13">
            <a:extLst>
              <a:ext uri="{FF2B5EF4-FFF2-40B4-BE49-F238E27FC236}">
                <a16:creationId xmlns:a16="http://schemas.microsoft.com/office/drawing/2014/main" id="{4204D213-670F-AD49-1E70-A2EC3E29DE00}"/>
              </a:ext>
            </a:extLst>
          </p:cNvPr>
          <p:cNvSpPr/>
          <p:nvPr/>
        </p:nvSpPr>
        <p:spPr>
          <a:xfrm>
            <a:off x="1767499" y="2205875"/>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56A9264D-0E83-2C51-316D-6028CF7840E9}"/>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225753"/>
            <a:ext cx="5416456" cy="882399"/>
          </a:xfrm>
          <a:prstGeom prst="rect">
            <a:avLst/>
          </a:prstGeom>
        </p:spPr>
      </p:pic>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12" name="Titel 1">
            <a:extLst>
              <a:ext uri="{FF2B5EF4-FFF2-40B4-BE49-F238E27FC236}">
                <a16:creationId xmlns:a16="http://schemas.microsoft.com/office/drawing/2014/main" id="{B7A85040-40CD-BD48-97CC-4A8D7A455F24}"/>
              </a:ext>
            </a:extLst>
          </p:cNvPr>
          <p:cNvSpPr>
            <a:spLocks noGrp="1"/>
          </p:cNvSpPr>
          <p:nvPr>
            <p:ph type="title"/>
          </p:nvPr>
        </p:nvSpPr>
        <p:spPr>
          <a:xfrm>
            <a:off x="1096423" y="382774"/>
            <a:ext cx="7009509" cy="603704"/>
          </a:xfrm>
        </p:spPr>
        <p:txBody>
          <a:bodyPr>
            <a:normAutofit/>
          </a:bodyPr>
          <a:lstStyle/>
          <a:p>
            <a:r>
              <a:rPr lang="de-DE" dirty="0"/>
              <a:t>Einfache Aufgaben thematisieren</a:t>
            </a:r>
          </a:p>
        </p:txBody>
      </p:sp>
      <p:pic>
        <p:nvPicPr>
          <p:cNvPr id="4" name="Grafik 3">
            <a:hlinkClick r:id="rId4"/>
            <a:extLst>
              <a:ext uri="{FF2B5EF4-FFF2-40B4-BE49-F238E27FC236}">
                <a16:creationId xmlns:a16="http://schemas.microsoft.com/office/drawing/2014/main" id="{1A9DC3A6-EE46-5753-96D3-B6C5ED4FE69E}"/>
              </a:ext>
            </a:extLst>
          </p:cNvPr>
          <p:cNvPicPr>
            <a:picLocks noChangeAspect="1"/>
          </p:cNvPicPr>
          <p:nvPr/>
        </p:nvPicPr>
        <p:blipFill>
          <a:blip r:embed="rId5"/>
          <a:stretch>
            <a:fillRect/>
          </a:stretch>
        </p:blipFill>
        <p:spPr>
          <a:xfrm>
            <a:off x="1913065" y="3003279"/>
            <a:ext cx="5130230" cy="2854800"/>
          </a:xfrm>
          <a:prstGeom prst="rect">
            <a:avLst/>
          </a:prstGeom>
        </p:spPr>
      </p:pic>
      <p:pic>
        <p:nvPicPr>
          <p:cNvPr id="17" name="Grafik 16">
            <a:extLst>
              <a:ext uri="{FF2B5EF4-FFF2-40B4-BE49-F238E27FC236}">
                <a16:creationId xmlns:a16="http://schemas.microsoft.com/office/drawing/2014/main" id="{2050EF98-9108-BB4D-EA7F-6BCE6EACE54E}"/>
              </a:ext>
            </a:extLst>
          </p:cNvPr>
          <p:cNvPicPr>
            <a:picLocks noChangeAspect="1"/>
          </p:cNvPicPr>
          <p:nvPr/>
        </p:nvPicPr>
        <p:blipFill>
          <a:blip r:embed="rId6"/>
          <a:stretch>
            <a:fillRect/>
          </a:stretch>
        </p:blipFill>
        <p:spPr>
          <a:xfrm>
            <a:off x="7483403" y="3013327"/>
            <a:ext cx="1244743" cy="1224000"/>
          </a:xfrm>
          <a:prstGeom prst="rect">
            <a:avLst/>
          </a:prstGeom>
        </p:spPr>
      </p:pic>
      <p:sp>
        <p:nvSpPr>
          <p:cNvPr id="16" name="Textfeld 15">
            <a:extLst>
              <a:ext uri="{FF2B5EF4-FFF2-40B4-BE49-F238E27FC236}">
                <a16:creationId xmlns:a16="http://schemas.microsoft.com/office/drawing/2014/main" id="{16CADDE7-4580-14FD-FD9C-308D13949DC3}"/>
              </a:ext>
            </a:extLst>
          </p:cNvPr>
          <p:cNvSpPr txBox="1"/>
          <p:nvPr/>
        </p:nvSpPr>
        <p:spPr>
          <a:xfrm>
            <a:off x="7362314" y="4292133"/>
            <a:ext cx="1711348" cy="215444"/>
          </a:xfrm>
          <a:prstGeom prst="rect">
            <a:avLst/>
          </a:prstGeom>
          <a:noFill/>
        </p:spPr>
        <p:txBody>
          <a:bodyPr wrap="square" rtlCol="0">
            <a:spAutoFit/>
          </a:bodyPr>
          <a:lstStyle/>
          <a:p>
            <a:r>
              <a:rPr lang="de-DE" sz="800" dirty="0">
                <a:cs typeface="Arial" panose="020B0604020202020204" pitchFamily="34" charset="0"/>
              </a:rPr>
              <a:t>https://</a:t>
            </a:r>
            <a:r>
              <a:rPr lang="de-DE" sz="800" dirty="0"/>
              <a:t>mahiko.dzlm.de/node/49</a:t>
            </a:r>
          </a:p>
        </p:txBody>
      </p:sp>
      <p:sp>
        <p:nvSpPr>
          <p:cNvPr id="5" name="Textplatzhalter 4">
            <a:extLst>
              <a:ext uri="{FF2B5EF4-FFF2-40B4-BE49-F238E27FC236}">
                <a16:creationId xmlns:a16="http://schemas.microsoft.com/office/drawing/2014/main" id="{ED700FBF-3A29-62C9-708B-34D019DF2417}"/>
              </a:ext>
            </a:extLst>
          </p:cNvPr>
          <p:cNvSpPr>
            <a:spLocks noGrp="1"/>
          </p:cNvSpPr>
          <p:nvPr>
            <p:ph type="body" sz="quarter" idx="13"/>
          </p:nvPr>
        </p:nvSpPr>
        <p:spPr/>
        <p:txBody>
          <a:bodyPr/>
          <a:lstStyle/>
          <a:p>
            <a:r>
              <a:rPr lang="de-DE" dirty="0"/>
              <a:t>1+1 AUFGABEN SICHER BEHERRSCHEN</a:t>
            </a:r>
          </a:p>
        </p:txBody>
      </p:sp>
    </p:spTree>
    <p:extLst>
      <p:ext uri="{BB962C8B-B14F-4D97-AF65-F5344CB8AC3E}">
        <p14:creationId xmlns:p14="http://schemas.microsoft.com/office/powerpoint/2010/main" val="586299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KERNAUFGABEN – SUBTRAKTION</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p:txBody>
          <a:bodyPr/>
          <a:lstStyle/>
          <a:p>
            <a:pPr fontAlgn="base"/>
            <a:r>
              <a:rPr lang="de-DE" dirty="0"/>
              <a:t>Für Kinder sind die 1-1-Aufgaben unterschiedlich einprägsam.</a:t>
            </a:r>
          </a:p>
          <a:p>
            <a:pPr fontAlgn="base"/>
            <a:endParaRPr lang="de-DE" sz="1000" dirty="0"/>
          </a:p>
          <a:p>
            <a:pPr fontAlgn="base"/>
            <a:r>
              <a:rPr lang="de-DE" dirty="0"/>
              <a:t>Aufgaben, die von vielen Kindern als eher einfach empfunden werden, sind die sogenannten Kernaufgaben:</a:t>
            </a:r>
          </a:p>
          <a:p>
            <a:pPr marL="742950" lvl="1" indent="-285750" fontAlgn="base">
              <a:buFont typeface="Arial" panose="020B0604020202020204" pitchFamily="34" charset="0"/>
              <a:buChar char="•"/>
            </a:pPr>
            <a:r>
              <a:rPr lang="de-DE" sz="1800" dirty="0"/>
              <a:t>Aufgaben mit dem Subtrahenden/Ergebnis 0, 1 oder 10 </a:t>
            </a:r>
          </a:p>
          <a:p>
            <a:pPr marL="742950" lvl="1" indent="-285750" fontAlgn="base">
              <a:buFont typeface="Arial" panose="020B0604020202020204" pitchFamily="34" charset="0"/>
              <a:buChar char="•"/>
            </a:pPr>
            <a:r>
              <a:rPr lang="de-DE" sz="1800" dirty="0"/>
              <a:t>Aufgaben mit dem Minuenden 10</a:t>
            </a:r>
          </a:p>
          <a:p>
            <a:pPr marL="742950" lvl="1" indent="-285750" fontAlgn="base">
              <a:buFont typeface="Arial" panose="020B0604020202020204" pitchFamily="34" charset="0"/>
              <a:buChar char="•"/>
            </a:pPr>
            <a:r>
              <a:rPr lang="de-DE" sz="1800" dirty="0"/>
              <a:t>Aufgaben mit dem Subtrahenden/Ergebnis 5</a:t>
            </a:r>
          </a:p>
          <a:p>
            <a:pPr marL="742950" lvl="1" indent="-285750" fontAlgn="base">
              <a:buFont typeface="Arial" panose="020B0604020202020204" pitchFamily="34" charset="0"/>
              <a:buChar char="•"/>
            </a:pPr>
            <a:r>
              <a:rPr lang="de-DE" sz="1800" dirty="0"/>
              <a:t>Halbierungsaufgaben</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9"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7" name="Rechteck 6"/>
          <p:cNvSpPr/>
          <p:nvPr/>
        </p:nvSpPr>
        <p:spPr>
          <a:xfrm>
            <a:off x="5168764" y="5902507"/>
            <a:ext cx="3628725" cy="335092"/>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(Götze et al., 2019, S. 73)</a:t>
            </a:r>
          </a:p>
        </p:txBody>
      </p:sp>
    </p:spTree>
    <p:extLst>
      <p:ext uri="{BB962C8B-B14F-4D97-AF65-F5344CB8AC3E}">
        <p14:creationId xmlns:p14="http://schemas.microsoft.com/office/powerpoint/2010/main" val="3186850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Abgerundetes Rechteck 11">
            <a:extLst>
              <a:ext uri="{FF2B5EF4-FFF2-40B4-BE49-F238E27FC236}">
                <a16:creationId xmlns:a16="http://schemas.microsoft.com/office/drawing/2014/main" id="{280C7438-6089-AFC6-1C38-4C328FE786B5}"/>
              </a:ext>
            </a:extLst>
          </p:cNvPr>
          <p:cNvSpPr/>
          <p:nvPr/>
        </p:nvSpPr>
        <p:spPr>
          <a:xfrm>
            <a:off x="1608960" y="207175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4" name="Rechteck 13">
            <a:extLst>
              <a:ext uri="{FF2B5EF4-FFF2-40B4-BE49-F238E27FC236}">
                <a16:creationId xmlns:a16="http://schemas.microsoft.com/office/drawing/2014/main" id="{4204D213-670F-AD49-1E70-A2EC3E29DE00}"/>
              </a:ext>
            </a:extLst>
          </p:cNvPr>
          <p:cNvSpPr/>
          <p:nvPr/>
        </p:nvSpPr>
        <p:spPr>
          <a:xfrm>
            <a:off x="1767499" y="2205875"/>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6A9264D-0E83-2C51-316D-6028CF7840E9}"/>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225753"/>
            <a:ext cx="5416456" cy="882399"/>
          </a:xfrm>
          <a:prstGeom prst="rect">
            <a:avLst/>
          </a:prstGeom>
        </p:spPr>
      </p:pic>
      <p:sp>
        <p:nvSpPr>
          <p:cNvPr id="2" name="Titel 1">
            <a:extLst>
              <a:ext uri="{FF2B5EF4-FFF2-40B4-BE49-F238E27FC236}">
                <a16:creationId xmlns:a16="http://schemas.microsoft.com/office/drawing/2014/main" id="{B7A85040-40CD-BD48-97CC-4A8D7A455F24}"/>
              </a:ext>
            </a:extLst>
          </p:cNvPr>
          <p:cNvSpPr>
            <a:spLocks noGrp="1"/>
          </p:cNvSpPr>
          <p:nvPr>
            <p:ph type="title"/>
          </p:nvPr>
        </p:nvSpPr>
        <p:spPr/>
        <p:txBody>
          <a:bodyPr>
            <a:normAutofit/>
          </a:bodyPr>
          <a:lstStyle/>
          <a:p>
            <a:r>
              <a:rPr lang="de-DE" dirty="0"/>
              <a:t>Einfache Aufgaben thematisieren</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3" name="Textplatzhalter 2"/>
          <p:cNvSpPr>
            <a:spLocks noGrp="1"/>
          </p:cNvSpPr>
          <p:nvPr>
            <p:ph type="body" sz="quarter" idx="13"/>
          </p:nvPr>
        </p:nvSpPr>
        <p:spPr/>
        <p:txBody>
          <a:bodyPr/>
          <a:lstStyle/>
          <a:p>
            <a:r>
              <a:rPr lang="de-DE" dirty="0"/>
              <a:t>1-1 AUFGABEN SICHER BEHERRSCHEN</a:t>
            </a:r>
          </a:p>
          <a:p>
            <a:endParaRPr lang="de-DE" dirty="0"/>
          </a:p>
        </p:txBody>
      </p:sp>
      <p:pic>
        <p:nvPicPr>
          <p:cNvPr id="13" name="Grafik 12">
            <a:hlinkClick r:id="rId4"/>
            <a:extLst>
              <a:ext uri="{FF2B5EF4-FFF2-40B4-BE49-F238E27FC236}">
                <a16:creationId xmlns:a16="http://schemas.microsoft.com/office/drawing/2014/main" id="{5456C890-CFED-29AA-ACDC-AE4F34370234}"/>
              </a:ext>
            </a:extLst>
          </p:cNvPr>
          <p:cNvPicPr>
            <a:picLocks noChangeAspect="1"/>
          </p:cNvPicPr>
          <p:nvPr/>
        </p:nvPicPr>
        <p:blipFill>
          <a:blip r:embed="rId5"/>
          <a:stretch>
            <a:fillRect/>
          </a:stretch>
        </p:blipFill>
        <p:spPr>
          <a:xfrm>
            <a:off x="1914737" y="2993414"/>
            <a:ext cx="5119200" cy="2863633"/>
          </a:xfrm>
          <a:prstGeom prst="rect">
            <a:avLst/>
          </a:prstGeom>
        </p:spPr>
      </p:pic>
      <p:sp>
        <p:nvSpPr>
          <p:cNvPr id="15" name="Textfeld 14">
            <a:extLst>
              <a:ext uri="{FF2B5EF4-FFF2-40B4-BE49-F238E27FC236}">
                <a16:creationId xmlns:a16="http://schemas.microsoft.com/office/drawing/2014/main" id="{16CADDE7-4580-14FD-FD9C-308D13949DC3}"/>
              </a:ext>
            </a:extLst>
          </p:cNvPr>
          <p:cNvSpPr txBox="1"/>
          <p:nvPr/>
        </p:nvSpPr>
        <p:spPr>
          <a:xfrm>
            <a:off x="7362314" y="4292133"/>
            <a:ext cx="1711348" cy="215444"/>
          </a:xfrm>
          <a:prstGeom prst="rect">
            <a:avLst/>
          </a:prstGeom>
          <a:noFill/>
        </p:spPr>
        <p:txBody>
          <a:bodyPr wrap="square" rtlCol="0">
            <a:spAutoFit/>
          </a:bodyPr>
          <a:lstStyle/>
          <a:p>
            <a:r>
              <a:rPr lang="de-DE" sz="800" dirty="0">
                <a:cs typeface="Arial" panose="020B0604020202020204" pitchFamily="34" charset="0"/>
              </a:rPr>
              <a:t>https://</a:t>
            </a:r>
            <a:r>
              <a:rPr lang="de-DE" sz="800" dirty="0" err="1"/>
              <a:t>mahiko.dzlm.de</a:t>
            </a:r>
            <a:r>
              <a:rPr lang="de-DE" sz="800" dirty="0"/>
              <a:t>/</a:t>
            </a:r>
            <a:r>
              <a:rPr lang="de-DE" sz="800" dirty="0" err="1"/>
              <a:t>node</a:t>
            </a:r>
            <a:r>
              <a:rPr lang="de-DE" sz="800" dirty="0"/>
              <a:t>/50</a:t>
            </a:r>
          </a:p>
        </p:txBody>
      </p:sp>
      <p:pic>
        <p:nvPicPr>
          <p:cNvPr id="17" name="Grafik 16">
            <a:extLst>
              <a:ext uri="{FF2B5EF4-FFF2-40B4-BE49-F238E27FC236}">
                <a16:creationId xmlns:a16="http://schemas.microsoft.com/office/drawing/2014/main" id="{6643F391-F529-6E83-BCF5-A45299B3E94E}"/>
              </a:ext>
            </a:extLst>
          </p:cNvPr>
          <p:cNvPicPr>
            <a:picLocks noChangeAspect="1"/>
          </p:cNvPicPr>
          <p:nvPr/>
        </p:nvPicPr>
        <p:blipFill>
          <a:blip r:embed="rId6"/>
          <a:stretch>
            <a:fillRect/>
          </a:stretch>
        </p:blipFill>
        <p:spPr>
          <a:xfrm>
            <a:off x="7490236" y="2993413"/>
            <a:ext cx="1218860" cy="1224000"/>
          </a:xfrm>
          <a:prstGeom prst="rect">
            <a:avLst/>
          </a:prstGeom>
        </p:spPr>
      </p:pic>
    </p:spTree>
    <p:extLst>
      <p:ext uri="{BB962C8B-B14F-4D97-AF65-F5344CB8AC3E}">
        <p14:creationId xmlns:p14="http://schemas.microsoft.com/office/powerpoint/2010/main" val="3362260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ine Ecke des Rechtecks schneiden 1"/>
          <p:cNvSpPr/>
          <p:nvPr/>
        </p:nvSpPr>
        <p:spPr>
          <a:xfrm>
            <a:off x="6127155" y="2073298"/>
            <a:ext cx="1180522" cy="1571187"/>
          </a:xfrm>
          <a:prstGeom prst="snip1Rect">
            <a:avLst>
              <a:gd name="adj"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el 1">
            <a:extLst>
              <a:ext uri="{FF2B5EF4-FFF2-40B4-BE49-F238E27FC236}">
                <a16:creationId xmlns:a16="http://schemas.microsoft.com/office/drawing/2014/main" id="{ECC56503-07C2-A343-A599-E6F1E4D9A669}"/>
              </a:ext>
            </a:extLst>
          </p:cNvPr>
          <p:cNvSpPr>
            <a:spLocks noGrp="1"/>
          </p:cNvSpPr>
          <p:nvPr>
            <p:ph type="title"/>
          </p:nvPr>
        </p:nvSpPr>
        <p:spPr/>
        <p:txBody>
          <a:bodyPr>
            <a:normAutofit/>
          </a:bodyPr>
          <a:lstStyle/>
          <a:p>
            <a:r>
              <a:rPr lang="de-DE" dirty="0"/>
              <a:t>Einfache Aufgaben thematisieren</a:t>
            </a:r>
          </a:p>
        </p:txBody>
      </p:sp>
      <p:sp>
        <p:nvSpPr>
          <p:cNvPr id="5" name="Datumsplatzhalter 4">
            <a:extLst>
              <a:ext uri="{FF2B5EF4-FFF2-40B4-BE49-F238E27FC236}">
                <a16:creationId xmlns:a16="http://schemas.microsoft.com/office/drawing/2014/main" id="{78B243D3-B465-E149-9257-E5D45F39C293}"/>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CEA05AA-FEF8-ED47-B144-A9277433C5F5}"/>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7" name="Textfeld 6"/>
          <p:cNvSpPr txBox="1"/>
          <p:nvPr/>
        </p:nvSpPr>
        <p:spPr>
          <a:xfrm>
            <a:off x="5881976" y="4564985"/>
            <a:ext cx="1794599" cy="749372"/>
          </a:xfrm>
          <a:prstGeom prst="rect">
            <a:avLst/>
          </a:prstGeom>
          <a:noFill/>
        </p:spPr>
        <p:txBody>
          <a:bodyPr wrap="square" rtlCol="0">
            <a:spAutoFit/>
          </a:bodyPr>
          <a:lstStyle/>
          <a:p>
            <a:pPr algn="ctr">
              <a:lnSpc>
                <a:spcPct val="150000"/>
              </a:lnSpc>
            </a:pPr>
            <a:r>
              <a:rPr lang="de-DE" sz="3200" b="1" dirty="0">
                <a:latin typeface="Comic Sans MS" panose="030F0902030302020204" pitchFamily="66" charset="0"/>
              </a:rPr>
              <a:t>5 + 3</a:t>
            </a:r>
          </a:p>
        </p:txBody>
      </p:sp>
      <p:sp>
        <p:nvSpPr>
          <p:cNvPr id="14" name="Abgerundete rechteckige Legende 13">
            <a:extLst>
              <a:ext uri="{FF2B5EF4-FFF2-40B4-BE49-F238E27FC236}">
                <a16:creationId xmlns:a16="http://schemas.microsoft.com/office/drawing/2014/main" id="{19035F44-6B6B-09F9-526C-758EBABBB105}"/>
              </a:ext>
            </a:extLst>
          </p:cNvPr>
          <p:cNvSpPr/>
          <p:nvPr/>
        </p:nvSpPr>
        <p:spPr>
          <a:xfrm>
            <a:off x="1497680" y="4863934"/>
            <a:ext cx="1661686" cy="819038"/>
          </a:xfrm>
          <a:prstGeom prst="wedgeRoundRectCallout">
            <a:avLst>
              <a:gd name="adj1" fmla="val 59296"/>
              <a:gd name="adj2" fmla="val 8993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Fünf plus drei sind acht.</a:t>
            </a:r>
          </a:p>
        </p:txBody>
      </p:sp>
      <p:sp>
        <p:nvSpPr>
          <p:cNvPr id="16" name="Abgerundete rechteckige Legende 15">
            <a:extLst>
              <a:ext uri="{FF2B5EF4-FFF2-40B4-BE49-F238E27FC236}">
                <a16:creationId xmlns:a16="http://schemas.microsoft.com/office/drawing/2014/main" id="{19035F44-6B6B-09F9-526C-758EBABBB105}"/>
              </a:ext>
            </a:extLst>
          </p:cNvPr>
          <p:cNvSpPr/>
          <p:nvPr/>
        </p:nvSpPr>
        <p:spPr>
          <a:xfrm>
            <a:off x="463825" y="3828355"/>
            <a:ext cx="2601360" cy="882593"/>
          </a:xfrm>
          <a:prstGeom prst="wedgeRoundRectCallout">
            <a:avLst>
              <a:gd name="adj1" fmla="val -41402"/>
              <a:gd name="adj2" fmla="val 9327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lege einen 5er-Streifen und drei Plättchen.</a:t>
            </a:r>
          </a:p>
        </p:txBody>
      </p:sp>
      <p:sp>
        <p:nvSpPr>
          <p:cNvPr id="4" name="Textplatzhalter 3">
            <a:extLst>
              <a:ext uri="{FF2B5EF4-FFF2-40B4-BE49-F238E27FC236}">
                <a16:creationId xmlns:a16="http://schemas.microsoft.com/office/drawing/2014/main" id="{25CE7073-C7C9-3110-7BDD-D23035398760}"/>
              </a:ext>
            </a:extLst>
          </p:cNvPr>
          <p:cNvSpPr>
            <a:spLocks noGrp="1"/>
          </p:cNvSpPr>
          <p:nvPr>
            <p:ph type="body" sz="quarter" idx="13"/>
          </p:nvPr>
        </p:nvSpPr>
        <p:spPr/>
        <p:txBody>
          <a:bodyPr/>
          <a:lstStyle/>
          <a:p>
            <a:r>
              <a:rPr lang="de-DE" dirty="0"/>
              <a:t>RÜCKBLICK: BEDEUTUNG DER DARSTELLUNGSVERNETZUNG</a:t>
            </a:r>
          </a:p>
          <a:p>
            <a:endParaRPr lang="de-DE" dirty="0"/>
          </a:p>
        </p:txBody>
      </p:sp>
      <p:pic>
        <p:nvPicPr>
          <p:cNvPr id="34"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6135" y="2560158"/>
            <a:ext cx="2860070" cy="26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633523" y="2278983"/>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515306" y="2281323"/>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160661" y="2281323"/>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278876" y="2281323"/>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4"/>
          <p:cNvPicPr>
            <a:picLocks noChangeAspect="1" noChangeArrowheads="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397091" y="2281323"/>
            <a:ext cx="10800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a:extLst>
              <a:ext uri="{FF2B5EF4-FFF2-40B4-BE49-F238E27FC236}">
                <a16:creationId xmlns:a16="http://schemas.microsoft.com/office/drawing/2014/main" id="{C612F35D-F805-3ABC-9B7B-DB4FF26FF757}"/>
              </a:ext>
            </a:extLst>
          </p:cNvPr>
          <p:cNvPicPr>
            <a:picLocks noChangeAspect="1" noChangeArrowheads="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5400000">
            <a:off x="7273932" y="2174091"/>
            <a:ext cx="567660" cy="8901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463" y="2130276"/>
            <a:ext cx="2108868" cy="41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044" y="2123766"/>
            <a:ext cx="1033119" cy="22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8532" y="2161282"/>
            <a:ext cx="158948" cy="15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9059" y="2161282"/>
            <a:ext cx="158948" cy="15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8005" y="2161282"/>
            <a:ext cx="158948" cy="15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bwMode="auto">
          <a:xfrm>
            <a:off x="1937969" y="2255954"/>
            <a:ext cx="501825" cy="82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920185" y="2276625"/>
            <a:ext cx="108374"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7033323" y="2276625"/>
            <a:ext cx="108374"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11">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808635" y="2276625"/>
            <a:ext cx="108374"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a:extLst>
              <a:ext uri="{FF2B5EF4-FFF2-40B4-BE49-F238E27FC236}">
                <a16:creationId xmlns:a16="http://schemas.microsoft.com/office/drawing/2014/main" id="{1393B665-7E12-FD1B-A55F-A69A82D1C133}"/>
              </a:ext>
            </a:extLst>
          </p:cNvPr>
          <p:cNvSpPr txBox="1"/>
          <p:nvPr/>
        </p:nvSpPr>
        <p:spPr>
          <a:xfrm>
            <a:off x="7527925" y="6004025"/>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089866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7957FD1-C360-1F16-C00D-5B2F3F1C548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48D1F0C-6B60-66D3-D2DF-DAA0746B6CE4}"/>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106" name="Textplatzhalter 2">
            <a:extLst>
              <a:ext uri="{FF2B5EF4-FFF2-40B4-BE49-F238E27FC236}">
                <a16:creationId xmlns:a16="http://schemas.microsoft.com/office/drawing/2014/main" id="{50B27F87-8F0C-D603-88D9-ECC8D58EAAD0}"/>
              </a:ext>
            </a:extLst>
          </p:cNvPr>
          <p:cNvSpPr>
            <a:spLocks noGrp="1"/>
          </p:cNvSpPr>
          <p:nvPr>
            <p:ph type="body" sz="quarter" idx="13"/>
          </p:nvPr>
        </p:nvSpPr>
        <p:spPr>
          <a:xfrm>
            <a:off x="1096266" y="1194030"/>
            <a:ext cx="7615934" cy="445628"/>
          </a:xfrm>
        </p:spPr>
        <p:txBody>
          <a:bodyPr/>
          <a:lstStyle/>
          <a:p>
            <a:r>
              <a:rPr lang="de-DE" dirty="0"/>
              <a:t>RÜCKBLICK: DAS VIERPHASENMODELL</a:t>
            </a:r>
          </a:p>
        </p:txBody>
      </p:sp>
      <p:grpSp>
        <p:nvGrpSpPr>
          <p:cNvPr id="110" name="Gruppieren 109">
            <a:extLst>
              <a:ext uri="{FF2B5EF4-FFF2-40B4-BE49-F238E27FC236}">
                <a16:creationId xmlns:a16="http://schemas.microsoft.com/office/drawing/2014/main" id="{4C083EE4-E7E8-AA6C-FA21-B722AA5D2C57}"/>
              </a:ext>
            </a:extLst>
          </p:cNvPr>
          <p:cNvGrpSpPr/>
          <p:nvPr/>
        </p:nvGrpSpPr>
        <p:grpSpPr>
          <a:xfrm>
            <a:off x="528459" y="5621490"/>
            <a:ext cx="5879151" cy="658067"/>
            <a:chOff x="528459" y="5621490"/>
            <a:chExt cx="5879151" cy="658067"/>
          </a:xfrm>
        </p:grpSpPr>
        <p:sp>
          <p:nvSpPr>
            <p:cNvPr id="112" name="Textfeld 111">
              <a:extLst>
                <a:ext uri="{FF2B5EF4-FFF2-40B4-BE49-F238E27FC236}">
                  <a16:creationId xmlns:a16="http://schemas.microsoft.com/office/drawing/2014/main" id="{189E0FF8-1152-3C4E-62CF-8C98DDB2C5B4}"/>
                </a:ext>
              </a:extLst>
            </p:cNvPr>
            <p:cNvSpPr txBox="1"/>
            <p:nvPr/>
          </p:nvSpPr>
          <p:spPr>
            <a:xfrm>
              <a:off x="528459" y="5941003"/>
              <a:ext cx="5879151" cy="338554"/>
            </a:xfrm>
            <a:prstGeom prst="rect">
              <a:avLst/>
            </a:prstGeom>
            <a:noFill/>
          </p:spPr>
          <p:txBody>
            <a:bodyPr wrap="square" rtlCol="0">
              <a:spAutoFit/>
            </a:bodyPr>
            <a:lstStyle/>
            <a:p>
              <a:r>
                <a:rPr lang="de-DE" sz="1600" b="1" dirty="0"/>
                <a:t>Falls es noch nicht klappt:</a:t>
              </a:r>
              <a:r>
                <a:rPr lang="de-DE" sz="1600" b="1" dirty="0">
                  <a:sym typeface="Wingdings" panose="05000000000000000000" pitchFamily="2" charset="2"/>
                </a:rPr>
                <a:t> zurück in die vorherige Phase</a:t>
              </a:r>
              <a:endParaRPr lang="de-DE" sz="1600" b="1" dirty="0"/>
            </a:p>
          </p:txBody>
        </p:sp>
        <p:sp>
          <p:nvSpPr>
            <p:cNvPr id="111" name="Bogen 110">
              <a:extLst>
                <a:ext uri="{FF2B5EF4-FFF2-40B4-BE49-F238E27FC236}">
                  <a16:creationId xmlns:a16="http://schemas.microsoft.com/office/drawing/2014/main" id="{49740082-A316-344E-F81F-453B77D6F46B}"/>
                </a:ext>
              </a:extLst>
            </p:cNvPr>
            <p:cNvSpPr/>
            <p:nvPr/>
          </p:nvSpPr>
          <p:spPr>
            <a:xfrm rot="10800000" flipH="1">
              <a:off x="4055496" y="5621490"/>
              <a:ext cx="1284356" cy="355309"/>
            </a:xfrm>
            <a:prstGeom prst="arc">
              <a:avLst>
                <a:gd name="adj1" fmla="val 10672298"/>
                <a:gd name="adj2" fmla="val 14227"/>
              </a:avLst>
            </a:prstGeom>
            <a:ln w="3810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sp>
        <p:nvSpPr>
          <p:cNvPr id="109" name="Rechteck 108">
            <a:extLst>
              <a:ext uri="{FF2B5EF4-FFF2-40B4-BE49-F238E27FC236}">
                <a16:creationId xmlns:a16="http://schemas.microsoft.com/office/drawing/2014/main" id="{EC82CF7F-C877-2E18-043C-87B8B5F2F0A1}"/>
              </a:ext>
            </a:extLst>
          </p:cNvPr>
          <p:cNvSpPr/>
          <p:nvPr/>
        </p:nvSpPr>
        <p:spPr>
          <a:xfrm>
            <a:off x="4664383" y="3769799"/>
            <a:ext cx="4280116" cy="2095217"/>
          </a:xfrm>
          <a:prstGeom prst="rect">
            <a:avLst/>
          </a:prstGeom>
          <a:solidFill>
            <a:srgbClr val="009999">
              <a:alpha val="24833"/>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0203101D-2613-3888-72CE-FE0345F3298A}"/>
              </a:ext>
            </a:extLst>
          </p:cNvPr>
          <p:cNvSpPr/>
          <p:nvPr/>
        </p:nvSpPr>
        <p:spPr>
          <a:xfrm>
            <a:off x="214767" y="3771325"/>
            <a:ext cx="4280116" cy="2095217"/>
          </a:xfrm>
          <a:prstGeom prst="rect">
            <a:avLst/>
          </a:prstGeom>
          <a:solidFill>
            <a:srgbClr val="737373">
              <a:alpha val="25267"/>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28E92621-5C7F-6B29-ED72-8FE9DC9DD2D3}"/>
              </a:ext>
            </a:extLst>
          </p:cNvPr>
          <p:cNvSpPr/>
          <p:nvPr/>
        </p:nvSpPr>
        <p:spPr>
          <a:xfrm>
            <a:off x="4649119" y="1616945"/>
            <a:ext cx="4280116" cy="2095217"/>
          </a:xfrm>
          <a:prstGeom prst="rect">
            <a:avLst/>
          </a:prstGeom>
          <a:solidFill>
            <a:srgbClr val="F8B44F">
              <a:alpha val="2463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81FCE6E4-7011-CCB8-8F8E-CDC974EA1781}"/>
              </a:ext>
            </a:extLst>
          </p:cNvPr>
          <p:cNvSpPr/>
          <p:nvPr/>
        </p:nvSpPr>
        <p:spPr>
          <a:xfrm>
            <a:off x="214767" y="1616945"/>
            <a:ext cx="4280116" cy="2095217"/>
          </a:xfrm>
          <a:prstGeom prst="rect">
            <a:avLst/>
          </a:prstGeom>
          <a:solidFill>
            <a:srgbClr val="CDB987">
              <a:alpha val="2477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B9F1CB0B-BC01-3028-E7B6-41D25BB87FA0}"/>
              </a:ext>
            </a:extLst>
          </p:cNvPr>
          <p:cNvSpPr>
            <a:spLocks noChangeAspect="1"/>
          </p:cNvSpPr>
          <p:nvPr/>
        </p:nvSpPr>
        <p:spPr>
          <a:xfrm>
            <a:off x="352389" y="1699113"/>
            <a:ext cx="462249" cy="481529"/>
          </a:xfrm>
          <a:prstGeom prst="ellipse">
            <a:avLst/>
          </a:prstGeom>
          <a:solidFill>
            <a:srgbClr val="CDB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FF3452FD-304B-093D-37AD-2470B93E9716}"/>
              </a:ext>
            </a:extLst>
          </p:cNvPr>
          <p:cNvSpPr txBox="1"/>
          <p:nvPr/>
        </p:nvSpPr>
        <p:spPr>
          <a:xfrm>
            <a:off x="413730" y="1756605"/>
            <a:ext cx="524475" cy="366543"/>
          </a:xfrm>
          <a:prstGeom prst="rect">
            <a:avLst/>
          </a:prstGeom>
          <a:noFill/>
        </p:spPr>
        <p:txBody>
          <a:bodyPr wrap="square" rtlCol="0">
            <a:spAutoFit/>
          </a:bodyPr>
          <a:lstStyle/>
          <a:p>
            <a:r>
              <a:rPr lang="de-DE" dirty="0">
                <a:solidFill>
                  <a:schemeClr val="bg1"/>
                </a:solidFill>
              </a:rPr>
              <a:t>1.</a:t>
            </a:r>
          </a:p>
        </p:txBody>
      </p:sp>
      <p:grpSp>
        <p:nvGrpSpPr>
          <p:cNvPr id="35" name="Gruppieren 34">
            <a:extLst>
              <a:ext uri="{FF2B5EF4-FFF2-40B4-BE49-F238E27FC236}">
                <a16:creationId xmlns:a16="http://schemas.microsoft.com/office/drawing/2014/main" id="{F2E80153-C226-F069-472C-352BB1D1E102}"/>
              </a:ext>
            </a:extLst>
          </p:cNvPr>
          <p:cNvGrpSpPr/>
          <p:nvPr/>
        </p:nvGrpSpPr>
        <p:grpSpPr>
          <a:xfrm>
            <a:off x="2458145" y="2733226"/>
            <a:ext cx="1977001" cy="380015"/>
            <a:chOff x="2851435" y="2574898"/>
            <a:chExt cx="5475133" cy="1094738"/>
          </a:xfrm>
        </p:grpSpPr>
        <p:pic>
          <p:nvPicPr>
            <p:cNvPr id="13" name="Grafik 12">
              <a:extLst>
                <a:ext uri="{FF2B5EF4-FFF2-40B4-BE49-F238E27FC236}">
                  <a16:creationId xmlns:a16="http://schemas.microsoft.com/office/drawing/2014/main" id="{4D9B88E9-EF15-C2CA-9127-FC79E3F364FE}"/>
                </a:ext>
              </a:extLst>
            </p:cNvPr>
            <p:cNvPicPr>
              <a:picLocks noChangeAspect="1"/>
            </p:cNvPicPr>
            <p:nvPr/>
          </p:nvPicPr>
          <p:blipFill>
            <a:blip r:embed="rId3"/>
            <a:stretch>
              <a:fillRect/>
            </a:stretch>
          </p:blipFill>
          <p:spPr>
            <a:xfrm>
              <a:off x="2852878" y="2574898"/>
              <a:ext cx="5473690" cy="1094738"/>
            </a:xfrm>
            <a:prstGeom prst="rect">
              <a:avLst/>
            </a:prstGeom>
          </p:spPr>
        </p:pic>
        <p:grpSp>
          <p:nvGrpSpPr>
            <p:cNvPr id="14" name="Gruppieren 13">
              <a:extLst>
                <a:ext uri="{FF2B5EF4-FFF2-40B4-BE49-F238E27FC236}">
                  <a16:creationId xmlns:a16="http://schemas.microsoft.com/office/drawing/2014/main" id="{D0F23AA5-0844-4639-1D15-973E499082A0}"/>
                </a:ext>
              </a:extLst>
            </p:cNvPr>
            <p:cNvGrpSpPr/>
            <p:nvPr/>
          </p:nvGrpSpPr>
          <p:grpSpPr>
            <a:xfrm>
              <a:off x="2851435" y="2574899"/>
              <a:ext cx="3851575" cy="528552"/>
              <a:chOff x="3877446" y="1754288"/>
              <a:chExt cx="2408739" cy="330552"/>
            </a:xfrm>
          </p:grpSpPr>
          <p:pic>
            <p:nvPicPr>
              <p:cNvPr id="16" name="Grafik 15">
                <a:extLst>
                  <a:ext uri="{FF2B5EF4-FFF2-40B4-BE49-F238E27FC236}">
                    <a16:creationId xmlns:a16="http://schemas.microsoft.com/office/drawing/2014/main" id="{2C59D55D-7BF3-9487-2A41-E534B836B0CB}"/>
                  </a:ext>
                </a:extLst>
              </p:cNvPr>
              <p:cNvPicPr>
                <a:picLocks noChangeAspect="1"/>
              </p:cNvPicPr>
              <p:nvPr/>
            </p:nvPicPr>
            <p:blipFill>
              <a:blip r:embed="rId4"/>
              <a:stretch>
                <a:fillRect/>
              </a:stretch>
            </p:blipFill>
            <p:spPr>
              <a:xfrm>
                <a:off x="5660520" y="1788850"/>
                <a:ext cx="288000" cy="288000"/>
              </a:xfrm>
              <a:prstGeom prst="rect">
                <a:avLst/>
              </a:prstGeom>
            </p:spPr>
          </p:pic>
          <p:pic>
            <p:nvPicPr>
              <p:cNvPr id="17" name="Grafik 16">
                <a:extLst>
                  <a:ext uri="{FF2B5EF4-FFF2-40B4-BE49-F238E27FC236}">
                    <a16:creationId xmlns:a16="http://schemas.microsoft.com/office/drawing/2014/main" id="{DBB6863D-5F8A-AB13-9CF2-0A49772541B9}"/>
                  </a:ext>
                </a:extLst>
              </p:cNvPr>
              <p:cNvPicPr>
                <a:picLocks noChangeAspect="1"/>
              </p:cNvPicPr>
              <p:nvPr/>
            </p:nvPicPr>
            <p:blipFill>
              <a:blip r:embed="rId5"/>
              <a:stretch>
                <a:fillRect/>
              </a:stretch>
            </p:blipFill>
            <p:spPr>
              <a:xfrm>
                <a:off x="3877446" y="1754288"/>
                <a:ext cx="1721974" cy="330552"/>
              </a:xfrm>
              <a:prstGeom prst="rect">
                <a:avLst/>
              </a:prstGeom>
            </p:spPr>
          </p:pic>
          <p:pic>
            <p:nvPicPr>
              <p:cNvPr id="18" name="Grafik 17">
                <a:extLst>
                  <a:ext uri="{FF2B5EF4-FFF2-40B4-BE49-F238E27FC236}">
                    <a16:creationId xmlns:a16="http://schemas.microsoft.com/office/drawing/2014/main" id="{9AECCDED-1D63-FB2B-35E8-182DAD793F4E}"/>
                  </a:ext>
                </a:extLst>
              </p:cNvPr>
              <p:cNvPicPr>
                <a:picLocks noChangeAspect="1"/>
              </p:cNvPicPr>
              <p:nvPr/>
            </p:nvPicPr>
            <p:blipFill>
              <a:blip r:embed="rId4"/>
              <a:stretch>
                <a:fillRect/>
              </a:stretch>
            </p:blipFill>
            <p:spPr>
              <a:xfrm>
                <a:off x="5998185" y="1782307"/>
                <a:ext cx="288000" cy="288000"/>
              </a:xfrm>
              <a:prstGeom prst="rect">
                <a:avLst/>
              </a:prstGeom>
            </p:spPr>
          </p:pic>
        </p:grpSp>
        <p:pic>
          <p:nvPicPr>
            <p:cNvPr id="24" name="Grafik 23">
              <a:extLst>
                <a:ext uri="{FF2B5EF4-FFF2-40B4-BE49-F238E27FC236}">
                  <a16:creationId xmlns:a16="http://schemas.microsoft.com/office/drawing/2014/main" id="{7CA82112-5703-CE8D-765C-F3B32667A8E0}"/>
                </a:ext>
              </a:extLst>
            </p:cNvPr>
            <p:cNvPicPr>
              <a:picLocks noChangeAspect="1"/>
            </p:cNvPicPr>
            <p:nvPr/>
          </p:nvPicPr>
          <p:blipFill>
            <a:blip r:embed="rId4"/>
            <a:stretch>
              <a:fillRect/>
            </a:stretch>
          </p:blipFill>
          <p:spPr>
            <a:xfrm>
              <a:off x="6737357" y="2721103"/>
              <a:ext cx="460512" cy="460512"/>
            </a:xfrm>
            <a:prstGeom prst="rect">
              <a:avLst/>
            </a:prstGeom>
          </p:spPr>
        </p:pic>
      </p:grpSp>
      <p:sp>
        <p:nvSpPr>
          <p:cNvPr id="37" name="Textfeld 36">
            <a:extLst>
              <a:ext uri="{FF2B5EF4-FFF2-40B4-BE49-F238E27FC236}">
                <a16:creationId xmlns:a16="http://schemas.microsoft.com/office/drawing/2014/main" id="{2E159AF3-EFEB-B625-7012-3040B23B3A51}"/>
              </a:ext>
            </a:extLst>
          </p:cNvPr>
          <p:cNvSpPr txBox="1"/>
          <p:nvPr/>
        </p:nvSpPr>
        <p:spPr>
          <a:xfrm>
            <a:off x="2976665" y="2217729"/>
            <a:ext cx="935167" cy="305454"/>
          </a:xfrm>
          <a:prstGeom prst="rect">
            <a:avLst/>
          </a:prstGeom>
          <a:noFill/>
        </p:spPr>
        <p:txBody>
          <a:bodyPr wrap="square" rtlCol="0">
            <a:spAutoFit/>
          </a:bodyPr>
          <a:lstStyle/>
          <a:p>
            <a:pPr algn="r"/>
            <a:r>
              <a:rPr lang="de-DE" sz="1400" dirty="0"/>
              <a:t>5 + 3 = 8</a:t>
            </a:r>
          </a:p>
        </p:txBody>
      </p:sp>
      <p:sp>
        <p:nvSpPr>
          <p:cNvPr id="44" name="Textfeld 2">
            <a:extLst>
              <a:ext uri="{FF2B5EF4-FFF2-40B4-BE49-F238E27FC236}">
                <a16:creationId xmlns:a16="http://schemas.microsoft.com/office/drawing/2014/main" id="{A95C5F98-2B5C-09EC-3A67-CCF1A503D280}"/>
              </a:ext>
            </a:extLst>
          </p:cNvPr>
          <p:cNvSpPr txBox="1">
            <a:spLocks noChangeArrowheads="1"/>
          </p:cNvSpPr>
          <p:nvPr/>
        </p:nvSpPr>
        <p:spPr bwMode="auto">
          <a:xfrm>
            <a:off x="4627926" y="1493218"/>
            <a:ext cx="2229325" cy="2322308"/>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mit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4D52325E-4868-94BB-5888-DDB2A1C85198}"/>
              </a:ext>
            </a:extLst>
          </p:cNvPr>
          <p:cNvSpPr>
            <a:spLocks noChangeAspect="1"/>
          </p:cNvSpPr>
          <p:nvPr/>
        </p:nvSpPr>
        <p:spPr>
          <a:xfrm>
            <a:off x="4783353" y="1709702"/>
            <a:ext cx="462249" cy="481529"/>
          </a:xfrm>
          <a:prstGeom prst="ellipse">
            <a:avLst/>
          </a:prstGeom>
          <a:solidFill>
            <a:srgbClr val="F8B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45">
            <a:extLst>
              <a:ext uri="{FF2B5EF4-FFF2-40B4-BE49-F238E27FC236}">
                <a16:creationId xmlns:a16="http://schemas.microsoft.com/office/drawing/2014/main" id="{92D823B1-3393-C984-5BA5-AF90FC56D1EA}"/>
              </a:ext>
            </a:extLst>
          </p:cNvPr>
          <p:cNvSpPr txBox="1"/>
          <p:nvPr/>
        </p:nvSpPr>
        <p:spPr>
          <a:xfrm>
            <a:off x="4844694" y="1767194"/>
            <a:ext cx="524475" cy="366543"/>
          </a:xfrm>
          <a:prstGeom prst="rect">
            <a:avLst/>
          </a:prstGeom>
          <a:noFill/>
        </p:spPr>
        <p:txBody>
          <a:bodyPr wrap="square" rtlCol="0">
            <a:spAutoFit/>
          </a:bodyPr>
          <a:lstStyle/>
          <a:p>
            <a:r>
              <a:rPr lang="de-DE" dirty="0">
                <a:solidFill>
                  <a:schemeClr val="bg1"/>
                </a:solidFill>
              </a:rPr>
              <a:t>2.</a:t>
            </a:r>
          </a:p>
        </p:txBody>
      </p:sp>
      <p:grpSp>
        <p:nvGrpSpPr>
          <p:cNvPr id="72" name="Gruppieren 71">
            <a:extLst>
              <a:ext uri="{FF2B5EF4-FFF2-40B4-BE49-F238E27FC236}">
                <a16:creationId xmlns:a16="http://schemas.microsoft.com/office/drawing/2014/main" id="{FE09B12F-1056-36DE-1073-D56F10824702}"/>
              </a:ext>
            </a:extLst>
          </p:cNvPr>
          <p:cNvGrpSpPr>
            <a:grpSpLocks noChangeAspect="1"/>
          </p:cNvGrpSpPr>
          <p:nvPr/>
        </p:nvGrpSpPr>
        <p:grpSpPr>
          <a:xfrm>
            <a:off x="6842444" y="1663223"/>
            <a:ext cx="2040974" cy="1956982"/>
            <a:chOff x="2924606" y="2232085"/>
            <a:chExt cx="4109411" cy="3940298"/>
          </a:xfrm>
        </p:grpSpPr>
        <p:pic>
          <p:nvPicPr>
            <p:cNvPr id="66" name="Grafik 65">
              <a:extLst>
                <a:ext uri="{FF2B5EF4-FFF2-40B4-BE49-F238E27FC236}">
                  <a16:creationId xmlns:a16="http://schemas.microsoft.com/office/drawing/2014/main" id="{FA2C9436-3E62-0F27-F657-4C060D5684AB}"/>
                </a:ext>
              </a:extLst>
            </p:cNvPr>
            <p:cNvPicPr>
              <a:picLocks noChangeAspect="1"/>
            </p:cNvPicPr>
            <p:nvPr/>
          </p:nvPicPr>
          <p:blipFill>
            <a:blip r:embed="rId6"/>
            <a:stretch>
              <a:fillRect/>
            </a:stretch>
          </p:blipFill>
          <p:spPr>
            <a:xfrm>
              <a:off x="2924606" y="2842187"/>
              <a:ext cx="2932765" cy="3330196"/>
            </a:xfrm>
            <a:prstGeom prst="rect">
              <a:avLst/>
            </a:prstGeom>
          </p:spPr>
        </p:pic>
        <p:sp>
          <p:nvSpPr>
            <p:cNvPr id="69" name="Abgerundete rechteckige Legende 68">
              <a:extLst>
                <a:ext uri="{FF2B5EF4-FFF2-40B4-BE49-F238E27FC236}">
                  <a16:creationId xmlns:a16="http://schemas.microsoft.com/office/drawing/2014/main" id="{AF400D54-35A3-50F8-CFE1-FD7E172C613B}"/>
                </a:ext>
              </a:extLst>
            </p:cNvPr>
            <p:cNvSpPr/>
            <p:nvPr/>
          </p:nvSpPr>
          <p:spPr>
            <a:xfrm>
              <a:off x="5439501" y="2232085"/>
              <a:ext cx="1594516" cy="1343080"/>
            </a:xfrm>
            <a:prstGeom prst="wedgeRoundRectCallout">
              <a:avLst>
                <a:gd name="adj1" fmla="val -66563"/>
                <a:gd name="adj2" fmla="val 36369"/>
                <a:gd name="adj3" fmla="val 16667"/>
              </a:avLst>
            </a:prstGeom>
            <a:solidFill>
              <a:schemeClr val="bg1"/>
            </a:solidFill>
            <a:ln>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0" name="Textfeld 69">
              <a:extLst>
                <a:ext uri="{FF2B5EF4-FFF2-40B4-BE49-F238E27FC236}">
                  <a16:creationId xmlns:a16="http://schemas.microsoft.com/office/drawing/2014/main" id="{9D364112-9519-7AC0-FD57-8B018BC54B99}"/>
                </a:ext>
              </a:extLst>
            </p:cNvPr>
            <p:cNvSpPr txBox="1"/>
            <p:nvPr/>
          </p:nvSpPr>
          <p:spPr>
            <a:xfrm>
              <a:off x="5410648" y="2252944"/>
              <a:ext cx="1623369" cy="1301359"/>
            </a:xfrm>
            <a:prstGeom prst="rect">
              <a:avLst/>
            </a:prstGeom>
            <a:noFill/>
          </p:spPr>
          <p:txBody>
            <a:bodyPr wrap="square" rtlCol="0">
              <a:spAutoFit/>
            </a:bodyPr>
            <a:lstStyle/>
            <a:p>
              <a:pPr algn="ctr"/>
              <a:r>
                <a:rPr lang="de-DE" sz="600" dirty="0"/>
                <a:t>Lege zuerst einen 5er-Streifen in das 20er-Feld. Jetzt legst du noch drei Plättchen dazu..</a:t>
              </a:r>
            </a:p>
          </p:txBody>
        </p:sp>
      </p:grpSp>
      <p:sp>
        <p:nvSpPr>
          <p:cNvPr id="3" name="Oval 2">
            <a:extLst>
              <a:ext uri="{FF2B5EF4-FFF2-40B4-BE49-F238E27FC236}">
                <a16:creationId xmlns:a16="http://schemas.microsoft.com/office/drawing/2014/main" id="{846450F8-5D1B-165E-7577-9311053125D4}"/>
              </a:ext>
            </a:extLst>
          </p:cNvPr>
          <p:cNvSpPr>
            <a:spLocks noChangeAspect="1"/>
          </p:cNvSpPr>
          <p:nvPr/>
        </p:nvSpPr>
        <p:spPr>
          <a:xfrm>
            <a:off x="352389" y="3852379"/>
            <a:ext cx="462249" cy="481529"/>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63E5F997-62C1-204D-4706-C9274FCE9047}"/>
              </a:ext>
            </a:extLst>
          </p:cNvPr>
          <p:cNvSpPr txBox="1"/>
          <p:nvPr/>
        </p:nvSpPr>
        <p:spPr>
          <a:xfrm>
            <a:off x="413730" y="3909871"/>
            <a:ext cx="524475" cy="366543"/>
          </a:xfrm>
          <a:prstGeom prst="rect">
            <a:avLst/>
          </a:prstGeom>
          <a:noFill/>
        </p:spPr>
        <p:txBody>
          <a:bodyPr wrap="square" rtlCol="0">
            <a:spAutoFit/>
          </a:bodyPr>
          <a:lstStyle/>
          <a:p>
            <a:r>
              <a:rPr lang="de-DE" dirty="0">
                <a:solidFill>
                  <a:schemeClr val="bg1"/>
                </a:solidFill>
              </a:rPr>
              <a:t>3.</a:t>
            </a:r>
          </a:p>
        </p:txBody>
      </p:sp>
      <p:sp>
        <p:nvSpPr>
          <p:cNvPr id="51" name="Textfeld 2">
            <a:extLst>
              <a:ext uri="{FF2B5EF4-FFF2-40B4-BE49-F238E27FC236}">
                <a16:creationId xmlns:a16="http://schemas.microsoft.com/office/drawing/2014/main" id="{FFCE1F9F-3D53-6E71-03A6-D2FA68CC5725}"/>
              </a:ext>
            </a:extLst>
          </p:cNvPr>
          <p:cNvSpPr txBox="1">
            <a:spLocks noChangeArrowheads="1"/>
          </p:cNvSpPr>
          <p:nvPr/>
        </p:nvSpPr>
        <p:spPr bwMode="auto">
          <a:xfrm>
            <a:off x="182530" y="3690918"/>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beschreibt die Materialhandlung ohne Sicht auf das Material.</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Oval 64">
            <a:extLst>
              <a:ext uri="{FF2B5EF4-FFF2-40B4-BE49-F238E27FC236}">
                <a16:creationId xmlns:a16="http://schemas.microsoft.com/office/drawing/2014/main" id="{42BE5F6C-C76F-6EEC-8C95-582B4A723BEA}"/>
              </a:ext>
            </a:extLst>
          </p:cNvPr>
          <p:cNvSpPr>
            <a:spLocks noChangeAspect="1"/>
          </p:cNvSpPr>
          <p:nvPr/>
        </p:nvSpPr>
        <p:spPr>
          <a:xfrm>
            <a:off x="4783352" y="3849491"/>
            <a:ext cx="462249" cy="481529"/>
          </a:xfrm>
          <a:prstGeom prst="ellipse">
            <a:avLst/>
          </a:prstGeom>
          <a:solidFill>
            <a:srgbClr val="327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Textfeld 66">
            <a:extLst>
              <a:ext uri="{FF2B5EF4-FFF2-40B4-BE49-F238E27FC236}">
                <a16:creationId xmlns:a16="http://schemas.microsoft.com/office/drawing/2014/main" id="{D6404C25-A49D-EF98-99A4-54FED77355DE}"/>
              </a:ext>
            </a:extLst>
          </p:cNvPr>
          <p:cNvSpPr txBox="1"/>
          <p:nvPr/>
        </p:nvSpPr>
        <p:spPr>
          <a:xfrm>
            <a:off x="4844693" y="3906983"/>
            <a:ext cx="524475" cy="366543"/>
          </a:xfrm>
          <a:prstGeom prst="rect">
            <a:avLst/>
          </a:prstGeom>
          <a:noFill/>
        </p:spPr>
        <p:txBody>
          <a:bodyPr wrap="square" rtlCol="0">
            <a:spAutoFit/>
          </a:bodyPr>
          <a:lstStyle/>
          <a:p>
            <a:r>
              <a:rPr lang="de-DE" dirty="0">
                <a:solidFill>
                  <a:schemeClr val="bg1"/>
                </a:solidFill>
              </a:rPr>
              <a:t>4.</a:t>
            </a:r>
          </a:p>
        </p:txBody>
      </p:sp>
      <p:pic>
        <p:nvPicPr>
          <p:cNvPr id="73" name="Grafik 72">
            <a:extLst>
              <a:ext uri="{FF2B5EF4-FFF2-40B4-BE49-F238E27FC236}">
                <a16:creationId xmlns:a16="http://schemas.microsoft.com/office/drawing/2014/main" id="{339E356A-9FB7-3C0F-631B-E6DA08878E06}"/>
              </a:ext>
            </a:extLst>
          </p:cNvPr>
          <p:cNvPicPr>
            <a:picLocks noChangeAspect="1"/>
          </p:cNvPicPr>
          <p:nvPr/>
        </p:nvPicPr>
        <p:blipFill>
          <a:blip r:embed="rId6"/>
          <a:stretch>
            <a:fillRect/>
          </a:stretch>
        </p:blipFill>
        <p:spPr>
          <a:xfrm>
            <a:off x="6821651" y="4019616"/>
            <a:ext cx="1531465" cy="1739000"/>
          </a:xfrm>
          <a:prstGeom prst="rect">
            <a:avLst/>
          </a:prstGeom>
        </p:spPr>
      </p:pic>
      <p:sp>
        <p:nvSpPr>
          <p:cNvPr id="75" name="Wolkenförmige Legende 74">
            <a:extLst>
              <a:ext uri="{FF2B5EF4-FFF2-40B4-BE49-F238E27FC236}">
                <a16:creationId xmlns:a16="http://schemas.microsoft.com/office/drawing/2014/main" id="{C97315C6-E385-AC73-B94F-C0ECA8C04937}"/>
              </a:ext>
            </a:extLst>
          </p:cNvPr>
          <p:cNvSpPr/>
          <p:nvPr/>
        </p:nvSpPr>
        <p:spPr>
          <a:xfrm rot="11282184">
            <a:off x="8123137" y="3792006"/>
            <a:ext cx="783869" cy="564193"/>
          </a:xfrm>
          <a:prstGeom prst="cloudCallout">
            <a:avLst>
              <a:gd name="adj1" fmla="val 82897"/>
              <a:gd name="adj2" fmla="val -8834"/>
            </a:avLst>
          </a:prstGeom>
          <a:solidFill>
            <a:schemeClr val="bg1"/>
          </a:solidFill>
          <a:ln>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9" name="Textfeld 2">
            <a:extLst>
              <a:ext uri="{FF2B5EF4-FFF2-40B4-BE49-F238E27FC236}">
                <a16:creationId xmlns:a16="http://schemas.microsoft.com/office/drawing/2014/main" id="{F5525617-F897-03E9-D8D3-A4B3AAA58A80}"/>
              </a:ext>
            </a:extLst>
          </p:cNvPr>
          <p:cNvSpPr txBox="1">
            <a:spLocks noChangeArrowheads="1"/>
          </p:cNvSpPr>
          <p:nvPr/>
        </p:nvSpPr>
        <p:spPr bwMode="auto">
          <a:xfrm>
            <a:off x="4678990" y="3480610"/>
            <a:ext cx="2217490" cy="155013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übt auf symbolischer Ebene; ggf. wird die Handlung in der Vorstellung aktiviert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Abgerundete rechteckige Legende 104">
            <a:extLst>
              <a:ext uri="{FF2B5EF4-FFF2-40B4-BE49-F238E27FC236}">
                <a16:creationId xmlns:a16="http://schemas.microsoft.com/office/drawing/2014/main" id="{3BBDAA1D-E88E-53B2-8C73-ACC851A62692}"/>
              </a:ext>
            </a:extLst>
          </p:cNvPr>
          <p:cNvSpPr/>
          <p:nvPr/>
        </p:nvSpPr>
        <p:spPr>
          <a:xfrm>
            <a:off x="6920545" y="3798753"/>
            <a:ext cx="539383" cy="197299"/>
          </a:xfrm>
          <a:prstGeom prst="wedgeRoundRectCallout">
            <a:avLst>
              <a:gd name="adj1" fmla="val -37328"/>
              <a:gd name="adj2" fmla="val 151198"/>
              <a:gd name="adj3" fmla="val 16667"/>
            </a:avLst>
          </a:prstGeom>
          <a:solidFill>
            <a:schemeClr val="bg1"/>
          </a:solidFill>
          <a:ln>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2">
            <a:extLst>
              <a:ext uri="{FF2B5EF4-FFF2-40B4-BE49-F238E27FC236}">
                <a16:creationId xmlns:a16="http://schemas.microsoft.com/office/drawing/2014/main" id="{05BAF99C-7713-E992-0C5D-93CEEF355430}"/>
              </a:ext>
            </a:extLst>
          </p:cNvPr>
          <p:cNvSpPr txBox="1">
            <a:spLocks noChangeArrowheads="1"/>
          </p:cNvSpPr>
          <p:nvPr/>
        </p:nvSpPr>
        <p:spPr bwMode="auto">
          <a:xfrm>
            <a:off x="178932" y="1714119"/>
            <a:ext cx="2229325" cy="141622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e-DE"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Das Kind handelt am Material un</a:t>
            </a:r>
            <a:r>
              <a:rPr lang="de-DE" dirty="0">
                <a:solidFill>
                  <a:srgbClr val="327A86"/>
                </a:solidFill>
                <a:latin typeface="Calibri" panose="020F0502020204030204" pitchFamily="34" charset="0"/>
                <a:ea typeface="Calibri" panose="020F0502020204030204" pitchFamily="34" charset="0"/>
                <a:cs typeface="Times New Roman" panose="02020603050405020304" pitchFamily="18" charset="0"/>
              </a:rPr>
              <a:t>d spricht dazu</a:t>
            </a:r>
            <a:r>
              <a:rPr lang="de-DE" sz="1800" kern="12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rPr>
              <a:t>.</a:t>
            </a:r>
            <a:endParaRPr lang="de-DE" sz="1100" dirty="0">
              <a:solidFill>
                <a:srgbClr val="327A8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Textfeld 102">
            <a:extLst>
              <a:ext uri="{FF2B5EF4-FFF2-40B4-BE49-F238E27FC236}">
                <a16:creationId xmlns:a16="http://schemas.microsoft.com/office/drawing/2014/main" id="{0E1C24DE-32CE-BC22-4066-456A85D1A382}"/>
              </a:ext>
            </a:extLst>
          </p:cNvPr>
          <p:cNvSpPr txBox="1"/>
          <p:nvPr/>
        </p:nvSpPr>
        <p:spPr>
          <a:xfrm>
            <a:off x="6832682" y="3800788"/>
            <a:ext cx="738054" cy="246221"/>
          </a:xfrm>
          <a:prstGeom prst="rect">
            <a:avLst/>
          </a:prstGeom>
          <a:noFill/>
          <a:ln>
            <a:noFill/>
          </a:ln>
        </p:spPr>
        <p:txBody>
          <a:bodyPr wrap="square" rtlCol="0">
            <a:spAutoFit/>
          </a:bodyPr>
          <a:lstStyle/>
          <a:p>
            <a:pPr algn="ctr"/>
            <a:r>
              <a:rPr lang="de-DE" sz="1000" dirty="0"/>
              <a:t>5 + 3</a:t>
            </a:r>
          </a:p>
        </p:txBody>
      </p:sp>
      <p:cxnSp>
        <p:nvCxnSpPr>
          <p:cNvPr id="121" name="Gerade Verbindung 120">
            <a:extLst>
              <a:ext uri="{FF2B5EF4-FFF2-40B4-BE49-F238E27FC236}">
                <a16:creationId xmlns:a16="http://schemas.microsoft.com/office/drawing/2014/main" id="{844E0AF4-1749-9A3B-CEEC-CCAD74CFFE5A}"/>
              </a:ext>
            </a:extLst>
          </p:cNvPr>
          <p:cNvCxnSpPr>
            <a:cxnSpLocks/>
          </p:cNvCxnSpPr>
          <p:nvPr/>
        </p:nvCxnSpPr>
        <p:spPr>
          <a:xfrm flipH="1">
            <a:off x="2362835" y="1616945"/>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E37E462E-6F03-512B-15ED-70E5FD2E6788}"/>
              </a:ext>
            </a:extLst>
          </p:cNvPr>
          <p:cNvCxnSpPr>
            <a:cxnSpLocks/>
          </p:cNvCxnSpPr>
          <p:nvPr/>
        </p:nvCxnSpPr>
        <p:spPr>
          <a:xfrm flipH="1">
            <a:off x="2363405" y="3774793"/>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Gerade Verbindung 123">
            <a:extLst>
              <a:ext uri="{FF2B5EF4-FFF2-40B4-BE49-F238E27FC236}">
                <a16:creationId xmlns:a16="http://schemas.microsoft.com/office/drawing/2014/main" id="{796C40B2-5273-3194-18CF-59C330B1669E}"/>
              </a:ext>
            </a:extLst>
          </p:cNvPr>
          <p:cNvCxnSpPr>
            <a:cxnSpLocks/>
          </p:cNvCxnSpPr>
          <p:nvPr/>
        </p:nvCxnSpPr>
        <p:spPr>
          <a:xfrm flipH="1">
            <a:off x="6803366" y="3757248"/>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777DB421-6A85-13E2-81B6-D531CCEF3845}"/>
              </a:ext>
            </a:extLst>
          </p:cNvPr>
          <p:cNvCxnSpPr>
            <a:cxnSpLocks/>
          </p:cNvCxnSpPr>
          <p:nvPr/>
        </p:nvCxnSpPr>
        <p:spPr>
          <a:xfrm flipH="1">
            <a:off x="6803322" y="1623882"/>
            <a:ext cx="2150" cy="20882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Titel 8"/>
          <p:cNvSpPr>
            <a:spLocks noGrp="1"/>
          </p:cNvSpPr>
          <p:nvPr>
            <p:ph type="title"/>
          </p:nvPr>
        </p:nvSpPr>
        <p:spPr>
          <a:xfrm>
            <a:off x="1096423" y="382774"/>
            <a:ext cx="9624586" cy="603704"/>
          </a:xfrm>
        </p:spPr>
        <p:txBody>
          <a:bodyPr>
            <a:normAutofit/>
          </a:bodyPr>
          <a:lstStyle/>
          <a:p>
            <a:r>
              <a:rPr lang="de-DE" dirty="0"/>
              <a:t>Einfache Aufgaben thematisieren</a:t>
            </a:r>
            <a:endParaRPr lang="de-DE" sz="2400" dirty="0"/>
          </a:p>
        </p:txBody>
      </p:sp>
      <p:sp>
        <p:nvSpPr>
          <p:cNvPr id="2" name="Textfeld 1">
            <a:extLst>
              <a:ext uri="{FF2B5EF4-FFF2-40B4-BE49-F238E27FC236}">
                <a16:creationId xmlns:a16="http://schemas.microsoft.com/office/drawing/2014/main" id="{9612C5FF-A8EC-3E0C-0E2F-3D7F06489F21}"/>
              </a:ext>
            </a:extLst>
          </p:cNvPr>
          <p:cNvSpPr txBox="1"/>
          <p:nvPr/>
        </p:nvSpPr>
        <p:spPr>
          <a:xfrm>
            <a:off x="6407610" y="5971780"/>
            <a:ext cx="2536890" cy="276999"/>
          </a:xfrm>
          <a:prstGeom prst="rect">
            <a:avLst/>
          </a:prstGeom>
          <a:noFill/>
        </p:spPr>
        <p:txBody>
          <a:bodyPr wrap="square" rtlCol="0">
            <a:spAutoFit/>
          </a:bodyPr>
          <a:lstStyle/>
          <a:p>
            <a:r>
              <a:rPr lang="de-DE" sz="1200" dirty="0"/>
              <a:t>(</a:t>
            </a:r>
            <a:r>
              <a:rPr lang="de-DE" sz="1200" dirty="0" err="1"/>
              <a:t>Wartha</a:t>
            </a:r>
            <a:r>
              <a:rPr lang="de-DE" sz="1200" dirty="0"/>
              <a:t> &amp; Schulz, 2011, S. 11-13)</a:t>
            </a:r>
          </a:p>
        </p:txBody>
      </p:sp>
      <p:grpSp>
        <p:nvGrpSpPr>
          <p:cNvPr id="10" name="Gruppieren 9">
            <a:extLst>
              <a:ext uri="{FF2B5EF4-FFF2-40B4-BE49-F238E27FC236}">
                <a16:creationId xmlns:a16="http://schemas.microsoft.com/office/drawing/2014/main" id="{3C73E2EA-694A-6B73-20AD-A9E58D0006E9}"/>
              </a:ext>
            </a:extLst>
          </p:cNvPr>
          <p:cNvGrpSpPr>
            <a:grpSpLocks noChangeAspect="1"/>
          </p:cNvGrpSpPr>
          <p:nvPr/>
        </p:nvGrpSpPr>
        <p:grpSpPr>
          <a:xfrm rot="10800000">
            <a:off x="6991875" y="2717020"/>
            <a:ext cx="574280" cy="110387"/>
            <a:chOff x="2851435" y="2574898"/>
            <a:chExt cx="5475133" cy="1094738"/>
          </a:xfrm>
        </p:grpSpPr>
        <p:pic>
          <p:nvPicPr>
            <p:cNvPr id="42" name="Grafik 41">
              <a:extLst>
                <a:ext uri="{FF2B5EF4-FFF2-40B4-BE49-F238E27FC236}">
                  <a16:creationId xmlns:a16="http://schemas.microsoft.com/office/drawing/2014/main" id="{2682A87C-6387-3D60-A227-187BB88E8992}"/>
                </a:ext>
              </a:extLst>
            </p:cNvPr>
            <p:cNvPicPr>
              <a:picLocks noChangeAspect="1"/>
            </p:cNvPicPr>
            <p:nvPr/>
          </p:nvPicPr>
          <p:blipFill>
            <a:blip r:embed="rId3"/>
            <a:stretch>
              <a:fillRect/>
            </a:stretch>
          </p:blipFill>
          <p:spPr>
            <a:xfrm>
              <a:off x="2852878" y="2574898"/>
              <a:ext cx="5473690" cy="1094738"/>
            </a:xfrm>
            <a:prstGeom prst="rect">
              <a:avLst/>
            </a:prstGeom>
          </p:spPr>
        </p:pic>
        <p:grpSp>
          <p:nvGrpSpPr>
            <p:cNvPr id="50" name="Gruppieren 49">
              <a:extLst>
                <a:ext uri="{FF2B5EF4-FFF2-40B4-BE49-F238E27FC236}">
                  <a16:creationId xmlns:a16="http://schemas.microsoft.com/office/drawing/2014/main" id="{F8308E64-7505-6A25-9B2E-1E7A8BED6EE6}"/>
                </a:ext>
              </a:extLst>
            </p:cNvPr>
            <p:cNvGrpSpPr/>
            <p:nvPr/>
          </p:nvGrpSpPr>
          <p:grpSpPr>
            <a:xfrm>
              <a:off x="2851435" y="2574899"/>
              <a:ext cx="3851575" cy="528552"/>
              <a:chOff x="3877446" y="1754288"/>
              <a:chExt cx="2408739" cy="330552"/>
            </a:xfrm>
          </p:grpSpPr>
          <p:pic>
            <p:nvPicPr>
              <p:cNvPr id="68" name="Grafik 67">
                <a:extLst>
                  <a:ext uri="{FF2B5EF4-FFF2-40B4-BE49-F238E27FC236}">
                    <a16:creationId xmlns:a16="http://schemas.microsoft.com/office/drawing/2014/main" id="{2964FE6F-78A7-6759-1FEB-B02BCDA5A0D4}"/>
                  </a:ext>
                </a:extLst>
              </p:cNvPr>
              <p:cNvPicPr>
                <a:picLocks noChangeAspect="1"/>
              </p:cNvPicPr>
              <p:nvPr/>
            </p:nvPicPr>
            <p:blipFill>
              <a:blip r:embed="rId4"/>
              <a:stretch>
                <a:fillRect/>
              </a:stretch>
            </p:blipFill>
            <p:spPr>
              <a:xfrm>
                <a:off x="5660520" y="1788850"/>
                <a:ext cx="288000" cy="288000"/>
              </a:xfrm>
              <a:prstGeom prst="rect">
                <a:avLst/>
              </a:prstGeom>
            </p:spPr>
          </p:pic>
          <p:pic>
            <p:nvPicPr>
              <p:cNvPr id="71" name="Grafik 70">
                <a:extLst>
                  <a:ext uri="{FF2B5EF4-FFF2-40B4-BE49-F238E27FC236}">
                    <a16:creationId xmlns:a16="http://schemas.microsoft.com/office/drawing/2014/main" id="{B7413F9B-FC9C-71BF-6A7C-BA4D80C0DD08}"/>
                  </a:ext>
                </a:extLst>
              </p:cNvPr>
              <p:cNvPicPr>
                <a:picLocks noChangeAspect="1"/>
              </p:cNvPicPr>
              <p:nvPr/>
            </p:nvPicPr>
            <p:blipFill>
              <a:blip r:embed="rId5"/>
              <a:stretch>
                <a:fillRect/>
              </a:stretch>
            </p:blipFill>
            <p:spPr>
              <a:xfrm>
                <a:off x="3877446" y="1754288"/>
                <a:ext cx="1721974" cy="330552"/>
              </a:xfrm>
              <a:prstGeom prst="rect">
                <a:avLst/>
              </a:prstGeom>
            </p:spPr>
          </p:pic>
          <p:pic>
            <p:nvPicPr>
              <p:cNvPr id="74" name="Grafik 73">
                <a:extLst>
                  <a:ext uri="{FF2B5EF4-FFF2-40B4-BE49-F238E27FC236}">
                    <a16:creationId xmlns:a16="http://schemas.microsoft.com/office/drawing/2014/main" id="{9AEEB502-EB48-A6A2-6671-89D8927F0BC4}"/>
                  </a:ext>
                </a:extLst>
              </p:cNvPr>
              <p:cNvPicPr>
                <a:picLocks noChangeAspect="1"/>
              </p:cNvPicPr>
              <p:nvPr/>
            </p:nvPicPr>
            <p:blipFill>
              <a:blip r:embed="rId4"/>
              <a:stretch>
                <a:fillRect/>
              </a:stretch>
            </p:blipFill>
            <p:spPr>
              <a:xfrm>
                <a:off x="5998185" y="1782307"/>
                <a:ext cx="288000" cy="288000"/>
              </a:xfrm>
              <a:prstGeom prst="rect">
                <a:avLst/>
              </a:prstGeom>
            </p:spPr>
          </p:pic>
        </p:grpSp>
        <p:pic>
          <p:nvPicPr>
            <p:cNvPr id="52" name="Grafik 51">
              <a:extLst>
                <a:ext uri="{FF2B5EF4-FFF2-40B4-BE49-F238E27FC236}">
                  <a16:creationId xmlns:a16="http://schemas.microsoft.com/office/drawing/2014/main" id="{F2F8894B-B72B-F933-AB0F-6D48751AFF49}"/>
                </a:ext>
              </a:extLst>
            </p:cNvPr>
            <p:cNvPicPr>
              <a:picLocks noChangeAspect="1"/>
            </p:cNvPicPr>
            <p:nvPr/>
          </p:nvPicPr>
          <p:blipFill>
            <a:blip r:embed="rId4"/>
            <a:stretch>
              <a:fillRect/>
            </a:stretch>
          </p:blipFill>
          <p:spPr>
            <a:xfrm>
              <a:off x="6737357" y="2721103"/>
              <a:ext cx="460512" cy="460512"/>
            </a:xfrm>
            <a:prstGeom prst="rect">
              <a:avLst/>
            </a:prstGeom>
          </p:spPr>
        </p:pic>
      </p:grpSp>
      <p:pic>
        <p:nvPicPr>
          <p:cNvPr id="80" name="Grafik 79">
            <a:extLst>
              <a:ext uri="{FF2B5EF4-FFF2-40B4-BE49-F238E27FC236}">
                <a16:creationId xmlns:a16="http://schemas.microsoft.com/office/drawing/2014/main" id="{D869757A-EAC6-A863-FF15-60C24EDC6D68}"/>
              </a:ext>
            </a:extLst>
          </p:cNvPr>
          <p:cNvPicPr>
            <a:picLocks noChangeAspect="1"/>
          </p:cNvPicPr>
          <p:nvPr/>
        </p:nvPicPr>
        <p:blipFill>
          <a:blip r:embed="rId4"/>
          <a:stretch>
            <a:fillRect/>
          </a:stretch>
        </p:blipFill>
        <p:spPr>
          <a:xfrm rot="10800000">
            <a:off x="7196536" y="2650396"/>
            <a:ext cx="48303" cy="46435"/>
          </a:xfrm>
          <a:prstGeom prst="rect">
            <a:avLst/>
          </a:prstGeom>
        </p:spPr>
      </p:pic>
      <p:pic>
        <p:nvPicPr>
          <p:cNvPr id="81" name="Grafik 80">
            <a:extLst>
              <a:ext uri="{FF2B5EF4-FFF2-40B4-BE49-F238E27FC236}">
                <a16:creationId xmlns:a16="http://schemas.microsoft.com/office/drawing/2014/main" id="{092ED48C-17DC-3A1B-ADE0-38C450CF39CD}"/>
              </a:ext>
            </a:extLst>
          </p:cNvPr>
          <p:cNvPicPr>
            <a:picLocks noChangeAspect="1"/>
          </p:cNvPicPr>
          <p:nvPr/>
        </p:nvPicPr>
        <p:blipFill>
          <a:blip r:embed="rId4"/>
          <a:stretch>
            <a:fillRect/>
          </a:stretch>
        </p:blipFill>
        <p:spPr>
          <a:xfrm rot="10800000">
            <a:off x="7139904" y="2651451"/>
            <a:ext cx="48303" cy="46435"/>
          </a:xfrm>
          <a:prstGeom prst="rect">
            <a:avLst/>
          </a:prstGeom>
        </p:spPr>
      </p:pic>
      <p:pic>
        <p:nvPicPr>
          <p:cNvPr id="82" name="Grafik 81">
            <a:extLst>
              <a:ext uri="{FF2B5EF4-FFF2-40B4-BE49-F238E27FC236}">
                <a16:creationId xmlns:a16="http://schemas.microsoft.com/office/drawing/2014/main" id="{95E5C589-9F78-C34C-0B80-71BCCD3CA766}"/>
              </a:ext>
            </a:extLst>
          </p:cNvPr>
          <p:cNvPicPr>
            <a:picLocks noChangeAspect="1"/>
          </p:cNvPicPr>
          <p:nvPr/>
        </p:nvPicPr>
        <p:blipFill>
          <a:blip r:embed="rId4"/>
          <a:stretch>
            <a:fillRect/>
          </a:stretch>
        </p:blipFill>
        <p:spPr>
          <a:xfrm rot="10800000">
            <a:off x="7277350" y="2659383"/>
            <a:ext cx="48303" cy="46435"/>
          </a:xfrm>
          <a:prstGeom prst="rect">
            <a:avLst/>
          </a:prstGeom>
        </p:spPr>
      </p:pic>
      <p:grpSp>
        <p:nvGrpSpPr>
          <p:cNvPr id="160" name="Gruppieren 159">
            <a:extLst>
              <a:ext uri="{FF2B5EF4-FFF2-40B4-BE49-F238E27FC236}">
                <a16:creationId xmlns:a16="http://schemas.microsoft.com/office/drawing/2014/main" id="{2E48A41E-A25D-61F5-E399-FF2AEF3BAA01}"/>
              </a:ext>
            </a:extLst>
          </p:cNvPr>
          <p:cNvGrpSpPr>
            <a:grpSpLocks noChangeAspect="1"/>
          </p:cNvGrpSpPr>
          <p:nvPr/>
        </p:nvGrpSpPr>
        <p:grpSpPr>
          <a:xfrm>
            <a:off x="2395012" y="3820302"/>
            <a:ext cx="2040974" cy="1956982"/>
            <a:chOff x="2924606" y="2232085"/>
            <a:chExt cx="4109411" cy="3940298"/>
          </a:xfrm>
        </p:grpSpPr>
        <p:pic>
          <p:nvPicPr>
            <p:cNvPr id="161" name="Grafik 160">
              <a:extLst>
                <a:ext uri="{FF2B5EF4-FFF2-40B4-BE49-F238E27FC236}">
                  <a16:creationId xmlns:a16="http://schemas.microsoft.com/office/drawing/2014/main" id="{27C124A9-34F9-C867-C83A-D45835BA667D}"/>
                </a:ext>
              </a:extLst>
            </p:cNvPr>
            <p:cNvPicPr>
              <a:picLocks noChangeAspect="1"/>
            </p:cNvPicPr>
            <p:nvPr/>
          </p:nvPicPr>
          <p:blipFill>
            <a:blip r:embed="rId6"/>
            <a:stretch>
              <a:fillRect/>
            </a:stretch>
          </p:blipFill>
          <p:spPr>
            <a:xfrm>
              <a:off x="2924606" y="2842187"/>
              <a:ext cx="2932765" cy="3330196"/>
            </a:xfrm>
            <a:prstGeom prst="rect">
              <a:avLst/>
            </a:prstGeom>
          </p:spPr>
        </p:pic>
        <p:sp>
          <p:nvSpPr>
            <p:cNvPr id="162" name="Abgerundete rechteckige Legende 161">
              <a:extLst>
                <a:ext uri="{FF2B5EF4-FFF2-40B4-BE49-F238E27FC236}">
                  <a16:creationId xmlns:a16="http://schemas.microsoft.com/office/drawing/2014/main" id="{8A39B9B4-6890-6C86-6208-07AD6EA1C096}"/>
                </a:ext>
              </a:extLst>
            </p:cNvPr>
            <p:cNvSpPr/>
            <p:nvPr/>
          </p:nvSpPr>
          <p:spPr>
            <a:xfrm>
              <a:off x="5439501" y="2232085"/>
              <a:ext cx="1594516" cy="1343080"/>
            </a:xfrm>
            <a:prstGeom prst="wedgeRoundRectCallout">
              <a:avLst>
                <a:gd name="adj1" fmla="val -66563"/>
                <a:gd name="adj2" fmla="val 36369"/>
                <a:gd name="adj3" fmla="val 16667"/>
              </a:avLst>
            </a:prstGeom>
            <a:solidFill>
              <a:schemeClr val="bg1"/>
            </a:solidFill>
            <a:ln>
              <a:solidFill>
                <a:srgbClr val="327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3" name="Textfeld 162">
              <a:extLst>
                <a:ext uri="{FF2B5EF4-FFF2-40B4-BE49-F238E27FC236}">
                  <a16:creationId xmlns:a16="http://schemas.microsoft.com/office/drawing/2014/main" id="{735BC375-057D-7C7A-7228-0DD627BF178F}"/>
                </a:ext>
              </a:extLst>
            </p:cNvPr>
            <p:cNvSpPr txBox="1"/>
            <p:nvPr/>
          </p:nvSpPr>
          <p:spPr>
            <a:xfrm>
              <a:off x="5410648" y="2252944"/>
              <a:ext cx="1623369" cy="1301359"/>
            </a:xfrm>
            <a:prstGeom prst="rect">
              <a:avLst/>
            </a:prstGeom>
            <a:noFill/>
          </p:spPr>
          <p:txBody>
            <a:bodyPr wrap="square" rtlCol="0">
              <a:spAutoFit/>
            </a:bodyPr>
            <a:lstStyle/>
            <a:p>
              <a:pPr algn="ctr"/>
              <a:r>
                <a:rPr lang="de-DE" sz="600" dirty="0"/>
                <a:t>Lege zuerst einen 5er-Streifen in das 20er-Feld. Jetzt legst du noch drei Plättchen dazu..</a:t>
              </a:r>
            </a:p>
          </p:txBody>
        </p:sp>
      </p:grpSp>
      <p:grpSp>
        <p:nvGrpSpPr>
          <p:cNvPr id="167" name="Gruppieren 166">
            <a:extLst>
              <a:ext uri="{FF2B5EF4-FFF2-40B4-BE49-F238E27FC236}">
                <a16:creationId xmlns:a16="http://schemas.microsoft.com/office/drawing/2014/main" id="{CE3A2763-4D29-1F43-9600-5843F1854387}"/>
              </a:ext>
            </a:extLst>
          </p:cNvPr>
          <p:cNvGrpSpPr>
            <a:grpSpLocks noChangeAspect="1"/>
          </p:cNvGrpSpPr>
          <p:nvPr/>
        </p:nvGrpSpPr>
        <p:grpSpPr>
          <a:xfrm rot="10800000">
            <a:off x="2544443" y="4874099"/>
            <a:ext cx="574280" cy="110387"/>
            <a:chOff x="2851435" y="2574898"/>
            <a:chExt cx="5475133" cy="1094738"/>
          </a:xfrm>
        </p:grpSpPr>
        <p:pic>
          <p:nvPicPr>
            <p:cNvPr id="168" name="Grafik 167">
              <a:extLst>
                <a:ext uri="{FF2B5EF4-FFF2-40B4-BE49-F238E27FC236}">
                  <a16:creationId xmlns:a16="http://schemas.microsoft.com/office/drawing/2014/main" id="{619FE344-D82E-101B-A42D-6C34055B2A95}"/>
                </a:ext>
              </a:extLst>
            </p:cNvPr>
            <p:cNvPicPr>
              <a:picLocks noChangeAspect="1"/>
            </p:cNvPicPr>
            <p:nvPr/>
          </p:nvPicPr>
          <p:blipFill>
            <a:blip r:embed="rId3"/>
            <a:stretch>
              <a:fillRect/>
            </a:stretch>
          </p:blipFill>
          <p:spPr>
            <a:xfrm>
              <a:off x="2852878" y="2574898"/>
              <a:ext cx="5473690" cy="1094738"/>
            </a:xfrm>
            <a:prstGeom prst="rect">
              <a:avLst/>
            </a:prstGeom>
          </p:spPr>
        </p:pic>
        <p:grpSp>
          <p:nvGrpSpPr>
            <p:cNvPr id="169" name="Gruppieren 168">
              <a:extLst>
                <a:ext uri="{FF2B5EF4-FFF2-40B4-BE49-F238E27FC236}">
                  <a16:creationId xmlns:a16="http://schemas.microsoft.com/office/drawing/2014/main" id="{A94A4C74-2F7D-178F-A37A-98DE7421D561}"/>
                </a:ext>
              </a:extLst>
            </p:cNvPr>
            <p:cNvGrpSpPr/>
            <p:nvPr/>
          </p:nvGrpSpPr>
          <p:grpSpPr>
            <a:xfrm>
              <a:off x="2851435" y="2574899"/>
              <a:ext cx="3851575" cy="528552"/>
              <a:chOff x="3877446" y="1754288"/>
              <a:chExt cx="2408739" cy="330552"/>
            </a:xfrm>
          </p:grpSpPr>
          <p:pic>
            <p:nvPicPr>
              <p:cNvPr id="171" name="Grafik 170">
                <a:extLst>
                  <a:ext uri="{FF2B5EF4-FFF2-40B4-BE49-F238E27FC236}">
                    <a16:creationId xmlns:a16="http://schemas.microsoft.com/office/drawing/2014/main" id="{4753B27E-1822-6BFA-D5B7-FE712F5CD05B}"/>
                  </a:ext>
                </a:extLst>
              </p:cNvPr>
              <p:cNvPicPr>
                <a:picLocks noChangeAspect="1"/>
              </p:cNvPicPr>
              <p:nvPr/>
            </p:nvPicPr>
            <p:blipFill>
              <a:blip r:embed="rId4"/>
              <a:stretch>
                <a:fillRect/>
              </a:stretch>
            </p:blipFill>
            <p:spPr>
              <a:xfrm>
                <a:off x="5660520" y="1788850"/>
                <a:ext cx="288000" cy="288000"/>
              </a:xfrm>
              <a:prstGeom prst="rect">
                <a:avLst/>
              </a:prstGeom>
            </p:spPr>
          </p:pic>
          <p:pic>
            <p:nvPicPr>
              <p:cNvPr id="172" name="Grafik 171">
                <a:extLst>
                  <a:ext uri="{FF2B5EF4-FFF2-40B4-BE49-F238E27FC236}">
                    <a16:creationId xmlns:a16="http://schemas.microsoft.com/office/drawing/2014/main" id="{F42B1999-777C-BEBF-555C-5377BC40236B}"/>
                  </a:ext>
                </a:extLst>
              </p:cNvPr>
              <p:cNvPicPr>
                <a:picLocks noChangeAspect="1"/>
              </p:cNvPicPr>
              <p:nvPr/>
            </p:nvPicPr>
            <p:blipFill>
              <a:blip r:embed="rId5"/>
              <a:stretch>
                <a:fillRect/>
              </a:stretch>
            </p:blipFill>
            <p:spPr>
              <a:xfrm>
                <a:off x="3877446" y="1754288"/>
                <a:ext cx="1721974" cy="330552"/>
              </a:xfrm>
              <a:prstGeom prst="rect">
                <a:avLst/>
              </a:prstGeom>
            </p:spPr>
          </p:pic>
          <p:pic>
            <p:nvPicPr>
              <p:cNvPr id="173" name="Grafik 172">
                <a:extLst>
                  <a:ext uri="{FF2B5EF4-FFF2-40B4-BE49-F238E27FC236}">
                    <a16:creationId xmlns:a16="http://schemas.microsoft.com/office/drawing/2014/main" id="{1EF1BD9A-C2D7-7EDB-D629-35868A7EB345}"/>
                  </a:ext>
                </a:extLst>
              </p:cNvPr>
              <p:cNvPicPr>
                <a:picLocks noChangeAspect="1"/>
              </p:cNvPicPr>
              <p:nvPr/>
            </p:nvPicPr>
            <p:blipFill>
              <a:blip r:embed="rId4"/>
              <a:stretch>
                <a:fillRect/>
              </a:stretch>
            </p:blipFill>
            <p:spPr>
              <a:xfrm>
                <a:off x="5998185" y="1782307"/>
                <a:ext cx="288000" cy="288000"/>
              </a:xfrm>
              <a:prstGeom prst="rect">
                <a:avLst/>
              </a:prstGeom>
            </p:spPr>
          </p:pic>
        </p:grpSp>
        <p:pic>
          <p:nvPicPr>
            <p:cNvPr id="170" name="Grafik 169">
              <a:extLst>
                <a:ext uri="{FF2B5EF4-FFF2-40B4-BE49-F238E27FC236}">
                  <a16:creationId xmlns:a16="http://schemas.microsoft.com/office/drawing/2014/main" id="{4EE5D2A8-E0C3-5E7B-1DC3-42DA9CEF4019}"/>
                </a:ext>
              </a:extLst>
            </p:cNvPr>
            <p:cNvPicPr>
              <a:picLocks noChangeAspect="1"/>
            </p:cNvPicPr>
            <p:nvPr/>
          </p:nvPicPr>
          <p:blipFill>
            <a:blip r:embed="rId4"/>
            <a:stretch>
              <a:fillRect/>
            </a:stretch>
          </p:blipFill>
          <p:spPr>
            <a:xfrm>
              <a:off x="6737357" y="2721103"/>
              <a:ext cx="460512" cy="460512"/>
            </a:xfrm>
            <a:prstGeom prst="rect">
              <a:avLst/>
            </a:prstGeom>
          </p:spPr>
        </p:pic>
      </p:grpSp>
      <p:pic>
        <p:nvPicPr>
          <p:cNvPr id="174" name="Grafik 173">
            <a:extLst>
              <a:ext uri="{FF2B5EF4-FFF2-40B4-BE49-F238E27FC236}">
                <a16:creationId xmlns:a16="http://schemas.microsoft.com/office/drawing/2014/main" id="{92B3EEEB-A4CF-10E4-04E5-727AC91E4585}"/>
              </a:ext>
            </a:extLst>
          </p:cNvPr>
          <p:cNvPicPr>
            <a:picLocks noChangeAspect="1"/>
          </p:cNvPicPr>
          <p:nvPr/>
        </p:nvPicPr>
        <p:blipFill>
          <a:blip r:embed="rId4"/>
          <a:stretch>
            <a:fillRect/>
          </a:stretch>
        </p:blipFill>
        <p:spPr>
          <a:xfrm rot="10800000">
            <a:off x="2749104" y="4807475"/>
            <a:ext cx="48303" cy="46435"/>
          </a:xfrm>
          <a:prstGeom prst="rect">
            <a:avLst/>
          </a:prstGeom>
        </p:spPr>
      </p:pic>
      <p:pic>
        <p:nvPicPr>
          <p:cNvPr id="175" name="Grafik 174">
            <a:extLst>
              <a:ext uri="{FF2B5EF4-FFF2-40B4-BE49-F238E27FC236}">
                <a16:creationId xmlns:a16="http://schemas.microsoft.com/office/drawing/2014/main" id="{0AFCEDAC-5E05-9FB4-CDD8-0CF0A0FE020A}"/>
              </a:ext>
            </a:extLst>
          </p:cNvPr>
          <p:cNvPicPr>
            <a:picLocks noChangeAspect="1"/>
          </p:cNvPicPr>
          <p:nvPr/>
        </p:nvPicPr>
        <p:blipFill>
          <a:blip r:embed="rId4"/>
          <a:stretch>
            <a:fillRect/>
          </a:stretch>
        </p:blipFill>
        <p:spPr>
          <a:xfrm rot="10800000">
            <a:off x="2692472" y="4808530"/>
            <a:ext cx="48303" cy="46435"/>
          </a:xfrm>
          <a:prstGeom prst="rect">
            <a:avLst/>
          </a:prstGeom>
        </p:spPr>
      </p:pic>
      <p:pic>
        <p:nvPicPr>
          <p:cNvPr id="176" name="Grafik 175">
            <a:extLst>
              <a:ext uri="{FF2B5EF4-FFF2-40B4-BE49-F238E27FC236}">
                <a16:creationId xmlns:a16="http://schemas.microsoft.com/office/drawing/2014/main" id="{89612A5F-B9AF-17EE-D3FA-9965F7C23ACB}"/>
              </a:ext>
            </a:extLst>
          </p:cNvPr>
          <p:cNvPicPr>
            <a:picLocks noChangeAspect="1"/>
          </p:cNvPicPr>
          <p:nvPr/>
        </p:nvPicPr>
        <p:blipFill>
          <a:blip r:embed="rId4"/>
          <a:stretch>
            <a:fillRect/>
          </a:stretch>
        </p:blipFill>
        <p:spPr>
          <a:xfrm rot="10800000">
            <a:off x="2829918" y="4816462"/>
            <a:ext cx="48303" cy="46435"/>
          </a:xfrm>
          <a:prstGeom prst="rect">
            <a:avLst/>
          </a:prstGeom>
        </p:spPr>
      </p:pic>
      <p:pic>
        <p:nvPicPr>
          <p:cNvPr id="53" name="Grafik 52">
            <a:extLst>
              <a:ext uri="{FF2B5EF4-FFF2-40B4-BE49-F238E27FC236}">
                <a16:creationId xmlns:a16="http://schemas.microsoft.com/office/drawing/2014/main" id="{8047D3B1-AF44-2AF5-A1AB-0424E4B7F3EF}"/>
              </a:ext>
            </a:extLst>
          </p:cNvPr>
          <p:cNvPicPr>
            <a:picLocks noChangeAspect="1"/>
          </p:cNvPicPr>
          <p:nvPr/>
        </p:nvPicPr>
        <p:blipFill>
          <a:blip r:embed="rId7"/>
          <a:stretch>
            <a:fillRect/>
          </a:stretch>
        </p:blipFill>
        <p:spPr>
          <a:xfrm>
            <a:off x="2948865" y="4434215"/>
            <a:ext cx="398311" cy="496975"/>
          </a:xfrm>
          <a:prstGeom prst="rect">
            <a:avLst/>
          </a:prstGeom>
        </p:spPr>
      </p:pic>
      <p:grpSp>
        <p:nvGrpSpPr>
          <p:cNvPr id="177" name="Gruppieren 176">
            <a:extLst>
              <a:ext uri="{FF2B5EF4-FFF2-40B4-BE49-F238E27FC236}">
                <a16:creationId xmlns:a16="http://schemas.microsoft.com/office/drawing/2014/main" id="{237656E0-0C03-786F-0A43-20A76091B3CE}"/>
              </a:ext>
            </a:extLst>
          </p:cNvPr>
          <p:cNvGrpSpPr>
            <a:grpSpLocks noChangeAspect="1"/>
          </p:cNvGrpSpPr>
          <p:nvPr/>
        </p:nvGrpSpPr>
        <p:grpSpPr>
          <a:xfrm>
            <a:off x="8216170" y="4054604"/>
            <a:ext cx="574280" cy="110387"/>
            <a:chOff x="2851435" y="2574899"/>
            <a:chExt cx="5475133" cy="1094737"/>
          </a:xfrm>
        </p:grpSpPr>
        <p:pic>
          <p:nvPicPr>
            <p:cNvPr id="178" name="Grafik 177">
              <a:extLst>
                <a:ext uri="{FF2B5EF4-FFF2-40B4-BE49-F238E27FC236}">
                  <a16:creationId xmlns:a16="http://schemas.microsoft.com/office/drawing/2014/main" id="{064B652E-16C3-8D94-0217-D173023C0A89}"/>
                </a:ext>
              </a:extLst>
            </p:cNvPr>
            <p:cNvPicPr>
              <a:picLocks noChangeAspect="1"/>
            </p:cNvPicPr>
            <p:nvPr/>
          </p:nvPicPr>
          <p:blipFill>
            <a:blip r:embed="rId3"/>
            <a:stretch>
              <a:fillRect/>
            </a:stretch>
          </p:blipFill>
          <p:spPr>
            <a:xfrm>
              <a:off x="2852875" y="2574899"/>
              <a:ext cx="5473693" cy="1094737"/>
            </a:xfrm>
            <a:prstGeom prst="rect">
              <a:avLst/>
            </a:prstGeom>
          </p:spPr>
        </p:pic>
        <p:grpSp>
          <p:nvGrpSpPr>
            <p:cNvPr id="179" name="Gruppieren 178">
              <a:extLst>
                <a:ext uri="{FF2B5EF4-FFF2-40B4-BE49-F238E27FC236}">
                  <a16:creationId xmlns:a16="http://schemas.microsoft.com/office/drawing/2014/main" id="{0C3AD701-AFDA-EACB-0795-6F796D1A252B}"/>
                </a:ext>
              </a:extLst>
            </p:cNvPr>
            <p:cNvGrpSpPr/>
            <p:nvPr/>
          </p:nvGrpSpPr>
          <p:grpSpPr>
            <a:xfrm>
              <a:off x="2851435" y="2574899"/>
              <a:ext cx="3851575" cy="528552"/>
              <a:chOff x="3877446" y="1754288"/>
              <a:chExt cx="2408739" cy="330552"/>
            </a:xfrm>
          </p:grpSpPr>
          <p:pic>
            <p:nvPicPr>
              <p:cNvPr id="181" name="Grafik 180">
                <a:extLst>
                  <a:ext uri="{FF2B5EF4-FFF2-40B4-BE49-F238E27FC236}">
                    <a16:creationId xmlns:a16="http://schemas.microsoft.com/office/drawing/2014/main" id="{B5A442E5-D289-FB97-F87C-1F2568EBD769}"/>
                  </a:ext>
                </a:extLst>
              </p:cNvPr>
              <p:cNvPicPr>
                <a:picLocks noChangeAspect="1"/>
              </p:cNvPicPr>
              <p:nvPr/>
            </p:nvPicPr>
            <p:blipFill>
              <a:blip r:embed="rId4"/>
              <a:stretch>
                <a:fillRect/>
              </a:stretch>
            </p:blipFill>
            <p:spPr>
              <a:xfrm>
                <a:off x="5660520" y="1788850"/>
                <a:ext cx="288000" cy="288000"/>
              </a:xfrm>
              <a:prstGeom prst="rect">
                <a:avLst/>
              </a:prstGeom>
            </p:spPr>
          </p:pic>
          <p:pic>
            <p:nvPicPr>
              <p:cNvPr id="182" name="Grafik 181">
                <a:extLst>
                  <a:ext uri="{FF2B5EF4-FFF2-40B4-BE49-F238E27FC236}">
                    <a16:creationId xmlns:a16="http://schemas.microsoft.com/office/drawing/2014/main" id="{1B1487ED-D249-7CA5-69CD-A31DAA9CB2BF}"/>
                  </a:ext>
                </a:extLst>
              </p:cNvPr>
              <p:cNvPicPr>
                <a:picLocks noChangeAspect="1"/>
              </p:cNvPicPr>
              <p:nvPr/>
            </p:nvPicPr>
            <p:blipFill>
              <a:blip r:embed="rId5"/>
              <a:stretch>
                <a:fillRect/>
              </a:stretch>
            </p:blipFill>
            <p:spPr>
              <a:xfrm>
                <a:off x="3877446" y="1754288"/>
                <a:ext cx="1721974" cy="330552"/>
              </a:xfrm>
              <a:prstGeom prst="rect">
                <a:avLst/>
              </a:prstGeom>
            </p:spPr>
          </p:pic>
          <p:pic>
            <p:nvPicPr>
              <p:cNvPr id="183" name="Grafik 182">
                <a:extLst>
                  <a:ext uri="{FF2B5EF4-FFF2-40B4-BE49-F238E27FC236}">
                    <a16:creationId xmlns:a16="http://schemas.microsoft.com/office/drawing/2014/main" id="{4326E278-8E01-85CD-0048-E10EB132750D}"/>
                  </a:ext>
                </a:extLst>
              </p:cNvPr>
              <p:cNvPicPr>
                <a:picLocks noChangeAspect="1"/>
              </p:cNvPicPr>
              <p:nvPr/>
            </p:nvPicPr>
            <p:blipFill>
              <a:blip r:embed="rId4"/>
              <a:stretch>
                <a:fillRect/>
              </a:stretch>
            </p:blipFill>
            <p:spPr>
              <a:xfrm>
                <a:off x="5998185" y="1782307"/>
                <a:ext cx="288000" cy="288000"/>
              </a:xfrm>
              <a:prstGeom prst="rect">
                <a:avLst/>
              </a:prstGeom>
            </p:spPr>
          </p:pic>
        </p:grpSp>
        <p:pic>
          <p:nvPicPr>
            <p:cNvPr id="180" name="Grafik 179">
              <a:extLst>
                <a:ext uri="{FF2B5EF4-FFF2-40B4-BE49-F238E27FC236}">
                  <a16:creationId xmlns:a16="http://schemas.microsoft.com/office/drawing/2014/main" id="{199EE340-D83A-5979-E823-4F66B6CA4B1E}"/>
                </a:ext>
              </a:extLst>
            </p:cNvPr>
            <p:cNvPicPr>
              <a:picLocks noChangeAspect="1"/>
            </p:cNvPicPr>
            <p:nvPr/>
          </p:nvPicPr>
          <p:blipFill>
            <a:blip r:embed="rId4"/>
            <a:stretch>
              <a:fillRect/>
            </a:stretch>
          </p:blipFill>
          <p:spPr>
            <a:xfrm>
              <a:off x="6737357" y="2721103"/>
              <a:ext cx="460512" cy="460512"/>
            </a:xfrm>
            <a:prstGeom prst="rect">
              <a:avLst/>
            </a:prstGeom>
          </p:spPr>
        </p:pic>
      </p:grpSp>
    </p:spTree>
    <p:extLst>
      <p:ext uri="{BB962C8B-B14F-4D97-AF65-F5344CB8AC3E}">
        <p14:creationId xmlns:p14="http://schemas.microsoft.com/office/powerpoint/2010/main" val="3715604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B114A9E-F99B-68C5-D1F2-66194CF0EF12}"/>
              </a:ext>
            </a:extLst>
          </p:cNvPr>
          <p:cNvSpPr>
            <a:spLocks noGrp="1"/>
          </p:cNvSpPr>
          <p:nvPr>
            <p:ph type="body" sz="quarter" idx="13"/>
          </p:nvPr>
        </p:nvSpPr>
        <p:spPr/>
        <p:txBody>
          <a:bodyPr/>
          <a:lstStyle/>
          <a:p>
            <a:r>
              <a:rPr lang="de-DE" dirty="0"/>
              <a:t>KERNAUFGABEN MIT 1 (INKL. TAUSCHAUFGABE)</a:t>
            </a:r>
          </a:p>
        </p:txBody>
      </p:sp>
      <p:sp>
        <p:nvSpPr>
          <p:cNvPr id="5" name="Datumsplatzhalter 4">
            <a:extLst>
              <a:ext uri="{FF2B5EF4-FFF2-40B4-BE49-F238E27FC236}">
                <a16:creationId xmlns:a16="http://schemas.microsoft.com/office/drawing/2014/main" id="{D10AD702-AF2D-8AB7-B7DC-F8BA1BE4414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41E8702-57FA-35BB-6F96-893D9F158DB2}"/>
              </a:ext>
            </a:extLst>
          </p:cNvPr>
          <p:cNvSpPr>
            <a:spLocks noGrp="1"/>
          </p:cNvSpPr>
          <p:nvPr>
            <p:ph type="sldNum" sz="quarter" idx="12"/>
          </p:nvPr>
        </p:nvSpPr>
        <p:spPr/>
        <p:txBody>
          <a:bodyPr/>
          <a:lstStyle/>
          <a:p>
            <a:fld id="{C3752B7C-18A9-864D-BBCB-54A9F41B5594}" type="slidenum">
              <a:rPr lang="de-DE" smtClean="0"/>
              <a:pPr/>
              <a:t>48</a:t>
            </a:fld>
            <a:endParaRPr lang="de-DE" dirty="0"/>
          </a:p>
        </p:txBody>
      </p:sp>
      <p:pic>
        <p:nvPicPr>
          <p:cNvPr id="4" name="Grafik 3">
            <a:extLst>
              <a:ext uri="{FF2B5EF4-FFF2-40B4-BE49-F238E27FC236}">
                <a16:creationId xmlns:a16="http://schemas.microsoft.com/office/drawing/2014/main" id="{E8CB63D5-6152-29A4-49B0-22D2C213B2BB}"/>
              </a:ext>
            </a:extLst>
          </p:cNvPr>
          <p:cNvPicPr>
            <a:picLocks noChangeAspect="1"/>
          </p:cNvPicPr>
          <p:nvPr/>
        </p:nvPicPr>
        <p:blipFill rotWithShape="1">
          <a:blip r:embed="rId3">
            <a:extLst>
              <a:ext uri="{28A0092B-C50C-407E-A947-70E740481C1C}">
                <a14:useLocalDpi xmlns:a14="http://schemas.microsoft.com/office/drawing/2010/main" val="0"/>
              </a:ext>
            </a:extLst>
          </a:blip>
          <a:srcRect t="-1" b="41273"/>
          <a:stretch/>
        </p:blipFill>
        <p:spPr>
          <a:xfrm>
            <a:off x="2841628" y="3590454"/>
            <a:ext cx="2830725" cy="2619316"/>
          </a:xfrm>
          <a:prstGeom prst="rect">
            <a:avLst/>
          </a:prstGeom>
        </p:spPr>
      </p:pic>
      <p:grpSp>
        <p:nvGrpSpPr>
          <p:cNvPr id="7" name="Gruppieren 6">
            <a:extLst>
              <a:ext uri="{FF2B5EF4-FFF2-40B4-BE49-F238E27FC236}">
                <a16:creationId xmlns:a16="http://schemas.microsoft.com/office/drawing/2014/main" id="{5E9C2569-FC07-76C5-706A-8DDDE0AB216D}"/>
              </a:ext>
            </a:extLst>
          </p:cNvPr>
          <p:cNvGrpSpPr>
            <a:grpSpLocks noChangeAspect="1"/>
          </p:cNvGrpSpPr>
          <p:nvPr/>
        </p:nvGrpSpPr>
        <p:grpSpPr>
          <a:xfrm>
            <a:off x="4127580" y="3763828"/>
            <a:ext cx="136800" cy="1368000"/>
            <a:chOff x="2637667" y="2402041"/>
            <a:chExt cx="344607" cy="3446062"/>
          </a:xfrm>
        </p:grpSpPr>
        <p:pic>
          <p:nvPicPr>
            <p:cNvPr id="15" name="Grafik 14">
              <a:extLst>
                <a:ext uri="{FF2B5EF4-FFF2-40B4-BE49-F238E27FC236}">
                  <a16:creationId xmlns:a16="http://schemas.microsoft.com/office/drawing/2014/main" id="{D1EB298E-6590-1909-1C86-FCFAB6A0669B}"/>
                </a:ext>
              </a:extLst>
            </p:cNvPr>
            <p:cNvPicPr>
              <a:picLocks noChangeAspect="1"/>
            </p:cNvPicPr>
            <p:nvPr/>
          </p:nvPicPr>
          <p:blipFill>
            <a:blip r:embed="rId4"/>
            <a:stretch>
              <a:fillRect/>
            </a:stretch>
          </p:blipFill>
          <p:spPr>
            <a:xfrm rot="5400000">
              <a:off x="1086940" y="3952768"/>
              <a:ext cx="3446062" cy="344607"/>
            </a:xfrm>
            <a:prstGeom prst="rect">
              <a:avLst/>
            </a:prstGeom>
          </p:spPr>
        </p:pic>
        <p:pic>
          <p:nvPicPr>
            <p:cNvPr id="16" name="Grafik 15">
              <a:extLst>
                <a:ext uri="{FF2B5EF4-FFF2-40B4-BE49-F238E27FC236}">
                  <a16:creationId xmlns:a16="http://schemas.microsoft.com/office/drawing/2014/main" id="{55D94DB7-0120-B518-3462-E83F1C8494F1}"/>
                </a:ext>
              </a:extLst>
            </p:cNvPr>
            <p:cNvPicPr>
              <a:picLocks noChangeAspect="1"/>
            </p:cNvPicPr>
            <p:nvPr/>
          </p:nvPicPr>
          <p:blipFill>
            <a:blip r:embed="rId5"/>
            <a:stretch>
              <a:fillRect/>
            </a:stretch>
          </p:blipFill>
          <p:spPr>
            <a:xfrm>
              <a:off x="2662363" y="4507958"/>
              <a:ext cx="291600" cy="291600"/>
            </a:xfrm>
            <a:prstGeom prst="rect">
              <a:avLst/>
            </a:prstGeom>
          </p:spPr>
        </p:pic>
        <p:pic>
          <p:nvPicPr>
            <p:cNvPr id="17" name="Grafik 16">
              <a:extLst>
                <a:ext uri="{FF2B5EF4-FFF2-40B4-BE49-F238E27FC236}">
                  <a16:creationId xmlns:a16="http://schemas.microsoft.com/office/drawing/2014/main" id="{F752C706-7958-69F9-3886-6D1CB02F453F}"/>
                </a:ext>
              </a:extLst>
            </p:cNvPr>
            <p:cNvPicPr>
              <a:picLocks noChangeAspect="1"/>
            </p:cNvPicPr>
            <p:nvPr/>
          </p:nvPicPr>
          <p:blipFill>
            <a:blip r:embed="rId6"/>
            <a:stretch>
              <a:fillRect/>
            </a:stretch>
          </p:blipFill>
          <p:spPr>
            <a:xfrm>
              <a:off x="2670315" y="3804872"/>
              <a:ext cx="288000" cy="288000"/>
            </a:xfrm>
            <a:prstGeom prst="rect">
              <a:avLst/>
            </a:prstGeom>
          </p:spPr>
        </p:pic>
        <p:pic>
          <p:nvPicPr>
            <p:cNvPr id="18" name="Grafik 17">
              <a:extLst>
                <a:ext uri="{FF2B5EF4-FFF2-40B4-BE49-F238E27FC236}">
                  <a16:creationId xmlns:a16="http://schemas.microsoft.com/office/drawing/2014/main" id="{DD7495E3-1B81-2531-21C2-A9DE2674B5BE}"/>
                </a:ext>
              </a:extLst>
            </p:cNvPr>
            <p:cNvPicPr>
              <a:picLocks noChangeAspect="1"/>
            </p:cNvPicPr>
            <p:nvPr/>
          </p:nvPicPr>
          <p:blipFill>
            <a:blip r:embed="rId6"/>
            <a:stretch>
              <a:fillRect/>
            </a:stretch>
          </p:blipFill>
          <p:spPr>
            <a:xfrm>
              <a:off x="2670315" y="3462271"/>
              <a:ext cx="288000" cy="288000"/>
            </a:xfrm>
            <a:prstGeom prst="rect">
              <a:avLst/>
            </a:prstGeom>
          </p:spPr>
        </p:pic>
        <p:pic>
          <p:nvPicPr>
            <p:cNvPr id="19" name="Grafik 18">
              <a:extLst>
                <a:ext uri="{FF2B5EF4-FFF2-40B4-BE49-F238E27FC236}">
                  <a16:creationId xmlns:a16="http://schemas.microsoft.com/office/drawing/2014/main" id="{B21CD50C-0764-775D-D762-E039E4AA6540}"/>
                </a:ext>
              </a:extLst>
            </p:cNvPr>
            <p:cNvPicPr>
              <a:picLocks noChangeAspect="1"/>
            </p:cNvPicPr>
            <p:nvPr/>
          </p:nvPicPr>
          <p:blipFill>
            <a:blip r:embed="rId6"/>
            <a:stretch>
              <a:fillRect/>
            </a:stretch>
          </p:blipFill>
          <p:spPr>
            <a:xfrm>
              <a:off x="2665963" y="2427873"/>
              <a:ext cx="288000" cy="288000"/>
            </a:xfrm>
            <a:prstGeom prst="rect">
              <a:avLst/>
            </a:prstGeom>
          </p:spPr>
        </p:pic>
        <p:pic>
          <p:nvPicPr>
            <p:cNvPr id="20" name="Grafik 19">
              <a:extLst>
                <a:ext uri="{FF2B5EF4-FFF2-40B4-BE49-F238E27FC236}">
                  <a16:creationId xmlns:a16="http://schemas.microsoft.com/office/drawing/2014/main" id="{525D9F91-A971-A7CB-BF63-9D9B293FA296}"/>
                </a:ext>
              </a:extLst>
            </p:cNvPr>
            <p:cNvPicPr>
              <a:picLocks noChangeAspect="1"/>
            </p:cNvPicPr>
            <p:nvPr/>
          </p:nvPicPr>
          <p:blipFill>
            <a:blip r:embed="rId6"/>
            <a:stretch>
              <a:fillRect/>
            </a:stretch>
          </p:blipFill>
          <p:spPr>
            <a:xfrm>
              <a:off x="2665963" y="2786333"/>
              <a:ext cx="288000" cy="288000"/>
            </a:xfrm>
            <a:prstGeom prst="rect">
              <a:avLst/>
            </a:prstGeom>
          </p:spPr>
        </p:pic>
        <p:pic>
          <p:nvPicPr>
            <p:cNvPr id="21" name="Grafik 20">
              <a:extLst>
                <a:ext uri="{FF2B5EF4-FFF2-40B4-BE49-F238E27FC236}">
                  <a16:creationId xmlns:a16="http://schemas.microsoft.com/office/drawing/2014/main" id="{49790209-0A92-70AD-5945-DD3B672032E1}"/>
                </a:ext>
              </a:extLst>
            </p:cNvPr>
            <p:cNvPicPr>
              <a:picLocks noChangeAspect="1"/>
            </p:cNvPicPr>
            <p:nvPr/>
          </p:nvPicPr>
          <p:blipFill>
            <a:blip r:embed="rId6"/>
            <a:stretch>
              <a:fillRect/>
            </a:stretch>
          </p:blipFill>
          <p:spPr>
            <a:xfrm>
              <a:off x="2665963" y="3119670"/>
              <a:ext cx="288000" cy="288000"/>
            </a:xfrm>
            <a:prstGeom prst="rect">
              <a:avLst/>
            </a:prstGeom>
          </p:spPr>
        </p:pic>
        <p:pic>
          <p:nvPicPr>
            <p:cNvPr id="22" name="Grafik 21">
              <a:extLst>
                <a:ext uri="{FF2B5EF4-FFF2-40B4-BE49-F238E27FC236}">
                  <a16:creationId xmlns:a16="http://schemas.microsoft.com/office/drawing/2014/main" id="{58F8F1C3-BA53-E940-7557-DD6356677BEF}"/>
                </a:ext>
              </a:extLst>
            </p:cNvPr>
            <p:cNvPicPr>
              <a:picLocks noChangeAspect="1"/>
            </p:cNvPicPr>
            <p:nvPr/>
          </p:nvPicPr>
          <p:blipFill>
            <a:blip r:embed="rId6"/>
            <a:stretch>
              <a:fillRect/>
            </a:stretch>
          </p:blipFill>
          <p:spPr>
            <a:xfrm>
              <a:off x="2665963" y="4169435"/>
              <a:ext cx="288000" cy="288000"/>
            </a:xfrm>
            <a:prstGeom prst="rect">
              <a:avLst/>
            </a:prstGeom>
          </p:spPr>
        </p:pic>
      </p:grpSp>
      <p:pic>
        <p:nvPicPr>
          <p:cNvPr id="8" name="Grafik 7">
            <a:extLst>
              <a:ext uri="{FF2B5EF4-FFF2-40B4-BE49-F238E27FC236}">
                <a16:creationId xmlns:a16="http://schemas.microsoft.com/office/drawing/2014/main" id="{21DFDCAB-C2BA-A397-43DD-9A3A628C75D6}"/>
              </a:ext>
            </a:extLst>
          </p:cNvPr>
          <p:cNvPicPr>
            <a:picLocks noChangeAspect="1"/>
          </p:cNvPicPr>
          <p:nvPr/>
        </p:nvPicPr>
        <p:blipFill>
          <a:blip r:embed="rId7"/>
          <a:stretch>
            <a:fillRect/>
          </a:stretch>
        </p:blipFill>
        <p:spPr>
          <a:xfrm>
            <a:off x="1479996" y="3590455"/>
            <a:ext cx="1261185" cy="2119676"/>
          </a:xfrm>
          <a:prstGeom prst="rect">
            <a:avLst/>
          </a:prstGeom>
        </p:spPr>
      </p:pic>
      <p:pic>
        <p:nvPicPr>
          <p:cNvPr id="9" name="Grafik 8">
            <a:extLst>
              <a:ext uri="{FF2B5EF4-FFF2-40B4-BE49-F238E27FC236}">
                <a16:creationId xmlns:a16="http://schemas.microsoft.com/office/drawing/2014/main" id="{A67F7D82-B96C-33FC-D080-B584ACCC93B5}"/>
              </a:ext>
            </a:extLst>
          </p:cNvPr>
          <p:cNvPicPr>
            <a:picLocks noChangeAspect="1"/>
          </p:cNvPicPr>
          <p:nvPr/>
        </p:nvPicPr>
        <p:blipFill>
          <a:blip r:embed="rId8"/>
          <a:stretch>
            <a:fillRect/>
          </a:stretch>
        </p:blipFill>
        <p:spPr>
          <a:xfrm flipH="1">
            <a:off x="5672352" y="3674671"/>
            <a:ext cx="1560251" cy="1836328"/>
          </a:xfrm>
          <a:prstGeom prst="rect">
            <a:avLst/>
          </a:prstGeom>
        </p:spPr>
      </p:pic>
      <p:sp>
        <p:nvSpPr>
          <p:cNvPr id="10" name="Abgerundete rechteckige Legende 9">
            <a:extLst>
              <a:ext uri="{FF2B5EF4-FFF2-40B4-BE49-F238E27FC236}">
                <a16:creationId xmlns:a16="http://schemas.microsoft.com/office/drawing/2014/main" id="{FE2A2C9B-B03B-9A7C-F199-4A9B2FDD2411}"/>
              </a:ext>
            </a:extLst>
          </p:cNvPr>
          <p:cNvSpPr/>
          <p:nvPr/>
        </p:nvSpPr>
        <p:spPr>
          <a:xfrm>
            <a:off x="5425128" y="1754551"/>
            <a:ext cx="3090222" cy="1308345"/>
          </a:xfrm>
          <a:prstGeom prst="wedgeRoundRectCallout">
            <a:avLst>
              <a:gd name="adj1" fmla="val -31625"/>
              <a:gd name="adj2" fmla="val 8739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sehe die Tauschaufgabe. Erst ein blaues und dann sechs rote Plättchen. Es sind zusammen sieben.</a:t>
            </a:r>
          </a:p>
        </p:txBody>
      </p:sp>
      <p:sp>
        <p:nvSpPr>
          <p:cNvPr id="13" name="Abgerundete rechteckige Legende 12">
            <a:extLst>
              <a:ext uri="{FF2B5EF4-FFF2-40B4-BE49-F238E27FC236}">
                <a16:creationId xmlns:a16="http://schemas.microsoft.com/office/drawing/2014/main" id="{82E91F59-9E33-68EC-B545-E5E9B5A8C25F}"/>
              </a:ext>
            </a:extLst>
          </p:cNvPr>
          <p:cNvSpPr/>
          <p:nvPr/>
        </p:nvSpPr>
        <p:spPr>
          <a:xfrm>
            <a:off x="1212620" y="1929542"/>
            <a:ext cx="1947139" cy="1308345"/>
          </a:xfrm>
          <a:prstGeom prst="wedgeRoundRectCallout">
            <a:avLst>
              <a:gd name="adj1" fmla="val 30670"/>
              <a:gd name="adj2" fmla="val 10371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sehe sechs rote und ein blaues Plättchen.  Sechs plus eins gleich sieben.</a:t>
            </a:r>
          </a:p>
        </p:txBody>
      </p:sp>
      <p:sp>
        <p:nvSpPr>
          <p:cNvPr id="25"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2" name="Textfeld 1">
            <a:extLst>
              <a:ext uri="{FF2B5EF4-FFF2-40B4-BE49-F238E27FC236}">
                <a16:creationId xmlns:a16="http://schemas.microsoft.com/office/drawing/2014/main" id="{1E267E0C-8B38-6745-F4A6-009B8591AB7B}"/>
              </a:ext>
            </a:extLst>
          </p:cNvPr>
          <p:cNvSpPr txBox="1"/>
          <p:nvPr/>
        </p:nvSpPr>
        <p:spPr>
          <a:xfrm>
            <a:off x="7486650" y="5978938"/>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
        <p:nvSpPr>
          <p:cNvPr id="11" name="Textfeld 10">
            <a:extLst>
              <a:ext uri="{FF2B5EF4-FFF2-40B4-BE49-F238E27FC236}">
                <a16:creationId xmlns:a16="http://schemas.microsoft.com/office/drawing/2014/main" id="{56948DFF-A223-536F-85C1-54AC484B0BF0}"/>
              </a:ext>
            </a:extLst>
          </p:cNvPr>
          <p:cNvSpPr txBox="1"/>
          <p:nvPr/>
        </p:nvSpPr>
        <p:spPr>
          <a:xfrm rot="4143559">
            <a:off x="3340515" y="3996588"/>
            <a:ext cx="736715" cy="307777"/>
          </a:xfrm>
          <a:prstGeom prst="rect">
            <a:avLst/>
          </a:prstGeom>
          <a:solidFill>
            <a:schemeClr val="bg1"/>
          </a:solidFill>
        </p:spPr>
        <p:txBody>
          <a:bodyPr wrap="square" rtlCol="0">
            <a:spAutoFit/>
          </a:bodyPr>
          <a:lstStyle/>
          <a:p>
            <a:pPr algn="ctr"/>
            <a:r>
              <a:rPr lang="de-DE" sz="1400" dirty="0">
                <a:latin typeface="Grundschrift" panose="03010100010101010101" pitchFamily="66" charset="0"/>
              </a:rPr>
              <a:t>6 + 1</a:t>
            </a:r>
          </a:p>
        </p:txBody>
      </p:sp>
      <p:sp>
        <p:nvSpPr>
          <p:cNvPr id="12" name="Textfeld 11">
            <a:extLst>
              <a:ext uri="{FF2B5EF4-FFF2-40B4-BE49-F238E27FC236}">
                <a16:creationId xmlns:a16="http://schemas.microsoft.com/office/drawing/2014/main" id="{FD338D80-E00B-2E03-F5A2-0B1C307950D9}"/>
              </a:ext>
            </a:extLst>
          </p:cNvPr>
          <p:cNvSpPr txBox="1"/>
          <p:nvPr/>
        </p:nvSpPr>
        <p:spPr>
          <a:xfrm rot="17413996">
            <a:off x="4404361" y="4486835"/>
            <a:ext cx="736715" cy="307777"/>
          </a:xfrm>
          <a:prstGeom prst="rect">
            <a:avLst/>
          </a:prstGeom>
          <a:solidFill>
            <a:schemeClr val="bg1"/>
          </a:solidFill>
        </p:spPr>
        <p:txBody>
          <a:bodyPr wrap="square" rtlCol="0">
            <a:spAutoFit/>
          </a:bodyPr>
          <a:lstStyle/>
          <a:p>
            <a:pPr algn="ctr"/>
            <a:r>
              <a:rPr lang="de-DE" sz="1400" dirty="0">
                <a:latin typeface="Grundschrift" panose="03010100010101010101" pitchFamily="66" charset="0"/>
              </a:rPr>
              <a:t>1</a:t>
            </a:r>
            <a:r>
              <a:rPr lang="de-DE" sz="1400">
                <a:latin typeface="Grundschrift" panose="03010100010101010101" pitchFamily="66" charset="0"/>
              </a:rPr>
              <a:t> + 6</a:t>
            </a:r>
            <a:endParaRPr lang="de-DE" sz="1400" dirty="0">
              <a:latin typeface="Grundschrift" panose="03010100010101010101" pitchFamily="66" charset="0"/>
            </a:endParaRPr>
          </a:p>
        </p:txBody>
      </p:sp>
    </p:spTree>
    <p:extLst>
      <p:ext uri="{BB962C8B-B14F-4D97-AF65-F5344CB8AC3E}">
        <p14:creationId xmlns:p14="http://schemas.microsoft.com/office/powerpoint/2010/main" val="4125375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B114A9E-F99B-68C5-D1F2-66194CF0EF12}"/>
              </a:ext>
            </a:extLst>
          </p:cNvPr>
          <p:cNvSpPr>
            <a:spLocks noGrp="1"/>
          </p:cNvSpPr>
          <p:nvPr>
            <p:ph type="body" sz="quarter" idx="13"/>
          </p:nvPr>
        </p:nvSpPr>
        <p:spPr/>
        <p:txBody>
          <a:bodyPr/>
          <a:lstStyle/>
          <a:p>
            <a:r>
              <a:rPr lang="de-DE" dirty="0"/>
              <a:t>KERNAUFGABEN MIT 1</a:t>
            </a:r>
          </a:p>
        </p:txBody>
      </p:sp>
      <p:sp>
        <p:nvSpPr>
          <p:cNvPr id="5" name="Datumsplatzhalter 4">
            <a:extLst>
              <a:ext uri="{FF2B5EF4-FFF2-40B4-BE49-F238E27FC236}">
                <a16:creationId xmlns:a16="http://schemas.microsoft.com/office/drawing/2014/main" id="{D10AD702-AF2D-8AB7-B7DC-F8BA1BE4414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41E8702-57FA-35BB-6F96-893D9F158DB2}"/>
              </a:ext>
            </a:extLst>
          </p:cNvPr>
          <p:cNvSpPr>
            <a:spLocks noGrp="1"/>
          </p:cNvSpPr>
          <p:nvPr>
            <p:ph type="sldNum" sz="quarter" idx="12"/>
          </p:nvPr>
        </p:nvSpPr>
        <p:spPr/>
        <p:txBody>
          <a:bodyPr/>
          <a:lstStyle/>
          <a:p>
            <a:fld id="{C3752B7C-18A9-864D-BBCB-54A9F41B5594}" type="slidenum">
              <a:rPr lang="de-DE" smtClean="0"/>
              <a:pPr/>
              <a:t>49</a:t>
            </a:fld>
            <a:endParaRPr lang="de-DE" dirty="0"/>
          </a:p>
        </p:txBody>
      </p:sp>
      <p:pic>
        <p:nvPicPr>
          <p:cNvPr id="4" name="Grafik 3">
            <a:extLst>
              <a:ext uri="{FF2B5EF4-FFF2-40B4-BE49-F238E27FC236}">
                <a16:creationId xmlns:a16="http://schemas.microsoft.com/office/drawing/2014/main" id="{E8CB63D5-6152-29A4-49B0-22D2C213B2BB}"/>
              </a:ext>
            </a:extLst>
          </p:cNvPr>
          <p:cNvPicPr>
            <a:picLocks noChangeAspect="1"/>
          </p:cNvPicPr>
          <p:nvPr/>
        </p:nvPicPr>
        <p:blipFill rotWithShape="1">
          <a:blip r:embed="rId3">
            <a:extLst>
              <a:ext uri="{28A0092B-C50C-407E-A947-70E740481C1C}">
                <a14:useLocalDpi xmlns:a14="http://schemas.microsoft.com/office/drawing/2010/main" val="0"/>
              </a:ext>
            </a:extLst>
          </a:blip>
          <a:srcRect t="-1" b="41273"/>
          <a:stretch/>
        </p:blipFill>
        <p:spPr>
          <a:xfrm>
            <a:off x="2841628" y="3590454"/>
            <a:ext cx="2830725" cy="2619316"/>
          </a:xfrm>
          <a:prstGeom prst="rect">
            <a:avLst/>
          </a:prstGeom>
        </p:spPr>
      </p:pic>
      <p:grpSp>
        <p:nvGrpSpPr>
          <p:cNvPr id="7" name="Gruppieren 6">
            <a:extLst>
              <a:ext uri="{FF2B5EF4-FFF2-40B4-BE49-F238E27FC236}">
                <a16:creationId xmlns:a16="http://schemas.microsoft.com/office/drawing/2014/main" id="{5E9C2569-FC07-76C5-706A-8DDDE0AB216D}"/>
              </a:ext>
            </a:extLst>
          </p:cNvPr>
          <p:cNvGrpSpPr>
            <a:grpSpLocks noChangeAspect="1"/>
          </p:cNvGrpSpPr>
          <p:nvPr/>
        </p:nvGrpSpPr>
        <p:grpSpPr>
          <a:xfrm>
            <a:off x="4127580" y="3763828"/>
            <a:ext cx="136800" cy="1368000"/>
            <a:chOff x="2637667" y="2402041"/>
            <a:chExt cx="344607" cy="3446062"/>
          </a:xfrm>
        </p:grpSpPr>
        <p:pic>
          <p:nvPicPr>
            <p:cNvPr id="15" name="Grafik 14">
              <a:extLst>
                <a:ext uri="{FF2B5EF4-FFF2-40B4-BE49-F238E27FC236}">
                  <a16:creationId xmlns:a16="http://schemas.microsoft.com/office/drawing/2014/main" id="{D1EB298E-6590-1909-1C86-FCFAB6A0669B}"/>
                </a:ext>
              </a:extLst>
            </p:cNvPr>
            <p:cNvPicPr>
              <a:picLocks noChangeAspect="1"/>
            </p:cNvPicPr>
            <p:nvPr/>
          </p:nvPicPr>
          <p:blipFill>
            <a:blip r:embed="rId4"/>
            <a:stretch>
              <a:fillRect/>
            </a:stretch>
          </p:blipFill>
          <p:spPr>
            <a:xfrm rot="5400000">
              <a:off x="1086940" y="3952768"/>
              <a:ext cx="3446062" cy="344607"/>
            </a:xfrm>
            <a:prstGeom prst="rect">
              <a:avLst/>
            </a:prstGeom>
          </p:spPr>
        </p:pic>
        <p:pic>
          <p:nvPicPr>
            <p:cNvPr id="17" name="Grafik 16">
              <a:extLst>
                <a:ext uri="{FF2B5EF4-FFF2-40B4-BE49-F238E27FC236}">
                  <a16:creationId xmlns:a16="http://schemas.microsoft.com/office/drawing/2014/main" id="{F752C706-7958-69F9-3886-6D1CB02F453F}"/>
                </a:ext>
              </a:extLst>
            </p:cNvPr>
            <p:cNvPicPr>
              <a:picLocks noChangeAspect="1"/>
            </p:cNvPicPr>
            <p:nvPr/>
          </p:nvPicPr>
          <p:blipFill>
            <a:blip r:embed="rId5"/>
            <a:stretch>
              <a:fillRect/>
            </a:stretch>
          </p:blipFill>
          <p:spPr>
            <a:xfrm>
              <a:off x="2670315" y="3804872"/>
              <a:ext cx="288000" cy="288000"/>
            </a:xfrm>
            <a:prstGeom prst="rect">
              <a:avLst/>
            </a:prstGeom>
          </p:spPr>
        </p:pic>
        <p:pic>
          <p:nvPicPr>
            <p:cNvPr id="18" name="Grafik 17">
              <a:extLst>
                <a:ext uri="{FF2B5EF4-FFF2-40B4-BE49-F238E27FC236}">
                  <a16:creationId xmlns:a16="http://schemas.microsoft.com/office/drawing/2014/main" id="{DD7495E3-1B81-2531-21C2-A9DE2674B5BE}"/>
                </a:ext>
              </a:extLst>
            </p:cNvPr>
            <p:cNvPicPr>
              <a:picLocks noChangeAspect="1"/>
            </p:cNvPicPr>
            <p:nvPr/>
          </p:nvPicPr>
          <p:blipFill>
            <a:blip r:embed="rId5"/>
            <a:stretch>
              <a:fillRect/>
            </a:stretch>
          </p:blipFill>
          <p:spPr>
            <a:xfrm>
              <a:off x="2670315" y="3462271"/>
              <a:ext cx="288000" cy="288000"/>
            </a:xfrm>
            <a:prstGeom prst="rect">
              <a:avLst/>
            </a:prstGeom>
          </p:spPr>
        </p:pic>
        <p:pic>
          <p:nvPicPr>
            <p:cNvPr id="19" name="Grafik 18">
              <a:extLst>
                <a:ext uri="{FF2B5EF4-FFF2-40B4-BE49-F238E27FC236}">
                  <a16:creationId xmlns:a16="http://schemas.microsoft.com/office/drawing/2014/main" id="{B21CD50C-0764-775D-D762-E039E4AA6540}"/>
                </a:ext>
              </a:extLst>
            </p:cNvPr>
            <p:cNvPicPr>
              <a:picLocks noChangeAspect="1"/>
            </p:cNvPicPr>
            <p:nvPr/>
          </p:nvPicPr>
          <p:blipFill>
            <a:blip r:embed="rId5"/>
            <a:stretch>
              <a:fillRect/>
            </a:stretch>
          </p:blipFill>
          <p:spPr>
            <a:xfrm>
              <a:off x="2665963" y="2427873"/>
              <a:ext cx="288000" cy="288000"/>
            </a:xfrm>
            <a:prstGeom prst="rect">
              <a:avLst/>
            </a:prstGeom>
          </p:spPr>
        </p:pic>
        <p:pic>
          <p:nvPicPr>
            <p:cNvPr id="20" name="Grafik 19">
              <a:extLst>
                <a:ext uri="{FF2B5EF4-FFF2-40B4-BE49-F238E27FC236}">
                  <a16:creationId xmlns:a16="http://schemas.microsoft.com/office/drawing/2014/main" id="{525D9F91-A971-A7CB-BF63-9D9B293FA296}"/>
                </a:ext>
              </a:extLst>
            </p:cNvPr>
            <p:cNvPicPr>
              <a:picLocks noChangeAspect="1"/>
            </p:cNvPicPr>
            <p:nvPr/>
          </p:nvPicPr>
          <p:blipFill>
            <a:blip r:embed="rId5"/>
            <a:stretch>
              <a:fillRect/>
            </a:stretch>
          </p:blipFill>
          <p:spPr>
            <a:xfrm>
              <a:off x="2665963" y="2786333"/>
              <a:ext cx="288000" cy="288000"/>
            </a:xfrm>
            <a:prstGeom prst="rect">
              <a:avLst/>
            </a:prstGeom>
          </p:spPr>
        </p:pic>
        <p:pic>
          <p:nvPicPr>
            <p:cNvPr id="21" name="Grafik 20">
              <a:extLst>
                <a:ext uri="{FF2B5EF4-FFF2-40B4-BE49-F238E27FC236}">
                  <a16:creationId xmlns:a16="http://schemas.microsoft.com/office/drawing/2014/main" id="{49790209-0A92-70AD-5945-DD3B672032E1}"/>
                </a:ext>
              </a:extLst>
            </p:cNvPr>
            <p:cNvPicPr>
              <a:picLocks noChangeAspect="1"/>
            </p:cNvPicPr>
            <p:nvPr/>
          </p:nvPicPr>
          <p:blipFill>
            <a:blip r:embed="rId5"/>
            <a:stretch>
              <a:fillRect/>
            </a:stretch>
          </p:blipFill>
          <p:spPr>
            <a:xfrm>
              <a:off x="2665963" y="3119670"/>
              <a:ext cx="288000" cy="288000"/>
            </a:xfrm>
            <a:prstGeom prst="rect">
              <a:avLst/>
            </a:prstGeom>
          </p:spPr>
        </p:pic>
        <p:pic>
          <p:nvPicPr>
            <p:cNvPr id="22" name="Grafik 21">
              <a:extLst>
                <a:ext uri="{FF2B5EF4-FFF2-40B4-BE49-F238E27FC236}">
                  <a16:creationId xmlns:a16="http://schemas.microsoft.com/office/drawing/2014/main" id="{58F8F1C3-BA53-E940-7557-DD6356677BEF}"/>
                </a:ext>
              </a:extLst>
            </p:cNvPr>
            <p:cNvPicPr>
              <a:picLocks noChangeAspect="1"/>
            </p:cNvPicPr>
            <p:nvPr/>
          </p:nvPicPr>
          <p:blipFill>
            <a:blip r:embed="rId5"/>
            <a:stretch>
              <a:fillRect/>
            </a:stretch>
          </p:blipFill>
          <p:spPr>
            <a:xfrm>
              <a:off x="2665963" y="4169435"/>
              <a:ext cx="288000" cy="288000"/>
            </a:xfrm>
            <a:prstGeom prst="rect">
              <a:avLst/>
            </a:prstGeom>
          </p:spPr>
        </p:pic>
      </p:grpSp>
      <p:pic>
        <p:nvPicPr>
          <p:cNvPr id="8" name="Grafik 7">
            <a:extLst>
              <a:ext uri="{FF2B5EF4-FFF2-40B4-BE49-F238E27FC236}">
                <a16:creationId xmlns:a16="http://schemas.microsoft.com/office/drawing/2014/main" id="{21DFDCAB-C2BA-A397-43DD-9A3A628C75D6}"/>
              </a:ext>
            </a:extLst>
          </p:cNvPr>
          <p:cNvPicPr>
            <a:picLocks noChangeAspect="1"/>
          </p:cNvPicPr>
          <p:nvPr/>
        </p:nvPicPr>
        <p:blipFill>
          <a:blip r:embed="rId6"/>
          <a:stretch>
            <a:fillRect/>
          </a:stretch>
        </p:blipFill>
        <p:spPr>
          <a:xfrm>
            <a:off x="1479996" y="3590455"/>
            <a:ext cx="1261185" cy="2119676"/>
          </a:xfrm>
          <a:prstGeom prst="rect">
            <a:avLst/>
          </a:prstGeom>
        </p:spPr>
      </p:pic>
      <p:pic>
        <p:nvPicPr>
          <p:cNvPr id="9" name="Grafik 8">
            <a:extLst>
              <a:ext uri="{FF2B5EF4-FFF2-40B4-BE49-F238E27FC236}">
                <a16:creationId xmlns:a16="http://schemas.microsoft.com/office/drawing/2014/main" id="{A67F7D82-B96C-33FC-D080-B584ACCC93B5}"/>
              </a:ext>
            </a:extLst>
          </p:cNvPr>
          <p:cNvPicPr>
            <a:picLocks noChangeAspect="1"/>
          </p:cNvPicPr>
          <p:nvPr/>
        </p:nvPicPr>
        <p:blipFill>
          <a:blip r:embed="rId7"/>
          <a:stretch>
            <a:fillRect/>
          </a:stretch>
        </p:blipFill>
        <p:spPr>
          <a:xfrm flipH="1">
            <a:off x="5672352" y="3674671"/>
            <a:ext cx="1560251" cy="1836328"/>
          </a:xfrm>
          <a:prstGeom prst="rect">
            <a:avLst/>
          </a:prstGeom>
        </p:spPr>
      </p:pic>
      <p:sp>
        <p:nvSpPr>
          <p:cNvPr id="10" name="Abgerundete rechteckige Legende 9">
            <a:extLst>
              <a:ext uri="{FF2B5EF4-FFF2-40B4-BE49-F238E27FC236}">
                <a16:creationId xmlns:a16="http://schemas.microsoft.com/office/drawing/2014/main" id="{FE2A2C9B-B03B-9A7C-F199-4A9B2FDD2411}"/>
              </a:ext>
            </a:extLst>
          </p:cNvPr>
          <p:cNvSpPr/>
          <p:nvPr/>
        </p:nvSpPr>
        <p:spPr>
          <a:xfrm>
            <a:off x="5425128" y="1754551"/>
            <a:ext cx="3090222" cy="1308345"/>
          </a:xfrm>
          <a:prstGeom prst="wedgeRoundRectCallout">
            <a:avLst>
              <a:gd name="adj1" fmla="val -31625"/>
              <a:gd name="adj2" fmla="val 8739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Vorher waren es sieben Plättchen. Es bleiben sechs Plättchen liegen.</a:t>
            </a:r>
          </a:p>
        </p:txBody>
      </p:sp>
      <p:sp>
        <p:nvSpPr>
          <p:cNvPr id="13" name="Abgerundete rechteckige Legende 12">
            <a:extLst>
              <a:ext uri="{FF2B5EF4-FFF2-40B4-BE49-F238E27FC236}">
                <a16:creationId xmlns:a16="http://schemas.microsoft.com/office/drawing/2014/main" id="{82E91F59-9E33-68EC-B545-E5E9B5A8C25F}"/>
              </a:ext>
            </a:extLst>
          </p:cNvPr>
          <p:cNvSpPr/>
          <p:nvPr/>
        </p:nvSpPr>
        <p:spPr>
          <a:xfrm>
            <a:off x="1212620" y="1929542"/>
            <a:ext cx="2057399" cy="1215994"/>
          </a:xfrm>
          <a:prstGeom prst="wedgeRoundRectCallout">
            <a:avLst>
              <a:gd name="adj1" fmla="val 30670"/>
              <a:gd name="adj2" fmla="val 10371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Sieben minus eins. Ich nehme einfach nur ein Plättchen weg.</a:t>
            </a:r>
          </a:p>
        </p:txBody>
      </p:sp>
      <p:sp>
        <p:nvSpPr>
          <p:cNvPr id="25"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pic>
        <p:nvPicPr>
          <p:cNvPr id="2" name="Grafik 1">
            <a:extLst>
              <a:ext uri="{FF2B5EF4-FFF2-40B4-BE49-F238E27FC236}">
                <a16:creationId xmlns:a16="http://schemas.microsoft.com/office/drawing/2014/main" id="{13C5B6B6-A3C8-B754-8DD4-80716BE81E9E}"/>
              </a:ext>
            </a:extLst>
          </p:cNvPr>
          <p:cNvPicPr>
            <a:picLocks noChangeAspect="1"/>
          </p:cNvPicPr>
          <p:nvPr/>
        </p:nvPicPr>
        <p:blipFill>
          <a:blip r:embed="rId5"/>
          <a:stretch>
            <a:fillRect/>
          </a:stretch>
        </p:blipFill>
        <p:spPr>
          <a:xfrm>
            <a:off x="4195977" y="4596746"/>
            <a:ext cx="114328" cy="114329"/>
          </a:xfrm>
          <a:prstGeom prst="rect">
            <a:avLst/>
          </a:prstGeom>
        </p:spPr>
      </p:pic>
      <p:sp>
        <p:nvSpPr>
          <p:cNvPr id="11" name="Textfeld 10">
            <a:extLst>
              <a:ext uri="{FF2B5EF4-FFF2-40B4-BE49-F238E27FC236}">
                <a16:creationId xmlns:a16="http://schemas.microsoft.com/office/drawing/2014/main" id="{DFC6330F-2952-7221-6804-BE7D00E66E6E}"/>
              </a:ext>
            </a:extLst>
          </p:cNvPr>
          <p:cNvSpPr txBox="1"/>
          <p:nvPr/>
        </p:nvSpPr>
        <p:spPr>
          <a:xfrm rot="4143559">
            <a:off x="3340515" y="3996588"/>
            <a:ext cx="736715" cy="307777"/>
          </a:xfrm>
          <a:prstGeom prst="rect">
            <a:avLst/>
          </a:prstGeom>
          <a:solidFill>
            <a:schemeClr val="bg1"/>
          </a:solidFill>
        </p:spPr>
        <p:txBody>
          <a:bodyPr wrap="square" rtlCol="0">
            <a:spAutoFit/>
          </a:bodyPr>
          <a:lstStyle/>
          <a:p>
            <a:pPr algn="ctr"/>
            <a:r>
              <a:rPr lang="de-DE" sz="1400" dirty="0">
                <a:latin typeface="Grundschrift" panose="03010100010101010101" pitchFamily="66" charset="0"/>
              </a:rPr>
              <a:t>7 - 1</a:t>
            </a:r>
          </a:p>
        </p:txBody>
      </p:sp>
      <p:sp>
        <p:nvSpPr>
          <p:cNvPr id="12" name="Textfeld 11">
            <a:extLst>
              <a:ext uri="{FF2B5EF4-FFF2-40B4-BE49-F238E27FC236}">
                <a16:creationId xmlns:a16="http://schemas.microsoft.com/office/drawing/2014/main" id="{8986D27B-7321-7671-BE2B-A9B04AB9430E}"/>
              </a:ext>
            </a:extLst>
          </p:cNvPr>
          <p:cNvSpPr txBox="1"/>
          <p:nvPr/>
        </p:nvSpPr>
        <p:spPr>
          <a:xfrm>
            <a:off x="7486650" y="5978938"/>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418985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3A806-652B-B5B0-7733-D5A4FBFA17A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296A915E-3037-B3A7-58FD-A5F5E43F053A}"/>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13E6EB4C-57D8-254D-9995-55E957E3D86A}"/>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id="{8E3FC8C8-3018-4CD6-3F40-51E523C7983C}"/>
              </a:ext>
            </a:extLst>
          </p:cNvPr>
          <p:cNvSpPr>
            <a:spLocks noGrp="1"/>
          </p:cNvSpPr>
          <p:nvPr>
            <p:ph type="body" sz="quarter" idx="13"/>
          </p:nvPr>
        </p:nvSpPr>
        <p:spPr/>
        <p:txBody>
          <a:bodyPr/>
          <a:lstStyle/>
          <a:p>
            <a:r>
              <a:rPr lang="de-DE" dirty="0"/>
              <a:t>GRUNDIDEE DES MODULS 4</a:t>
            </a:r>
          </a:p>
        </p:txBody>
      </p:sp>
      <p:sp>
        <p:nvSpPr>
          <p:cNvPr id="6" name="Inhaltsplatzhalter 5">
            <a:extLst>
              <a:ext uri="{FF2B5EF4-FFF2-40B4-BE49-F238E27FC236}">
                <a16:creationId xmlns:a16="http://schemas.microsoft.com/office/drawing/2014/main" id="{90836755-73ED-01BE-22E4-536EF31F9614}"/>
              </a:ext>
            </a:extLst>
          </p:cNvPr>
          <p:cNvSpPr>
            <a:spLocks noGrp="1"/>
          </p:cNvSpPr>
          <p:nvPr>
            <p:ph idx="1"/>
          </p:nvPr>
        </p:nvSpPr>
        <p:spPr/>
        <p:txBody>
          <a:bodyPr/>
          <a:lstStyle/>
          <a:p>
            <a:r>
              <a:rPr lang="de-DE" sz="1400" dirty="0"/>
              <a:t>Die verständnisbasierte Erarbeitung des kleinen 1+1 und 1-1 ist eine wesentliche Grundlage dafür, verfestigtes zählendes Rechnen und damit auch spätere Rechenschwierigkeiten zu vermeiden. Die zunächst zu Schulbeginn naheliegende zählende Lösung von Additions- und Subtraktionsaufgaben muss im Laufe der Schuleingangsphase von geeigneten, zielführenden Strategien abgelöst werden. </a:t>
            </a:r>
          </a:p>
          <a:p>
            <a:r>
              <a:rPr lang="de-DE" sz="1400" dirty="0"/>
              <a:t>In diesem Modul wird daher die nachhaltige Unterrichtsgestaltung von Anfang an und nicht die (nachträgliche) Förderung bei bereits verfestigtem zählenden Rechnen in den Blick genommen. Es wird dargestellt, wie bereits bekannte („einfache“) Aufgaben genutzt werden, um noch unbekannte („schwierige“) Aufgaben zu lösen. Die Darstellungsvernetzung mit der sprachlichen Begleitung sowie das Nutzen von Aufgabenbeziehungen sind hierbei zentral. </a:t>
            </a:r>
          </a:p>
        </p:txBody>
      </p:sp>
    </p:spTree>
    <p:extLst>
      <p:ext uri="{BB962C8B-B14F-4D97-AF65-F5344CB8AC3E}">
        <p14:creationId xmlns:p14="http://schemas.microsoft.com/office/powerpoint/2010/main" val="2564107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B114A9E-F99B-68C5-D1F2-66194CF0EF12}"/>
              </a:ext>
            </a:extLst>
          </p:cNvPr>
          <p:cNvSpPr>
            <a:spLocks noGrp="1"/>
          </p:cNvSpPr>
          <p:nvPr>
            <p:ph type="body" sz="quarter" idx="13"/>
          </p:nvPr>
        </p:nvSpPr>
        <p:spPr/>
        <p:txBody>
          <a:bodyPr/>
          <a:lstStyle/>
          <a:p>
            <a:r>
              <a:rPr lang="de-DE" dirty="0"/>
              <a:t>KERNAUFGABEN MIT 10 (INKL. TAUSCHAUFGABE) </a:t>
            </a:r>
          </a:p>
          <a:p>
            <a:endParaRPr lang="de-DE" dirty="0"/>
          </a:p>
        </p:txBody>
      </p:sp>
      <p:sp>
        <p:nvSpPr>
          <p:cNvPr id="5" name="Datumsplatzhalter 4">
            <a:extLst>
              <a:ext uri="{FF2B5EF4-FFF2-40B4-BE49-F238E27FC236}">
                <a16:creationId xmlns:a16="http://schemas.microsoft.com/office/drawing/2014/main" id="{D10AD702-AF2D-8AB7-B7DC-F8BA1BE4414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41E8702-57FA-35BB-6F96-893D9F158DB2}"/>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4" name="Abgerundete rechteckige Legende 3">
            <a:extLst>
              <a:ext uri="{FF2B5EF4-FFF2-40B4-BE49-F238E27FC236}">
                <a16:creationId xmlns:a16="http://schemas.microsoft.com/office/drawing/2014/main" id="{2A18AC3F-777A-31EA-ED53-2F5A8D9DD9E2}"/>
              </a:ext>
            </a:extLst>
          </p:cNvPr>
          <p:cNvSpPr/>
          <p:nvPr/>
        </p:nvSpPr>
        <p:spPr>
          <a:xfrm>
            <a:off x="204215" y="2149231"/>
            <a:ext cx="2950167" cy="1240648"/>
          </a:xfrm>
          <a:prstGeom prst="wedgeRoundRectCallout">
            <a:avLst>
              <a:gd name="adj1" fmla="val 41076"/>
              <a:gd name="adj2" fmla="val 8034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Aufgaben mit 10 lege ich schnell mit einem Zehner. Erst den Zehnerstreifen, dann drei Plättchen dazu.</a:t>
            </a:r>
          </a:p>
        </p:txBody>
      </p:sp>
      <p:sp>
        <p:nvSpPr>
          <p:cNvPr id="7" name="Abgerundete rechteckige Legende 6">
            <a:extLst>
              <a:ext uri="{FF2B5EF4-FFF2-40B4-BE49-F238E27FC236}">
                <a16:creationId xmlns:a16="http://schemas.microsoft.com/office/drawing/2014/main" id="{6FE38CD8-28B4-3B93-ADC5-AC4A6D5A36E0}"/>
              </a:ext>
            </a:extLst>
          </p:cNvPr>
          <p:cNvSpPr/>
          <p:nvPr/>
        </p:nvSpPr>
        <p:spPr>
          <a:xfrm>
            <a:off x="5823579" y="1701800"/>
            <a:ext cx="2950167" cy="1489144"/>
          </a:xfrm>
          <a:prstGeom prst="wedgeRoundRectCallout">
            <a:avLst>
              <a:gd name="adj1" fmla="val 611"/>
              <a:gd name="adj2" fmla="val 8290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Drei plus zehn ist die Tauschaufgabe. </a:t>
            </a:r>
          </a:p>
          <a:p>
            <a:pPr algn="ctr"/>
            <a:r>
              <a:rPr lang="de-DE" sz="1600" dirty="0">
                <a:solidFill>
                  <a:schemeClr val="tx1"/>
                </a:solidFill>
              </a:rPr>
              <a:t>Das sind drei und einfach einen Zehner dazu.</a:t>
            </a:r>
          </a:p>
        </p:txBody>
      </p:sp>
      <p:grpSp>
        <p:nvGrpSpPr>
          <p:cNvPr id="8" name="Gruppieren 7">
            <a:extLst>
              <a:ext uri="{FF2B5EF4-FFF2-40B4-BE49-F238E27FC236}">
                <a16:creationId xmlns:a16="http://schemas.microsoft.com/office/drawing/2014/main" id="{051A9DED-A4FF-D5D8-5822-7CBDDF88BC3E}"/>
              </a:ext>
            </a:extLst>
          </p:cNvPr>
          <p:cNvGrpSpPr/>
          <p:nvPr/>
        </p:nvGrpSpPr>
        <p:grpSpPr>
          <a:xfrm>
            <a:off x="2482948" y="2912092"/>
            <a:ext cx="4916073" cy="3217793"/>
            <a:chOff x="2482947" y="2446177"/>
            <a:chExt cx="4916073" cy="3217793"/>
          </a:xfrm>
        </p:grpSpPr>
        <p:pic>
          <p:nvPicPr>
            <p:cNvPr id="9" name="Grafik 8">
              <a:extLst>
                <a:ext uri="{FF2B5EF4-FFF2-40B4-BE49-F238E27FC236}">
                  <a16:creationId xmlns:a16="http://schemas.microsoft.com/office/drawing/2014/main" id="{FFA6C628-4FED-938F-3FC4-3A69826838C9}"/>
                </a:ext>
              </a:extLst>
            </p:cNvPr>
            <p:cNvPicPr>
              <a:picLocks noChangeAspect="1"/>
            </p:cNvPicPr>
            <p:nvPr/>
          </p:nvPicPr>
          <p:blipFill>
            <a:blip r:embed="rId3"/>
            <a:stretch>
              <a:fillRect/>
            </a:stretch>
          </p:blipFill>
          <p:spPr>
            <a:xfrm>
              <a:off x="2482947" y="2446177"/>
              <a:ext cx="4916073" cy="3217793"/>
            </a:xfrm>
            <a:prstGeom prst="rect">
              <a:avLst/>
            </a:prstGeom>
          </p:spPr>
        </p:pic>
        <p:pic>
          <p:nvPicPr>
            <p:cNvPr id="10" name="Bild" descr="Bild">
              <a:extLst>
                <a:ext uri="{FF2B5EF4-FFF2-40B4-BE49-F238E27FC236}">
                  <a16:creationId xmlns:a16="http://schemas.microsoft.com/office/drawing/2014/main" id="{E5823C8F-6C53-AF25-81E0-4E6EE22693D3}"/>
                </a:ext>
              </a:extLst>
            </p:cNvPr>
            <p:cNvPicPr>
              <a:picLocks noChangeAspect="1"/>
            </p:cNvPicPr>
            <p:nvPr/>
          </p:nvPicPr>
          <p:blipFill>
            <a:blip r:embed="rId4"/>
            <a:stretch>
              <a:fillRect/>
            </a:stretch>
          </p:blipFill>
          <p:spPr>
            <a:xfrm rot="11160000">
              <a:off x="5210448" y="4052861"/>
              <a:ext cx="1566044" cy="402697"/>
            </a:xfrm>
            <a:prstGeom prst="rect">
              <a:avLst/>
            </a:prstGeom>
            <a:ln w="12700" cap="flat">
              <a:noFill/>
              <a:miter lim="400000"/>
            </a:ln>
            <a:effectLst/>
          </p:spPr>
        </p:pic>
        <p:pic>
          <p:nvPicPr>
            <p:cNvPr id="11" name="Bild" descr="Bild">
              <a:extLst>
                <a:ext uri="{FF2B5EF4-FFF2-40B4-BE49-F238E27FC236}">
                  <a16:creationId xmlns:a16="http://schemas.microsoft.com/office/drawing/2014/main" id="{D4CB2A15-05B4-7401-182A-296BA2E25D6B}"/>
                </a:ext>
              </a:extLst>
            </p:cNvPr>
            <p:cNvPicPr>
              <a:picLocks/>
            </p:cNvPicPr>
            <p:nvPr/>
          </p:nvPicPr>
          <p:blipFill>
            <a:blip r:embed="rId5"/>
            <a:stretch>
              <a:fillRect/>
            </a:stretch>
          </p:blipFill>
          <p:spPr>
            <a:xfrm rot="9563772">
              <a:off x="3388251" y="4351073"/>
              <a:ext cx="1403846" cy="354993"/>
            </a:xfrm>
            <a:prstGeom prst="rect">
              <a:avLst/>
            </a:prstGeom>
            <a:ln w="12700" cap="flat">
              <a:noFill/>
              <a:miter lim="400000"/>
            </a:ln>
            <a:effectLst/>
          </p:spPr>
        </p:pic>
        <p:sp>
          <p:nvSpPr>
            <p:cNvPr id="12" name="Textfeld 11">
              <a:extLst>
                <a:ext uri="{FF2B5EF4-FFF2-40B4-BE49-F238E27FC236}">
                  <a16:creationId xmlns:a16="http://schemas.microsoft.com/office/drawing/2014/main" id="{A0BD0589-63CE-7111-FB1A-74C488E08EAB}"/>
                </a:ext>
              </a:extLst>
            </p:cNvPr>
            <p:cNvSpPr txBox="1"/>
            <p:nvPr/>
          </p:nvSpPr>
          <p:spPr>
            <a:xfrm rot="9543829">
              <a:off x="3608858" y="4806896"/>
              <a:ext cx="1234389" cy="306467"/>
            </a:xfrm>
            <a:prstGeom prst="roundRect">
              <a:avLst/>
            </a:prstGeom>
            <a:solidFill>
              <a:schemeClr val="bg1"/>
            </a:solidFill>
          </p:spPr>
          <p:txBody>
            <a:bodyPr wrap="square" rtlCol="0">
              <a:spAutoFit/>
            </a:bodyPr>
            <a:lstStyle/>
            <a:p>
              <a:r>
                <a:rPr lang="de-DE" sz="1200" dirty="0">
                  <a:latin typeface="Comic Sans MS" panose="030F0702030302020204" pitchFamily="66" charset="0"/>
                </a:rPr>
                <a:t>10 + 3 =</a:t>
              </a:r>
            </a:p>
          </p:txBody>
        </p:sp>
        <p:sp>
          <p:nvSpPr>
            <p:cNvPr id="13" name="Textfeld 12">
              <a:extLst>
                <a:ext uri="{FF2B5EF4-FFF2-40B4-BE49-F238E27FC236}">
                  <a16:creationId xmlns:a16="http://schemas.microsoft.com/office/drawing/2014/main" id="{CC3F2803-3AAB-1907-C920-97707EDC5B07}"/>
                </a:ext>
              </a:extLst>
            </p:cNvPr>
            <p:cNvSpPr txBox="1"/>
            <p:nvPr/>
          </p:nvSpPr>
          <p:spPr>
            <a:xfrm rot="11255424">
              <a:off x="5074836" y="4496255"/>
              <a:ext cx="1214484" cy="306467"/>
            </a:xfrm>
            <a:prstGeom prst="roundRect">
              <a:avLst/>
            </a:prstGeom>
            <a:solidFill>
              <a:schemeClr val="bg1"/>
            </a:solidFill>
          </p:spPr>
          <p:txBody>
            <a:bodyPr wrap="square" rtlCol="0">
              <a:spAutoFit/>
            </a:bodyPr>
            <a:lstStyle/>
            <a:p>
              <a:r>
                <a:rPr lang="de-DE" sz="1200" dirty="0">
                  <a:latin typeface="Comic Sans MS" panose="030F0702030302020204" pitchFamily="66" charset="0"/>
                </a:rPr>
                <a:t>3 + 10 =</a:t>
              </a:r>
            </a:p>
          </p:txBody>
        </p:sp>
      </p:grpSp>
      <p:sp>
        <p:nvSpPr>
          <p:cNvPr id="16"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2" name="Textfeld 1">
            <a:extLst>
              <a:ext uri="{FF2B5EF4-FFF2-40B4-BE49-F238E27FC236}">
                <a16:creationId xmlns:a16="http://schemas.microsoft.com/office/drawing/2014/main" id="{447AB837-BB53-D2F3-FED9-0F80E1C11163}"/>
              </a:ext>
            </a:extLst>
          </p:cNvPr>
          <p:cNvSpPr txBox="1"/>
          <p:nvPr/>
        </p:nvSpPr>
        <p:spPr>
          <a:xfrm>
            <a:off x="7486650" y="5978938"/>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4264201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B114A9E-F99B-68C5-D1F2-66194CF0EF12}"/>
              </a:ext>
            </a:extLst>
          </p:cNvPr>
          <p:cNvSpPr>
            <a:spLocks noGrp="1"/>
          </p:cNvSpPr>
          <p:nvPr>
            <p:ph type="body" sz="quarter" idx="13"/>
          </p:nvPr>
        </p:nvSpPr>
        <p:spPr/>
        <p:txBody>
          <a:bodyPr/>
          <a:lstStyle/>
          <a:p>
            <a:r>
              <a:rPr lang="de-DE" dirty="0"/>
              <a:t>KERNAUFGABEN MIT 10 </a:t>
            </a:r>
          </a:p>
          <a:p>
            <a:endParaRPr lang="de-DE" dirty="0"/>
          </a:p>
        </p:txBody>
      </p:sp>
      <p:sp>
        <p:nvSpPr>
          <p:cNvPr id="5" name="Datumsplatzhalter 4">
            <a:extLst>
              <a:ext uri="{FF2B5EF4-FFF2-40B4-BE49-F238E27FC236}">
                <a16:creationId xmlns:a16="http://schemas.microsoft.com/office/drawing/2014/main" id="{D10AD702-AF2D-8AB7-B7DC-F8BA1BE4414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41E8702-57FA-35BB-6F96-893D9F158DB2}"/>
              </a:ext>
            </a:extLst>
          </p:cNvPr>
          <p:cNvSpPr>
            <a:spLocks noGrp="1"/>
          </p:cNvSpPr>
          <p:nvPr>
            <p:ph type="sldNum" sz="quarter" idx="12"/>
          </p:nvPr>
        </p:nvSpPr>
        <p:spPr/>
        <p:txBody>
          <a:bodyPr/>
          <a:lstStyle/>
          <a:p>
            <a:fld id="{C3752B7C-18A9-864D-BBCB-54A9F41B5594}" type="slidenum">
              <a:rPr lang="de-DE" smtClean="0"/>
              <a:pPr/>
              <a:t>51</a:t>
            </a:fld>
            <a:endParaRPr lang="de-DE" dirty="0"/>
          </a:p>
        </p:txBody>
      </p:sp>
      <p:pic>
        <p:nvPicPr>
          <p:cNvPr id="9" name="Grafik 8">
            <a:extLst>
              <a:ext uri="{FF2B5EF4-FFF2-40B4-BE49-F238E27FC236}">
                <a16:creationId xmlns:a16="http://schemas.microsoft.com/office/drawing/2014/main" id="{FFA6C628-4FED-938F-3FC4-3A69826838C9}"/>
              </a:ext>
            </a:extLst>
          </p:cNvPr>
          <p:cNvPicPr>
            <a:picLocks noChangeAspect="1"/>
          </p:cNvPicPr>
          <p:nvPr/>
        </p:nvPicPr>
        <p:blipFill>
          <a:blip r:embed="rId3"/>
          <a:stretch>
            <a:fillRect/>
          </a:stretch>
        </p:blipFill>
        <p:spPr>
          <a:xfrm>
            <a:off x="2482948" y="2912092"/>
            <a:ext cx="4916073" cy="3217793"/>
          </a:xfrm>
          <a:prstGeom prst="rect">
            <a:avLst/>
          </a:prstGeom>
        </p:spPr>
      </p:pic>
      <p:sp>
        <p:nvSpPr>
          <p:cNvPr id="16"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29" name="Textfeld 28">
            <a:extLst>
              <a:ext uri="{FF2B5EF4-FFF2-40B4-BE49-F238E27FC236}">
                <a16:creationId xmlns:a16="http://schemas.microsoft.com/office/drawing/2014/main" id="{E0B7198B-282E-15DF-36B4-C43927DB576A}"/>
              </a:ext>
            </a:extLst>
          </p:cNvPr>
          <p:cNvSpPr txBox="1"/>
          <p:nvPr/>
        </p:nvSpPr>
        <p:spPr>
          <a:xfrm rot="10447545">
            <a:off x="3687252" y="5272810"/>
            <a:ext cx="1234389" cy="306467"/>
          </a:xfrm>
          <a:prstGeom prst="roundRect">
            <a:avLst/>
          </a:prstGeom>
          <a:solidFill>
            <a:schemeClr val="bg1"/>
          </a:solidFill>
        </p:spPr>
        <p:txBody>
          <a:bodyPr wrap="square" rtlCol="0">
            <a:spAutoFit/>
          </a:bodyPr>
          <a:lstStyle/>
          <a:p>
            <a:r>
              <a:rPr lang="de-DE" sz="1200" dirty="0">
                <a:latin typeface="Comic Sans MS" panose="030F0702030302020204" pitchFamily="66" charset="0"/>
              </a:rPr>
              <a:t>13 – 3 =</a:t>
            </a:r>
          </a:p>
        </p:txBody>
      </p:sp>
      <p:pic>
        <p:nvPicPr>
          <p:cNvPr id="30" name="Grafik 29">
            <a:extLst>
              <a:ext uri="{FF2B5EF4-FFF2-40B4-BE49-F238E27FC236}">
                <a16:creationId xmlns:a16="http://schemas.microsoft.com/office/drawing/2014/main" id="{5E364C44-0A44-CBEE-FB56-1DA1353FEA1B}"/>
              </a:ext>
            </a:extLst>
          </p:cNvPr>
          <p:cNvPicPr>
            <a:picLocks noChangeAspect="1"/>
          </p:cNvPicPr>
          <p:nvPr/>
        </p:nvPicPr>
        <p:blipFill>
          <a:blip r:embed="rId4"/>
          <a:stretch>
            <a:fillRect/>
          </a:stretch>
        </p:blipFill>
        <p:spPr>
          <a:xfrm rot="10372656">
            <a:off x="4296350" y="4727565"/>
            <a:ext cx="1687093" cy="337419"/>
          </a:xfrm>
          <a:prstGeom prst="rect">
            <a:avLst/>
          </a:prstGeom>
        </p:spPr>
      </p:pic>
      <p:pic>
        <p:nvPicPr>
          <p:cNvPr id="31" name="Grafik 30">
            <a:extLst>
              <a:ext uri="{FF2B5EF4-FFF2-40B4-BE49-F238E27FC236}">
                <a16:creationId xmlns:a16="http://schemas.microsoft.com/office/drawing/2014/main" id="{2AC05E13-28FE-480B-5073-80958FAECE37}"/>
              </a:ext>
            </a:extLst>
          </p:cNvPr>
          <p:cNvPicPr>
            <a:picLocks noChangeAspect="1"/>
          </p:cNvPicPr>
          <p:nvPr/>
        </p:nvPicPr>
        <p:blipFill>
          <a:blip r:embed="rId5"/>
          <a:stretch>
            <a:fillRect/>
          </a:stretch>
        </p:blipFill>
        <p:spPr>
          <a:xfrm rot="10372656">
            <a:off x="5661295" y="4835199"/>
            <a:ext cx="141938" cy="141939"/>
          </a:xfrm>
          <a:prstGeom prst="rect">
            <a:avLst/>
          </a:prstGeom>
        </p:spPr>
      </p:pic>
      <p:pic>
        <p:nvPicPr>
          <p:cNvPr id="32" name="Grafik 31">
            <a:extLst>
              <a:ext uri="{FF2B5EF4-FFF2-40B4-BE49-F238E27FC236}">
                <a16:creationId xmlns:a16="http://schemas.microsoft.com/office/drawing/2014/main" id="{DE7A6DB3-0E5F-3977-4DEC-351966319DA9}"/>
              </a:ext>
            </a:extLst>
          </p:cNvPr>
          <p:cNvPicPr>
            <a:picLocks noChangeAspect="1"/>
          </p:cNvPicPr>
          <p:nvPr/>
        </p:nvPicPr>
        <p:blipFill>
          <a:blip r:embed="rId5"/>
          <a:stretch>
            <a:fillRect/>
          </a:stretch>
        </p:blipFill>
        <p:spPr>
          <a:xfrm rot="10372656">
            <a:off x="5823679" y="4814908"/>
            <a:ext cx="141938" cy="141939"/>
          </a:xfrm>
          <a:prstGeom prst="rect">
            <a:avLst/>
          </a:prstGeom>
        </p:spPr>
      </p:pic>
      <p:pic>
        <p:nvPicPr>
          <p:cNvPr id="33" name="Grafik 32">
            <a:extLst>
              <a:ext uri="{FF2B5EF4-FFF2-40B4-BE49-F238E27FC236}">
                <a16:creationId xmlns:a16="http://schemas.microsoft.com/office/drawing/2014/main" id="{352FFAE8-6231-4602-7DAE-B909E523E61D}"/>
              </a:ext>
            </a:extLst>
          </p:cNvPr>
          <p:cNvPicPr>
            <a:picLocks noChangeAspect="1"/>
          </p:cNvPicPr>
          <p:nvPr/>
        </p:nvPicPr>
        <p:blipFill>
          <a:blip r:embed="rId5"/>
          <a:stretch>
            <a:fillRect/>
          </a:stretch>
        </p:blipFill>
        <p:spPr>
          <a:xfrm rot="10372656">
            <a:off x="5336526" y="4875780"/>
            <a:ext cx="141938" cy="141939"/>
          </a:xfrm>
          <a:prstGeom prst="rect">
            <a:avLst/>
          </a:prstGeom>
        </p:spPr>
      </p:pic>
      <p:pic>
        <p:nvPicPr>
          <p:cNvPr id="34" name="Grafik 33">
            <a:extLst>
              <a:ext uri="{FF2B5EF4-FFF2-40B4-BE49-F238E27FC236}">
                <a16:creationId xmlns:a16="http://schemas.microsoft.com/office/drawing/2014/main" id="{10CC0F5B-8BA7-F9E2-2D5C-3E5D1F7B2609}"/>
              </a:ext>
            </a:extLst>
          </p:cNvPr>
          <p:cNvPicPr>
            <a:picLocks noChangeAspect="1"/>
          </p:cNvPicPr>
          <p:nvPr/>
        </p:nvPicPr>
        <p:blipFill>
          <a:blip r:embed="rId5"/>
          <a:stretch>
            <a:fillRect/>
          </a:stretch>
        </p:blipFill>
        <p:spPr>
          <a:xfrm rot="10372656">
            <a:off x="5174141" y="4896070"/>
            <a:ext cx="141938" cy="141939"/>
          </a:xfrm>
          <a:prstGeom prst="rect">
            <a:avLst/>
          </a:prstGeom>
        </p:spPr>
      </p:pic>
      <p:pic>
        <p:nvPicPr>
          <p:cNvPr id="35" name="Grafik 34">
            <a:extLst>
              <a:ext uri="{FF2B5EF4-FFF2-40B4-BE49-F238E27FC236}">
                <a16:creationId xmlns:a16="http://schemas.microsoft.com/office/drawing/2014/main" id="{97558EAB-7B11-B3E7-C21D-A1892DB77654}"/>
              </a:ext>
            </a:extLst>
          </p:cNvPr>
          <p:cNvPicPr>
            <a:picLocks noChangeAspect="1"/>
          </p:cNvPicPr>
          <p:nvPr/>
        </p:nvPicPr>
        <p:blipFill>
          <a:blip r:embed="rId5"/>
          <a:stretch>
            <a:fillRect/>
          </a:stretch>
        </p:blipFill>
        <p:spPr>
          <a:xfrm rot="10372656">
            <a:off x="5498910" y="4855489"/>
            <a:ext cx="141938" cy="141939"/>
          </a:xfrm>
          <a:prstGeom prst="rect">
            <a:avLst/>
          </a:prstGeom>
        </p:spPr>
      </p:pic>
      <p:pic>
        <p:nvPicPr>
          <p:cNvPr id="36" name="Grafik 35">
            <a:extLst>
              <a:ext uri="{FF2B5EF4-FFF2-40B4-BE49-F238E27FC236}">
                <a16:creationId xmlns:a16="http://schemas.microsoft.com/office/drawing/2014/main" id="{F601C713-3B39-7885-A916-D1F6DF12AA06}"/>
              </a:ext>
            </a:extLst>
          </p:cNvPr>
          <p:cNvPicPr>
            <a:picLocks noChangeAspect="1"/>
          </p:cNvPicPr>
          <p:nvPr/>
        </p:nvPicPr>
        <p:blipFill>
          <a:blip r:embed="rId5"/>
          <a:stretch>
            <a:fillRect/>
          </a:stretch>
        </p:blipFill>
        <p:spPr>
          <a:xfrm rot="10372656">
            <a:off x="4813270" y="4941163"/>
            <a:ext cx="141938" cy="141939"/>
          </a:xfrm>
          <a:prstGeom prst="rect">
            <a:avLst/>
          </a:prstGeom>
        </p:spPr>
      </p:pic>
      <p:pic>
        <p:nvPicPr>
          <p:cNvPr id="37" name="Grafik 36">
            <a:extLst>
              <a:ext uri="{FF2B5EF4-FFF2-40B4-BE49-F238E27FC236}">
                <a16:creationId xmlns:a16="http://schemas.microsoft.com/office/drawing/2014/main" id="{4F68B7DC-3BF5-19B0-DEBE-F3E2B9D47B8D}"/>
              </a:ext>
            </a:extLst>
          </p:cNvPr>
          <p:cNvPicPr>
            <a:picLocks noChangeAspect="1"/>
          </p:cNvPicPr>
          <p:nvPr/>
        </p:nvPicPr>
        <p:blipFill>
          <a:blip r:embed="rId5"/>
          <a:stretch>
            <a:fillRect/>
          </a:stretch>
        </p:blipFill>
        <p:spPr>
          <a:xfrm rot="10372656">
            <a:off x="4975654" y="4920872"/>
            <a:ext cx="141938" cy="141939"/>
          </a:xfrm>
          <a:prstGeom prst="rect">
            <a:avLst/>
          </a:prstGeom>
        </p:spPr>
      </p:pic>
      <p:pic>
        <p:nvPicPr>
          <p:cNvPr id="38" name="Grafik 37">
            <a:extLst>
              <a:ext uri="{FF2B5EF4-FFF2-40B4-BE49-F238E27FC236}">
                <a16:creationId xmlns:a16="http://schemas.microsoft.com/office/drawing/2014/main" id="{F9BC8ECF-2F76-FF28-52F5-80450426CE0B}"/>
              </a:ext>
            </a:extLst>
          </p:cNvPr>
          <p:cNvPicPr>
            <a:picLocks noChangeAspect="1"/>
          </p:cNvPicPr>
          <p:nvPr/>
        </p:nvPicPr>
        <p:blipFill>
          <a:blip r:embed="rId5"/>
          <a:stretch>
            <a:fillRect/>
          </a:stretch>
        </p:blipFill>
        <p:spPr>
          <a:xfrm rot="10372656">
            <a:off x="4488501" y="4981744"/>
            <a:ext cx="141938" cy="141939"/>
          </a:xfrm>
          <a:prstGeom prst="rect">
            <a:avLst/>
          </a:prstGeom>
        </p:spPr>
      </p:pic>
      <p:pic>
        <p:nvPicPr>
          <p:cNvPr id="39" name="Grafik 38">
            <a:extLst>
              <a:ext uri="{FF2B5EF4-FFF2-40B4-BE49-F238E27FC236}">
                <a16:creationId xmlns:a16="http://schemas.microsoft.com/office/drawing/2014/main" id="{DA477EF1-E753-91EE-5979-A53C6031364F}"/>
              </a:ext>
            </a:extLst>
          </p:cNvPr>
          <p:cNvPicPr>
            <a:picLocks noChangeAspect="1"/>
          </p:cNvPicPr>
          <p:nvPr/>
        </p:nvPicPr>
        <p:blipFill>
          <a:blip r:embed="rId5"/>
          <a:stretch>
            <a:fillRect/>
          </a:stretch>
        </p:blipFill>
        <p:spPr>
          <a:xfrm rot="10372656">
            <a:off x="4326116" y="5002034"/>
            <a:ext cx="141938" cy="141939"/>
          </a:xfrm>
          <a:prstGeom prst="rect">
            <a:avLst/>
          </a:prstGeom>
        </p:spPr>
      </p:pic>
      <p:pic>
        <p:nvPicPr>
          <p:cNvPr id="40" name="Grafik 39">
            <a:extLst>
              <a:ext uri="{FF2B5EF4-FFF2-40B4-BE49-F238E27FC236}">
                <a16:creationId xmlns:a16="http://schemas.microsoft.com/office/drawing/2014/main" id="{2687D9DE-09FA-1EC8-7AF2-FE9B01EAFFC7}"/>
              </a:ext>
            </a:extLst>
          </p:cNvPr>
          <p:cNvPicPr>
            <a:picLocks noChangeAspect="1"/>
          </p:cNvPicPr>
          <p:nvPr/>
        </p:nvPicPr>
        <p:blipFill>
          <a:blip r:embed="rId5"/>
          <a:stretch>
            <a:fillRect/>
          </a:stretch>
        </p:blipFill>
        <p:spPr>
          <a:xfrm rot="10372656">
            <a:off x="4650885" y="4961453"/>
            <a:ext cx="141938" cy="141939"/>
          </a:xfrm>
          <a:prstGeom prst="rect">
            <a:avLst/>
          </a:prstGeom>
        </p:spPr>
      </p:pic>
      <p:pic>
        <p:nvPicPr>
          <p:cNvPr id="41" name="Grafik 40">
            <a:extLst>
              <a:ext uri="{FF2B5EF4-FFF2-40B4-BE49-F238E27FC236}">
                <a16:creationId xmlns:a16="http://schemas.microsoft.com/office/drawing/2014/main" id="{C437830C-15B5-9D01-C82A-26151FADB9DD}"/>
              </a:ext>
            </a:extLst>
          </p:cNvPr>
          <p:cNvPicPr>
            <a:picLocks noChangeAspect="1"/>
          </p:cNvPicPr>
          <p:nvPr/>
        </p:nvPicPr>
        <p:blipFill>
          <a:blip r:embed="rId5"/>
          <a:stretch>
            <a:fillRect/>
          </a:stretch>
        </p:blipFill>
        <p:spPr>
          <a:xfrm rot="10372656">
            <a:off x="5644266" y="4671391"/>
            <a:ext cx="141938" cy="141939"/>
          </a:xfrm>
          <a:prstGeom prst="rect">
            <a:avLst/>
          </a:prstGeom>
        </p:spPr>
      </p:pic>
      <p:pic>
        <p:nvPicPr>
          <p:cNvPr id="42" name="Grafik 41">
            <a:extLst>
              <a:ext uri="{FF2B5EF4-FFF2-40B4-BE49-F238E27FC236}">
                <a16:creationId xmlns:a16="http://schemas.microsoft.com/office/drawing/2014/main" id="{5FFEEA17-6C37-EB3A-EB24-FD3AE1D604C5}"/>
              </a:ext>
            </a:extLst>
          </p:cNvPr>
          <p:cNvPicPr>
            <a:picLocks noChangeAspect="1"/>
          </p:cNvPicPr>
          <p:nvPr/>
        </p:nvPicPr>
        <p:blipFill>
          <a:blip r:embed="rId5"/>
          <a:stretch>
            <a:fillRect/>
          </a:stretch>
        </p:blipFill>
        <p:spPr>
          <a:xfrm rot="10372656">
            <a:off x="5806650" y="4651100"/>
            <a:ext cx="141938" cy="141939"/>
          </a:xfrm>
          <a:prstGeom prst="rect">
            <a:avLst/>
          </a:prstGeom>
        </p:spPr>
      </p:pic>
      <p:pic>
        <p:nvPicPr>
          <p:cNvPr id="43" name="Grafik 42">
            <a:extLst>
              <a:ext uri="{FF2B5EF4-FFF2-40B4-BE49-F238E27FC236}">
                <a16:creationId xmlns:a16="http://schemas.microsoft.com/office/drawing/2014/main" id="{61D3ADD4-22B0-124A-8956-3B9548837162}"/>
              </a:ext>
            </a:extLst>
          </p:cNvPr>
          <p:cNvPicPr>
            <a:picLocks noChangeAspect="1"/>
          </p:cNvPicPr>
          <p:nvPr/>
        </p:nvPicPr>
        <p:blipFill>
          <a:blip r:embed="rId5"/>
          <a:stretch>
            <a:fillRect/>
          </a:stretch>
        </p:blipFill>
        <p:spPr>
          <a:xfrm rot="10372656">
            <a:off x="5481881" y="4691682"/>
            <a:ext cx="141938" cy="141939"/>
          </a:xfrm>
          <a:prstGeom prst="rect">
            <a:avLst/>
          </a:prstGeom>
        </p:spPr>
      </p:pic>
      <p:sp>
        <p:nvSpPr>
          <p:cNvPr id="44" name="Abgerundete rechteckige Legende 43">
            <a:extLst>
              <a:ext uri="{FF2B5EF4-FFF2-40B4-BE49-F238E27FC236}">
                <a16:creationId xmlns:a16="http://schemas.microsoft.com/office/drawing/2014/main" id="{9FFFA1CD-7E45-EE46-4C8D-DEDA19DEB049}"/>
              </a:ext>
            </a:extLst>
          </p:cNvPr>
          <p:cNvSpPr/>
          <p:nvPr/>
        </p:nvSpPr>
        <p:spPr>
          <a:xfrm>
            <a:off x="204215" y="2149231"/>
            <a:ext cx="2950167" cy="1240648"/>
          </a:xfrm>
          <a:prstGeom prst="wedgeRoundRectCallout">
            <a:avLst>
              <a:gd name="adj1" fmla="val 41076"/>
              <a:gd name="adj2" fmla="val 8034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Dreizehn minus drei. Ich nehme einfach nur die drei Einer weg.</a:t>
            </a:r>
          </a:p>
        </p:txBody>
      </p:sp>
      <p:sp>
        <p:nvSpPr>
          <p:cNvPr id="45" name="Abgerundete rechteckige Legende 44">
            <a:extLst>
              <a:ext uri="{FF2B5EF4-FFF2-40B4-BE49-F238E27FC236}">
                <a16:creationId xmlns:a16="http://schemas.microsoft.com/office/drawing/2014/main" id="{F35B1378-9300-95B2-E38D-C82A0FFCABF0}"/>
              </a:ext>
            </a:extLst>
          </p:cNvPr>
          <p:cNvSpPr/>
          <p:nvPr/>
        </p:nvSpPr>
        <p:spPr>
          <a:xfrm>
            <a:off x="5155608" y="2064170"/>
            <a:ext cx="2950167" cy="620324"/>
          </a:xfrm>
          <a:prstGeom prst="wedgeRoundRectCallout">
            <a:avLst>
              <a:gd name="adj1" fmla="val 611"/>
              <a:gd name="adj2" fmla="val 8290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Dann bleibt ein Zehner übrig</a:t>
            </a:r>
          </a:p>
        </p:txBody>
      </p:sp>
      <p:sp>
        <p:nvSpPr>
          <p:cNvPr id="2" name="Textfeld 1">
            <a:extLst>
              <a:ext uri="{FF2B5EF4-FFF2-40B4-BE49-F238E27FC236}">
                <a16:creationId xmlns:a16="http://schemas.microsoft.com/office/drawing/2014/main" id="{3463FD66-B208-23BC-88CD-7F7D79A560A3}"/>
              </a:ext>
            </a:extLst>
          </p:cNvPr>
          <p:cNvSpPr txBox="1"/>
          <p:nvPr/>
        </p:nvSpPr>
        <p:spPr>
          <a:xfrm>
            <a:off x="7486650" y="5978938"/>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182710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KERNAUFGABEN MIT DEN SUMMANDEN 0,1 ODER 10 (HELLBLAU)</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p:txBody>
          <a:bodyPr/>
          <a:lstStyle/>
          <a:p>
            <a:pPr lvl="1" fontAlgn="base"/>
            <a:endParaRPr lang="de-DE" dirty="0"/>
          </a:p>
          <a:p>
            <a:pPr lvl="1" fontAlgn="base"/>
            <a:r>
              <a:rPr lang="de-DE" dirty="0"/>
              <a:t>		</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52</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81" y="2471912"/>
            <a:ext cx="2487406"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9671" y="2471912"/>
            <a:ext cx="2487405"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2860" y="2471912"/>
            <a:ext cx="2487405"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2" name="Textfeld 1">
            <a:extLst>
              <a:ext uri="{FF2B5EF4-FFF2-40B4-BE49-F238E27FC236}">
                <a16:creationId xmlns:a16="http://schemas.microsoft.com/office/drawing/2014/main" id="{4B690A30-22C7-F877-A6E2-BE52CD3870B4}"/>
              </a:ext>
            </a:extLst>
          </p:cNvPr>
          <p:cNvSpPr txBox="1"/>
          <p:nvPr/>
        </p:nvSpPr>
        <p:spPr>
          <a:xfrm>
            <a:off x="1101507" y="5209257"/>
            <a:ext cx="6935587" cy="785343"/>
          </a:xfrm>
          <a:prstGeom prst="rect">
            <a:avLst/>
          </a:prstGeom>
          <a:noFill/>
        </p:spPr>
        <p:txBody>
          <a:bodyPr wrap="square" rtlCol="0">
            <a:spAutoFit/>
          </a:bodyPr>
          <a:lstStyle/>
          <a:p>
            <a:pPr>
              <a:lnSpc>
                <a:spcPct val="150000"/>
              </a:lnSpc>
            </a:pPr>
            <a:r>
              <a:rPr lang="de-DE" sz="1600" dirty="0"/>
              <a:t>Die Kennzeichnung der Aufgaben an der 1+1-Tafel dient an dieser Stelle nur als Strukturierungshilfe für die Lehrkraft!</a:t>
            </a:r>
          </a:p>
        </p:txBody>
      </p:sp>
      <p:sp>
        <p:nvSpPr>
          <p:cNvPr id="7" name="Rechteck 6">
            <a:extLst>
              <a:ext uri="{FF2B5EF4-FFF2-40B4-BE49-F238E27FC236}">
                <a16:creationId xmlns:a16="http://schemas.microsoft.com/office/drawing/2014/main" id="{8124C244-DDCC-0077-5F1D-FF4C96814841}"/>
              </a:ext>
            </a:extLst>
          </p:cNvPr>
          <p:cNvSpPr/>
          <p:nvPr/>
        </p:nvSpPr>
        <p:spPr>
          <a:xfrm>
            <a:off x="5168764" y="5902507"/>
            <a:ext cx="3628725" cy="338811"/>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a:t>
            </a:r>
            <a:r>
              <a:rPr lang="de-DE" sz="1200" b="0" i="0" u="none" strike="noStrike" dirty="0">
                <a:solidFill>
                  <a:srgbClr val="222222"/>
                </a:solidFill>
                <a:effectLst/>
              </a:rPr>
              <a:t>https://</a:t>
            </a:r>
            <a:r>
              <a:rPr lang="de-DE" sz="1200" b="0" i="0" u="none" strike="noStrike" dirty="0" err="1">
                <a:solidFill>
                  <a:srgbClr val="222222"/>
                </a:solidFill>
                <a:effectLst/>
              </a:rPr>
              <a:t>mahiko.dzlm.de</a:t>
            </a:r>
            <a:r>
              <a:rPr lang="de-DE" sz="1200" b="0" i="0" u="none" strike="noStrike" dirty="0">
                <a:solidFill>
                  <a:srgbClr val="222222"/>
                </a:solidFill>
                <a:effectLst/>
              </a:rPr>
              <a:t>/</a:t>
            </a:r>
            <a:r>
              <a:rPr lang="de-DE" sz="1200" b="0" i="0" u="none" strike="noStrike" dirty="0" err="1">
                <a:solidFill>
                  <a:srgbClr val="222222"/>
                </a:solidFill>
                <a:effectLst/>
              </a:rPr>
              <a:t>node</a:t>
            </a:r>
            <a:r>
              <a:rPr lang="de-DE" sz="1200" b="0" i="0" u="none" strike="noStrike" dirty="0">
                <a:solidFill>
                  <a:srgbClr val="222222"/>
                </a:solidFill>
                <a:effectLst/>
              </a:rPr>
              <a:t>/49</a:t>
            </a:r>
            <a:r>
              <a:rPr lang="de-DE" sz="12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3084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KERNAUFGABEN MIT DEN SUMMANDEN 0,1 ODER 10 (HELLBLAU)</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p:txBody>
          <a:bodyPr/>
          <a:lstStyle/>
          <a:p>
            <a:pPr lvl="1" fontAlgn="base"/>
            <a:endParaRPr lang="de-DE" dirty="0"/>
          </a:p>
          <a:p>
            <a:pPr lvl="1" fontAlgn="base"/>
            <a:r>
              <a:rPr lang="de-DE" dirty="0"/>
              <a:t>		</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53</a:t>
            </a:fld>
            <a:endParaRPr lang="de-DE" dirty="0"/>
          </a:p>
        </p:txBody>
      </p:sp>
      <p:pic>
        <p:nvPicPr>
          <p:cNvPr id="2" name="Grafik 1">
            <a:extLst>
              <a:ext uri="{FF2B5EF4-FFF2-40B4-BE49-F238E27FC236}">
                <a16:creationId xmlns:a16="http://schemas.microsoft.com/office/drawing/2014/main" id="{5580D448-2CDA-9E14-828D-6D09CDF520E7}"/>
              </a:ext>
            </a:extLst>
          </p:cNvPr>
          <p:cNvPicPr>
            <a:picLocks noChangeAspect="1"/>
          </p:cNvPicPr>
          <p:nvPr/>
        </p:nvPicPr>
        <p:blipFill>
          <a:blip r:embed="rId2"/>
          <a:stretch>
            <a:fillRect/>
          </a:stretch>
        </p:blipFill>
        <p:spPr>
          <a:xfrm>
            <a:off x="570212" y="2478948"/>
            <a:ext cx="2487600" cy="2521338"/>
          </a:xfrm>
          <a:prstGeom prst="rect">
            <a:avLst/>
          </a:prstGeom>
        </p:spPr>
      </p:pic>
      <p:pic>
        <p:nvPicPr>
          <p:cNvPr id="7" name="Grafik 6">
            <a:extLst>
              <a:ext uri="{FF2B5EF4-FFF2-40B4-BE49-F238E27FC236}">
                <a16:creationId xmlns:a16="http://schemas.microsoft.com/office/drawing/2014/main" id="{D162D8A4-AC7B-2DEE-1B5D-A58F5513A298}"/>
              </a:ext>
            </a:extLst>
          </p:cNvPr>
          <p:cNvPicPr>
            <a:picLocks noChangeAspect="1"/>
          </p:cNvPicPr>
          <p:nvPr/>
        </p:nvPicPr>
        <p:blipFill>
          <a:blip r:embed="rId3"/>
          <a:stretch>
            <a:fillRect/>
          </a:stretch>
        </p:blipFill>
        <p:spPr>
          <a:xfrm>
            <a:off x="3304318" y="2478948"/>
            <a:ext cx="2487600" cy="2521338"/>
          </a:xfrm>
          <a:prstGeom prst="rect">
            <a:avLst/>
          </a:prstGeom>
        </p:spPr>
      </p:pic>
      <p:pic>
        <p:nvPicPr>
          <p:cNvPr id="10" name="Grafik 9">
            <a:extLst>
              <a:ext uri="{FF2B5EF4-FFF2-40B4-BE49-F238E27FC236}">
                <a16:creationId xmlns:a16="http://schemas.microsoft.com/office/drawing/2014/main" id="{7A5B0194-20A9-03FC-C10B-EA0492ADE130}"/>
              </a:ext>
            </a:extLst>
          </p:cNvPr>
          <p:cNvPicPr>
            <a:picLocks noChangeAspect="1"/>
          </p:cNvPicPr>
          <p:nvPr/>
        </p:nvPicPr>
        <p:blipFill>
          <a:blip r:embed="rId4"/>
          <a:stretch>
            <a:fillRect/>
          </a:stretch>
        </p:blipFill>
        <p:spPr>
          <a:xfrm>
            <a:off x="6038425" y="2478948"/>
            <a:ext cx="2487600" cy="2521338"/>
          </a:xfrm>
          <a:prstGeom prst="rect">
            <a:avLst/>
          </a:prstGeom>
        </p:spPr>
      </p:pic>
      <p:sp>
        <p:nvSpPr>
          <p:cNvPr id="11"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12" name="Textfeld 11">
            <a:extLst>
              <a:ext uri="{FF2B5EF4-FFF2-40B4-BE49-F238E27FC236}">
                <a16:creationId xmlns:a16="http://schemas.microsoft.com/office/drawing/2014/main" id="{4B690A30-22C7-F877-A6E2-BE52CD3870B4}"/>
              </a:ext>
            </a:extLst>
          </p:cNvPr>
          <p:cNvSpPr txBox="1"/>
          <p:nvPr/>
        </p:nvSpPr>
        <p:spPr>
          <a:xfrm>
            <a:off x="1101507" y="5209257"/>
            <a:ext cx="6935587" cy="785343"/>
          </a:xfrm>
          <a:prstGeom prst="rect">
            <a:avLst/>
          </a:prstGeom>
          <a:noFill/>
        </p:spPr>
        <p:txBody>
          <a:bodyPr wrap="square" rtlCol="0">
            <a:spAutoFit/>
          </a:bodyPr>
          <a:lstStyle/>
          <a:p>
            <a:pPr>
              <a:lnSpc>
                <a:spcPct val="150000"/>
              </a:lnSpc>
            </a:pPr>
            <a:r>
              <a:rPr lang="de-DE" sz="1600" dirty="0"/>
              <a:t>Die Kennzeichnung der Aufgaben an der 1-1-Tafel dient an dieser Stelle nur als Strukturierungshilfe für die Lehrkraft!</a:t>
            </a:r>
          </a:p>
        </p:txBody>
      </p:sp>
      <p:sp>
        <p:nvSpPr>
          <p:cNvPr id="8" name="Rechteck 7">
            <a:extLst>
              <a:ext uri="{FF2B5EF4-FFF2-40B4-BE49-F238E27FC236}">
                <a16:creationId xmlns:a16="http://schemas.microsoft.com/office/drawing/2014/main" id="{0F337041-8B1C-F599-DA9B-7478017ECBF3}"/>
              </a:ext>
            </a:extLst>
          </p:cNvPr>
          <p:cNvSpPr/>
          <p:nvPr/>
        </p:nvSpPr>
        <p:spPr>
          <a:xfrm>
            <a:off x="5168764" y="5902507"/>
            <a:ext cx="3628725" cy="338811"/>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a:t>
            </a:r>
            <a:r>
              <a:rPr lang="de-DE" sz="1200" b="0" i="0" u="none" strike="noStrike" dirty="0">
                <a:solidFill>
                  <a:srgbClr val="222222"/>
                </a:solidFill>
                <a:effectLst/>
              </a:rPr>
              <a:t>https://</a:t>
            </a:r>
            <a:r>
              <a:rPr lang="de-DE" sz="1200" b="0" i="0" u="none" strike="noStrike" dirty="0" err="1">
                <a:solidFill>
                  <a:srgbClr val="222222"/>
                </a:solidFill>
                <a:effectLst/>
              </a:rPr>
              <a:t>mahiko.dzlm.de</a:t>
            </a:r>
            <a:r>
              <a:rPr lang="de-DE" sz="1200" b="0" i="0" u="none" strike="noStrike" dirty="0">
                <a:solidFill>
                  <a:srgbClr val="222222"/>
                </a:solidFill>
                <a:effectLst/>
              </a:rPr>
              <a:t>/</a:t>
            </a:r>
            <a:r>
              <a:rPr lang="de-DE" sz="1200" b="0" i="0" u="none" strike="noStrike" dirty="0" err="1">
                <a:solidFill>
                  <a:srgbClr val="222222"/>
                </a:solidFill>
                <a:effectLst/>
              </a:rPr>
              <a:t>node</a:t>
            </a:r>
            <a:r>
              <a:rPr lang="de-DE" sz="1200" b="0" i="0" u="none" strike="noStrike" dirty="0">
                <a:solidFill>
                  <a:srgbClr val="222222"/>
                </a:solidFill>
                <a:effectLst/>
              </a:rPr>
              <a:t>/</a:t>
            </a:r>
            <a:r>
              <a:rPr lang="de-DE" sz="1200" dirty="0">
                <a:solidFill>
                  <a:srgbClr val="222222"/>
                </a:solidFill>
              </a:rPr>
              <a:t>50</a:t>
            </a:r>
            <a:r>
              <a:rPr lang="de-DE" sz="12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700386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B114A9E-F99B-68C5-D1F2-66194CF0EF12}"/>
              </a:ext>
            </a:extLst>
          </p:cNvPr>
          <p:cNvSpPr>
            <a:spLocks noGrp="1"/>
          </p:cNvSpPr>
          <p:nvPr>
            <p:ph type="body" sz="quarter" idx="13"/>
          </p:nvPr>
        </p:nvSpPr>
        <p:spPr/>
        <p:txBody>
          <a:bodyPr/>
          <a:lstStyle/>
          <a:p>
            <a:r>
              <a:rPr lang="de-DE" dirty="0"/>
              <a:t>AUFGABEN „MIT 5“ HINZULEGEN ODER WEGNEHMEN</a:t>
            </a:r>
          </a:p>
        </p:txBody>
      </p:sp>
      <p:sp>
        <p:nvSpPr>
          <p:cNvPr id="5" name="Datumsplatzhalter 4">
            <a:extLst>
              <a:ext uri="{FF2B5EF4-FFF2-40B4-BE49-F238E27FC236}">
                <a16:creationId xmlns:a16="http://schemas.microsoft.com/office/drawing/2014/main" id="{D10AD702-AF2D-8AB7-B7DC-F8BA1BE4414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41E8702-57FA-35BB-6F96-893D9F158DB2}"/>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8"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7" name="Abgerundete rechteckige Legende 6">
            <a:extLst>
              <a:ext uri="{FF2B5EF4-FFF2-40B4-BE49-F238E27FC236}">
                <a16:creationId xmlns:a16="http://schemas.microsoft.com/office/drawing/2014/main" id="{37892EBD-B687-BCC9-AFA5-DA7717471162}"/>
              </a:ext>
            </a:extLst>
          </p:cNvPr>
          <p:cNvSpPr/>
          <p:nvPr/>
        </p:nvSpPr>
        <p:spPr>
          <a:xfrm>
            <a:off x="542167" y="2877955"/>
            <a:ext cx="2618072" cy="1400422"/>
          </a:xfrm>
          <a:prstGeom prst="wedgeRoundRectCallout">
            <a:avLst>
              <a:gd name="adj1" fmla="val 5353"/>
              <a:gd name="adj2" fmla="val 8925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sehe einen roten Fünfer und drei blaue Plättchen.</a:t>
            </a:r>
          </a:p>
          <a:p>
            <a:pPr algn="ctr"/>
            <a:r>
              <a:rPr lang="de-DE" sz="1600" dirty="0">
                <a:solidFill>
                  <a:schemeClr val="tx1"/>
                </a:solidFill>
              </a:rPr>
              <a:t>Eine Plusaufgabe mit 5.</a:t>
            </a:r>
          </a:p>
        </p:txBody>
      </p:sp>
      <p:sp>
        <p:nvSpPr>
          <p:cNvPr id="9" name="Abgerundete rechteckige Legende 8">
            <a:extLst>
              <a:ext uri="{FF2B5EF4-FFF2-40B4-BE49-F238E27FC236}">
                <a16:creationId xmlns:a16="http://schemas.microsoft.com/office/drawing/2014/main" id="{DFCDCBE2-E5F9-55F3-E5C9-1701C414FDDB}"/>
              </a:ext>
            </a:extLst>
          </p:cNvPr>
          <p:cNvSpPr/>
          <p:nvPr/>
        </p:nvSpPr>
        <p:spPr>
          <a:xfrm>
            <a:off x="3715419" y="2834665"/>
            <a:ext cx="2589925" cy="1188669"/>
          </a:xfrm>
          <a:prstGeom prst="wedgeRoundRectCallout">
            <a:avLst>
              <a:gd name="adj1" fmla="val 1018"/>
              <a:gd name="adj2" fmla="val 9038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8 – 3. Ich nehme die drei Plättchen weg und der Fünfer bleibt übrig.</a:t>
            </a:r>
          </a:p>
        </p:txBody>
      </p:sp>
      <p:sp>
        <p:nvSpPr>
          <p:cNvPr id="10" name="Abgerundete rechteckige Legende 9">
            <a:extLst>
              <a:ext uri="{FF2B5EF4-FFF2-40B4-BE49-F238E27FC236}">
                <a16:creationId xmlns:a16="http://schemas.microsoft.com/office/drawing/2014/main" id="{CCB4B32E-2CE4-4085-7FF2-2EF9B5A8678B}"/>
              </a:ext>
            </a:extLst>
          </p:cNvPr>
          <p:cNvSpPr/>
          <p:nvPr/>
        </p:nvSpPr>
        <p:spPr>
          <a:xfrm>
            <a:off x="6416058" y="3089709"/>
            <a:ext cx="2462196" cy="1188668"/>
          </a:xfrm>
          <a:prstGeom prst="wedgeRoundRectCallout">
            <a:avLst>
              <a:gd name="adj1" fmla="val -1283"/>
              <a:gd name="adj2" fmla="val 89478"/>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8 – 5. Ich nehme den Fünfer weg und die drei Plättchen bleiben übrig.</a:t>
            </a:r>
          </a:p>
        </p:txBody>
      </p:sp>
      <p:pic>
        <p:nvPicPr>
          <p:cNvPr id="11" name="Grafik 10">
            <a:extLst>
              <a:ext uri="{FF2B5EF4-FFF2-40B4-BE49-F238E27FC236}">
                <a16:creationId xmlns:a16="http://schemas.microsoft.com/office/drawing/2014/main" id="{F8C08659-C9F3-9DD0-6FE4-1CE3AD68833B}"/>
              </a:ext>
            </a:extLst>
          </p:cNvPr>
          <p:cNvPicPr>
            <a:picLocks noChangeAspect="1"/>
          </p:cNvPicPr>
          <p:nvPr/>
        </p:nvPicPr>
        <p:blipFill>
          <a:blip r:embed="rId3"/>
          <a:stretch>
            <a:fillRect/>
          </a:stretch>
        </p:blipFill>
        <p:spPr>
          <a:xfrm flipH="1">
            <a:off x="4059853" y="4383997"/>
            <a:ext cx="1024293" cy="1644640"/>
          </a:xfrm>
          <a:prstGeom prst="rect">
            <a:avLst/>
          </a:prstGeom>
        </p:spPr>
      </p:pic>
      <p:pic>
        <p:nvPicPr>
          <p:cNvPr id="12" name="Grafik 11">
            <a:extLst>
              <a:ext uri="{FF2B5EF4-FFF2-40B4-BE49-F238E27FC236}">
                <a16:creationId xmlns:a16="http://schemas.microsoft.com/office/drawing/2014/main" id="{4C63D870-8C1E-9562-9A54-13AE7069E025}"/>
              </a:ext>
            </a:extLst>
          </p:cNvPr>
          <p:cNvPicPr>
            <a:picLocks noChangeAspect="1"/>
          </p:cNvPicPr>
          <p:nvPr/>
        </p:nvPicPr>
        <p:blipFill>
          <a:blip r:embed="rId4"/>
          <a:stretch>
            <a:fillRect/>
          </a:stretch>
        </p:blipFill>
        <p:spPr>
          <a:xfrm flipH="1">
            <a:off x="542167" y="4383997"/>
            <a:ext cx="1108198" cy="1536701"/>
          </a:xfrm>
          <a:prstGeom prst="rect">
            <a:avLst/>
          </a:prstGeom>
        </p:spPr>
      </p:pic>
      <p:pic>
        <p:nvPicPr>
          <p:cNvPr id="13" name="Grafik 12">
            <a:extLst>
              <a:ext uri="{FF2B5EF4-FFF2-40B4-BE49-F238E27FC236}">
                <a16:creationId xmlns:a16="http://schemas.microsoft.com/office/drawing/2014/main" id="{1EB780AA-CA27-B53A-8276-2472A5454385}"/>
              </a:ext>
            </a:extLst>
          </p:cNvPr>
          <p:cNvPicPr>
            <a:picLocks noChangeAspect="1"/>
          </p:cNvPicPr>
          <p:nvPr/>
        </p:nvPicPr>
        <p:blipFill>
          <a:blip r:embed="rId5"/>
          <a:stretch>
            <a:fillRect/>
          </a:stretch>
        </p:blipFill>
        <p:spPr>
          <a:xfrm rot="1006751">
            <a:off x="7835445" y="4479068"/>
            <a:ext cx="1231140" cy="1346560"/>
          </a:xfrm>
          <a:prstGeom prst="rect">
            <a:avLst/>
          </a:prstGeom>
        </p:spPr>
      </p:pic>
      <p:grpSp>
        <p:nvGrpSpPr>
          <p:cNvPr id="2" name="Gruppieren 1"/>
          <p:cNvGrpSpPr/>
          <p:nvPr/>
        </p:nvGrpSpPr>
        <p:grpSpPr>
          <a:xfrm>
            <a:off x="649164" y="2121852"/>
            <a:ext cx="6931841" cy="496522"/>
            <a:chOff x="649164" y="2378639"/>
            <a:chExt cx="6931841" cy="496522"/>
          </a:xfrm>
        </p:grpSpPr>
        <p:pic>
          <p:nvPicPr>
            <p:cNvPr id="14" name="Grafik 13">
              <a:extLst>
                <a:ext uri="{FF2B5EF4-FFF2-40B4-BE49-F238E27FC236}">
                  <a16:creationId xmlns:a16="http://schemas.microsoft.com/office/drawing/2014/main" id="{92277DCB-55D5-FC59-530F-1BA45C186DE6}"/>
                </a:ext>
              </a:extLst>
            </p:cNvPr>
            <p:cNvPicPr>
              <a:picLocks noChangeAspect="1"/>
            </p:cNvPicPr>
            <p:nvPr/>
          </p:nvPicPr>
          <p:blipFill>
            <a:blip r:embed="rId6"/>
            <a:stretch>
              <a:fillRect/>
            </a:stretch>
          </p:blipFill>
          <p:spPr>
            <a:xfrm>
              <a:off x="649164" y="2402536"/>
              <a:ext cx="2246110" cy="449222"/>
            </a:xfrm>
            <a:prstGeom prst="rect">
              <a:avLst/>
            </a:prstGeom>
          </p:spPr>
        </p:pic>
        <p:pic>
          <p:nvPicPr>
            <p:cNvPr id="15" name="Grafik 14">
              <a:extLst>
                <a:ext uri="{FF2B5EF4-FFF2-40B4-BE49-F238E27FC236}">
                  <a16:creationId xmlns:a16="http://schemas.microsoft.com/office/drawing/2014/main" id="{B11A00E4-07AE-4C88-AFF5-E3863E01C26B}"/>
                </a:ext>
              </a:extLst>
            </p:cNvPr>
            <p:cNvPicPr>
              <a:picLocks noChangeAspect="1"/>
            </p:cNvPicPr>
            <p:nvPr/>
          </p:nvPicPr>
          <p:blipFill>
            <a:blip r:embed="rId7"/>
            <a:stretch>
              <a:fillRect/>
            </a:stretch>
          </p:blipFill>
          <p:spPr>
            <a:xfrm>
              <a:off x="682072" y="2648304"/>
              <a:ext cx="172800" cy="172800"/>
            </a:xfrm>
            <a:prstGeom prst="rect">
              <a:avLst/>
            </a:prstGeom>
          </p:spPr>
        </p:pic>
        <p:pic>
          <p:nvPicPr>
            <p:cNvPr id="18" name="Grafik 17">
              <a:extLst>
                <a:ext uri="{FF2B5EF4-FFF2-40B4-BE49-F238E27FC236}">
                  <a16:creationId xmlns:a16="http://schemas.microsoft.com/office/drawing/2014/main" id="{BFD4DF3A-8D52-21B2-9575-C199508CA872}"/>
                </a:ext>
              </a:extLst>
            </p:cNvPr>
            <p:cNvPicPr>
              <a:picLocks noChangeAspect="1"/>
            </p:cNvPicPr>
            <p:nvPr/>
          </p:nvPicPr>
          <p:blipFill>
            <a:blip r:embed="rId8"/>
            <a:stretch>
              <a:fillRect/>
            </a:stretch>
          </p:blipFill>
          <p:spPr>
            <a:xfrm>
              <a:off x="649164" y="2378639"/>
              <a:ext cx="1081162" cy="239735"/>
            </a:xfrm>
            <a:prstGeom prst="rect">
              <a:avLst/>
            </a:prstGeom>
          </p:spPr>
        </p:pic>
        <p:pic>
          <p:nvPicPr>
            <p:cNvPr id="19" name="Grafik 18">
              <a:extLst>
                <a:ext uri="{FF2B5EF4-FFF2-40B4-BE49-F238E27FC236}">
                  <a16:creationId xmlns:a16="http://schemas.microsoft.com/office/drawing/2014/main" id="{2A990928-6F09-42CF-DB92-224EE050BC66}"/>
                </a:ext>
              </a:extLst>
            </p:cNvPr>
            <p:cNvPicPr>
              <a:picLocks noChangeAspect="1"/>
            </p:cNvPicPr>
            <p:nvPr/>
          </p:nvPicPr>
          <p:blipFill>
            <a:blip r:embed="rId6"/>
            <a:stretch>
              <a:fillRect/>
            </a:stretch>
          </p:blipFill>
          <p:spPr>
            <a:xfrm>
              <a:off x="5334895" y="2425939"/>
              <a:ext cx="2246110" cy="449222"/>
            </a:xfrm>
            <a:prstGeom prst="rect">
              <a:avLst/>
            </a:prstGeom>
          </p:spPr>
        </p:pic>
        <p:pic>
          <p:nvPicPr>
            <p:cNvPr id="20" name="Grafik 19">
              <a:extLst>
                <a:ext uri="{FF2B5EF4-FFF2-40B4-BE49-F238E27FC236}">
                  <a16:creationId xmlns:a16="http://schemas.microsoft.com/office/drawing/2014/main" id="{F3695109-FDCD-F708-0B81-0382C184B6F8}"/>
                </a:ext>
              </a:extLst>
            </p:cNvPr>
            <p:cNvPicPr>
              <a:picLocks noChangeAspect="1"/>
            </p:cNvPicPr>
            <p:nvPr/>
          </p:nvPicPr>
          <p:blipFill>
            <a:blip r:embed="rId8"/>
            <a:stretch>
              <a:fillRect/>
            </a:stretch>
          </p:blipFill>
          <p:spPr>
            <a:xfrm>
              <a:off x="5334895" y="2402042"/>
              <a:ext cx="1081162" cy="239735"/>
            </a:xfrm>
            <a:prstGeom prst="rect">
              <a:avLst/>
            </a:prstGeom>
          </p:spPr>
        </p:pic>
        <p:pic>
          <p:nvPicPr>
            <p:cNvPr id="21" name="Grafik 20">
              <a:extLst>
                <a:ext uri="{FF2B5EF4-FFF2-40B4-BE49-F238E27FC236}">
                  <a16:creationId xmlns:a16="http://schemas.microsoft.com/office/drawing/2014/main" id="{9D31F928-04D7-23C5-177E-E4C8CF0CDBC7}"/>
                </a:ext>
              </a:extLst>
            </p:cNvPr>
            <p:cNvPicPr>
              <a:picLocks noChangeAspect="1"/>
            </p:cNvPicPr>
            <p:nvPr/>
          </p:nvPicPr>
          <p:blipFill>
            <a:blip r:embed="rId9"/>
            <a:stretch>
              <a:fillRect/>
            </a:stretch>
          </p:blipFill>
          <p:spPr>
            <a:xfrm>
              <a:off x="5368532" y="2669660"/>
              <a:ext cx="172800" cy="172800"/>
            </a:xfrm>
            <a:prstGeom prst="rect">
              <a:avLst/>
            </a:prstGeom>
          </p:spPr>
        </p:pic>
      </p:grpSp>
      <p:pic>
        <p:nvPicPr>
          <p:cNvPr id="24" name="Grafik 23">
            <a:extLst>
              <a:ext uri="{FF2B5EF4-FFF2-40B4-BE49-F238E27FC236}">
                <a16:creationId xmlns:a16="http://schemas.microsoft.com/office/drawing/2014/main" id="{B11A00E4-07AE-4C88-AFF5-E3863E01C26B}"/>
              </a:ext>
            </a:extLst>
          </p:cNvPr>
          <p:cNvPicPr>
            <a:picLocks noChangeAspect="1"/>
          </p:cNvPicPr>
          <p:nvPr/>
        </p:nvPicPr>
        <p:blipFill>
          <a:blip r:embed="rId7"/>
          <a:stretch>
            <a:fillRect/>
          </a:stretch>
        </p:blipFill>
        <p:spPr>
          <a:xfrm>
            <a:off x="1117421" y="2391517"/>
            <a:ext cx="172800" cy="172800"/>
          </a:xfrm>
          <a:prstGeom prst="rect">
            <a:avLst/>
          </a:prstGeom>
        </p:spPr>
      </p:pic>
      <p:pic>
        <p:nvPicPr>
          <p:cNvPr id="25" name="Grafik 24">
            <a:extLst>
              <a:ext uri="{FF2B5EF4-FFF2-40B4-BE49-F238E27FC236}">
                <a16:creationId xmlns:a16="http://schemas.microsoft.com/office/drawing/2014/main" id="{B11A00E4-07AE-4C88-AFF5-E3863E01C26B}"/>
              </a:ext>
            </a:extLst>
          </p:cNvPr>
          <p:cNvPicPr>
            <a:picLocks noChangeAspect="1"/>
          </p:cNvPicPr>
          <p:nvPr/>
        </p:nvPicPr>
        <p:blipFill>
          <a:blip r:embed="rId7"/>
          <a:stretch>
            <a:fillRect/>
          </a:stretch>
        </p:blipFill>
        <p:spPr>
          <a:xfrm>
            <a:off x="898420" y="2391517"/>
            <a:ext cx="172800" cy="172800"/>
          </a:xfrm>
          <a:prstGeom prst="rect">
            <a:avLst/>
          </a:prstGeom>
        </p:spPr>
      </p:pic>
      <p:pic>
        <p:nvPicPr>
          <p:cNvPr id="26" name="Grafik 25">
            <a:extLst>
              <a:ext uri="{FF2B5EF4-FFF2-40B4-BE49-F238E27FC236}">
                <a16:creationId xmlns:a16="http://schemas.microsoft.com/office/drawing/2014/main" id="{9D31F928-04D7-23C5-177E-E4C8CF0CDBC7}"/>
              </a:ext>
            </a:extLst>
          </p:cNvPr>
          <p:cNvPicPr>
            <a:picLocks noChangeAspect="1"/>
          </p:cNvPicPr>
          <p:nvPr/>
        </p:nvPicPr>
        <p:blipFill>
          <a:blip r:embed="rId9"/>
          <a:stretch>
            <a:fillRect/>
          </a:stretch>
        </p:blipFill>
        <p:spPr>
          <a:xfrm>
            <a:off x="5586019" y="2412873"/>
            <a:ext cx="172800" cy="172800"/>
          </a:xfrm>
          <a:prstGeom prst="rect">
            <a:avLst/>
          </a:prstGeom>
        </p:spPr>
      </p:pic>
      <p:pic>
        <p:nvPicPr>
          <p:cNvPr id="27" name="Grafik 26">
            <a:extLst>
              <a:ext uri="{FF2B5EF4-FFF2-40B4-BE49-F238E27FC236}">
                <a16:creationId xmlns:a16="http://schemas.microsoft.com/office/drawing/2014/main" id="{9D31F928-04D7-23C5-177E-E4C8CF0CDBC7}"/>
              </a:ext>
            </a:extLst>
          </p:cNvPr>
          <p:cNvPicPr>
            <a:picLocks noChangeAspect="1"/>
          </p:cNvPicPr>
          <p:nvPr/>
        </p:nvPicPr>
        <p:blipFill>
          <a:blip r:embed="rId9"/>
          <a:stretch>
            <a:fillRect/>
          </a:stretch>
        </p:blipFill>
        <p:spPr>
          <a:xfrm>
            <a:off x="5803507" y="2412873"/>
            <a:ext cx="172800" cy="172800"/>
          </a:xfrm>
          <a:prstGeom prst="rect">
            <a:avLst/>
          </a:prstGeom>
        </p:spPr>
      </p:pic>
    </p:spTree>
    <p:extLst>
      <p:ext uri="{BB962C8B-B14F-4D97-AF65-F5344CB8AC3E}">
        <p14:creationId xmlns:p14="http://schemas.microsoft.com/office/powerpoint/2010/main" val="1404362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58385"/>
            <a:ext cx="7009509" cy="4418617"/>
          </a:xfrm>
        </p:spPr>
        <p:txBody>
          <a:bodyPr/>
          <a:lstStyle/>
          <a:p>
            <a:pPr marL="742950" lvl="1" indent="-285750" fontAlgn="base">
              <a:buFont typeface="Arial" panose="020B0604020202020204" pitchFamily="34" charset="0"/>
              <a:buChar char="•"/>
            </a:pPr>
            <a:endParaRPr lang="de-DE" dirty="0"/>
          </a:p>
          <a:p>
            <a:pPr lvl="1" fontAlgn="base"/>
            <a:r>
              <a:rPr lang="de-DE" dirty="0"/>
              <a:t>		</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8" name="Textplatzhalter 7"/>
          <p:cNvSpPr>
            <a:spLocks noGrp="1"/>
          </p:cNvSpPr>
          <p:nvPr>
            <p:ph type="body" sz="quarter" idx="13"/>
          </p:nvPr>
        </p:nvSpPr>
        <p:spPr/>
        <p:txBody>
          <a:bodyPr/>
          <a:lstStyle/>
          <a:p>
            <a:r>
              <a:rPr lang="de-DE" dirty="0"/>
              <a:t>KERNAUFGABEN MIT 5 ALS SUMMAND (GRÜN)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299" y="1739135"/>
            <a:ext cx="2984886" cy="30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9" name="Textfeld 8">
            <a:extLst>
              <a:ext uri="{FF2B5EF4-FFF2-40B4-BE49-F238E27FC236}">
                <a16:creationId xmlns:a16="http://schemas.microsoft.com/office/drawing/2014/main" id="{4B690A30-22C7-F877-A6E2-BE52CD3870B4}"/>
              </a:ext>
            </a:extLst>
          </p:cNvPr>
          <p:cNvSpPr txBox="1"/>
          <p:nvPr/>
        </p:nvSpPr>
        <p:spPr>
          <a:xfrm>
            <a:off x="1101507" y="5209257"/>
            <a:ext cx="6935587" cy="785343"/>
          </a:xfrm>
          <a:prstGeom prst="rect">
            <a:avLst/>
          </a:prstGeom>
          <a:noFill/>
        </p:spPr>
        <p:txBody>
          <a:bodyPr wrap="square" rtlCol="0">
            <a:spAutoFit/>
          </a:bodyPr>
          <a:lstStyle/>
          <a:p>
            <a:pPr>
              <a:lnSpc>
                <a:spcPct val="150000"/>
              </a:lnSpc>
            </a:pPr>
            <a:r>
              <a:rPr lang="de-DE" sz="1600" dirty="0"/>
              <a:t>Die Kennzeichnung der Aufgaben an der 1+1-Tafel dient an dieser Stelle nur als Strukturierungshilfe für die Lehrkraft!</a:t>
            </a:r>
          </a:p>
        </p:txBody>
      </p:sp>
      <p:sp>
        <p:nvSpPr>
          <p:cNvPr id="2" name="Rechteck 1">
            <a:extLst>
              <a:ext uri="{FF2B5EF4-FFF2-40B4-BE49-F238E27FC236}">
                <a16:creationId xmlns:a16="http://schemas.microsoft.com/office/drawing/2014/main" id="{6DF0257E-8581-5367-9312-4815917C71E9}"/>
              </a:ext>
            </a:extLst>
          </p:cNvPr>
          <p:cNvSpPr/>
          <p:nvPr/>
        </p:nvSpPr>
        <p:spPr>
          <a:xfrm>
            <a:off x="5168764" y="5902507"/>
            <a:ext cx="3628725" cy="338811"/>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a:t>
            </a:r>
            <a:r>
              <a:rPr lang="de-DE" sz="1200" b="0" i="0" u="none" strike="noStrike" dirty="0">
                <a:solidFill>
                  <a:srgbClr val="222222"/>
                </a:solidFill>
                <a:effectLst/>
              </a:rPr>
              <a:t>https://</a:t>
            </a:r>
            <a:r>
              <a:rPr lang="de-DE" sz="1200" b="0" i="0" u="none" strike="noStrike" dirty="0" err="1">
                <a:solidFill>
                  <a:srgbClr val="222222"/>
                </a:solidFill>
                <a:effectLst/>
              </a:rPr>
              <a:t>mahiko.dzlm.de</a:t>
            </a:r>
            <a:r>
              <a:rPr lang="de-DE" sz="1200" b="0" i="0" u="none" strike="noStrike" dirty="0">
                <a:solidFill>
                  <a:srgbClr val="222222"/>
                </a:solidFill>
                <a:effectLst/>
              </a:rPr>
              <a:t>/</a:t>
            </a:r>
            <a:r>
              <a:rPr lang="de-DE" sz="1200" b="0" i="0" u="none" strike="noStrike" dirty="0" err="1">
                <a:solidFill>
                  <a:srgbClr val="222222"/>
                </a:solidFill>
                <a:effectLst/>
              </a:rPr>
              <a:t>node</a:t>
            </a:r>
            <a:r>
              <a:rPr lang="de-DE" sz="1200" b="0" i="0" u="none" strike="noStrike" dirty="0">
                <a:solidFill>
                  <a:srgbClr val="222222"/>
                </a:solidFill>
                <a:effectLst/>
              </a:rPr>
              <a:t>/49</a:t>
            </a:r>
            <a:r>
              <a:rPr lang="de-DE" sz="12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72044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58385"/>
            <a:ext cx="7009509" cy="4418617"/>
          </a:xfrm>
        </p:spPr>
        <p:txBody>
          <a:bodyPr/>
          <a:lstStyle/>
          <a:p>
            <a:pPr marL="742950" lvl="1" indent="-285750" fontAlgn="base">
              <a:buFont typeface="Arial" panose="020B0604020202020204" pitchFamily="34" charset="0"/>
              <a:buChar char="•"/>
            </a:pPr>
            <a:endParaRPr lang="de-DE" dirty="0"/>
          </a:p>
          <a:p>
            <a:pPr lvl="1" fontAlgn="base"/>
            <a:r>
              <a:rPr lang="de-DE" dirty="0"/>
              <a:t>		</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
        <p:nvSpPr>
          <p:cNvPr id="8" name="Textplatzhalter 7"/>
          <p:cNvSpPr>
            <a:spLocks noGrp="1"/>
          </p:cNvSpPr>
          <p:nvPr>
            <p:ph type="body" sz="quarter" idx="13"/>
          </p:nvPr>
        </p:nvSpPr>
        <p:spPr/>
        <p:txBody>
          <a:bodyPr/>
          <a:lstStyle/>
          <a:p>
            <a:r>
              <a:rPr lang="de-DE" dirty="0"/>
              <a:t>KERNAUFGABEN MIT 5 ALS SUBTRAHEND ODER ERGEBNIS (GRÜN)</a:t>
            </a:r>
          </a:p>
        </p:txBody>
      </p:sp>
      <p:pic>
        <p:nvPicPr>
          <p:cNvPr id="2" name="Grafik 1">
            <a:extLst>
              <a:ext uri="{FF2B5EF4-FFF2-40B4-BE49-F238E27FC236}">
                <a16:creationId xmlns:a16="http://schemas.microsoft.com/office/drawing/2014/main" id="{F20180C8-EB61-D49D-8EB7-3D334F70FFB0}"/>
              </a:ext>
            </a:extLst>
          </p:cNvPr>
          <p:cNvPicPr>
            <a:picLocks noChangeAspect="1"/>
          </p:cNvPicPr>
          <p:nvPr/>
        </p:nvPicPr>
        <p:blipFill>
          <a:blip r:embed="rId3"/>
          <a:stretch>
            <a:fillRect/>
          </a:stretch>
        </p:blipFill>
        <p:spPr>
          <a:xfrm>
            <a:off x="2989500" y="1735908"/>
            <a:ext cx="2983536" cy="3024000"/>
          </a:xfrm>
          <a:prstGeom prst="rect">
            <a:avLst/>
          </a:prstGeom>
        </p:spPr>
      </p:pic>
      <p:sp>
        <p:nvSpPr>
          <p:cNvPr id="10"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11" name="Textfeld 10">
            <a:extLst>
              <a:ext uri="{FF2B5EF4-FFF2-40B4-BE49-F238E27FC236}">
                <a16:creationId xmlns:a16="http://schemas.microsoft.com/office/drawing/2014/main" id="{4B690A30-22C7-F877-A6E2-BE52CD3870B4}"/>
              </a:ext>
            </a:extLst>
          </p:cNvPr>
          <p:cNvSpPr txBox="1"/>
          <p:nvPr/>
        </p:nvSpPr>
        <p:spPr>
          <a:xfrm>
            <a:off x="1101507" y="5209257"/>
            <a:ext cx="6935587" cy="785343"/>
          </a:xfrm>
          <a:prstGeom prst="rect">
            <a:avLst/>
          </a:prstGeom>
          <a:noFill/>
        </p:spPr>
        <p:txBody>
          <a:bodyPr wrap="square" rtlCol="0">
            <a:spAutoFit/>
          </a:bodyPr>
          <a:lstStyle/>
          <a:p>
            <a:pPr>
              <a:lnSpc>
                <a:spcPct val="150000"/>
              </a:lnSpc>
            </a:pPr>
            <a:r>
              <a:rPr lang="de-DE" sz="1600" dirty="0"/>
              <a:t>Die Kennzeichnung der Aufgaben an der 1-1-Tafel dient an dieser Stelle nur als Strukturierungshilfe für die Lehrkraft!</a:t>
            </a:r>
          </a:p>
        </p:txBody>
      </p:sp>
      <p:sp>
        <p:nvSpPr>
          <p:cNvPr id="3" name="Rechteck 2">
            <a:extLst>
              <a:ext uri="{FF2B5EF4-FFF2-40B4-BE49-F238E27FC236}">
                <a16:creationId xmlns:a16="http://schemas.microsoft.com/office/drawing/2014/main" id="{BB96FEF2-4557-9336-6997-D02B54464CF4}"/>
              </a:ext>
            </a:extLst>
          </p:cNvPr>
          <p:cNvSpPr/>
          <p:nvPr/>
        </p:nvSpPr>
        <p:spPr>
          <a:xfrm>
            <a:off x="5168764" y="5902507"/>
            <a:ext cx="3628725" cy="338811"/>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a:t>
            </a:r>
            <a:r>
              <a:rPr lang="de-DE" sz="1200" b="0" i="0" u="none" strike="noStrike" dirty="0">
                <a:solidFill>
                  <a:srgbClr val="222222"/>
                </a:solidFill>
                <a:effectLst/>
              </a:rPr>
              <a:t>https://</a:t>
            </a:r>
            <a:r>
              <a:rPr lang="de-DE" sz="1200" b="0" i="0" u="none" strike="noStrike" dirty="0" err="1">
                <a:solidFill>
                  <a:srgbClr val="222222"/>
                </a:solidFill>
                <a:effectLst/>
              </a:rPr>
              <a:t>mahiko.dzlm.de</a:t>
            </a:r>
            <a:r>
              <a:rPr lang="de-DE" sz="1200" b="0" i="0" u="none" strike="noStrike" dirty="0">
                <a:solidFill>
                  <a:srgbClr val="222222"/>
                </a:solidFill>
                <a:effectLst/>
              </a:rPr>
              <a:t>/</a:t>
            </a:r>
            <a:r>
              <a:rPr lang="de-DE" sz="1200" b="0" i="0" u="none" strike="noStrike" dirty="0" err="1">
                <a:solidFill>
                  <a:srgbClr val="222222"/>
                </a:solidFill>
                <a:effectLst/>
              </a:rPr>
              <a:t>node</a:t>
            </a:r>
            <a:r>
              <a:rPr lang="de-DE" sz="1200" b="0" i="0" u="none" strike="noStrike" dirty="0">
                <a:solidFill>
                  <a:srgbClr val="222222"/>
                </a:solidFill>
                <a:effectLst/>
              </a:rPr>
              <a:t>/</a:t>
            </a:r>
            <a:r>
              <a:rPr lang="de-DE" sz="1200" dirty="0">
                <a:solidFill>
                  <a:srgbClr val="222222"/>
                </a:solidFill>
              </a:rPr>
              <a:t>50</a:t>
            </a:r>
            <a:r>
              <a:rPr lang="de-DE" sz="12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7299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321ECCB-ACE1-2BE2-5539-1516B4735B17}"/>
              </a:ext>
            </a:extLst>
          </p:cNvPr>
          <p:cNvSpPr>
            <a:spLocks noGrp="1"/>
          </p:cNvSpPr>
          <p:nvPr>
            <p:ph type="body" sz="quarter" idx="13"/>
          </p:nvPr>
        </p:nvSpPr>
        <p:spPr/>
        <p:txBody>
          <a:bodyPr/>
          <a:lstStyle/>
          <a:p>
            <a:r>
              <a:rPr lang="de-DE" dirty="0"/>
              <a:t>VERDOPPELN ODER HALBIEREN</a:t>
            </a:r>
          </a:p>
          <a:p>
            <a:endParaRPr lang="de-DE" dirty="0"/>
          </a:p>
        </p:txBody>
      </p:sp>
      <p:sp>
        <p:nvSpPr>
          <p:cNvPr id="5" name="Datumsplatzhalter 4">
            <a:extLst>
              <a:ext uri="{FF2B5EF4-FFF2-40B4-BE49-F238E27FC236}">
                <a16:creationId xmlns:a16="http://schemas.microsoft.com/office/drawing/2014/main" id="{6E0F079F-BE7C-0CD9-3A7A-89E4E275037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6DE2032-6317-CA50-BD65-A8F9D3A46B6D}"/>
              </a:ext>
            </a:extLst>
          </p:cNvPr>
          <p:cNvSpPr>
            <a:spLocks noGrp="1"/>
          </p:cNvSpPr>
          <p:nvPr>
            <p:ph type="sldNum" sz="quarter" idx="12"/>
          </p:nvPr>
        </p:nvSpPr>
        <p:spPr/>
        <p:txBody>
          <a:bodyPr/>
          <a:lstStyle/>
          <a:p>
            <a:fld id="{C3752B7C-18A9-864D-BBCB-54A9F41B5594}" type="slidenum">
              <a:rPr lang="de-DE" smtClean="0"/>
              <a:pPr/>
              <a:t>57</a:t>
            </a:fld>
            <a:endParaRPr lang="de-DE" dirty="0"/>
          </a:p>
        </p:txBody>
      </p:sp>
      <p:pic>
        <p:nvPicPr>
          <p:cNvPr id="4" name="Grafik 3">
            <a:extLst>
              <a:ext uri="{FF2B5EF4-FFF2-40B4-BE49-F238E27FC236}">
                <a16:creationId xmlns:a16="http://schemas.microsoft.com/office/drawing/2014/main" id="{6F93DDA2-800A-9850-65FA-9D6BCEC4A308}"/>
              </a:ext>
            </a:extLst>
          </p:cNvPr>
          <p:cNvPicPr>
            <a:picLocks noChangeAspect="1"/>
          </p:cNvPicPr>
          <p:nvPr/>
        </p:nvPicPr>
        <p:blipFill>
          <a:blip r:embed="rId2"/>
          <a:stretch>
            <a:fillRect/>
          </a:stretch>
        </p:blipFill>
        <p:spPr>
          <a:xfrm>
            <a:off x="2841007" y="2808676"/>
            <a:ext cx="3378200" cy="3363825"/>
          </a:xfrm>
          <a:prstGeom prst="rect">
            <a:avLst/>
          </a:prstGeom>
        </p:spPr>
      </p:pic>
      <p:grpSp>
        <p:nvGrpSpPr>
          <p:cNvPr id="28" name="Gruppieren 27">
            <a:extLst>
              <a:ext uri="{FF2B5EF4-FFF2-40B4-BE49-F238E27FC236}">
                <a16:creationId xmlns:a16="http://schemas.microsoft.com/office/drawing/2014/main" id="{B9C4B779-88D0-9020-E4A5-B4E1141AD625}"/>
              </a:ext>
            </a:extLst>
          </p:cNvPr>
          <p:cNvGrpSpPr/>
          <p:nvPr/>
        </p:nvGrpSpPr>
        <p:grpSpPr>
          <a:xfrm rot="10800000">
            <a:off x="3656081" y="4336819"/>
            <a:ext cx="1640405" cy="307537"/>
            <a:chOff x="3445066" y="3728739"/>
            <a:chExt cx="2249989" cy="589124"/>
          </a:xfrm>
        </p:grpSpPr>
        <p:pic>
          <p:nvPicPr>
            <p:cNvPr id="18" name="Grafik 17">
              <a:extLst>
                <a:ext uri="{FF2B5EF4-FFF2-40B4-BE49-F238E27FC236}">
                  <a16:creationId xmlns:a16="http://schemas.microsoft.com/office/drawing/2014/main" id="{8B8B44C6-5C0C-DE20-8E5B-B253FB6EAD13}"/>
                </a:ext>
              </a:extLst>
            </p:cNvPr>
            <p:cNvPicPr>
              <a:picLocks noChangeAspect="1"/>
            </p:cNvPicPr>
            <p:nvPr/>
          </p:nvPicPr>
          <p:blipFill>
            <a:blip r:embed="rId3"/>
            <a:stretch>
              <a:fillRect/>
            </a:stretch>
          </p:blipFill>
          <p:spPr>
            <a:xfrm>
              <a:off x="3448945" y="3752634"/>
              <a:ext cx="2246110" cy="449222"/>
            </a:xfrm>
            <a:prstGeom prst="rect">
              <a:avLst/>
            </a:prstGeom>
          </p:spPr>
        </p:pic>
        <p:pic>
          <p:nvPicPr>
            <p:cNvPr id="19" name="Grafik 18">
              <a:extLst>
                <a:ext uri="{FF2B5EF4-FFF2-40B4-BE49-F238E27FC236}">
                  <a16:creationId xmlns:a16="http://schemas.microsoft.com/office/drawing/2014/main" id="{2D083869-48C5-626F-8CAF-F697E74E98C4}"/>
                </a:ext>
              </a:extLst>
            </p:cNvPr>
            <p:cNvPicPr>
              <a:picLocks noChangeAspect="1"/>
            </p:cNvPicPr>
            <p:nvPr/>
          </p:nvPicPr>
          <p:blipFill>
            <a:blip r:embed="rId4"/>
            <a:stretch>
              <a:fillRect/>
            </a:stretch>
          </p:blipFill>
          <p:spPr>
            <a:xfrm>
              <a:off x="3448945" y="3728739"/>
              <a:ext cx="1081163" cy="239735"/>
            </a:xfrm>
            <a:prstGeom prst="rect">
              <a:avLst/>
            </a:prstGeom>
          </p:spPr>
        </p:pic>
        <p:pic>
          <p:nvPicPr>
            <p:cNvPr id="20" name="Grafik 19">
              <a:extLst>
                <a:ext uri="{FF2B5EF4-FFF2-40B4-BE49-F238E27FC236}">
                  <a16:creationId xmlns:a16="http://schemas.microsoft.com/office/drawing/2014/main" id="{FC2CA07F-A4C7-1960-5032-FC1912130C70}"/>
                </a:ext>
              </a:extLst>
            </p:cNvPr>
            <p:cNvPicPr>
              <a:picLocks noChangeAspect="1"/>
            </p:cNvPicPr>
            <p:nvPr/>
          </p:nvPicPr>
          <p:blipFill>
            <a:blip r:embed="rId5"/>
            <a:stretch>
              <a:fillRect/>
            </a:stretch>
          </p:blipFill>
          <p:spPr>
            <a:xfrm>
              <a:off x="4623707" y="4080234"/>
              <a:ext cx="180000" cy="179999"/>
            </a:xfrm>
            <a:prstGeom prst="rect">
              <a:avLst/>
            </a:prstGeom>
          </p:spPr>
        </p:pic>
        <p:pic>
          <p:nvPicPr>
            <p:cNvPr id="21" name="Grafik 20">
              <a:extLst>
                <a:ext uri="{FF2B5EF4-FFF2-40B4-BE49-F238E27FC236}">
                  <a16:creationId xmlns:a16="http://schemas.microsoft.com/office/drawing/2014/main" id="{C840321B-901A-7322-1B82-39B534B2F0EB}"/>
                </a:ext>
              </a:extLst>
            </p:cNvPr>
            <p:cNvPicPr>
              <a:picLocks noChangeAspect="1"/>
            </p:cNvPicPr>
            <p:nvPr/>
          </p:nvPicPr>
          <p:blipFill>
            <a:blip r:embed="rId5"/>
            <a:stretch>
              <a:fillRect/>
            </a:stretch>
          </p:blipFill>
          <p:spPr>
            <a:xfrm>
              <a:off x="5058212" y="4080234"/>
              <a:ext cx="180000" cy="179999"/>
            </a:xfrm>
            <a:prstGeom prst="rect">
              <a:avLst/>
            </a:prstGeom>
          </p:spPr>
        </p:pic>
        <p:pic>
          <p:nvPicPr>
            <p:cNvPr id="22" name="Grafik 21">
              <a:extLst>
                <a:ext uri="{FF2B5EF4-FFF2-40B4-BE49-F238E27FC236}">
                  <a16:creationId xmlns:a16="http://schemas.microsoft.com/office/drawing/2014/main" id="{DF5318AB-7090-135B-AB05-0737AD3A53B0}"/>
                </a:ext>
              </a:extLst>
            </p:cNvPr>
            <p:cNvPicPr>
              <a:picLocks noChangeAspect="1"/>
            </p:cNvPicPr>
            <p:nvPr/>
          </p:nvPicPr>
          <p:blipFill>
            <a:blip r:embed="rId5"/>
            <a:stretch>
              <a:fillRect/>
            </a:stretch>
          </p:blipFill>
          <p:spPr>
            <a:xfrm>
              <a:off x="4840960" y="4080234"/>
              <a:ext cx="180000" cy="179999"/>
            </a:xfrm>
            <a:prstGeom prst="rect">
              <a:avLst/>
            </a:prstGeom>
          </p:spPr>
        </p:pic>
        <p:pic>
          <p:nvPicPr>
            <p:cNvPr id="23" name="Grafik 22">
              <a:extLst>
                <a:ext uri="{FF2B5EF4-FFF2-40B4-BE49-F238E27FC236}">
                  <a16:creationId xmlns:a16="http://schemas.microsoft.com/office/drawing/2014/main" id="{03291749-BBAF-C478-AE3D-A03B3B3450F2}"/>
                </a:ext>
              </a:extLst>
            </p:cNvPr>
            <p:cNvPicPr>
              <a:picLocks noChangeAspect="1"/>
            </p:cNvPicPr>
            <p:nvPr/>
          </p:nvPicPr>
          <p:blipFill>
            <a:blip r:embed="rId5"/>
            <a:stretch>
              <a:fillRect/>
            </a:stretch>
          </p:blipFill>
          <p:spPr>
            <a:xfrm>
              <a:off x="4623705" y="3774403"/>
              <a:ext cx="180000" cy="180000"/>
            </a:xfrm>
            <a:prstGeom prst="rect">
              <a:avLst/>
            </a:prstGeom>
          </p:spPr>
        </p:pic>
        <p:pic>
          <p:nvPicPr>
            <p:cNvPr id="24" name="Grafik 23">
              <a:extLst>
                <a:ext uri="{FF2B5EF4-FFF2-40B4-BE49-F238E27FC236}">
                  <a16:creationId xmlns:a16="http://schemas.microsoft.com/office/drawing/2014/main" id="{61C0230F-7E99-F8B4-FF17-AB4F4A51EB7A}"/>
                </a:ext>
              </a:extLst>
            </p:cNvPr>
            <p:cNvPicPr>
              <a:picLocks noChangeAspect="1"/>
            </p:cNvPicPr>
            <p:nvPr/>
          </p:nvPicPr>
          <p:blipFill>
            <a:blip r:embed="rId5"/>
            <a:stretch>
              <a:fillRect/>
            </a:stretch>
          </p:blipFill>
          <p:spPr>
            <a:xfrm>
              <a:off x="5058209" y="3774403"/>
              <a:ext cx="180000" cy="180000"/>
            </a:xfrm>
            <a:prstGeom prst="rect">
              <a:avLst/>
            </a:prstGeom>
          </p:spPr>
        </p:pic>
        <p:pic>
          <p:nvPicPr>
            <p:cNvPr id="25" name="Grafik 24">
              <a:extLst>
                <a:ext uri="{FF2B5EF4-FFF2-40B4-BE49-F238E27FC236}">
                  <a16:creationId xmlns:a16="http://schemas.microsoft.com/office/drawing/2014/main" id="{9F4F1822-8224-2D6B-16DD-CE59D6AD1564}"/>
                </a:ext>
              </a:extLst>
            </p:cNvPr>
            <p:cNvPicPr>
              <a:picLocks noChangeAspect="1"/>
            </p:cNvPicPr>
            <p:nvPr/>
          </p:nvPicPr>
          <p:blipFill>
            <a:blip r:embed="rId5"/>
            <a:stretch>
              <a:fillRect/>
            </a:stretch>
          </p:blipFill>
          <p:spPr>
            <a:xfrm>
              <a:off x="4840958" y="3774403"/>
              <a:ext cx="180000" cy="180000"/>
            </a:xfrm>
            <a:prstGeom prst="rect">
              <a:avLst/>
            </a:prstGeom>
          </p:spPr>
        </p:pic>
        <p:pic>
          <p:nvPicPr>
            <p:cNvPr id="26" name="Grafik 25">
              <a:extLst>
                <a:ext uri="{FF2B5EF4-FFF2-40B4-BE49-F238E27FC236}">
                  <a16:creationId xmlns:a16="http://schemas.microsoft.com/office/drawing/2014/main" id="{125A112F-2D9E-1E5F-0444-CC3B6689FA1F}"/>
                </a:ext>
              </a:extLst>
            </p:cNvPr>
            <p:cNvPicPr>
              <a:picLocks noChangeAspect="1"/>
            </p:cNvPicPr>
            <p:nvPr/>
          </p:nvPicPr>
          <p:blipFill>
            <a:blip r:embed="rId4"/>
            <a:stretch>
              <a:fillRect/>
            </a:stretch>
          </p:blipFill>
          <p:spPr>
            <a:xfrm>
              <a:off x="3445066" y="4078129"/>
              <a:ext cx="1081163" cy="239734"/>
            </a:xfrm>
            <a:prstGeom prst="rect">
              <a:avLst/>
            </a:prstGeom>
          </p:spPr>
        </p:pic>
      </p:grpSp>
      <p:sp>
        <p:nvSpPr>
          <p:cNvPr id="29" name="Abgerundete rechteckige Legende 28">
            <a:extLst>
              <a:ext uri="{FF2B5EF4-FFF2-40B4-BE49-F238E27FC236}">
                <a16:creationId xmlns:a16="http://schemas.microsoft.com/office/drawing/2014/main" id="{9E5D03B1-1F60-8BE7-680B-5D298ABCA28F}"/>
              </a:ext>
            </a:extLst>
          </p:cNvPr>
          <p:cNvSpPr/>
          <p:nvPr/>
        </p:nvSpPr>
        <p:spPr>
          <a:xfrm>
            <a:off x="287208" y="2188352"/>
            <a:ext cx="2420823" cy="1240648"/>
          </a:xfrm>
          <a:prstGeom prst="wedgeRoundRectCallout">
            <a:avLst>
              <a:gd name="adj1" fmla="val 76187"/>
              <a:gd name="adj2" fmla="val 2962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sehe acht und lege genau die Anzahl noch einmal, also acht plus acht.</a:t>
            </a:r>
          </a:p>
        </p:txBody>
      </p:sp>
      <p:sp>
        <p:nvSpPr>
          <p:cNvPr id="30" name="Abgerundete rechteckige Legende 29">
            <a:extLst>
              <a:ext uri="{FF2B5EF4-FFF2-40B4-BE49-F238E27FC236}">
                <a16:creationId xmlns:a16="http://schemas.microsoft.com/office/drawing/2014/main" id="{2C633B01-2B65-0B29-5A0A-441FDDE36B62}"/>
              </a:ext>
            </a:extLst>
          </p:cNvPr>
          <p:cNvSpPr/>
          <p:nvPr/>
        </p:nvSpPr>
        <p:spPr>
          <a:xfrm>
            <a:off x="6325906" y="1841598"/>
            <a:ext cx="2527629" cy="1671139"/>
          </a:xfrm>
          <a:prstGeom prst="wedgeRoundRectCallout">
            <a:avLst>
              <a:gd name="adj1" fmla="val -68067"/>
              <a:gd name="adj2" fmla="val 2273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sehe sechzehn und nehme acht weg. Es bleiben noch acht übrig, also genau die Hälfte.</a:t>
            </a:r>
          </a:p>
        </p:txBody>
      </p:sp>
      <p:sp>
        <p:nvSpPr>
          <p:cNvPr id="31" name="6 + 6 = 12">
            <a:extLst>
              <a:ext uri="{FF2B5EF4-FFF2-40B4-BE49-F238E27FC236}">
                <a16:creationId xmlns:a16="http://schemas.microsoft.com/office/drawing/2014/main" id="{4452CD9D-E4B4-6B34-50FC-6A2AE38F1986}"/>
              </a:ext>
            </a:extLst>
          </p:cNvPr>
          <p:cNvSpPr txBox="1"/>
          <p:nvPr/>
        </p:nvSpPr>
        <p:spPr>
          <a:xfrm>
            <a:off x="807205" y="3714678"/>
            <a:ext cx="1459730"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400"/>
              </a:spcBef>
              <a:buClr>
                <a:schemeClr val="accent1"/>
              </a:buClr>
              <a:buFont typeface="Wingdings"/>
              <a:defRPr sz="2000"/>
            </a:lvl1pPr>
          </a:lstStyle>
          <a:p>
            <a:r>
              <a:rPr lang="de-DE" dirty="0">
                <a:latin typeface="+mn-lt"/>
              </a:rPr>
              <a:t>8</a:t>
            </a:r>
            <a:r>
              <a:rPr dirty="0">
                <a:latin typeface="+mn-lt"/>
              </a:rPr>
              <a:t> + </a:t>
            </a:r>
            <a:r>
              <a:rPr lang="de-DE" dirty="0">
                <a:latin typeface="+mn-lt"/>
              </a:rPr>
              <a:t>8</a:t>
            </a:r>
            <a:r>
              <a:rPr dirty="0">
                <a:latin typeface="+mn-lt"/>
              </a:rPr>
              <a:t> = 1</a:t>
            </a:r>
            <a:r>
              <a:rPr lang="de-DE" dirty="0">
                <a:latin typeface="+mn-lt"/>
              </a:rPr>
              <a:t>6</a:t>
            </a:r>
            <a:endParaRPr dirty="0">
              <a:latin typeface="+mn-lt"/>
            </a:endParaRPr>
          </a:p>
        </p:txBody>
      </p:sp>
      <p:sp>
        <p:nvSpPr>
          <p:cNvPr id="32" name="12 = 6 + 6">
            <a:extLst>
              <a:ext uri="{FF2B5EF4-FFF2-40B4-BE49-F238E27FC236}">
                <a16:creationId xmlns:a16="http://schemas.microsoft.com/office/drawing/2014/main" id="{5ECB4CDF-8CB1-B18C-60E1-C895406D8178}"/>
              </a:ext>
            </a:extLst>
          </p:cNvPr>
          <p:cNvSpPr txBox="1"/>
          <p:nvPr/>
        </p:nvSpPr>
        <p:spPr>
          <a:xfrm>
            <a:off x="6793279" y="3714678"/>
            <a:ext cx="1592884"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400"/>
              </a:spcBef>
              <a:buClr>
                <a:schemeClr val="accent1"/>
              </a:buClr>
              <a:buFont typeface="Wingdings"/>
              <a:defRPr sz="2000"/>
            </a:lvl1pPr>
          </a:lstStyle>
          <a:p>
            <a:r>
              <a:rPr dirty="0">
                <a:latin typeface="+mn-lt"/>
              </a:rPr>
              <a:t>1</a:t>
            </a:r>
            <a:r>
              <a:rPr lang="de-DE" dirty="0">
                <a:latin typeface="+mn-lt"/>
              </a:rPr>
              <a:t>6</a:t>
            </a:r>
            <a:r>
              <a:rPr dirty="0">
                <a:latin typeface="+mn-lt"/>
              </a:rPr>
              <a:t> </a:t>
            </a:r>
            <a:r>
              <a:rPr lang="de-DE" dirty="0"/>
              <a:t>–</a:t>
            </a:r>
            <a:r>
              <a:rPr dirty="0">
                <a:latin typeface="+mn-lt"/>
              </a:rPr>
              <a:t> </a:t>
            </a:r>
            <a:r>
              <a:rPr lang="de-DE" dirty="0">
                <a:latin typeface="+mn-lt"/>
              </a:rPr>
              <a:t>8</a:t>
            </a:r>
            <a:r>
              <a:rPr dirty="0">
                <a:latin typeface="+mn-lt"/>
              </a:rPr>
              <a:t> </a:t>
            </a:r>
            <a:r>
              <a:rPr lang="de-DE" dirty="0">
                <a:latin typeface="+mn-lt"/>
              </a:rPr>
              <a:t>=</a:t>
            </a:r>
            <a:r>
              <a:rPr dirty="0">
                <a:latin typeface="+mn-lt"/>
              </a:rPr>
              <a:t> </a:t>
            </a:r>
            <a:r>
              <a:rPr lang="de-DE" dirty="0">
                <a:latin typeface="+mn-lt"/>
              </a:rPr>
              <a:t>8</a:t>
            </a:r>
          </a:p>
        </p:txBody>
      </p:sp>
      <p:sp>
        <p:nvSpPr>
          <p:cNvPr id="27"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2" name="Textfeld 1">
            <a:extLst>
              <a:ext uri="{FF2B5EF4-FFF2-40B4-BE49-F238E27FC236}">
                <a16:creationId xmlns:a16="http://schemas.microsoft.com/office/drawing/2014/main" id="{076EF95A-D1E0-4CF5-976E-E153060547C2}"/>
              </a:ext>
            </a:extLst>
          </p:cNvPr>
          <p:cNvSpPr txBox="1"/>
          <p:nvPr/>
        </p:nvSpPr>
        <p:spPr>
          <a:xfrm>
            <a:off x="7486650" y="5978938"/>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2325559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VERDOPPLUNGSAUFGABEN (DUNKELBLAU)</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p:txBody>
          <a:bodyPr/>
          <a:lstStyle/>
          <a:p>
            <a:pPr lvl="1" fontAlgn="base"/>
            <a:r>
              <a:rPr lang="de-DE" dirty="0"/>
              <a:t>		</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58</a:t>
            </a:fld>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558" y="1748860"/>
            <a:ext cx="2984885" cy="30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10" name="Textfeld 9">
            <a:extLst>
              <a:ext uri="{FF2B5EF4-FFF2-40B4-BE49-F238E27FC236}">
                <a16:creationId xmlns:a16="http://schemas.microsoft.com/office/drawing/2014/main" id="{4B690A30-22C7-F877-A6E2-BE52CD3870B4}"/>
              </a:ext>
            </a:extLst>
          </p:cNvPr>
          <p:cNvSpPr txBox="1"/>
          <p:nvPr/>
        </p:nvSpPr>
        <p:spPr>
          <a:xfrm>
            <a:off x="1101507" y="5209257"/>
            <a:ext cx="6935587" cy="785343"/>
          </a:xfrm>
          <a:prstGeom prst="rect">
            <a:avLst/>
          </a:prstGeom>
          <a:noFill/>
        </p:spPr>
        <p:txBody>
          <a:bodyPr wrap="square" rtlCol="0">
            <a:spAutoFit/>
          </a:bodyPr>
          <a:lstStyle/>
          <a:p>
            <a:pPr>
              <a:lnSpc>
                <a:spcPct val="150000"/>
              </a:lnSpc>
            </a:pPr>
            <a:r>
              <a:rPr lang="de-DE" sz="1600" dirty="0"/>
              <a:t>Die Kennzeichnung der Aufgaben an der 1+1-Tafel dient an dieser Stelle nur als Strukturierungshilfe für die Lehrkraft!</a:t>
            </a:r>
          </a:p>
        </p:txBody>
      </p:sp>
      <p:sp>
        <p:nvSpPr>
          <p:cNvPr id="2" name="Rechteck 1">
            <a:extLst>
              <a:ext uri="{FF2B5EF4-FFF2-40B4-BE49-F238E27FC236}">
                <a16:creationId xmlns:a16="http://schemas.microsoft.com/office/drawing/2014/main" id="{FAAD95F5-B46C-C3E9-5136-CF193AF17CBB}"/>
              </a:ext>
            </a:extLst>
          </p:cNvPr>
          <p:cNvSpPr/>
          <p:nvPr/>
        </p:nvSpPr>
        <p:spPr>
          <a:xfrm>
            <a:off x="5168764" y="5902507"/>
            <a:ext cx="3628725" cy="338811"/>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a:t>
            </a:r>
            <a:r>
              <a:rPr lang="de-DE" sz="1200" b="0" i="0" u="none" strike="noStrike" dirty="0">
                <a:solidFill>
                  <a:srgbClr val="222222"/>
                </a:solidFill>
                <a:effectLst/>
              </a:rPr>
              <a:t>https://</a:t>
            </a:r>
            <a:r>
              <a:rPr lang="de-DE" sz="1200" b="0" i="0" u="none" strike="noStrike" dirty="0" err="1">
                <a:solidFill>
                  <a:srgbClr val="222222"/>
                </a:solidFill>
                <a:effectLst/>
              </a:rPr>
              <a:t>mahiko.dzlm.de</a:t>
            </a:r>
            <a:r>
              <a:rPr lang="de-DE" sz="1200" b="0" i="0" u="none" strike="noStrike" dirty="0">
                <a:solidFill>
                  <a:srgbClr val="222222"/>
                </a:solidFill>
                <a:effectLst/>
              </a:rPr>
              <a:t>/</a:t>
            </a:r>
            <a:r>
              <a:rPr lang="de-DE" sz="1200" b="0" i="0" u="none" strike="noStrike" dirty="0" err="1">
                <a:solidFill>
                  <a:srgbClr val="222222"/>
                </a:solidFill>
                <a:effectLst/>
              </a:rPr>
              <a:t>node</a:t>
            </a:r>
            <a:r>
              <a:rPr lang="de-DE" sz="1200" b="0" i="0" u="none" strike="noStrike" dirty="0">
                <a:solidFill>
                  <a:srgbClr val="222222"/>
                </a:solidFill>
                <a:effectLst/>
              </a:rPr>
              <a:t>/49</a:t>
            </a:r>
            <a:r>
              <a:rPr lang="de-DE" sz="12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268139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HALBIERUNGSAUFGABEN (DUNKELBLAU)</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p:txBody>
          <a:bodyPr/>
          <a:lstStyle/>
          <a:p>
            <a:pPr lvl="1" fontAlgn="base"/>
            <a:r>
              <a:rPr lang="de-DE" dirty="0"/>
              <a:t>		</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59</a:t>
            </a:fld>
            <a:endParaRPr lang="de-DE" dirty="0"/>
          </a:p>
        </p:txBody>
      </p:sp>
      <p:pic>
        <p:nvPicPr>
          <p:cNvPr id="2" name="Grafik 1">
            <a:extLst>
              <a:ext uri="{FF2B5EF4-FFF2-40B4-BE49-F238E27FC236}">
                <a16:creationId xmlns:a16="http://schemas.microsoft.com/office/drawing/2014/main" id="{3D5736F9-DBF4-CBA4-63F9-570F2F9AB0A3}"/>
              </a:ext>
            </a:extLst>
          </p:cNvPr>
          <p:cNvPicPr>
            <a:picLocks noChangeAspect="1"/>
          </p:cNvPicPr>
          <p:nvPr/>
        </p:nvPicPr>
        <p:blipFill>
          <a:blip r:embed="rId3"/>
          <a:stretch>
            <a:fillRect/>
          </a:stretch>
        </p:blipFill>
        <p:spPr>
          <a:xfrm>
            <a:off x="3080232" y="1748860"/>
            <a:ext cx="2983536" cy="3024000"/>
          </a:xfrm>
          <a:prstGeom prst="rect">
            <a:avLst/>
          </a:prstGeom>
        </p:spPr>
      </p:pic>
      <p:sp>
        <p:nvSpPr>
          <p:cNvPr id="9"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10" name="Textfeld 9">
            <a:extLst>
              <a:ext uri="{FF2B5EF4-FFF2-40B4-BE49-F238E27FC236}">
                <a16:creationId xmlns:a16="http://schemas.microsoft.com/office/drawing/2014/main" id="{4B690A30-22C7-F877-A6E2-BE52CD3870B4}"/>
              </a:ext>
            </a:extLst>
          </p:cNvPr>
          <p:cNvSpPr txBox="1"/>
          <p:nvPr/>
        </p:nvSpPr>
        <p:spPr>
          <a:xfrm>
            <a:off x="1101507" y="5209257"/>
            <a:ext cx="6935587" cy="785343"/>
          </a:xfrm>
          <a:prstGeom prst="rect">
            <a:avLst/>
          </a:prstGeom>
          <a:noFill/>
        </p:spPr>
        <p:txBody>
          <a:bodyPr wrap="square" rtlCol="0">
            <a:spAutoFit/>
          </a:bodyPr>
          <a:lstStyle/>
          <a:p>
            <a:pPr>
              <a:lnSpc>
                <a:spcPct val="150000"/>
              </a:lnSpc>
            </a:pPr>
            <a:r>
              <a:rPr lang="de-DE" sz="1600" dirty="0"/>
              <a:t>Die Kennzeichnung der Aufgaben an der 1-1-Tafel dient an dieser Stelle nur als Strukturierungshilfe für die Lehrkraft!</a:t>
            </a:r>
          </a:p>
        </p:txBody>
      </p:sp>
      <p:sp>
        <p:nvSpPr>
          <p:cNvPr id="7" name="Rechteck 6">
            <a:extLst>
              <a:ext uri="{FF2B5EF4-FFF2-40B4-BE49-F238E27FC236}">
                <a16:creationId xmlns:a16="http://schemas.microsoft.com/office/drawing/2014/main" id="{F11FFD8D-7B8D-443B-A96F-96AB91948386}"/>
              </a:ext>
            </a:extLst>
          </p:cNvPr>
          <p:cNvSpPr/>
          <p:nvPr/>
        </p:nvSpPr>
        <p:spPr>
          <a:xfrm>
            <a:off x="5168764" y="5902507"/>
            <a:ext cx="3628725" cy="338811"/>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a:t>
            </a:r>
            <a:r>
              <a:rPr lang="de-DE" sz="1200" b="0" i="0" u="none" strike="noStrike" dirty="0">
                <a:solidFill>
                  <a:srgbClr val="222222"/>
                </a:solidFill>
                <a:effectLst/>
              </a:rPr>
              <a:t>https://</a:t>
            </a:r>
            <a:r>
              <a:rPr lang="de-DE" sz="1200" b="0" i="0" u="none" strike="noStrike" dirty="0" err="1">
                <a:solidFill>
                  <a:srgbClr val="222222"/>
                </a:solidFill>
                <a:effectLst/>
              </a:rPr>
              <a:t>mahiko.dzlm.de</a:t>
            </a:r>
            <a:r>
              <a:rPr lang="de-DE" sz="1200" b="0" i="0" u="none" strike="noStrike" dirty="0">
                <a:solidFill>
                  <a:srgbClr val="222222"/>
                </a:solidFill>
                <a:effectLst/>
              </a:rPr>
              <a:t>/</a:t>
            </a:r>
            <a:r>
              <a:rPr lang="de-DE" sz="1200" b="0" i="0" u="none" strike="noStrike" dirty="0" err="1">
                <a:solidFill>
                  <a:srgbClr val="222222"/>
                </a:solidFill>
                <a:effectLst/>
              </a:rPr>
              <a:t>node</a:t>
            </a:r>
            <a:r>
              <a:rPr lang="de-DE" sz="1200" b="0" i="0" u="none" strike="noStrike" dirty="0">
                <a:solidFill>
                  <a:srgbClr val="222222"/>
                </a:solidFill>
                <a:effectLst/>
              </a:rPr>
              <a:t>/</a:t>
            </a:r>
            <a:r>
              <a:rPr lang="de-DE" sz="1200" dirty="0">
                <a:solidFill>
                  <a:srgbClr val="222222"/>
                </a:solidFill>
              </a:rPr>
              <a:t>50</a:t>
            </a:r>
            <a:r>
              <a:rPr lang="de-DE" sz="12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6711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3A806-652B-B5B0-7733-D5A4FBFA17A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296A915E-3037-B3A7-58FD-A5F5E43F053A}"/>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13E6EB4C-57D8-254D-9995-55E957E3D86A}"/>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a:extLst>
              <a:ext uri="{FF2B5EF4-FFF2-40B4-BE49-F238E27FC236}">
                <a16:creationId xmlns:a16="http://schemas.microsoft.com/office/drawing/2014/main" id="{8E3FC8C8-3018-4CD6-3F40-51E523C7983C}"/>
              </a:ext>
            </a:extLst>
          </p:cNvPr>
          <p:cNvSpPr>
            <a:spLocks noGrp="1"/>
          </p:cNvSpPr>
          <p:nvPr>
            <p:ph type="body" sz="quarter" idx="13"/>
          </p:nvPr>
        </p:nvSpPr>
        <p:spPr/>
        <p:txBody>
          <a:bodyPr/>
          <a:lstStyle/>
          <a:p>
            <a:r>
              <a:rPr lang="de-DE" dirty="0"/>
              <a:t>AUFBAU DES MODULS 4</a:t>
            </a:r>
          </a:p>
        </p:txBody>
      </p:sp>
      <p:sp>
        <p:nvSpPr>
          <p:cNvPr id="6" name="Inhaltsplatzhalter 5">
            <a:extLst>
              <a:ext uri="{FF2B5EF4-FFF2-40B4-BE49-F238E27FC236}">
                <a16:creationId xmlns:a16="http://schemas.microsoft.com/office/drawing/2014/main" id="{90836755-73ED-01BE-22E4-536EF31F9614}"/>
              </a:ext>
            </a:extLst>
          </p:cNvPr>
          <p:cNvSpPr>
            <a:spLocks noGrp="1"/>
          </p:cNvSpPr>
          <p:nvPr>
            <p:ph idx="1"/>
          </p:nvPr>
        </p:nvSpPr>
        <p:spPr>
          <a:xfrm>
            <a:off x="1083917" y="1727122"/>
            <a:ext cx="7021858" cy="4527819"/>
          </a:xfrm>
        </p:spPr>
        <p:txBody>
          <a:bodyPr/>
          <a:lstStyle/>
          <a:p>
            <a:r>
              <a:rPr lang="de-DE" sz="1100" b="1" dirty="0"/>
              <a:t>Teil 1: </a:t>
            </a:r>
            <a:r>
              <a:rPr lang="de-DE" sz="1100" dirty="0"/>
              <a:t>Zu Beginn des Moduls wird zunächst ein Blick zurück auf den Erprobungsauftrag des Moduls 3 „Aufgabe eines tragfähigen Stellenwertverständnisses“ geworfen und dieser gemeinsam mit den Teilnehmenden reflektiert. </a:t>
            </a:r>
          </a:p>
          <a:p>
            <a:r>
              <a:rPr lang="de-DE" sz="1100" b="1" dirty="0"/>
              <a:t>Teil 2: </a:t>
            </a:r>
            <a:r>
              <a:rPr lang="de-DE" sz="1100" dirty="0"/>
              <a:t>Der thematische Einstieg erfolgt über eine Aktivität, mit der die Problematik des zählenden Rechnens für die Teilnehmenden erlebbar gemacht wird. In Anlehnung an die Kompetenzerwartungen des Lehrplans wird dann deren Bedeutung für den langfristigen Lernprozess der Kinder beleuchtet. </a:t>
            </a:r>
            <a:endParaRPr lang="de-DE" sz="1100" b="1" dirty="0"/>
          </a:p>
          <a:p>
            <a:r>
              <a:rPr lang="de-DE" sz="1100" b="1" dirty="0"/>
              <a:t>Teil 3: </a:t>
            </a:r>
            <a:r>
              <a:rPr lang="de-DE" sz="1100" dirty="0"/>
              <a:t>Unter den Gliederungspunkten 3-5 werden die zentralen Aspekte zur Erarbeitung des kleinen 1+1 und 1-1 im ersten Schuljahr aufgeführt. Es wird zunächst ein Überblick über bereits bekannte („einfache“) Aufgaben gegeben. In Punkt 4 wir die Erarbeitung von Ableitungsstrategien thematisiert. Schließlich wird aufgezeigt, wie es gelingen kann, 1+1- und 1-1-Aufgaben zu sichern. </a:t>
            </a:r>
          </a:p>
          <a:p>
            <a:r>
              <a:rPr lang="de-DE" sz="1100" b="1" dirty="0"/>
              <a:t>Teil 4: </a:t>
            </a:r>
            <a:r>
              <a:rPr lang="de-DE" sz="1100" dirty="0"/>
              <a:t>Um die vorgestellten Aspekte und Unterrichtsbeispiele aus Teil 3 im Unterricht (stärker) zu berücksichtigen, werden die Teilnehmenden hier zu einer kritischen Reflexion des eigenen Unterrichts angeregt. Abschließend bekommen die Teilnehmenden die Gelegenheit, die Durchführung des Erprobungsauftrags „Ableitungsstrategien“ in der eigenen Lerngruppe gemeinsam zu planen.</a:t>
            </a:r>
            <a:endParaRPr lang="de-DE" sz="1100" b="1" dirty="0"/>
          </a:p>
          <a:p>
            <a:pPr algn="just"/>
            <a:endParaRPr lang="de-DE" dirty="0"/>
          </a:p>
        </p:txBody>
      </p:sp>
    </p:spTree>
    <p:extLst>
      <p:ext uri="{BB962C8B-B14F-4D97-AF65-F5344CB8AC3E}">
        <p14:creationId xmlns:p14="http://schemas.microsoft.com/office/powerpoint/2010/main" val="146129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9F5B27A-0686-620A-6D4D-546FD2809F7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F31D82F-6ABE-AC63-D853-431BFC30101F}"/>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
        <p:nvSpPr>
          <p:cNvPr id="21"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a:xfrm>
            <a:off x="1096266" y="1194030"/>
            <a:ext cx="7009509" cy="445628"/>
          </a:xfrm>
        </p:spPr>
        <p:txBody>
          <a:bodyPr/>
          <a:lstStyle/>
          <a:p>
            <a:r>
              <a:rPr lang="de-DE" dirty="0"/>
              <a:t>AUFGABEN ZUR ZERLEGUNG DER 10</a:t>
            </a:r>
          </a:p>
        </p:txBody>
      </p:sp>
      <p:grpSp>
        <p:nvGrpSpPr>
          <p:cNvPr id="2" name="Gruppieren 1"/>
          <p:cNvGrpSpPr/>
          <p:nvPr/>
        </p:nvGrpSpPr>
        <p:grpSpPr>
          <a:xfrm>
            <a:off x="408481" y="1847210"/>
            <a:ext cx="8385077" cy="4183768"/>
            <a:chOff x="408481" y="1847210"/>
            <a:chExt cx="8385077" cy="4183768"/>
          </a:xfrm>
        </p:grpSpPr>
        <p:sp>
          <p:nvSpPr>
            <p:cNvPr id="4" name="Abgerundete rechteckige Legende 3">
              <a:extLst>
                <a:ext uri="{FF2B5EF4-FFF2-40B4-BE49-F238E27FC236}">
                  <a16:creationId xmlns:a16="http://schemas.microsoft.com/office/drawing/2014/main" id="{68E74C08-3051-2B42-7974-23844E098873}"/>
                </a:ext>
              </a:extLst>
            </p:cNvPr>
            <p:cNvSpPr/>
            <p:nvPr/>
          </p:nvSpPr>
          <p:spPr>
            <a:xfrm>
              <a:off x="582859" y="2996676"/>
              <a:ext cx="2882176" cy="1034130"/>
            </a:xfrm>
            <a:prstGeom prst="wedgeRoundRectCallout">
              <a:avLst>
                <a:gd name="adj1" fmla="val 6565"/>
                <a:gd name="adj2" fmla="val 9654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sehe sechs und vier. Das sind zusammen genau zehn.</a:t>
              </a:r>
            </a:p>
          </p:txBody>
        </p:sp>
        <p:pic>
          <p:nvPicPr>
            <p:cNvPr id="7" name="Grafik 6">
              <a:extLst>
                <a:ext uri="{FF2B5EF4-FFF2-40B4-BE49-F238E27FC236}">
                  <a16:creationId xmlns:a16="http://schemas.microsoft.com/office/drawing/2014/main" id="{45D287F7-5574-1A57-2305-3FE906F88DAE}"/>
                </a:ext>
              </a:extLst>
            </p:cNvPr>
            <p:cNvPicPr>
              <a:picLocks noChangeAspect="1"/>
            </p:cNvPicPr>
            <p:nvPr/>
          </p:nvPicPr>
          <p:blipFill>
            <a:blip r:embed="rId3"/>
            <a:stretch>
              <a:fillRect/>
            </a:stretch>
          </p:blipFill>
          <p:spPr>
            <a:xfrm flipH="1">
              <a:off x="853510" y="4228498"/>
              <a:ext cx="1108198" cy="1536701"/>
            </a:xfrm>
            <a:prstGeom prst="rect">
              <a:avLst/>
            </a:prstGeom>
          </p:spPr>
        </p:pic>
        <p:sp>
          <p:nvSpPr>
            <p:cNvPr id="8" name="Abgerundete rechteckige Legende 7">
              <a:extLst>
                <a:ext uri="{FF2B5EF4-FFF2-40B4-BE49-F238E27FC236}">
                  <a16:creationId xmlns:a16="http://schemas.microsoft.com/office/drawing/2014/main" id="{0AA11977-8597-9710-5002-4B574157372F}"/>
                </a:ext>
              </a:extLst>
            </p:cNvPr>
            <p:cNvSpPr/>
            <p:nvPr/>
          </p:nvSpPr>
          <p:spPr>
            <a:xfrm>
              <a:off x="5739936" y="3135085"/>
              <a:ext cx="2910780" cy="1245995"/>
            </a:xfrm>
            <a:prstGeom prst="wedgeRoundRectCallout">
              <a:avLst>
                <a:gd name="adj1" fmla="val -2870"/>
                <a:gd name="adj2" fmla="val 9010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nehme vier Plättchen von zehn weg. </a:t>
              </a:r>
            </a:p>
            <a:p>
              <a:pPr algn="ctr"/>
              <a:r>
                <a:rPr lang="de-DE" sz="1600" dirty="0">
                  <a:solidFill>
                    <a:schemeClr val="tx1"/>
                  </a:solidFill>
                </a:rPr>
                <a:t>Ich denke an die Zerlegung der 10.</a:t>
              </a:r>
            </a:p>
          </p:txBody>
        </p:sp>
        <p:pic>
          <p:nvPicPr>
            <p:cNvPr id="9" name="Grafik 8">
              <a:extLst>
                <a:ext uri="{FF2B5EF4-FFF2-40B4-BE49-F238E27FC236}">
                  <a16:creationId xmlns:a16="http://schemas.microsoft.com/office/drawing/2014/main" id="{106BA406-F72D-9C2C-C555-531DC5461D71}"/>
                </a:ext>
              </a:extLst>
            </p:cNvPr>
            <p:cNvPicPr>
              <a:picLocks noChangeAspect="1"/>
            </p:cNvPicPr>
            <p:nvPr/>
          </p:nvPicPr>
          <p:blipFill>
            <a:blip r:embed="rId4"/>
            <a:stretch>
              <a:fillRect/>
            </a:stretch>
          </p:blipFill>
          <p:spPr>
            <a:xfrm>
              <a:off x="7292418" y="4626065"/>
              <a:ext cx="1501140" cy="1404913"/>
            </a:xfrm>
            <a:prstGeom prst="rect">
              <a:avLst/>
            </a:prstGeom>
          </p:spPr>
        </p:pic>
        <p:pic>
          <p:nvPicPr>
            <p:cNvPr id="13" name="Grafik 12">
              <a:extLst>
                <a:ext uri="{FF2B5EF4-FFF2-40B4-BE49-F238E27FC236}">
                  <a16:creationId xmlns:a16="http://schemas.microsoft.com/office/drawing/2014/main" id="{F67E928E-2505-1A0E-B165-ED110F0749DB}"/>
                </a:ext>
              </a:extLst>
            </p:cNvPr>
            <p:cNvPicPr>
              <a:picLocks noChangeAspect="1"/>
            </p:cNvPicPr>
            <p:nvPr/>
          </p:nvPicPr>
          <p:blipFill>
            <a:blip r:embed="rId5"/>
            <a:stretch>
              <a:fillRect/>
            </a:stretch>
          </p:blipFill>
          <p:spPr>
            <a:xfrm>
              <a:off x="408481" y="1991210"/>
              <a:ext cx="3423194" cy="684639"/>
            </a:xfrm>
            <a:prstGeom prst="rect">
              <a:avLst/>
            </a:prstGeom>
          </p:spPr>
        </p:pic>
        <p:pic>
          <p:nvPicPr>
            <p:cNvPr id="14" name="Grafik 13">
              <a:extLst>
                <a:ext uri="{FF2B5EF4-FFF2-40B4-BE49-F238E27FC236}">
                  <a16:creationId xmlns:a16="http://schemas.microsoft.com/office/drawing/2014/main" id="{3A55B5CD-0F87-E428-746A-7C13CC0EE9D0}"/>
                </a:ext>
              </a:extLst>
            </p:cNvPr>
            <p:cNvPicPr>
              <a:picLocks noChangeAspect="1"/>
            </p:cNvPicPr>
            <p:nvPr/>
          </p:nvPicPr>
          <p:blipFill>
            <a:blip r:embed="rId6"/>
            <a:stretch>
              <a:fillRect/>
            </a:stretch>
          </p:blipFill>
          <p:spPr>
            <a:xfrm>
              <a:off x="2196525" y="2022684"/>
              <a:ext cx="288000" cy="288000"/>
            </a:xfrm>
            <a:prstGeom prst="rect">
              <a:avLst/>
            </a:prstGeom>
          </p:spPr>
        </p:pic>
        <p:pic>
          <p:nvPicPr>
            <p:cNvPr id="15" name="Grafik 14">
              <a:extLst>
                <a:ext uri="{FF2B5EF4-FFF2-40B4-BE49-F238E27FC236}">
                  <a16:creationId xmlns:a16="http://schemas.microsoft.com/office/drawing/2014/main" id="{B89FBEF2-75AC-E446-D992-2AD54E19F295}"/>
                </a:ext>
              </a:extLst>
            </p:cNvPr>
            <p:cNvPicPr>
              <a:picLocks noChangeAspect="1"/>
            </p:cNvPicPr>
            <p:nvPr/>
          </p:nvPicPr>
          <p:blipFill>
            <a:blip r:embed="rId7"/>
            <a:stretch>
              <a:fillRect/>
            </a:stretch>
          </p:blipFill>
          <p:spPr>
            <a:xfrm>
              <a:off x="2852139" y="2022684"/>
              <a:ext cx="288000" cy="288000"/>
            </a:xfrm>
            <a:prstGeom prst="rect">
              <a:avLst/>
            </a:prstGeom>
          </p:spPr>
        </p:pic>
        <p:pic>
          <p:nvPicPr>
            <p:cNvPr id="17" name="Grafik 16">
              <a:extLst>
                <a:ext uri="{FF2B5EF4-FFF2-40B4-BE49-F238E27FC236}">
                  <a16:creationId xmlns:a16="http://schemas.microsoft.com/office/drawing/2014/main" id="{1E84CFF8-3942-D299-03B8-CBC70B748469}"/>
                </a:ext>
              </a:extLst>
            </p:cNvPr>
            <p:cNvPicPr>
              <a:picLocks noChangeAspect="1"/>
            </p:cNvPicPr>
            <p:nvPr/>
          </p:nvPicPr>
          <p:blipFill>
            <a:blip r:embed="rId7"/>
            <a:stretch>
              <a:fillRect/>
            </a:stretch>
          </p:blipFill>
          <p:spPr>
            <a:xfrm>
              <a:off x="2526269" y="2022684"/>
              <a:ext cx="288000" cy="288000"/>
            </a:xfrm>
            <a:prstGeom prst="rect">
              <a:avLst/>
            </a:prstGeom>
          </p:spPr>
        </p:pic>
        <p:pic>
          <p:nvPicPr>
            <p:cNvPr id="18" name="Grafik 17">
              <a:extLst>
                <a:ext uri="{FF2B5EF4-FFF2-40B4-BE49-F238E27FC236}">
                  <a16:creationId xmlns:a16="http://schemas.microsoft.com/office/drawing/2014/main" id="{CEA98CD9-475C-DE43-23EB-80E6A8803D9B}"/>
                </a:ext>
              </a:extLst>
            </p:cNvPr>
            <p:cNvPicPr>
              <a:picLocks noChangeAspect="1"/>
            </p:cNvPicPr>
            <p:nvPr/>
          </p:nvPicPr>
          <p:blipFill>
            <a:blip r:embed="rId7"/>
            <a:stretch>
              <a:fillRect/>
            </a:stretch>
          </p:blipFill>
          <p:spPr>
            <a:xfrm>
              <a:off x="3179360" y="2022684"/>
              <a:ext cx="288000" cy="288000"/>
            </a:xfrm>
            <a:prstGeom prst="rect">
              <a:avLst/>
            </a:prstGeom>
          </p:spPr>
        </p:pic>
        <p:pic>
          <p:nvPicPr>
            <p:cNvPr id="19" name="Grafik 18">
              <a:extLst>
                <a:ext uri="{FF2B5EF4-FFF2-40B4-BE49-F238E27FC236}">
                  <a16:creationId xmlns:a16="http://schemas.microsoft.com/office/drawing/2014/main" id="{01286E0E-E7C8-8DA0-A74D-7D47C8654C1B}"/>
                </a:ext>
              </a:extLst>
            </p:cNvPr>
            <p:cNvPicPr>
              <a:picLocks noChangeAspect="1"/>
            </p:cNvPicPr>
            <p:nvPr/>
          </p:nvPicPr>
          <p:blipFill>
            <a:blip r:embed="rId7"/>
            <a:stretch>
              <a:fillRect/>
            </a:stretch>
          </p:blipFill>
          <p:spPr>
            <a:xfrm>
              <a:off x="3501931" y="2022684"/>
              <a:ext cx="288000" cy="288000"/>
            </a:xfrm>
            <a:prstGeom prst="rect">
              <a:avLst/>
            </a:prstGeom>
          </p:spPr>
        </p:pic>
        <p:pic>
          <p:nvPicPr>
            <p:cNvPr id="20" name="Grafik 19">
              <a:extLst>
                <a:ext uri="{FF2B5EF4-FFF2-40B4-BE49-F238E27FC236}">
                  <a16:creationId xmlns:a16="http://schemas.microsoft.com/office/drawing/2014/main" id="{190C5AD9-AA67-1212-1018-115DEBEE6BB4}"/>
                </a:ext>
              </a:extLst>
            </p:cNvPr>
            <p:cNvPicPr>
              <a:picLocks noChangeAspect="1"/>
            </p:cNvPicPr>
            <p:nvPr/>
          </p:nvPicPr>
          <p:blipFill>
            <a:blip r:embed="rId5"/>
            <a:stretch>
              <a:fillRect/>
            </a:stretch>
          </p:blipFill>
          <p:spPr>
            <a:xfrm>
              <a:off x="5227523" y="2004287"/>
              <a:ext cx="3423194" cy="684639"/>
            </a:xfrm>
            <a:prstGeom prst="rect">
              <a:avLst/>
            </a:prstGeom>
          </p:spPr>
        </p:pic>
        <p:pic>
          <p:nvPicPr>
            <p:cNvPr id="22" name="Grafik 21">
              <a:extLst>
                <a:ext uri="{FF2B5EF4-FFF2-40B4-BE49-F238E27FC236}">
                  <a16:creationId xmlns:a16="http://schemas.microsoft.com/office/drawing/2014/main" id="{84531D1C-9FBD-6409-00EE-6B411181E448}"/>
                </a:ext>
              </a:extLst>
            </p:cNvPr>
            <p:cNvPicPr>
              <a:picLocks noChangeAspect="1"/>
            </p:cNvPicPr>
            <p:nvPr/>
          </p:nvPicPr>
          <p:blipFill>
            <a:blip r:embed="rId6"/>
            <a:stretch>
              <a:fillRect/>
            </a:stretch>
          </p:blipFill>
          <p:spPr>
            <a:xfrm>
              <a:off x="7015567" y="2040764"/>
              <a:ext cx="288000" cy="288000"/>
            </a:xfrm>
            <a:prstGeom prst="rect">
              <a:avLst/>
            </a:prstGeom>
          </p:spPr>
        </p:pic>
        <p:pic>
          <p:nvPicPr>
            <p:cNvPr id="24" name="Grafik 23">
              <a:extLst>
                <a:ext uri="{FF2B5EF4-FFF2-40B4-BE49-F238E27FC236}">
                  <a16:creationId xmlns:a16="http://schemas.microsoft.com/office/drawing/2014/main" id="{74745BC9-4656-647F-5531-B1FB70BDC9F7}"/>
                </a:ext>
              </a:extLst>
            </p:cNvPr>
            <p:cNvPicPr>
              <a:picLocks noChangeAspect="1"/>
            </p:cNvPicPr>
            <p:nvPr/>
          </p:nvPicPr>
          <p:blipFill>
            <a:blip r:embed="rId6"/>
            <a:stretch>
              <a:fillRect/>
            </a:stretch>
          </p:blipFill>
          <p:spPr>
            <a:xfrm>
              <a:off x="7356850" y="1847210"/>
              <a:ext cx="288000" cy="288000"/>
            </a:xfrm>
            <a:prstGeom prst="rect">
              <a:avLst/>
            </a:prstGeom>
          </p:spPr>
        </p:pic>
        <p:pic>
          <p:nvPicPr>
            <p:cNvPr id="25" name="Grafik 24">
              <a:extLst>
                <a:ext uri="{FF2B5EF4-FFF2-40B4-BE49-F238E27FC236}">
                  <a16:creationId xmlns:a16="http://schemas.microsoft.com/office/drawing/2014/main" id="{7C5C4EA4-E447-6CAA-4775-2652431FFA17}"/>
                </a:ext>
              </a:extLst>
            </p:cNvPr>
            <p:cNvPicPr>
              <a:picLocks noChangeAspect="1"/>
            </p:cNvPicPr>
            <p:nvPr/>
          </p:nvPicPr>
          <p:blipFill>
            <a:blip r:embed="rId6"/>
            <a:stretch>
              <a:fillRect/>
            </a:stretch>
          </p:blipFill>
          <p:spPr>
            <a:xfrm>
              <a:off x="7698134" y="1847210"/>
              <a:ext cx="288000" cy="288000"/>
            </a:xfrm>
            <a:prstGeom prst="rect">
              <a:avLst/>
            </a:prstGeom>
          </p:spPr>
        </p:pic>
        <p:pic>
          <p:nvPicPr>
            <p:cNvPr id="26" name="Grafik 25">
              <a:extLst>
                <a:ext uri="{FF2B5EF4-FFF2-40B4-BE49-F238E27FC236}">
                  <a16:creationId xmlns:a16="http://schemas.microsoft.com/office/drawing/2014/main" id="{B1AB2D71-AA9A-84A7-F5F6-379A10F56991}"/>
                </a:ext>
              </a:extLst>
            </p:cNvPr>
            <p:cNvPicPr>
              <a:picLocks noChangeAspect="1"/>
            </p:cNvPicPr>
            <p:nvPr/>
          </p:nvPicPr>
          <p:blipFill>
            <a:blip r:embed="rId6"/>
            <a:stretch>
              <a:fillRect/>
            </a:stretch>
          </p:blipFill>
          <p:spPr>
            <a:xfrm>
              <a:off x="8013484" y="1847210"/>
              <a:ext cx="288000" cy="288000"/>
            </a:xfrm>
            <a:prstGeom prst="rect">
              <a:avLst/>
            </a:prstGeom>
          </p:spPr>
        </p:pic>
        <p:pic>
          <p:nvPicPr>
            <p:cNvPr id="27" name="Grafik 26">
              <a:extLst>
                <a:ext uri="{FF2B5EF4-FFF2-40B4-BE49-F238E27FC236}">
                  <a16:creationId xmlns:a16="http://schemas.microsoft.com/office/drawing/2014/main" id="{8CC81C4A-2026-07F2-7A18-65DD2BF2BF6E}"/>
                </a:ext>
              </a:extLst>
            </p:cNvPr>
            <p:cNvPicPr>
              <a:picLocks noChangeAspect="1"/>
            </p:cNvPicPr>
            <p:nvPr/>
          </p:nvPicPr>
          <p:blipFill>
            <a:blip r:embed="rId6"/>
            <a:stretch>
              <a:fillRect/>
            </a:stretch>
          </p:blipFill>
          <p:spPr>
            <a:xfrm>
              <a:off x="8328834" y="1847210"/>
              <a:ext cx="288000" cy="288000"/>
            </a:xfrm>
            <a:prstGeom prst="rect">
              <a:avLst/>
            </a:prstGeom>
          </p:spPr>
        </p:pic>
        <p:pic>
          <p:nvPicPr>
            <p:cNvPr id="28" name="Grafik 27">
              <a:extLst>
                <a:ext uri="{FF2B5EF4-FFF2-40B4-BE49-F238E27FC236}">
                  <a16:creationId xmlns:a16="http://schemas.microsoft.com/office/drawing/2014/main" id="{E9FB7A97-49A0-F98F-78C7-7FB9D48CD086}"/>
                </a:ext>
              </a:extLst>
            </p:cNvPr>
            <p:cNvPicPr>
              <a:picLocks noChangeAspect="1"/>
            </p:cNvPicPr>
            <p:nvPr/>
          </p:nvPicPr>
          <p:blipFill>
            <a:blip r:embed="rId6"/>
            <a:stretch>
              <a:fillRect/>
            </a:stretch>
          </p:blipFill>
          <p:spPr>
            <a:xfrm>
              <a:off x="454323" y="2022684"/>
              <a:ext cx="288000" cy="288000"/>
            </a:xfrm>
            <a:prstGeom prst="rect">
              <a:avLst/>
            </a:prstGeom>
          </p:spPr>
        </p:pic>
        <p:pic>
          <p:nvPicPr>
            <p:cNvPr id="29" name="Grafik 28">
              <a:extLst>
                <a:ext uri="{FF2B5EF4-FFF2-40B4-BE49-F238E27FC236}">
                  <a16:creationId xmlns:a16="http://schemas.microsoft.com/office/drawing/2014/main" id="{39B9BF20-7ACB-D61B-6440-C8C89341CDFA}"/>
                </a:ext>
              </a:extLst>
            </p:cNvPr>
            <p:cNvPicPr>
              <a:picLocks noChangeAspect="1"/>
            </p:cNvPicPr>
            <p:nvPr/>
          </p:nvPicPr>
          <p:blipFill>
            <a:blip r:embed="rId6"/>
            <a:stretch>
              <a:fillRect/>
            </a:stretch>
          </p:blipFill>
          <p:spPr>
            <a:xfrm>
              <a:off x="1781066" y="2022684"/>
              <a:ext cx="288000" cy="288000"/>
            </a:xfrm>
            <a:prstGeom prst="rect">
              <a:avLst/>
            </a:prstGeom>
          </p:spPr>
        </p:pic>
        <p:pic>
          <p:nvPicPr>
            <p:cNvPr id="30" name="Grafik 29">
              <a:extLst>
                <a:ext uri="{FF2B5EF4-FFF2-40B4-BE49-F238E27FC236}">
                  <a16:creationId xmlns:a16="http://schemas.microsoft.com/office/drawing/2014/main" id="{26ACD02B-A522-CCE8-11DC-8FE80A4A0EB6}"/>
                </a:ext>
              </a:extLst>
            </p:cNvPr>
            <p:cNvPicPr>
              <a:picLocks noChangeAspect="1"/>
            </p:cNvPicPr>
            <p:nvPr/>
          </p:nvPicPr>
          <p:blipFill>
            <a:blip r:embed="rId6"/>
            <a:stretch>
              <a:fillRect/>
            </a:stretch>
          </p:blipFill>
          <p:spPr>
            <a:xfrm>
              <a:off x="1452318" y="2022684"/>
              <a:ext cx="288000" cy="288000"/>
            </a:xfrm>
            <a:prstGeom prst="rect">
              <a:avLst/>
            </a:prstGeom>
          </p:spPr>
        </p:pic>
        <p:pic>
          <p:nvPicPr>
            <p:cNvPr id="31" name="Grafik 30">
              <a:extLst>
                <a:ext uri="{FF2B5EF4-FFF2-40B4-BE49-F238E27FC236}">
                  <a16:creationId xmlns:a16="http://schemas.microsoft.com/office/drawing/2014/main" id="{8FBE748E-A76E-9D7E-B001-C4880395A826}"/>
                </a:ext>
              </a:extLst>
            </p:cNvPr>
            <p:cNvPicPr>
              <a:picLocks noChangeAspect="1"/>
            </p:cNvPicPr>
            <p:nvPr/>
          </p:nvPicPr>
          <p:blipFill>
            <a:blip r:embed="rId6"/>
            <a:stretch>
              <a:fillRect/>
            </a:stretch>
          </p:blipFill>
          <p:spPr>
            <a:xfrm>
              <a:off x="788165" y="2022684"/>
              <a:ext cx="288000" cy="288000"/>
            </a:xfrm>
            <a:prstGeom prst="rect">
              <a:avLst/>
            </a:prstGeom>
          </p:spPr>
        </p:pic>
        <p:pic>
          <p:nvPicPr>
            <p:cNvPr id="32" name="Grafik 31">
              <a:extLst>
                <a:ext uri="{FF2B5EF4-FFF2-40B4-BE49-F238E27FC236}">
                  <a16:creationId xmlns:a16="http://schemas.microsoft.com/office/drawing/2014/main" id="{B4ECC333-B4D3-AB5E-47D6-71AB91B11044}"/>
                </a:ext>
              </a:extLst>
            </p:cNvPr>
            <p:cNvPicPr>
              <a:picLocks noChangeAspect="1"/>
            </p:cNvPicPr>
            <p:nvPr/>
          </p:nvPicPr>
          <p:blipFill>
            <a:blip r:embed="rId6"/>
            <a:stretch>
              <a:fillRect/>
            </a:stretch>
          </p:blipFill>
          <p:spPr>
            <a:xfrm>
              <a:off x="1119609" y="2022684"/>
              <a:ext cx="288000" cy="288000"/>
            </a:xfrm>
            <a:prstGeom prst="rect">
              <a:avLst/>
            </a:prstGeom>
          </p:spPr>
        </p:pic>
        <p:pic>
          <p:nvPicPr>
            <p:cNvPr id="33" name="Grafik 32">
              <a:extLst>
                <a:ext uri="{FF2B5EF4-FFF2-40B4-BE49-F238E27FC236}">
                  <a16:creationId xmlns:a16="http://schemas.microsoft.com/office/drawing/2014/main" id="{FAAC0462-7CF1-173A-85E1-411570FEF123}"/>
                </a:ext>
              </a:extLst>
            </p:cNvPr>
            <p:cNvPicPr>
              <a:picLocks noChangeAspect="1"/>
            </p:cNvPicPr>
            <p:nvPr/>
          </p:nvPicPr>
          <p:blipFill>
            <a:blip r:embed="rId6"/>
            <a:stretch>
              <a:fillRect/>
            </a:stretch>
          </p:blipFill>
          <p:spPr>
            <a:xfrm>
              <a:off x="5262094" y="2035761"/>
              <a:ext cx="288000" cy="288000"/>
            </a:xfrm>
            <a:prstGeom prst="rect">
              <a:avLst/>
            </a:prstGeom>
          </p:spPr>
        </p:pic>
        <p:pic>
          <p:nvPicPr>
            <p:cNvPr id="34" name="Grafik 33">
              <a:extLst>
                <a:ext uri="{FF2B5EF4-FFF2-40B4-BE49-F238E27FC236}">
                  <a16:creationId xmlns:a16="http://schemas.microsoft.com/office/drawing/2014/main" id="{18A46632-EF45-38D9-7554-8ABFCE208EFE}"/>
                </a:ext>
              </a:extLst>
            </p:cNvPr>
            <p:cNvPicPr>
              <a:picLocks noChangeAspect="1"/>
            </p:cNvPicPr>
            <p:nvPr/>
          </p:nvPicPr>
          <p:blipFill>
            <a:blip r:embed="rId6"/>
            <a:stretch>
              <a:fillRect/>
            </a:stretch>
          </p:blipFill>
          <p:spPr>
            <a:xfrm>
              <a:off x="6588837" y="2035761"/>
              <a:ext cx="288000" cy="288000"/>
            </a:xfrm>
            <a:prstGeom prst="rect">
              <a:avLst/>
            </a:prstGeom>
          </p:spPr>
        </p:pic>
        <p:pic>
          <p:nvPicPr>
            <p:cNvPr id="35" name="Grafik 34">
              <a:extLst>
                <a:ext uri="{FF2B5EF4-FFF2-40B4-BE49-F238E27FC236}">
                  <a16:creationId xmlns:a16="http://schemas.microsoft.com/office/drawing/2014/main" id="{32FE3A91-C6CE-A2C7-6C27-E075B9F7C38B}"/>
                </a:ext>
              </a:extLst>
            </p:cNvPr>
            <p:cNvPicPr>
              <a:picLocks noChangeAspect="1"/>
            </p:cNvPicPr>
            <p:nvPr/>
          </p:nvPicPr>
          <p:blipFill>
            <a:blip r:embed="rId6"/>
            <a:stretch>
              <a:fillRect/>
            </a:stretch>
          </p:blipFill>
          <p:spPr>
            <a:xfrm>
              <a:off x="6260089" y="2035761"/>
              <a:ext cx="288000" cy="288000"/>
            </a:xfrm>
            <a:prstGeom prst="rect">
              <a:avLst/>
            </a:prstGeom>
          </p:spPr>
        </p:pic>
        <p:pic>
          <p:nvPicPr>
            <p:cNvPr id="36" name="Grafik 35">
              <a:extLst>
                <a:ext uri="{FF2B5EF4-FFF2-40B4-BE49-F238E27FC236}">
                  <a16:creationId xmlns:a16="http://schemas.microsoft.com/office/drawing/2014/main" id="{AAE5E6C3-2035-0D76-6D1F-A57D70C74D62}"/>
                </a:ext>
              </a:extLst>
            </p:cNvPr>
            <p:cNvPicPr>
              <a:picLocks noChangeAspect="1"/>
            </p:cNvPicPr>
            <p:nvPr/>
          </p:nvPicPr>
          <p:blipFill>
            <a:blip r:embed="rId6"/>
            <a:stretch>
              <a:fillRect/>
            </a:stretch>
          </p:blipFill>
          <p:spPr>
            <a:xfrm>
              <a:off x="5595936" y="2035761"/>
              <a:ext cx="288000" cy="288000"/>
            </a:xfrm>
            <a:prstGeom prst="rect">
              <a:avLst/>
            </a:prstGeom>
          </p:spPr>
        </p:pic>
        <p:pic>
          <p:nvPicPr>
            <p:cNvPr id="37" name="Grafik 36">
              <a:extLst>
                <a:ext uri="{FF2B5EF4-FFF2-40B4-BE49-F238E27FC236}">
                  <a16:creationId xmlns:a16="http://schemas.microsoft.com/office/drawing/2014/main" id="{2C8B2CB1-B0B4-2D0F-0C6B-853F48BC4584}"/>
                </a:ext>
              </a:extLst>
            </p:cNvPr>
            <p:cNvPicPr>
              <a:picLocks noChangeAspect="1"/>
            </p:cNvPicPr>
            <p:nvPr/>
          </p:nvPicPr>
          <p:blipFill>
            <a:blip r:embed="rId6"/>
            <a:stretch>
              <a:fillRect/>
            </a:stretch>
          </p:blipFill>
          <p:spPr>
            <a:xfrm>
              <a:off x="5927380" y="2035761"/>
              <a:ext cx="288000" cy="288000"/>
            </a:xfrm>
            <a:prstGeom prst="rect">
              <a:avLst/>
            </a:prstGeom>
          </p:spPr>
        </p:pic>
      </p:grpSp>
      <p:sp>
        <p:nvSpPr>
          <p:cNvPr id="38"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Tree>
    <p:extLst>
      <p:ext uri="{BB962C8B-B14F-4D97-AF65-F5344CB8AC3E}">
        <p14:creationId xmlns:p14="http://schemas.microsoft.com/office/powerpoint/2010/main" val="2521837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AUFGABEN ZUR ZERLEGUNG DER 10 (ROT)</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61</a:t>
            </a:fld>
            <a:endParaRPr lang="de-D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558" y="1769321"/>
            <a:ext cx="2984885" cy="30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8" name="Textfeld 7">
            <a:extLst>
              <a:ext uri="{FF2B5EF4-FFF2-40B4-BE49-F238E27FC236}">
                <a16:creationId xmlns:a16="http://schemas.microsoft.com/office/drawing/2014/main" id="{4B690A30-22C7-F877-A6E2-BE52CD3870B4}"/>
              </a:ext>
            </a:extLst>
          </p:cNvPr>
          <p:cNvSpPr txBox="1"/>
          <p:nvPr/>
        </p:nvSpPr>
        <p:spPr>
          <a:xfrm>
            <a:off x="1101507" y="5209257"/>
            <a:ext cx="6935587" cy="785343"/>
          </a:xfrm>
          <a:prstGeom prst="rect">
            <a:avLst/>
          </a:prstGeom>
          <a:noFill/>
        </p:spPr>
        <p:txBody>
          <a:bodyPr wrap="square" rtlCol="0">
            <a:spAutoFit/>
          </a:bodyPr>
          <a:lstStyle/>
          <a:p>
            <a:pPr>
              <a:lnSpc>
                <a:spcPct val="150000"/>
              </a:lnSpc>
            </a:pPr>
            <a:r>
              <a:rPr lang="de-DE" sz="1600" dirty="0"/>
              <a:t>Die Kennzeichnung der Aufgaben an der 1+1-Tafel dient an dieser Stelle nur als Strukturierungshilfe für die Lehrkraft!</a:t>
            </a:r>
          </a:p>
        </p:txBody>
      </p:sp>
      <p:sp>
        <p:nvSpPr>
          <p:cNvPr id="2" name="Rechteck 1">
            <a:extLst>
              <a:ext uri="{FF2B5EF4-FFF2-40B4-BE49-F238E27FC236}">
                <a16:creationId xmlns:a16="http://schemas.microsoft.com/office/drawing/2014/main" id="{937766FF-5845-60A2-6125-7FD40D98F95B}"/>
              </a:ext>
            </a:extLst>
          </p:cNvPr>
          <p:cNvSpPr/>
          <p:nvPr/>
        </p:nvSpPr>
        <p:spPr>
          <a:xfrm>
            <a:off x="5168764" y="5902507"/>
            <a:ext cx="3628725" cy="338811"/>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a:t>
            </a:r>
            <a:r>
              <a:rPr lang="de-DE" sz="1200" b="0" i="0" u="none" strike="noStrike" dirty="0">
                <a:solidFill>
                  <a:srgbClr val="222222"/>
                </a:solidFill>
                <a:effectLst/>
              </a:rPr>
              <a:t>https://</a:t>
            </a:r>
            <a:r>
              <a:rPr lang="de-DE" sz="1200" b="0" i="0" u="none" strike="noStrike" dirty="0" err="1">
                <a:solidFill>
                  <a:srgbClr val="222222"/>
                </a:solidFill>
                <a:effectLst/>
              </a:rPr>
              <a:t>mahiko.dzlm.de</a:t>
            </a:r>
            <a:r>
              <a:rPr lang="de-DE" sz="1200" b="0" i="0" u="none" strike="noStrike" dirty="0">
                <a:solidFill>
                  <a:srgbClr val="222222"/>
                </a:solidFill>
                <a:effectLst/>
              </a:rPr>
              <a:t>/</a:t>
            </a:r>
            <a:r>
              <a:rPr lang="de-DE" sz="1200" b="0" i="0" u="none" strike="noStrike" dirty="0" err="1">
                <a:solidFill>
                  <a:srgbClr val="222222"/>
                </a:solidFill>
                <a:effectLst/>
              </a:rPr>
              <a:t>node</a:t>
            </a:r>
            <a:r>
              <a:rPr lang="de-DE" sz="1200" b="0" i="0" u="none" strike="noStrike" dirty="0">
                <a:solidFill>
                  <a:srgbClr val="222222"/>
                </a:solidFill>
                <a:effectLst/>
              </a:rPr>
              <a:t>/49</a:t>
            </a:r>
            <a:r>
              <a:rPr lang="de-DE" sz="12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33502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AUFGABEN ZUR ZERLEGUNG DER 10 (ROT)</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62</a:t>
            </a:fld>
            <a:endParaRPr lang="de-DE" dirty="0"/>
          </a:p>
        </p:txBody>
      </p:sp>
      <p:pic>
        <p:nvPicPr>
          <p:cNvPr id="2" name="Grafik 1">
            <a:extLst>
              <a:ext uri="{FF2B5EF4-FFF2-40B4-BE49-F238E27FC236}">
                <a16:creationId xmlns:a16="http://schemas.microsoft.com/office/drawing/2014/main" id="{475F60B0-A5C6-495F-DF6D-CA38B5AEB164}"/>
              </a:ext>
            </a:extLst>
          </p:cNvPr>
          <p:cNvPicPr>
            <a:picLocks noChangeAspect="1"/>
          </p:cNvPicPr>
          <p:nvPr/>
        </p:nvPicPr>
        <p:blipFill>
          <a:blip r:embed="rId3"/>
          <a:stretch>
            <a:fillRect/>
          </a:stretch>
        </p:blipFill>
        <p:spPr>
          <a:xfrm>
            <a:off x="3080232" y="1765187"/>
            <a:ext cx="2983536" cy="3024000"/>
          </a:xfrm>
          <a:prstGeom prst="rect">
            <a:avLst/>
          </a:prstGeom>
        </p:spPr>
      </p:pic>
      <p:sp>
        <p:nvSpPr>
          <p:cNvPr id="9"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Einfache Aufgaben thematisieren</a:t>
            </a:r>
          </a:p>
        </p:txBody>
      </p:sp>
      <p:sp>
        <p:nvSpPr>
          <p:cNvPr id="8" name="Textfeld 7">
            <a:extLst>
              <a:ext uri="{FF2B5EF4-FFF2-40B4-BE49-F238E27FC236}">
                <a16:creationId xmlns:a16="http://schemas.microsoft.com/office/drawing/2014/main" id="{4B690A30-22C7-F877-A6E2-BE52CD3870B4}"/>
              </a:ext>
            </a:extLst>
          </p:cNvPr>
          <p:cNvSpPr txBox="1"/>
          <p:nvPr/>
        </p:nvSpPr>
        <p:spPr>
          <a:xfrm>
            <a:off x="1101507" y="5209257"/>
            <a:ext cx="6935587" cy="785343"/>
          </a:xfrm>
          <a:prstGeom prst="rect">
            <a:avLst/>
          </a:prstGeom>
          <a:noFill/>
        </p:spPr>
        <p:txBody>
          <a:bodyPr wrap="square" rtlCol="0">
            <a:spAutoFit/>
          </a:bodyPr>
          <a:lstStyle/>
          <a:p>
            <a:pPr>
              <a:lnSpc>
                <a:spcPct val="150000"/>
              </a:lnSpc>
            </a:pPr>
            <a:r>
              <a:rPr lang="de-DE" sz="1600" dirty="0"/>
              <a:t>Die Kennzeichnung der Aufgaben an der 1-1-Tafel dient an dieser Stelle nur als Strukturierungshilfe für die Lehrkraft!</a:t>
            </a:r>
          </a:p>
        </p:txBody>
      </p:sp>
      <p:sp>
        <p:nvSpPr>
          <p:cNvPr id="4" name="Rechteck 3">
            <a:extLst>
              <a:ext uri="{FF2B5EF4-FFF2-40B4-BE49-F238E27FC236}">
                <a16:creationId xmlns:a16="http://schemas.microsoft.com/office/drawing/2014/main" id="{C6C4A74D-2133-FC1B-C8E1-3C87179776A6}"/>
              </a:ext>
            </a:extLst>
          </p:cNvPr>
          <p:cNvSpPr/>
          <p:nvPr/>
        </p:nvSpPr>
        <p:spPr>
          <a:xfrm>
            <a:off x="5168764" y="5902507"/>
            <a:ext cx="3628725" cy="338811"/>
          </a:xfrm>
          <a:prstGeom prst="rect">
            <a:avLst/>
          </a:prstGeom>
        </p:spPr>
        <p:txBody>
          <a:bodyPr wrap="square">
            <a:spAutoFit/>
          </a:bodyPr>
          <a:lstStyle/>
          <a:p>
            <a:pPr lvl="1" algn="r" defTabSz="914400" fontAlgn="base">
              <a:lnSpc>
                <a:spcPct val="150000"/>
              </a:lnSpc>
              <a:spcBef>
                <a:spcPts val="500"/>
              </a:spcBef>
            </a:pPr>
            <a:r>
              <a:rPr lang="de-DE" sz="1200" dirty="0">
                <a:solidFill>
                  <a:prstClr val="black"/>
                </a:solidFill>
                <a:latin typeface="Arial" panose="020B0604020202020204" pitchFamily="34" charset="0"/>
                <a:cs typeface="Arial" panose="020B0604020202020204" pitchFamily="34" charset="0"/>
              </a:rPr>
              <a:t>(</a:t>
            </a:r>
            <a:r>
              <a:rPr lang="de-DE" sz="1200" b="0" i="0" u="none" strike="noStrike" dirty="0">
                <a:solidFill>
                  <a:srgbClr val="222222"/>
                </a:solidFill>
                <a:effectLst/>
              </a:rPr>
              <a:t>https://</a:t>
            </a:r>
            <a:r>
              <a:rPr lang="de-DE" sz="1200" b="0" i="0" u="none" strike="noStrike" dirty="0" err="1">
                <a:solidFill>
                  <a:srgbClr val="222222"/>
                </a:solidFill>
                <a:effectLst/>
              </a:rPr>
              <a:t>mahiko.dzlm.de</a:t>
            </a:r>
            <a:r>
              <a:rPr lang="de-DE" sz="1200" b="0" i="0" u="none" strike="noStrike" dirty="0">
                <a:solidFill>
                  <a:srgbClr val="222222"/>
                </a:solidFill>
                <a:effectLst/>
              </a:rPr>
              <a:t>/</a:t>
            </a:r>
            <a:r>
              <a:rPr lang="de-DE" sz="1200" b="0" i="0" u="none" strike="noStrike" dirty="0" err="1">
                <a:solidFill>
                  <a:srgbClr val="222222"/>
                </a:solidFill>
                <a:effectLst/>
              </a:rPr>
              <a:t>node</a:t>
            </a:r>
            <a:r>
              <a:rPr lang="de-DE" sz="1200" b="0" i="0" u="none" strike="noStrike">
                <a:solidFill>
                  <a:srgbClr val="222222"/>
                </a:solidFill>
                <a:effectLst/>
              </a:rPr>
              <a:t>/</a:t>
            </a:r>
            <a:r>
              <a:rPr lang="de-DE" sz="1200">
                <a:solidFill>
                  <a:srgbClr val="222222"/>
                </a:solidFill>
              </a:rPr>
              <a:t>50</a:t>
            </a:r>
            <a:r>
              <a:rPr lang="de-DE" sz="1200">
                <a:solidFill>
                  <a:prstClr val="black"/>
                </a:solidFill>
                <a:latin typeface="Arial" panose="020B0604020202020204" pitchFamily="34" charset="0"/>
                <a:cs typeface="Arial" panose="020B0604020202020204" pitchFamily="34" charset="0"/>
              </a:rPr>
              <a:t>)</a:t>
            </a:r>
            <a:endParaRPr lang="de-DE"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333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0A9E0-BB5E-F159-05CC-3F1D1B8C8CD7}"/>
              </a:ext>
            </a:extLst>
          </p:cNvPr>
          <p:cNvSpPr>
            <a:spLocks noGrp="1"/>
          </p:cNvSpPr>
          <p:nvPr>
            <p:ph type="title"/>
          </p:nvPr>
        </p:nvSpPr>
        <p:spPr>
          <a:xfrm>
            <a:off x="1096423" y="382774"/>
            <a:ext cx="8286116" cy="603704"/>
          </a:xfrm>
        </p:spPr>
        <p:txBody>
          <a:bodyPr>
            <a:normAutofit/>
          </a:bodyPr>
          <a:lstStyle/>
          <a:p>
            <a:r>
              <a:rPr lang="de-DE" dirty="0"/>
              <a:t>Einfache Aufgaben thematisieren</a:t>
            </a:r>
          </a:p>
        </p:txBody>
      </p:sp>
      <p:sp>
        <p:nvSpPr>
          <p:cNvPr id="5" name="Datumsplatzhalter 4">
            <a:extLst>
              <a:ext uri="{FF2B5EF4-FFF2-40B4-BE49-F238E27FC236}">
                <a16:creationId xmlns:a16="http://schemas.microsoft.com/office/drawing/2014/main" id="{593A52E7-CC1B-0173-CBD4-277D9DD15D2D}"/>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57747FD2-0F67-89A0-A8AA-9B388E678786}"/>
              </a:ext>
            </a:extLst>
          </p:cNvPr>
          <p:cNvSpPr>
            <a:spLocks noGrp="1"/>
          </p:cNvSpPr>
          <p:nvPr>
            <p:ph type="sldNum" sz="quarter" idx="12"/>
          </p:nvPr>
        </p:nvSpPr>
        <p:spPr/>
        <p:txBody>
          <a:bodyPr/>
          <a:lstStyle/>
          <a:p>
            <a:fld id="{C3752B7C-18A9-864D-BBCB-54A9F41B5594}" type="slidenum">
              <a:rPr lang="de-DE" smtClean="0"/>
              <a:pPr/>
              <a:t>63</a:t>
            </a:fld>
            <a:endParaRPr lang="de-DE" dirty="0"/>
          </a:p>
        </p:txBody>
      </p:sp>
      <p:pic>
        <p:nvPicPr>
          <p:cNvPr id="20" name="Grafik 19">
            <a:extLst>
              <a:ext uri="{FF2B5EF4-FFF2-40B4-BE49-F238E27FC236}">
                <a16:creationId xmlns:a16="http://schemas.microsoft.com/office/drawing/2014/main" id="{C136EEE5-323C-7606-BAF3-74263D227F47}"/>
              </a:ext>
            </a:extLst>
          </p:cNvPr>
          <p:cNvPicPr>
            <a:picLocks noChangeAspect="1"/>
          </p:cNvPicPr>
          <p:nvPr/>
        </p:nvPicPr>
        <p:blipFill rotWithShape="1">
          <a:blip r:embed="rId3"/>
          <a:srcRect t="1" b="45453"/>
          <a:stretch/>
        </p:blipFill>
        <p:spPr>
          <a:xfrm flipH="1">
            <a:off x="474126" y="3846447"/>
            <a:ext cx="1332345" cy="2396699"/>
          </a:xfrm>
          <a:prstGeom prst="rect">
            <a:avLst/>
          </a:prstGeom>
        </p:spPr>
      </p:pic>
      <p:grpSp>
        <p:nvGrpSpPr>
          <p:cNvPr id="3" name="Gruppieren 2"/>
          <p:cNvGrpSpPr/>
          <p:nvPr/>
        </p:nvGrpSpPr>
        <p:grpSpPr>
          <a:xfrm>
            <a:off x="2069642" y="2677631"/>
            <a:ext cx="6544073" cy="3267371"/>
            <a:chOff x="2127825" y="2534348"/>
            <a:chExt cx="6113261" cy="3091234"/>
          </a:xfrm>
        </p:grpSpPr>
        <p:grpSp>
          <p:nvGrpSpPr>
            <p:cNvPr id="21" name="Gruppieren 20">
              <a:extLst>
                <a:ext uri="{FF2B5EF4-FFF2-40B4-BE49-F238E27FC236}">
                  <a16:creationId xmlns:a16="http://schemas.microsoft.com/office/drawing/2014/main" id="{6CDD0B60-B54A-ED4B-3CCF-3948A27D2436}"/>
                </a:ext>
              </a:extLst>
            </p:cNvPr>
            <p:cNvGrpSpPr>
              <a:grpSpLocks noChangeAspect="1"/>
            </p:cNvGrpSpPr>
            <p:nvPr/>
          </p:nvGrpSpPr>
          <p:grpSpPr>
            <a:xfrm>
              <a:off x="2127825" y="2534348"/>
              <a:ext cx="6113261" cy="3091234"/>
              <a:chOff x="1206500" y="1727200"/>
              <a:chExt cx="6731000" cy="3403600"/>
            </a:xfrm>
          </p:grpSpPr>
          <p:pic>
            <p:nvPicPr>
              <p:cNvPr id="8" name="Grafik 7">
                <a:extLst>
                  <a:ext uri="{FF2B5EF4-FFF2-40B4-BE49-F238E27FC236}">
                    <a16:creationId xmlns:a16="http://schemas.microsoft.com/office/drawing/2014/main" id="{4DC24D95-A64A-67DF-6A9F-8A200309C88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06500" y="1727200"/>
                <a:ext cx="6731000" cy="3403600"/>
              </a:xfrm>
              <a:prstGeom prst="rect">
                <a:avLst/>
              </a:prstGeom>
            </p:spPr>
          </p:pic>
          <p:sp>
            <p:nvSpPr>
              <p:cNvPr id="9" name="Textfeld 8">
                <a:extLst>
                  <a:ext uri="{FF2B5EF4-FFF2-40B4-BE49-F238E27FC236}">
                    <a16:creationId xmlns:a16="http://schemas.microsoft.com/office/drawing/2014/main" id="{19DA746B-662E-D94A-D934-659CF217F267}"/>
                  </a:ext>
                </a:extLst>
              </p:cNvPr>
              <p:cNvSpPr txBox="1"/>
              <p:nvPr/>
            </p:nvSpPr>
            <p:spPr>
              <a:xfrm>
                <a:off x="2555132" y="2217374"/>
                <a:ext cx="2101175" cy="384731"/>
              </a:xfrm>
              <a:prstGeom prst="rect">
                <a:avLst/>
              </a:prstGeom>
              <a:noFill/>
            </p:spPr>
            <p:txBody>
              <a:bodyPr wrap="square" rtlCol="0">
                <a:spAutoFit/>
              </a:bodyPr>
              <a:lstStyle/>
              <a:p>
                <a:r>
                  <a:rPr lang="de-DE" dirty="0">
                    <a:solidFill>
                      <a:schemeClr val="bg1"/>
                    </a:solidFill>
                    <a:latin typeface="Comic Sans MS" panose="030F0902030302020204" pitchFamily="66" charset="0"/>
                  </a:rPr>
                  <a:t>einfach</a:t>
                </a:r>
              </a:p>
            </p:txBody>
          </p:sp>
          <p:sp>
            <p:nvSpPr>
              <p:cNvPr id="10" name="Textfeld 9">
                <a:extLst>
                  <a:ext uri="{FF2B5EF4-FFF2-40B4-BE49-F238E27FC236}">
                    <a16:creationId xmlns:a16="http://schemas.microsoft.com/office/drawing/2014/main" id="{7D809CCC-8DC7-F003-EA68-B39D050B0F87}"/>
                  </a:ext>
                </a:extLst>
              </p:cNvPr>
              <p:cNvSpPr txBox="1"/>
              <p:nvPr/>
            </p:nvSpPr>
            <p:spPr>
              <a:xfrm>
                <a:off x="5385475" y="2217374"/>
                <a:ext cx="2101175" cy="384731"/>
              </a:xfrm>
              <a:prstGeom prst="rect">
                <a:avLst/>
              </a:prstGeom>
              <a:noFill/>
            </p:spPr>
            <p:txBody>
              <a:bodyPr wrap="square" rtlCol="0">
                <a:spAutoFit/>
              </a:bodyPr>
              <a:lstStyle/>
              <a:p>
                <a:r>
                  <a:rPr lang="de-DE" dirty="0">
                    <a:solidFill>
                      <a:schemeClr val="bg1"/>
                    </a:solidFill>
                    <a:latin typeface="Comic Sans MS" panose="030F0902030302020204" pitchFamily="66" charset="0"/>
                  </a:rPr>
                  <a:t>schwierig</a:t>
                </a:r>
              </a:p>
            </p:txBody>
          </p:sp>
          <p:cxnSp>
            <p:nvCxnSpPr>
              <p:cNvPr id="12" name="Gerade Verbindung 11">
                <a:extLst>
                  <a:ext uri="{FF2B5EF4-FFF2-40B4-BE49-F238E27FC236}">
                    <a16:creationId xmlns:a16="http://schemas.microsoft.com/office/drawing/2014/main" id="{2A5FCB04-C245-66D8-970D-6920D1C9A192}"/>
                  </a:ext>
                </a:extLst>
              </p:cNvPr>
              <p:cNvCxnSpPr/>
              <p:nvPr/>
            </p:nvCxnSpPr>
            <p:spPr>
              <a:xfrm>
                <a:off x="4572000" y="2217374"/>
                <a:ext cx="0" cy="20887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A11E4946-DA41-5EB2-E3ED-2AEEC7D80B8D}"/>
                  </a:ext>
                </a:extLst>
              </p:cNvPr>
              <p:cNvCxnSpPr>
                <a:cxnSpLocks/>
              </p:cNvCxnSpPr>
              <p:nvPr/>
            </p:nvCxnSpPr>
            <p:spPr>
              <a:xfrm>
                <a:off x="2003898" y="2586706"/>
                <a:ext cx="510377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5BBC8FE0-42E3-E33D-8506-8B3228FE8A0B}"/>
                  </a:ext>
                </a:extLst>
              </p:cNvPr>
              <p:cNvSpPr txBox="1"/>
              <p:nvPr/>
            </p:nvSpPr>
            <p:spPr>
              <a:xfrm>
                <a:off x="1895245" y="3151349"/>
                <a:ext cx="1133385" cy="320609"/>
              </a:xfrm>
              <a:prstGeom prst="rect">
                <a:avLst/>
              </a:prstGeom>
              <a:solidFill>
                <a:schemeClr val="bg1"/>
              </a:solidFill>
            </p:spPr>
            <p:txBody>
              <a:bodyPr wrap="square" rtlCol="0">
                <a:spAutoFit/>
              </a:bodyPr>
              <a:lstStyle/>
              <a:p>
                <a:pPr algn="ctr"/>
                <a:r>
                  <a:rPr lang="de-DE" sz="1400" dirty="0">
                    <a:latin typeface="Comic Sans MS" panose="030F0902030302020204" pitchFamily="66" charset="0"/>
                  </a:rPr>
                  <a:t>4 + 1</a:t>
                </a:r>
              </a:p>
            </p:txBody>
          </p:sp>
          <p:sp>
            <p:nvSpPr>
              <p:cNvPr id="17" name="Textfeld 16">
                <a:extLst>
                  <a:ext uri="{FF2B5EF4-FFF2-40B4-BE49-F238E27FC236}">
                    <a16:creationId xmlns:a16="http://schemas.microsoft.com/office/drawing/2014/main" id="{C4C4CE29-6DA5-1214-4EC5-B64A4E45D07E}"/>
                  </a:ext>
                </a:extLst>
              </p:cNvPr>
              <p:cNvSpPr txBox="1"/>
              <p:nvPr/>
            </p:nvSpPr>
            <p:spPr>
              <a:xfrm>
                <a:off x="5544696" y="2797267"/>
                <a:ext cx="1183185" cy="320609"/>
              </a:xfrm>
              <a:prstGeom prst="rect">
                <a:avLst/>
              </a:prstGeom>
              <a:solidFill>
                <a:schemeClr val="bg1"/>
              </a:solidFill>
            </p:spPr>
            <p:txBody>
              <a:bodyPr wrap="square" rtlCol="0">
                <a:spAutoFit/>
              </a:bodyPr>
              <a:lstStyle/>
              <a:p>
                <a:pPr algn="ctr"/>
                <a:r>
                  <a:rPr lang="de-DE" sz="1400" dirty="0">
                    <a:latin typeface="Comic Sans MS" panose="030F0902030302020204" pitchFamily="66" charset="0"/>
                  </a:rPr>
                  <a:t>8 + 7</a:t>
                </a:r>
              </a:p>
            </p:txBody>
          </p:sp>
          <p:sp>
            <p:nvSpPr>
              <p:cNvPr id="18" name="Textfeld 17">
                <a:extLst>
                  <a:ext uri="{FF2B5EF4-FFF2-40B4-BE49-F238E27FC236}">
                    <a16:creationId xmlns:a16="http://schemas.microsoft.com/office/drawing/2014/main" id="{BD4B4EB4-935C-AFBA-4EB8-5F90B4CA6A56}"/>
                  </a:ext>
                </a:extLst>
              </p:cNvPr>
              <p:cNvSpPr txBox="1"/>
              <p:nvPr/>
            </p:nvSpPr>
            <p:spPr>
              <a:xfrm>
                <a:off x="2921057" y="3629834"/>
                <a:ext cx="1373725" cy="320609"/>
              </a:xfrm>
              <a:prstGeom prst="rect">
                <a:avLst/>
              </a:prstGeom>
              <a:solidFill>
                <a:schemeClr val="bg1"/>
              </a:solidFill>
            </p:spPr>
            <p:txBody>
              <a:bodyPr wrap="square" rtlCol="0">
                <a:spAutoFit/>
              </a:bodyPr>
              <a:lstStyle/>
              <a:p>
                <a:pPr algn="ctr"/>
                <a:r>
                  <a:rPr lang="de-DE" sz="1400" dirty="0">
                    <a:latin typeface="Comic Sans MS" panose="030F0902030302020204" pitchFamily="66" charset="0"/>
                  </a:rPr>
                  <a:t>10 + 2</a:t>
                </a:r>
              </a:p>
            </p:txBody>
          </p:sp>
        </p:grpSp>
        <p:sp>
          <p:nvSpPr>
            <p:cNvPr id="7" name="Textfeld 6">
              <a:extLst>
                <a:ext uri="{FF2B5EF4-FFF2-40B4-BE49-F238E27FC236}">
                  <a16:creationId xmlns:a16="http://schemas.microsoft.com/office/drawing/2014/main" id="{00A86600-2A32-5C5A-A9C1-780C5C45DDC2}"/>
                </a:ext>
              </a:extLst>
            </p:cNvPr>
            <p:cNvSpPr txBox="1"/>
            <p:nvPr/>
          </p:nvSpPr>
          <p:spPr>
            <a:xfrm>
              <a:off x="5740400" y="4394233"/>
              <a:ext cx="1137043" cy="291185"/>
            </a:xfrm>
            <a:prstGeom prst="rect">
              <a:avLst/>
            </a:prstGeom>
            <a:solidFill>
              <a:schemeClr val="bg1"/>
            </a:solidFill>
          </p:spPr>
          <p:txBody>
            <a:bodyPr wrap="square" rtlCol="0">
              <a:spAutoFit/>
            </a:bodyPr>
            <a:lstStyle/>
            <a:p>
              <a:pPr algn="ctr"/>
              <a:r>
                <a:rPr lang="de-DE" sz="1400" dirty="0">
                  <a:latin typeface="Comic Sans MS" panose="030F0902030302020204" pitchFamily="66" charset="0"/>
                </a:rPr>
                <a:t>9 + 8</a:t>
              </a:r>
            </a:p>
          </p:txBody>
        </p:sp>
        <p:sp>
          <p:nvSpPr>
            <p:cNvPr id="11" name="Textfeld 10">
              <a:extLst>
                <a:ext uri="{FF2B5EF4-FFF2-40B4-BE49-F238E27FC236}">
                  <a16:creationId xmlns:a16="http://schemas.microsoft.com/office/drawing/2014/main" id="{17C0CB74-D1AC-07FB-9B4B-15D02288726D}"/>
                </a:ext>
              </a:extLst>
            </p:cNvPr>
            <p:cNvSpPr txBox="1"/>
            <p:nvPr/>
          </p:nvSpPr>
          <p:spPr>
            <a:xfrm>
              <a:off x="3898232" y="3594096"/>
              <a:ext cx="1034447" cy="291185"/>
            </a:xfrm>
            <a:prstGeom prst="rect">
              <a:avLst/>
            </a:prstGeom>
            <a:solidFill>
              <a:schemeClr val="bg1"/>
            </a:solidFill>
          </p:spPr>
          <p:txBody>
            <a:bodyPr wrap="square" rtlCol="0">
              <a:spAutoFit/>
            </a:bodyPr>
            <a:lstStyle/>
            <a:p>
              <a:pPr algn="ctr"/>
              <a:r>
                <a:rPr lang="de-DE" sz="1400" dirty="0">
                  <a:latin typeface="Comic Sans MS" panose="030F0902030302020204" pitchFamily="66" charset="0"/>
                </a:rPr>
                <a:t>5 + 5</a:t>
              </a:r>
            </a:p>
          </p:txBody>
        </p:sp>
      </p:grpSp>
      <p:sp>
        <p:nvSpPr>
          <p:cNvPr id="19" name="Textplatzhalter 2"/>
          <p:cNvSpPr>
            <a:spLocks noGrp="1"/>
          </p:cNvSpPr>
          <p:nvPr>
            <p:ph type="body" sz="quarter" idx="13"/>
          </p:nvPr>
        </p:nvSpPr>
        <p:spPr>
          <a:xfrm>
            <a:off x="1096266" y="1194030"/>
            <a:ext cx="7009509" cy="445628"/>
          </a:xfrm>
        </p:spPr>
        <p:txBody>
          <a:bodyPr/>
          <a:lstStyle/>
          <a:p>
            <a:r>
              <a:rPr lang="de-DE" dirty="0"/>
              <a:t>EINFACHE UND SCHWIERIGE AUFGABEN SORTIEREN</a:t>
            </a:r>
          </a:p>
        </p:txBody>
      </p:sp>
      <p:sp>
        <p:nvSpPr>
          <p:cNvPr id="22" name="Abgerundete rechteckige Legende 21">
            <a:extLst>
              <a:ext uri="{FF2B5EF4-FFF2-40B4-BE49-F238E27FC236}">
                <a16:creationId xmlns:a16="http://schemas.microsoft.com/office/drawing/2014/main" id="{4B2383DB-897D-3B92-A35E-DD627C41ADDF}"/>
              </a:ext>
            </a:extLst>
          </p:cNvPr>
          <p:cNvSpPr/>
          <p:nvPr/>
        </p:nvSpPr>
        <p:spPr>
          <a:xfrm>
            <a:off x="1302132" y="2070799"/>
            <a:ext cx="2244077" cy="901989"/>
          </a:xfrm>
          <a:prstGeom prst="wedgeRoundRectCallout">
            <a:avLst>
              <a:gd name="adj1" fmla="val -40753"/>
              <a:gd name="adj2" fmla="val 11158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Warum findest du die Aufgabe einfach?</a:t>
            </a:r>
          </a:p>
        </p:txBody>
      </p:sp>
      <p:sp>
        <p:nvSpPr>
          <p:cNvPr id="4" name="Textfeld 3">
            <a:extLst>
              <a:ext uri="{FF2B5EF4-FFF2-40B4-BE49-F238E27FC236}">
                <a16:creationId xmlns:a16="http://schemas.microsoft.com/office/drawing/2014/main" id="{C7A77746-491D-2B93-0A32-70FFD9523EB1}"/>
              </a:ext>
            </a:extLst>
          </p:cNvPr>
          <p:cNvSpPr txBox="1"/>
          <p:nvPr/>
        </p:nvSpPr>
        <p:spPr>
          <a:xfrm>
            <a:off x="7486650" y="5978938"/>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184212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C677D12-B021-699F-679F-54F4EFD884E4}"/>
              </a:ext>
            </a:extLst>
          </p:cNvPr>
          <p:cNvSpPr>
            <a:spLocks noGrp="1"/>
          </p:cNvSpPr>
          <p:nvPr>
            <p:ph type="body" sz="quarter" idx="13"/>
          </p:nvPr>
        </p:nvSpPr>
        <p:spPr/>
        <p:txBody>
          <a:bodyPr/>
          <a:lstStyle/>
          <a:p>
            <a:r>
              <a:rPr lang="de-DE" dirty="0"/>
              <a:t>EINFACHE AUFGABEN SORTIEREN UND DARÜBER SPRECHEN</a:t>
            </a:r>
          </a:p>
        </p:txBody>
      </p:sp>
      <p:sp>
        <p:nvSpPr>
          <p:cNvPr id="5" name="Datumsplatzhalter 4">
            <a:extLst>
              <a:ext uri="{FF2B5EF4-FFF2-40B4-BE49-F238E27FC236}">
                <a16:creationId xmlns:a16="http://schemas.microsoft.com/office/drawing/2014/main" id="{A899069B-B2BE-E278-F35C-9C989EAF4B7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70B5AF93-B080-F5F4-A430-2B02C38C2BDA}"/>
              </a:ext>
            </a:extLst>
          </p:cNvPr>
          <p:cNvSpPr>
            <a:spLocks noGrp="1"/>
          </p:cNvSpPr>
          <p:nvPr>
            <p:ph type="sldNum" sz="quarter" idx="12"/>
          </p:nvPr>
        </p:nvSpPr>
        <p:spPr/>
        <p:txBody>
          <a:bodyPr/>
          <a:lstStyle/>
          <a:p>
            <a:fld id="{C3752B7C-18A9-864D-BBCB-54A9F41B5594}" type="slidenum">
              <a:rPr lang="de-DE" smtClean="0"/>
              <a:pPr/>
              <a:t>64</a:t>
            </a:fld>
            <a:endParaRPr lang="de-DE" dirty="0"/>
          </a:p>
        </p:txBody>
      </p:sp>
      <p:sp>
        <p:nvSpPr>
          <p:cNvPr id="8" name="Titel 1">
            <a:extLst>
              <a:ext uri="{FF2B5EF4-FFF2-40B4-BE49-F238E27FC236}">
                <a16:creationId xmlns:a16="http://schemas.microsoft.com/office/drawing/2014/main" id="{22A8FB6E-CB98-EF5A-3F15-52653D84A07D}"/>
              </a:ext>
            </a:extLst>
          </p:cNvPr>
          <p:cNvSpPr>
            <a:spLocks noGrp="1"/>
          </p:cNvSpPr>
          <p:nvPr>
            <p:ph type="title"/>
          </p:nvPr>
        </p:nvSpPr>
        <p:spPr>
          <a:xfrm>
            <a:off x="1096423" y="382774"/>
            <a:ext cx="8047577" cy="603704"/>
          </a:xfrm>
        </p:spPr>
        <p:txBody>
          <a:bodyPr>
            <a:normAutofit/>
          </a:bodyPr>
          <a:lstStyle/>
          <a:p>
            <a:r>
              <a:rPr lang="de-DE" dirty="0"/>
              <a:t>Einfache Aufgaben thematisieren</a:t>
            </a:r>
          </a:p>
        </p:txBody>
      </p:sp>
      <p:pic>
        <p:nvPicPr>
          <p:cNvPr id="2" name="Picture 2">
            <a:extLst>
              <a:ext uri="{FF2B5EF4-FFF2-40B4-BE49-F238E27FC236}">
                <a16:creationId xmlns:a16="http://schemas.microsoft.com/office/drawing/2014/main" id="{9238DCC4-6A0B-B6CA-11E1-B505C82AE35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87" y="2077200"/>
            <a:ext cx="7851361" cy="440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420DA7D8-560F-8663-1A77-F8D323AAD865}"/>
              </a:ext>
            </a:extLst>
          </p:cNvPr>
          <p:cNvSpPr txBox="1"/>
          <p:nvPr/>
        </p:nvSpPr>
        <p:spPr>
          <a:xfrm>
            <a:off x="1395273" y="2453244"/>
            <a:ext cx="789936" cy="369332"/>
          </a:xfrm>
          <a:prstGeom prst="rect">
            <a:avLst/>
          </a:prstGeom>
          <a:noFill/>
        </p:spPr>
        <p:txBody>
          <a:bodyPr wrap="square" rtlCol="0">
            <a:spAutoFit/>
          </a:bodyPr>
          <a:lstStyle/>
          <a:p>
            <a:r>
              <a:rPr lang="de-DE" dirty="0">
                <a:solidFill>
                  <a:schemeClr val="bg1"/>
                </a:solidFill>
                <a:latin typeface="Comic Sans MS" panose="030F0902030302020204" pitchFamily="66" charset="0"/>
              </a:rPr>
              <a:t>mit 0</a:t>
            </a:r>
          </a:p>
        </p:txBody>
      </p:sp>
      <p:sp>
        <p:nvSpPr>
          <p:cNvPr id="9" name="Textfeld 8">
            <a:extLst>
              <a:ext uri="{FF2B5EF4-FFF2-40B4-BE49-F238E27FC236}">
                <a16:creationId xmlns:a16="http://schemas.microsoft.com/office/drawing/2014/main" id="{51E2BE5F-BA08-7017-136E-9B6C05801BB4}"/>
              </a:ext>
            </a:extLst>
          </p:cNvPr>
          <p:cNvSpPr txBox="1"/>
          <p:nvPr/>
        </p:nvSpPr>
        <p:spPr>
          <a:xfrm>
            <a:off x="3131671" y="2453244"/>
            <a:ext cx="789936" cy="369332"/>
          </a:xfrm>
          <a:prstGeom prst="rect">
            <a:avLst/>
          </a:prstGeom>
          <a:noFill/>
        </p:spPr>
        <p:txBody>
          <a:bodyPr wrap="square" rtlCol="0">
            <a:spAutoFit/>
          </a:bodyPr>
          <a:lstStyle/>
          <a:p>
            <a:r>
              <a:rPr lang="de-DE" dirty="0">
                <a:solidFill>
                  <a:schemeClr val="bg1"/>
                </a:solidFill>
                <a:latin typeface="Comic Sans MS" panose="030F0902030302020204" pitchFamily="66" charset="0"/>
              </a:rPr>
              <a:t>mit 5</a:t>
            </a:r>
          </a:p>
        </p:txBody>
      </p:sp>
      <p:sp>
        <p:nvSpPr>
          <p:cNvPr id="10" name="Textfeld 9">
            <a:extLst>
              <a:ext uri="{FF2B5EF4-FFF2-40B4-BE49-F238E27FC236}">
                <a16:creationId xmlns:a16="http://schemas.microsoft.com/office/drawing/2014/main" id="{00CF2B90-12D2-9D9D-B73B-7E5E1BBDAD05}"/>
              </a:ext>
            </a:extLst>
          </p:cNvPr>
          <p:cNvSpPr txBox="1"/>
          <p:nvPr/>
        </p:nvSpPr>
        <p:spPr>
          <a:xfrm>
            <a:off x="4868069" y="2453244"/>
            <a:ext cx="1414993" cy="369332"/>
          </a:xfrm>
          <a:prstGeom prst="rect">
            <a:avLst/>
          </a:prstGeom>
          <a:noFill/>
        </p:spPr>
        <p:txBody>
          <a:bodyPr wrap="square" rtlCol="0">
            <a:spAutoFit/>
          </a:bodyPr>
          <a:lstStyle/>
          <a:p>
            <a:r>
              <a:rPr lang="de-DE" dirty="0">
                <a:solidFill>
                  <a:schemeClr val="bg1"/>
                </a:solidFill>
                <a:latin typeface="Comic Sans MS" panose="030F0902030302020204" pitchFamily="66" charset="0"/>
              </a:rPr>
              <a:t>Verdoppeln</a:t>
            </a:r>
          </a:p>
        </p:txBody>
      </p:sp>
      <p:sp>
        <p:nvSpPr>
          <p:cNvPr id="11" name="Textfeld 10">
            <a:extLst>
              <a:ext uri="{FF2B5EF4-FFF2-40B4-BE49-F238E27FC236}">
                <a16:creationId xmlns:a16="http://schemas.microsoft.com/office/drawing/2014/main" id="{9BF02A8F-1E16-C5C2-7C9B-665446841BB1}"/>
              </a:ext>
            </a:extLst>
          </p:cNvPr>
          <p:cNvSpPr txBox="1"/>
          <p:nvPr/>
        </p:nvSpPr>
        <p:spPr>
          <a:xfrm>
            <a:off x="7229523" y="2453244"/>
            <a:ext cx="789936" cy="369332"/>
          </a:xfrm>
          <a:prstGeom prst="rect">
            <a:avLst/>
          </a:prstGeom>
          <a:noFill/>
        </p:spPr>
        <p:txBody>
          <a:bodyPr wrap="square" rtlCol="0">
            <a:spAutoFit/>
          </a:bodyPr>
          <a:lstStyle/>
          <a:p>
            <a:r>
              <a:rPr lang="de-DE" dirty="0">
                <a:solidFill>
                  <a:schemeClr val="bg1"/>
                </a:solidFill>
                <a:latin typeface="Comic Sans MS" panose="030F0902030302020204" pitchFamily="66" charset="0"/>
              </a:rPr>
              <a:t>= 10</a:t>
            </a:r>
          </a:p>
        </p:txBody>
      </p:sp>
      <p:grpSp>
        <p:nvGrpSpPr>
          <p:cNvPr id="17" name="Gruppieren 16">
            <a:extLst>
              <a:ext uri="{FF2B5EF4-FFF2-40B4-BE49-F238E27FC236}">
                <a16:creationId xmlns:a16="http://schemas.microsoft.com/office/drawing/2014/main" id="{A4581B65-CC91-05B0-1902-E75E581A84D1}"/>
              </a:ext>
            </a:extLst>
          </p:cNvPr>
          <p:cNvGrpSpPr/>
          <p:nvPr/>
        </p:nvGrpSpPr>
        <p:grpSpPr>
          <a:xfrm>
            <a:off x="1033682" y="2851019"/>
            <a:ext cx="1513119" cy="2031325"/>
            <a:chOff x="1124541" y="2947218"/>
            <a:chExt cx="1513119" cy="2031325"/>
          </a:xfrm>
        </p:grpSpPr>
        <p:sp>
          <p:nvSpPr>
            <p:cNvPr id="13" name="Textfeld 12">
              <a:extLst>
                <a:ext uri="{FF2B5EF4-FFF2-40B4-BE49-F238E27FC236}">
                  <a16:creationId xmlns:a16="http://schemas.microsoft.com/office/drawing/2014/main" id="{0019E779-AA97-AAAB-6073-A1856BAB94E3}"/>
                </a:ext>
              </a:extLst>
            </p:cNvPr>
            <p:cNvSpPr txBox="1"/>
            <p:nvPr/>
          </p:nvSpPr>
          <p:spPr>
            <a:xfrm>
              <a:off x="1124541" y="2947218"/>
              <a:ext cx="665700" cy="1477328"/>
            </a:xfrm>
            <a:prstGeom prst="rect">
              <a:avLst/>
            </a:prstGeom>
            <a:noFill/>
          </p:spPr>
          <p:txBody>
            <a:bodyPr wrap="square" rtlCol="0">
              <a:spAutoFit/>
            </a:bodyPr>
            <a:lstStyle/>
            <a:p>
              <a:r>
                <a:rPr lang="de-DE" dirty="0">
                  <a:solidFill>
                    <a:schemeClr val="bg1"/>
                  </a:solidFill>
                  <a:latin typeface="Comic Sans MS" panose="030F0902030302020204" pitchFamily="66" charset="0"/>
                </a:rPr>
                <a:t> 10</a:t>
              </a:r>
              <a:r>
                <a:rPr lang="de-DE" sz="1100" dirty="0">
                  <a:solidFill>
                    <a:schemeClr val="bg1"/>
                  </a:solidFill>
                  <a:latin typeface="Comic Sans MS" panose="030F0902030302020204" pitchFamily="66" charset="0"/>
                </a:rPr>
                <a:t> </a:t>
              </a:r>
              <a:r>
                <a:rPr lang="de-DE" dirty="0">
                  <a:solidFill>
                    <a:schemeClr val="bg1"/>
                  </a:solidFill>
                  <a:latin typeface="Comic Sans MS" panose="030F0902030302020204" pitchFamily="66" charset="0"/>
                </a:rPr>
                <a:t>+  </a:t>
              </a:r>
            </a:p>
            <a:p>
              <a:r>
                <a:rPr lang="de-DE" dirty="0">
                  <a:solidFill>
                    <a:schemeClr val="bg1"/>
                  </a:solidFill>
                  <a:latin typeface="Comic Sans MS" panose="030F0902030302020204" pitchFamily="66" charset="0"/>
                </a:rPr>
                <a:t>  6 + </a:t>
              </a:r>
            </a:p>
            <a:p>
              <a:r>
                <a:rPr lang="de-DE" dirty="0">
                  <a:solidFill>
                    <a:schemeClr val="bg1"/>
                  </a:solidFill>
                  <a:latin typeface="Comic Sans MS" panose="030F0902030302020204" pitchFamily="66" charset="0"/>
                </a:rPr>
                <a:t>  5 + </a:t>
              </a:r>
            </a:p>
            <a:p>
              <a:r>
                <a:rPr lang="de-DE" dirty="0">
                  <a:solidFill>
                    <a:schemeClr val="bg1"/>
                  </a:solidFill>
                  <a:latin typeface="Comic Sans MS" panose="030F0902030302020204" pitchFamily="66" charset="0"/>
                </a:rPr>
                <a:t>  2 + </a:t>
              </a:r>
            </a:p>
            <a:p>
              <a:r>
                <a:rPr lang="de-DE" dirty="0">
                  <a:solidFill>
                    <a:schemeClr val="bg1"/>
                  </a:solidFill>
                  <a:latin typeface="Comic Sans MS" panose="030F0902030302020204" pitchFamily="66" charset="0"/>
                </a:rPr>
                <a:t>  7 + </a:t>
              </a:r>
            </a:p>
          </p:txBody>
        </p:sp>
        <p:sp>
          <p:nvSpPr>
            <p:cNvPr id="14" name="Textfeld 13">
              <a:extLst>
                <a:ext uri="{FF2B5EF4-FFF2-40B4-BE49-F238E27FC236}">
                  <a16:creationId xmlns:a16="http://schemas.microsoft.com/office/drawing/2014/main" id="{58386DF6-A8B0-3BE6-3E37-83CAA16D4413}"/>
                </a:ext>
              </a:extLst>
            </p:cNvPr>
            <p:cNvSpPr txBox="1"/>
            <p:nvPr/>
          </p:nvSpPr>
          <p:spPr>
            <a:xfrm>
              <a:off x="1597771" y="2947218"/>
              <a:ext cx="665700" cy="2031325"/>
            </a:xfrm>
            <a:prstGeom prst="rect">
              <a:avLst/>
            </a:prstGeom>
            <a:noFill/>
          </p:spPr>
          <p:txBody>
            <a:bodyPr wrap="square" rtlCol="0">
              <a:spAutoFit/>
            </a:bodyPr>
            <a:lstStyle/>
            <a:p>
              <a:r>
                <a:rPr lang="de-DE" dirty="0">
                  <a:solidFill>
                    <a:schemeClr val="bg1"/>
                  </a:solidFill>
                  <a:latin typeface="Comic Sans MS" panose="030F0902030302020204" pitchFamily="66" charset="0"/>
                </a:rPr>
                <a:t> 0 =</a:t>
              </a:r>
            </a:p>
            <a:p>
              <a:r>
                <a:rPr lang="de-DE" dirty="0">
                  <a:solidFill>
                    <a:schemeClr val="bg1"/>
                  </a:solidFill>
                  <a:latin typeface="Comic Sans MS" panose="030F0902030302020204" pitchFamily="66" charset="0"/>
                </a:rPr>
                <a:t> 0=</a:t>
              </a:r>
            </a:p>
            <a:p>
              <a:r>
                <a:rPr lang="de-DE" dirty="0">
                  <a:solidFill>
                    <a:schemeClr val="bg1"/>
                  </a:solidFill>
                  <a:latin typeface="Comic Sans MS" panose="030F0902030302020204" pitchFamily="66" charset="0"/>
                </a:rPr>
                <a:t> 0 =</a:t>
              </a:r>
            </a:p>
            <a:p>
              <a:r>
                <a:rPr lang="de-DE" dirty="0">
                  <a:solidFill>
                    <a:schemeClr val="bg1"/>
                  </a:solidFill>
                  <a:latin typeface="Comic Sans MS" panose="030F0902030302020204" pitchFamily="66" charset="0"/>
                </a:rPr>
                <a:t> 0 =</a:t>
              </a:r>
            </a:p>
            <a:p>
              <a:r>
                <a:rPr lang="de-DE" dirty="0">
                  <a:solidFill>
                    <a:schemeClr val="bg1"/>
                  </a:solidFill>
                  <a:latin typeface="Comic Sans MS" panose="030F0902030302020204" pitchFamily="66" charset="0"/>
                </a:rPr>
                <a:t> 0 =</a:t>
              </a:r>
            </a:p>
            <a:p>
              <a:r>
                <a:rPr lang="de-DE" dirty="0">
                  <a:solidFill>
                    <a:schemeClr val="bg1"/>
                  </a:solidFill>
                  <a:latin typeface="Comic Sans MS" panose="030F0902030302020204" pitchFamily="66" charset="0"/>
                </a:rPr>
                <a:t> </a:t>
              </a:r>
            </a:p>
            <a:p>
              <a:r>
                <a:rPr lang="de-DE" dirty="0">
                  <a:solidFill>
                    <a:schemeClr val="bg1"/>
                  </a:solidFill>
                  <a:latin typeface="Comic Sans MS" panose="030F0902030302020204" pitchFamily="66" charset="0"/>
                </a:rPr>
                <a:t> </a:t>
              </a:r>
            </a:p>
          </p:txBody>
        </p:sp>
        <p:sp>
          <p:nvSpPr>
            <p:cNvPr id="15" name="Textfeld 14">
              <a:extLst>
                <a:ext uri="{FF2B5EF4-FFF2-40B4-BE49-F238E27FC236}">
                  <a16:creationId xmlns:a16="http://schemas.microsoft.com/office/drawing/2014/main" id="{C7F7C58B-E0FB-D442-1892-96DF9DAF65A5}"/>
                </a:ext>
              </a:extLst>
            </p:cNvPr>
            <p:cNvSpPr txBox="1"/>
            <p:nvPr/>
          </p:nvSpPr>
          <p:spPr>
            <a:xfrm>
              <a:off x="1971960" y="2947218"/>
              <a:ext cx="665700" cy="1477328"/>
            </a:xfrm>
            <a:prstGeom prst="rect">
              <a:avLst/>
            </a:prstGeom>
            <a:noFill/>
          </p:spPr>
          <p:txBody>
            <a:bodyPr wrap="square" rtlCol="0">
              <a:spAutoFit/>
            </a:bodyPr>
            <a:lstStyle/>
            <a:p>
              <a:r>
                <a:rPr lang="de-DE" dirty="0">
                  <a:solidFill>
                    <a:schemeClr val="bg1"/>
                  </a:solidFill>
                  <a:latin typeface="Comic Sans MS" panose="030F0902030302020204" pitchFamily="66" charset="0"/>
                </a:rPr>
                <a:t> 10</a:t>
              </a:r>
              <a:r>
                <a:rPr lang="de-DE" sz="1100" dirty="0">
                  <a:solidFill>
                    <a:schemeClr val="bg1"/>
                  </a:solidFill>
                  <a:latin typeface="Comic Sans MS" panose="030F0902030302020204" pitchFamily="66" charset="0"/>
                </a:rPr>
                <a:t> </a:t>
              </a:r>
              <a:r>
                <a:rPr lang="de-DE" dirty="0">
                  <a:solidFill>
                    <a:schemeClr val="bg1"/>
                  </a:solidFill>
                  <a:latin typeface="Comic Sans MS" panose="030F0902030302020204" pitchFamily="66" charset="0"/>
                </a:rPr>
                <a:t>   </a:t>
              </a:r>
            </a:p>
            <a:p>
              <a:r>
                <a:rPr lang="de-DE" dirty="0">
                  <a:solidFill>
                    <a:schemeClr val="bg1"/>
                  </a:solidFill>
                  <a:latin typeface="Comic Sans MS" panose="030F0902030302020204" pitchFamily="66" charset="0"/>
                </a:rPr>
                <a:t>  6  </a:t>
              </a:r>
            </a:p>
            <a:p>
              <a:r>
                <a:rPr lang="de-DE" dirty="0">
                  <a:solidFill>
                    <a:schemeClr val="bg1"/>
                  </a:solidFill>
                  <a:latin typeface="Comic Sans MS" panose="030F0902030302020204" pitchFamily="66" charset="0"/>
                </a:rPr>
                <a:t>  5  </a:t>
              </a:r>
            </a:p>
            <a:p>
              <a:r>
                <a:rPr lang="de-DE" dirty="0">
                  <a:solidFill>
                    <a:schemeClr val="bg1"/>
                  </a:solidFill>
                  <a:latin typeface="Comic Sans MS" panose="030F0902030302020204" pitchFamily="66" charset="0"/>
                </a:rPr>
                <a:t>  2  </a:t>
              </a:r>
            </a:p>
            <a:p>
              <a:r>
                <a:rPr lang="de-DE" dirty="0">
                  <a:solidFill>
                    <a:schemeClr val="bg1"/>
                  </a:solidFill>
                  <a:latin typeface="Comic Sans MS" panose="030F0902030302020204" pitchFamily="66" charset="0"/>
                </a:rPr>
                <a:t>  7 </a:t>
              </a:r>
            </a:p>
          </p:txBody>
        </p:sp>
      </p:grpSp>
      <p:grpSp>
        <p:nvGrpSpPr>
          <p:cNvPr id="25" name="Gruppieren 24">
            <a:extLst>
              <a:ext uri="{FF2B5EF4-FFF2-40B4-BE49-F238E27FC236}">
                <a16:creationId xmlns:a16="http://schemas.microsoft.com/office/drawing/2014/main" id="{4C4574A3-94D0-8542-D8BB-FFC44350450B}"/>
              </a:ext>
            </a:extLst>
          </p:cNvPr>
          <p:cNvGrpSpPr/>
          <p:nvPr/>
        </p:nvGrpSpPr>
        <p:grpSpPr>
          <a:xfrm>
            <a:off x="2771295" y="2851019"/>
            <a:ext cx="1519365" cy="2031325"/>
            <a:chOff x="2771295" y="2771996"/>
            <a:chExt cx="1519365" cy="2031325"/>
          </a:xfrm>
        </p:grpSpPr>
        <p:sp>
          <p:nvSpPr>
            <p:cNvPr id="19" name="Textfeld 18">
              <a:extLst>
                <a:ext uri="{FF2B5EF4-FFF2-40B4-BE49-F238E27FC236}">
                  <a16:creationId xmlns:a16="http://schemas.microsoft.com/office/drawing/2014/main" id="{B9582ADA-170D-8B6C-4B01-388D55B945FF}"/>
                </a:ext>
              </a:extLst>
            </p:cNvPr>
            <p:cNvSpPr txBox="1"/>
            <p:nvPr/>
          </p:nvSpPr>
          <p:spPr>
            <a:xfrm>
              <a:off x="2771295" y="2771996"/>
              <a:ext cx="665700" cy="2031325"/>
            </a:xfrm>
            <a:prstGeom prst="rect">
              <a:avLst/>
            </a:prstGeom>
            <a:noFill/>
          </p:spPr>
          <p:txBody>
            <a:bodyPr wrap="square" rtlCol="0">
              <a:spAutoFit/>
            </a:bodyPr>
            <a:lstStyle/>
            <a:p>
              <a:r>
                <a:rPr lang="de-DE" dirty="0">
                  <a:solidFill>
                    <a:schemeClr val="bg1"/>
                  </a:solidFill>
                  <a:latin typeface="Comic Sans MS" panose="030F0902030302020204" pitchFamily="66" charset="0"/>
                </a:rPr>
                <a:t>  5 + </a:t>
              </a:r>
            </a:p>
            <a:p>
              <a:r>
                <a:rPr lang="de-DE" dirty="0">
                  <a:solidFill>
                    <a:schemeClr val="bg1"/>
                  </a:solidFill>
                  <a:latin typeface="Comic Sans MS" panose="030F0902030302020204" pitchFamily="66" charset="0"/>
                </a:rPr>
                <a:t>  5 + </a:t>
              </a:r>
            </a:p>
            <a:p>
              <a:r>
                <a:rPr lang="de-DE" dirty="0">
                  <a:solidFill>
                    <a:schemeClr val="bg1"/>
                  </a:solidFill>
                  <a:latin typeface="Comic Sans MS" panose="030F0902030302020204" pitchFamily="66" charset="0"/>
                </a:rPr>
                <a:t>  5 + </a:t>
              </a:r>
            </a:p>
            <a:p>
              <a:r>
                <a:rPr lang="de-DE" dirty="0">
                  <a:solidFill>
                    <a:schemeClr val="bg1"/>
                  </a:solidFill>
                  <a:latin typeface="Comic Sans MS" panose="030F0902030302020204" pitchFamily="66" charset="0"/>
                </a:rPr>
                <a:t>  5 + </a:t>
              </a:r>
            </a:p>
            <a:p>
              <a:r>
                <a:rPr lang="de-DE" dirty="0">
                  <a:solidFill>
                    <a:schemeClr val="bg1"/>
                  </a:solidFill>
                  <a:latin typeface="Comic Sans MS" panose="030F0902030302020204" pitchFamily="66" charset="0"/>
                </a:rPr>
                <a:t>  5 +</a:t>
              </a:r>
            </a:p>
            <a:p>
              <a:r>
                <a:rPr lang="de-DE" dirty="0">
                  <a:solidFill>
                    <a:schemeClr val="bg1"/>
                  </a:solidFill>
                  <a:latin typeface="Comic Sans MS" panose="030F0902030302020204" pitchFamily="66" charset="0"/>
                </a:rPr>
                <a:t>  5 + </a:t>
              </a:r>
            </a:p>
            <a:p>
              <a:r>
                <a:rPr lang="de-DE" dirty="0">
                  <a:solidFill>
                    <a:schemeClr val="bg1"/>
                  </a:solidFill>
                  <a:latin typeface="Comic Sans MS" panose="030F0902030302020204" pitchFamily="66" charset="0"/>
                </a:rPr>
                <a:t>  </a:t>
              </a:r>
            </a:p>
          </p:txBody>
        </p:sp>
        <p:sp>
          <p:nvSpPr>
            <p:cNvPr id="20" name="Textfeld 19">
              <a:extLst>
                <a:ext uri="{FF2B5EF4-FFF2-40B4-BE49-F238E27FC236}">
                  <a16:creationId xmlns:a16="http://schemas.microsoft.com/office/drawing/2014/main" id="{04396630-CA99-FA6B-47F7-B8399C6D1C09}"/>
                </a:ext>
              </a:extLst>
            </p:cNvPr>
            <p:cNvSpPr txBox="1"/>
            <p:nvPr/>
          </p:nvSpPr>
          <p:spPr>
            <a:xfrm>
              <a:off x="3244525" y="2771996"/>
              <a:ext cx="665700" cy="2031325"/>
            </a:xfrm>
            <a:prstGeom prst="rect">
              <a:avLst/>
            </a:prstGeom>
            <a:noFill/>
          </p:spPr>
          <p:txBody>
            <a:bodyPr wrap="square" rtlCol="0">
              <a:spAutoFit/>
            </a:bodyPr>
            <a:lstStyle/>
            <a:p>
              <a:r>
                <a:rPr lang="de-DE" dirty="0">
                  <a:solidFill>
                    <a:schemeClr val="bg1"/>
                  </a:solidFill>
                  <a:latin typeface="Comic Sans MS" panose="030F0902030302020204" pitchFamily="66" charset="0"/>
                </a:rPr>
                <a:t>  0 =</a:t>
              </a:r>
            </a:p>
            <a:p>
              <a:r>
                <a:rPr lang="de-DE" dirty="0">
                  <a:solidFill>
                    <a:schemeClr val="bg1"/>
                  </a:solidFill>
                  <a:latin typeface="Comic Sans MS" panose="030F0902030302020204" pitchFamily="66" charset="0"/>
                </a:rPr>
                <a:t>  4 </a:t>
              </a:r>
            </a:p>
            <a:p>
              <a:r>
                <a:rPr lang="de-DE" dirty="0">
                  <a:solidFill>
                    <a:schemeClr val="bg1"/>
                  </a:solidFill>
                  <a:latin typeface="Comic Sans MS" panose="030F0902030302020204" pitchFamily="66" charset="0"/>
                </a:rPr>
                <a:t>  2 =</a:t>
              </a:r>
            </a:p>
            <a:p>
              <a:r>
                <a:rPr lang="de-DE" dirty="0">
                  <a:solidFill>
                    <a:schemeClr val="bg1"/>
                  </a:solidFill>
                  <a:latin typeface="Comic Sans MS" panose="030F0902030302020204" pitchFamily="66" charset="0"/>
                </a:rPr>
                <a:t>  5 =</a:t>
              </a:r>
            </a:p>
            <a:p>
              <a:r>
                <a:rPr lang="de-DE" dirty="0">
                  <a:solidFill>
                    <a:schemeClr val="bg1"/>
                  </a:solidFill>
                  <a:latin typeface="Comic Sans MS" panose="030F0902030302020204" pitchFamily="66" charset="0"/>
                </a:rPr>
                <a:t>  3 =</a:t>
              </a:r>
            </a:p>
            <a:p>
              <a:r>
                <a:rPr lang="de-DE" dirty="0">
                  <a:solidFill>
                    <a:schemeClr val="bg1"/>
                  </a:solidFill>
                  <a:latin typeface="Comic Sans MS" panose="030F0902030302020204" pitchFamily="66" charset="0"/>
                </a:rPr>
                <a:t>  6 =    </a:t>
              </a:r>
            </a:p>
            <a:p>
              <a:r>
                <a:rPr lang="de-DE" dirty="0">
                  <a:solidFill>
                    <a:schemeClr val="bg1"/>
                  </a:solidFill>
                  <a:latin typeface="Comic Sans MS" panose="030F0902030302020204" pitchFamily="66" charset="0"/>
                </a:rPr>
                <a:t>  </a:t>
              </a:r>
            </a:p>
          </p:txBody>
        </p:sp>
        <p:sp>
          <p:nvSpPr>
            <p:cNvPr id="21" name="Textfeld 20">
              <a:extLst>
                <a:ext uri="{FF2B5EF4-FFF2-40B4-BE49-F238E27FC236}">
                  <a16:creationId xmlns:a16="http://schemas.microsoft.com/office/drawing/2014/main" id="{8DFE6DAA-588C-1E11-BED5-DE40B20768FF}"/>
                </a:ext>
              </a:extLst>
            </p:cNvPr>
            <p:cNvSpPr txBox="1"/>
            <p:nvPr/>
          </p:nvSpPr>
          <p:spPr>
            <a:xfrm>
              <a:off x="3624960" y="2771996"/>
              <a:ext cx="665700" cy="1754326"/>
            </a:xfrm>
            <a:prstGeom prst="rect">
              <a:avLst/>
            </a:prstGeom>
            <a:noFill/>
          </p:spPr>
          <p:txBody>
            <a:bodyPr wrap="square" rtlCol="0">
              <a:spAutoFit/>
            </a:bodyPr>
            <a:lstStyle/>
            <a:p>
              <a:r>
                <a:rPr lang="de-DE" dirty="0">
                  <a:solidFill>
                    <a:schemeClr val="bg1"/>
                  </a:solidFill>
                  <a:latin typeface="Comic Sans MS" panose="030F0902030302020204" pitchFamily="66" charset="0"/>
                </a:rPr>
                <a:t>   5</a:t>
              </a:r>
              <a:r>
                <a:rPr lang="de-DE" sz="1100" dirty="0">
                  <a:solidFill>
                    <a:schemeClr val="bg1"/>
                  </a:solidFill>
                  <a:latin typeface="Comic Sans MS" panose="030F0902030302020204" pitchFamily="66" charset="0"/>
                </a:rPr>
                <a:t> </a:t>
              </a:r>
              <a:r>
                <a:rPr lang="de-DE" dirty="0">
                  <a:solidFill>
                    <a:schemeClr val="bg1"/>
                  </a:solidFill>
                  <a:latin typeface="Comic Sans MS" panose="030F0902030302020204" pitchFamily="66" charset="0"/>
                </a:rPr>
                <a:t>     </a:t>
              </a:r>
            </a:p>
            <a:p>
              <a:r>
                <a:rPr lang="de-DE" dirty="0">
                  <a:solidFill>
                    <a:schemeClr val="bg1"/>
                  </a:solidFill>
                  <a:latin typeface="Comic Sans MS" panose="030F0902030302020204" pitchFamily="66" charset="0"/>
                </a:rPr>
                <a:t>   9  </a:t>
              </a:r>
            </a:p>
            <a:p>
              <a:r>
                <a:rPr lang="de-DE" dirty="0">
                  <a:solidFill>
                    <a:schemeClr val="bg1"/>
                  </a:solidFill>
                  <a:latin typeface="Comic Sans MS" panose="030F0902030302020204" pitchFamily="66" charset="0"/>
                </a:rPr>
                <a:t>   7  </a:t>
              </a:r>
            </a:p>
            <a:p>
              <a:r>
                <a:rPr lang="de-DE" dirty="0">
                  <a:solidFill>
                    <a:schemeClr val="bg1"/>
                  </a:solidFill>
                  <a:latin typeface="Comic Sans MS" panose="030F0902030302020204" pitchFamily="66" charset="0"/>
                </a:rPr>
                <a:t>  10  </a:t>
              </a:r>
            </a:p>
            <a:p>
              <a:r>
                <a:rPr lang="de-DE" dirty="0">
                  <a:solidFill>
                    <a:schemeClr val="bg1"/>
                  </a:solidFill>
                  <a:latin typeface="Comic Sans MS" panose="030F0902030302020204" pitchFamily="66" charset="0"/>
                </a:rPr>
                <a:t>   8       </a:t>
              </a:r>
            </a:p>
            <a:p>
              <a:r>
                <a:rPr lang="de-DE" dirty="0">
                  <a:solidFill>
                    <a:schemeClr val="bg1"/>
                  </a:solidFill>
                  <a:latin typeface="Comic Sans MS" panose="030F0902030302020204" pitchFamily="66" charset="0"/>
                </a:rPr>
                <a:t>  11</a:t>
              </a:r>
            </a:p>
          </p:txBody>
        </p:sp>
        <p:sp>
          <p:nvSpPr>
            <p:cNvPr id="23" name="Textfeld 22">
              <a:extLst>
                <a:ext uri="{FF2B5EF4-FFF2-40B4-BE49-F238E27FC236}">
                  <a16:creationId xmlns:a16="http://schemas.microsoft.com/office/drawing/2014/main" id="{D4D34CB8-049B-AD9C-4461-EAC0BE115785}"/>
                </a:ext>
              </a:extLst>
            </p:cNvPr>
            <p:cNvSpPr txBox="1"/>
            <p:nvPr/>
          </p:nvSpPr>
          <p:spPr>
            <a:xfrm>
              <a:off x="3584246" y="3043313"/>
              <a:ext cx="261712" cy="369332"/>
            </a:xfrm>
            <a:prstGeom prst="rect">
              <a:avLst/>
            </a:prstGeom>
            <a:noFill/>
          </p:spPr>
          <p:txBody>
            <a:bodyPr wrap="square" rtlCol="0">
              <a:spAutoFit/>
            </a:bodyPr>
            <a:lstStyle/>
            <a:p>
              <a:r>
                <a:rPr lang="de-DE" dirty="0">
                  <a:solidFill>
                    <a:schemeClr val="bg1"/>
                  </a:solidFill>
                  <a:latin typeface="Comic Sans MS" panose="030F0902030302020204" pitchFamily="66" charset="0"/>
                </a:rPr>
                <a:t>=</a:t>
              </a:r>
            </a:p>
          </p:txBody>
        </p:sp>
      </p:grpSp>
      <p:grpSp>
        <p:nvGrpSpPr>
          <p:cNvPr id="31" name="Gruppieren 30">
            <a:extLst>
              <a:ext uri="{FF2B5EF4-FFF2-40B4-BE49-F238E27FC236}">
                <a16:creationId xmlns:a16="http://schemas.microsoft.com/office/drawing/2014/main" id="{839A0CF8-9D4D-73B5-E991-87202572F5AD}"/>
              </a:ext>
            </a:extLst>
          </p:cNvPr>
          <p:cNvGrpSpPr/>
          <p:nvPr/>
        </p:nvGrpSpPr>
        <p:grpSpPr>
          <a:xfrm>
            <a:off x="4815882" y="2851019"/>
            <a:ext cx="1519365" cy="1754326"/>
            <a:chOff x="2771295" y="2771996"/>
            <a:chExt cx="1519365" cy="1754326"/>
          </a:xfrm>
        </p:grpSpPr>
        <p:sp>
          <p:nvSpPr>
            <p:cNvPr id="32" name="Textfeld 31">
              <a:extLst>
                <a:ext uri="{FF2B5EF4-FFF2-40B4-BE49-F238E27FC236}">
                  <a16:creationId xmlns:a16="http://schemas.microsoft.com/office/drawing/2014/main" id="{6B1964C6-E16A-04D1-A566-791FD5649886}"/>
                </a:ext>
              </a:extLst>
            </p:cNvPr>
            <p:cNvSpPr txBox="1"/>
            <p:nvPr/>
          </p:nvSpPr>
          <p:spPr>
            <a:xfrm>
              <a:off x="2771295" y="2771996"/>
              <a:ext cx="665700" cy="1754326"/>
            </a:xfrm>
            <a:prstGeom prst="rect">
              <a:avLst/>
            </a:prstGeom>
            <a:noFill/>
          </p:spPr>
          <p:txBody>
            <a:bodyPr wrap="square" rtlCol="0">
              <a:spAutoFit/>
            </a:bodyPr>
            <a:lstStyle/>
            <a:p>
              <a:r>
                <a:rPr lang="de-DE" dirty="0">
                  <a:solidFill>
                    <a:schemeClr val="bg1"/>
                  </a:solidFill>
                  <a:latin typeface="Comic Sans MS" panose="030F0902030302020204" pitchFamily="66" charset="0"/>
                </a:rPr>
                <a:t>  6 + </a:t>
              </a:r>
            </a:p>
            <a:p>
              <a:r>
                <a:rPr lang="de-DE" dirty="0">
                  <a:solidFill>
                    <a:schemeClr val="bg1"/>
                  </a:solidFill>
                  <a:latin typeface="Comic Sans MS" panose="030F0902030302020204" pitchFamily="66" charset="0"/>
                </a:rPr>
                <a:t>  1 + </a:t>
              </a:r>
            </a:p>
            <a:p>
              <a:r>
                <a:rPr lang="de-DE" dirty="0">
                  <a:solidFill>
                    <a:schemeClr val="bg1"/>
                  </a:solidFill>
                  <a:latin typeface="Comic Sans MS" panose="030F0902030302020204" pitchFamily="66" charset="0"/>
                </a:rPr>
                <a:t>  4 + </a:t>
              </a:r>
            </a:p>
            <a:p>
              <a:r>
                <a:rPr lang="de-DE" dirty="0">
                  <a:solidFill>
                    <a:schemeClr val="bg1"/>
                  </a:solidFill>
                  <a:latin typeface="Comic Sans MS" panose="030F0902030302020204" pitchFamily="66" charset="0"/>
                </a:rPr>
                <a:t>  8 + </a:t>
              </a:r>
            </a:p>
            <a:p>
              <a:r>
                <a:rPr lang="de-DE" dirty="0">
                  <a:solidFill>
                    <a:schemeClr val="bg1"/>
                  </a:solidFill>
                  <a:latin typeface="Comic Sans MS" panose="030F0902030302020204" pitchFamily="66" charset="0"/>
                </a:rPr>
                <a:t>  2 + </a:t>
              </a:r>
            </a:p>
            <a:p>
              <a:r>
                <a:rPr lang="de-DE" dirty="0">
                  <a:solidFill>
                    <a:schemeClr val="bg1"/>
                  </a:solidFill>
                  <a:latin typeface="Comic Sans MS" panose="030F0902030302020204" pitchFamily="66" charset="0"/>
                </a:rPr>
                <a:t>  </a:t>
              </a:r>
            </a:p>
          </p:txBody>
        </p:sp>
        <p:sp>
          <p:nvSpPr>
            <p:cNvPr id="33" name="Textfeld 32">
              <a:extLst>
                <a:ext uri="{FF2B5EF4-FFF2-40B4-BE49-F238E27FC236}">
                  <a16:creationId xmlns:a16="http://schemas.microsoft.com/office/drawing/2014/main" id="{2893359F-CFC7-63BB-7DD5-2117246B6E12}"/>
                </a:ext>
              </a:extLst>
            </p:cNvPr>
            <p:cNvSpPr txBox="1"/>
            <p:nvPr/>
          </p:nvSpPr>
          <p:spPr>
            <a:xfrm>
              <a:off x="3244525" y="2771996"/>
              <a:ext cx="665700" cy="1477328"/>
            </a:xfrm>
            <a:prstGeom prst="rect">
              <a:avLst/>
            </a:prstGeom>
            <a:noFill/>
          </p:spPr>
          <p:txBody>
            <a:bodyPr wrap="square" rtlCol="0">
              <a:spAutoFit/>
            </a:bodyPr>
            <a:lstStyle/>
            <a:p>
              <a:r>
                <a:rPr lang="de-DE" dirty="0">
                  <a:solidFill>
                    <a:schemeClr val="bg1"/>
                  </a:solidFill>
                  <a:latin typeface="Comic Sans MS" panose="030F0902030302020204" pitchFamily="66" charset="0"/>
                </a:rPr>
                <a:t>  6 =</a:t>
              </a:r>
            </a:p>
            <a:p>
              <a:r>
                <a:rPr lang="de-DE" dirty="0">
                  <a:solidFill>
                    <a:schemeClr val="bg1"/>
                  </a:solidFill>
                  <a:latin typeface="Comic Sans MS" panose="030F0902030302020204" pitchFamily="66" charset="0"/>
                </a:rPr>
                <a:t>  1 </a:t>
              </a:r>
            </a:p>
            <a:p>
              <a:r>
                <a:rPr lang="de-DE" dirty="0">
                  <a:solidFill>
                    <a:schemeClr val="bg1"/>
                  </a:solidFill>
                  <a:latin typeface="Comic Sans MS" panose="030F0902030302020204" pitchFamily="66" charset="0"/>
                </a:rPr>
                <a:t>  4 =</a:t>
              </a:r>
            </a:p>
            <a:p>
              <a:r>
                <a:rPr lang="de-DE" dirty="0">
                  <a:solidFill>
                    <a:schemeClr val="bg1"/>
                  </a:solidFill>
                  <a:latin typeface="Comic Sans MS" panose="030F0902030302020204" pitchFamily="66" charset="0"/>
                </a:rPr>
                <a:t>  8 =</a:t>
              </a:r>
            </a:p>
            <a:p>
              <a:r>
                <a:rPr lang="de-DE" dirty="0">
                  <a:solidFill>
                    <a:schemeClr val="bg1"/>
                  </a:solidFill>
                  <a:latin typeface="Comic Sans MS" panose="030F0902030302020204" pitchFamily="66" charset="0"/>
                </a:rPr>
                <a:t>  2 =</a:t>
              </a:r>
            </a:p>
          </p:txBody>
        </p:sp>
        <p:sp>
          <p:nvSpPr>
            <p:cNvPr id="34" name="Textfeld 33">
              <a:extLst>
                <a:ext uri="{FF2B5EF4-FFF2-40B4-BE49-F238E27FC236}">
                  <a16:creationId xmlns:a16="http://schemas.microsoft.com/office/drawing/2014/main" id="{0F895DD5-C9CB-B28F-6547-BC354B4CA792}"/>
                </a:ext>
              </a:extLst>
            </p:cNvPr>
            <p:cNvSpPr txBox="1"/>
            <p:nvPr/>
          </p:nvSpPr>
          <p:spPr>
            <a:xfrm>
              <a:off x="3624960" y="2771996"/>
              <a:ext cx="665700" cy="1754326"/>
            </a:xfrm>
            <a:prstGeom prst="rect">
              <a:avLst/>
            </a:prstGeom>
            <a:noFill/>
          </p:spPr>
          <p:txBody>
            <a:bodyPr wrap="square" rtlCol="0">
              <a:spAutoFit/>
            </a:bodyPr>
            <a:lstStyle/>
            <a:p>
              <a:r>
                <a:rPr lang="de-DE" dirty="0">
                  <a:solidFill>
                    <a:schemeClr val="bg1"/>
                  </a:solidFill>
                  <a:latin typeface="Comic Sans MS" panose="030F0902030302020204" pitchFamily="66" charset="0"/>
                </a:rPr>
                <a:t>  12</a:t>
              </a:r>
              <a:r>
                <a:rPr lang="de-DE" sz="1100" dirty="0">
                  <a:solidFill>
                    <a:schemeClr val="bg1"/>
                  </a:solidFill>
                  <a:latin typeface="Comic Sans MS" panose="030F0902030302020204" pitchFamily="66" charset="0"/>
                </a:rPr>
                <a:t> </a:t>
              </a:r>
              <a:r>
                <a:rPr lang="de-DE" dirty="0">
                  <a:solidFill>
                    <a:schemeClr val="bg1"/>
                  </a:solidFill>
                  <a:latin typeface="Comic Sans MS" panose="030F0902030302020204" pitchFamily="66" charset="0"/>
                </a:rPr>
                <a:t>     </a:t>
              </a:r>
            </a:p>
            <a:p>
              <a:r>
                <a:rPr lang="de-DE" dirty="0">
                  <a:solidFill>
                    <a:schemeClr val="bg1"/>
                  </a:solidFill>
                  <a:latin typeface="Comic Sans MS" panose="030F0902030302020204" pitchFamily="66" charset="0"/>
                </a:rPr>
                <a:t>    2  </a:t>
              </a:r>
            </a:p>
            <a:p>
              <a:r>
                <a:rPr lang="de-DE" dirty="0">
                  <a:solidFill>
                    <a:schemeClr val="bg1"/>
                  </a:solidFill>
                  <a:latin typeface="Comic Sans MS" panose="030F0902030302020204" pitchFamily="66" charset="0"/>
                </a:rPr>
                <a:t>    8  </a:t>
              </a:r>
            </a:p>
            <a:p>
              <a:r>
                <a:rPr lang="de-DE" dirty="0">
                  <a:solidFill>
                    <a:schemeClr val="bg1"/>
                  </a:solidFill>
                  <a:latin typeface="Comic Sans MS" panose="030F0902030302020204" pitchFamily="66" charset="0"/>
                </a:rPr>
                <a:t>   16  </a:t>
              </a:r>
            </a:p>
            <a:p>
              <a:r>
                <a:rPr lang="de-DE" dirty="0">
                  <a:solidFill>
                    <a:schemeClr val="bg1"/>
                  </a:solidFill>
                  <a:latin typeface="Comic Sans MS" panose="030F0902030302020204" pitchFamily="66" charset="0"/>
                </a:rPr>
                <a:t>    4  </a:t>
              </a:r>
            </a:p>
            <a:p>
              <a:r>
                <a:rPr lang="de-DE" dirty="0">
                  <a:solidFill>
                    <a:schemeClr val="bg1"/>
                  </a:solidFill>
                  <a:latin typeface="Comic Sans MS" panose="030F0902030302020204" pitchFamily="66" charset="0"/>
                </a:rPr>
                <a:t> </a:t>
              </a:r>
            </a:p>
          </p:txBody>
        </p:sp>
        <p:sp>
          <p:nvSpPr>
            <p:cNvPr id="35" name="Textfeld 34">
              <a:extLst>
                <a:ext uri="{FF2B5EF4-FFF2-40B4-BE49-F238E27FC236}">
                  <a16:creationId xmlns:a16="http://schemas.microsoft.com/office/drawing/2014/main" id="{FC602633-991A-97F3-484D-D2BEF7D329BE}"/>
                </a:ext>
              </a:extLst>
            </p:cNvPr>
            <p:cNvSpPr txBox="1"/>
            <p:nvPr/>
          </p:nvSpPr>
          <p:spPr>
            <a:xfrm>
              <a:off x="3584246" y="3102105"/>
              <a:ext cx="261712" cy="369332"/>
            </a:xfrm>
            <a:prstGeom prst="rect">
              <a:avLst/>
            </a:prstGeom>
            <a:noFill/>
          </p:spPr>
          <p:txBody>
            <a:bodyPr wrap="square" rtlCol="0">
              <a:spAutoFit/>
            </a:bodyPr>
            <a:lstStyle/>
            <a:p>
              <a:r>
                <a:rPr lang="de-DE" dirty="0">
                  <a:solidFill>
                    <a:schemeClr val="bg1"/>
                  </a:solidFill>
                  <a:latin typeface="Comic Sans MS" panose="030F0902030302020204" pitchFamily="66" charset="0"/>
                </a:rPr>
                <a:t>=</a:t>
              </a:r>
            </a:p>
          </p:txBody>
        </p:sp>
      </p:grpSp>
      <p:grpSp>
        <p:nvGrpSpPr>
          <p:cNvPr id="12" name="Gruppieren 11">
            <a:extLst>
              <a:ext uri="{FF2B5EF4-FFF2-40B4-BE49-F238E27FC236}">
                <a16:creationId xmlns:a16="http://schemas.microsoft.com/office/drawing/2014/main" id="{5EAB18E7-1294-211F-0781-EE026EDAA143}"/>
              </a:ext>
            </a:extLst>
          </p:cNvPr>
          <p:cNvGrpSpPr/>
          <p:nvPr/>
        </p:nvGrpSpPr>
        <p:grpSpPr>
          <a:xfrm>
            <a:off x="6867931" y="2851019"/>
            <a:ext cx="1513119" cy="2585323"/>
            <a:chOff x="1124541" y="2947218"/>
            <a:chExt cx="1513119" cy="2585323"/>
          </a:xfrm>
        </p:grpSpPr>
        <p:sp>
          <p:nvSpPr>
            <p:cNvPr id="18" name="Textfeld 17">
              <a:extLst>
                <a:ext uri="{FF2B5EF4-FFF2-40B4-BE49-F238E27FC236}">
                  <a16:creationId xmlns:a16="http://schemas.microsoft.com/office/drawing/2014/main" id="{6D4F66D0-945A-0D58-0E9F-D37ED5250FF5}"/>
                </a:ext>
              </a:extLst>
            </p:cNvPr>
            <p:cNvSpPr txBox="1"/>
            <p:nvPr/>
          </p:nvSpPr>
          <p:spPr>
            <a:xfrm>
              <a:off x="1124541" y="2947218"/>
              <a:ext cx="665700" cy="2585323"/>
            </a:xfrm>
            <a:prstGeom prst="rect">
              <a:avLst/>
            </a:prstGeom>
            <a:noFill/>
          </p:spPr>
          <p:txBody>
            <a:bodyPr wrap="square" rtlCol="0">
              <a:spAutoFit/>
            </a:bodyPr>
            <a:lstStyle/>
            <a:p>
              <a:r>
                <a:rPr lang="de-DE" dirty="0">
                  <a:solidFill>
                    <a:schemeClr val="bg1"/>
                  </a:solidFill>
                  <a:latin typeface="Comic Sans MS" panose="030F0902030302020204" pitchFamily="66" charset="0"/>
                </a:rPr>
                <a:t>  5</a:t>
              </a:r>
              <a:r>
                <a:rPr lang="de-DE" sz="1100" dirty="0">
                  <a:solidFill>
                    <a:schemeClr val="bg1"/>
                  </a:solidFill>
                  <a:latin typeface="Comic Sans MS" panose="030F0902030302020204" pitchFamily="66" charset="0"/>
                </a:rPr>
                <a:t> </a:t>
              </a:r>
              <a:r>
                <a:rPr lang="de-DE" dirty="0">
                  <a:solidFill>
                    <a:schemeClr val="bg1"/>
                  </a:solidFill>
                  <a:latin typeface="Comic Sans MS" panose="030F0902030302020204" pitchFamily="66" charset="0"/>
                </a:rPr>
                <a:t>+ </a:t>
              </a:r>
            </a:p>
            <a:p>
              <a:r>
                <a:rPr lang="de-DE" dirty="0">
                  <a:solidFill>
                    <a:schemeClr val="bg1"/>
                  </a:solidFill>
                  <a:latin typeface="Comic Sans MS" panose="030F0902030302020204" pitchFamily="66" charset="0"/>
                </a:rPr>
                <a:t>  7 + </a:t>
              </a:r>
            </a:p>
            <a:p>
              <a:r>
                <a:rPr lang="de-DE" dirty="0">
                  <a:solidFill>
                    <a:schemeClr val="bg1"/>
                  </a:solidFill>
                  <a:latin typeface="Comic Sans MS" panose="030F0902030302020204" pitchFamily="66" charset="0"/>
                </a:rPr>
                <a:t>  4 + </a:t>
              </a:r>
            </a:p>
            <a:p>
              <a:r>
                <a:rPr lang="de-DE" dirty="0">
                  <a:solidFill>
                    <a:schemeClr val="bg1"/>
                  </a:solidFill>
                  <a:latin typeface="Comic Sans MS" panose="030F0902030302020204" pitchFamily="66" charset="0"/>
                </a:rPr>
                <a:t>  1 + </a:t>
              </a:r>
            </a:p>
            <a:p>
              <a:r>
                <a:rPr lang="de-DE" dirty="0">
                  <a:solidFill>
                    <a:schemeClr val="bg1"/>
                  </a:solidFill>
                  <a:latin typeface="Comic Sans MS" panose="030F0902030302020204" pitchFamily="66" charset="0"/>
                </a:rPr>
                <a:t>  3 + </a:t>
              </a:r>
            </a:p>
            <a:p>
              <a:r>
                <a:rPr lang="de-DE" dirty="0">
                  <a:solidFill>
                    <a:schemeClr val="bg1"/>
                  </a:solidFill>
                  <a:latin typeface="Comic Sans MS" panose="030F0902030302020204" pitchFamily="66" charset="0"/>
                </a:rPr>
                <a:t>  6 + </a:t>
              </a:r>
            </a:p>
            <a:p>
              <a:r>
                <a:rPr lang="de-DE" dirty="0">
                  <a:solidFill>
                    <a:schemeClr val="bg1"/>
                  </a:solidFill>
                  <a:latin typeface="Comic Sans MS" panose="030F0902030302020204" pitchFamily="66" charset="0"/>
                </a:rPr>
                <a:t>  2 + </a:t>
              </a:r>
            </a:p>
            <a:p>
              <a:r>
                <a:rPr lang="de-DE" dirty="0">
                  <a:solidFill>
                    <a:schemeClr val="bg1"/>
                  </a:solidFill>
                  <a:latin typeface="Comic Sans MS" panose="030F0902030302020204" pitchFamily="66" charset="0"/>
                </a:rPr>
                <a:t>  </a:t>
              </a:r>
            </a:p>
            <a:p>
              <a:r>
                <a:rPr lang="de-DE" dirty="0">
                  <a:solidFill>
                    <a:schemeClr val="bg1"/>
                  </a:solidFill>
                  <a:latin typeface="Comic Sans MS" panose="030F0902030302020204" pitchFamily="66" charset="0"/>
                </a:rPr>
                <a:t>   </a:t>
              </a:r>
            </a:p>
          </p:txBody>
        </p:sp>
        <p:sp>
          <p:nvSpPr>
            <p:cNvPr id="22" name="Textfeld 21">
              <a:extLst>
                <a:ext uri="{FF2B5EF4-FFF2-40B4-BE49-F238E27FC236}">
                  <a16:creationId xmlns:a16="http://schemas.microsoft.com/office/drawing/2014/main" id="{E836D773-7819-1BE5-4C5F-BE4121CD969A}"/>
                </a:ext>
              </a:extLst>
            </p:cNvPr>
            <p:cNvSpPr txBox="1"/>
            <p:nvPr/>
          </p:nvSpPr>
          <p:spPr>
            <a:xfrm>
              <a:off x="1597771" y="2947218"/>
              <a:ext cx="665700" cy="2585323"/>
            </a:xfrm>
            <a:prstGeom prst="rect">
              <a:avLst/>
            </a:prstGeom>
            <a:noFill/>
          </p:spPr>
          <p:txBody>
            <a:bodyPr wrap="square" rtlCol="0">
              <a:spAutoFit/>
            </a:bodyPr>
            <a:lstStyle/>
            <a:p>
              <a:r>
                <a:rPr lang="de-DE" dirty="0">
                  <a:solidFill>
                    <a:schemeClr val="bg1"/>
                  </a:solidFill>
                  <a:latin typeface="Comic Sans MS" panose="030F0902030302020204" pitchFamily="66" charset="0"/>
                </a:rPr>
                <a:t> 5 =</a:t>
              </a:r>
            </a:p>
            <a:p>
              <a:r>
                <a:rPr lang="de-DE" dirty="0">
                  <a:solidFill>
                    <a:schemeClr val="bg1"/>
                  </a:solidFill>
                  <a:latin typeface="Comic Sans MS" panose="030F0902030302020204" pitchFamily="66" charset="0"/>
                </a:rPr>
                <a:t> 3 =</a:t>
              </a:r>
            </a:p>
            <a:p>
              <a:r>
                <a:rPr lang="de-DE" dirty="0">
                  <a:solidFill>
                    <a:schemeClr val="bg1"/>
                  </a:solidFill>
                  <a:latin typeface="Comic Sans MS" panose="030F0902030302020204" pitchFamily="66" charset="0"/>
                </a:rPr>
                <a:t> 6 =</a:t>
              </a:r>
            </a:p>
            <a:p>
              <a:r>
                <a:rPr lang="de-DE" dirty="0">
                  <a:solidFill>
                    <a:schemeClr val="bg1"/>
                  </a:solidFill>
                  <a:latin typeface="Comic Sans MS" panose="030F0902030302020204" pitchFamily="66" charset="0"/>
                </a:rPr>
                <a:t> 9 =</a:t>
              </a:r>
            </a:p>
            <a:p>
              <a:r>
                <a:rPr lang="de-DE" dirty="0">
                  <a:solidFill>
                    <a:schemeClr val="bg1"/>
                  </a:solidFill>
                  <a:latin typeface="Comic Sans MS" panose="030F0902030302020204" pitchFamily="66" charset="0"/>
                </a:rPr>
                <a:t> 7 =</a:t>
              </a:r>
            </a:p>
            <a:p>
              <a:r>
                <a:rPr lang="de-DE" dirty="0">
                  <a:solidFill>
                    <a:schemeClr val="bg1"/>
                  </a:solidFill>
                  <a:latin typeface="Comic Sans MS" panose="030F0902030302020204" pitchFamily="66" charset="0"/>
                </a:rPr>
                <a:t> 4 =</a:t>
              </a:r>
            </a:p>
            <a:p>
              <a:r>
                <a:rPr lang="de-DE" dirty="0">
                  <a:solidFill>
                    <a:schemeClr val="bg1"/>
                  </a:solidFill>
                  <a:latin typeface="Comic Sans MS" panose="030F0902030302020204" pitchFamily="66" charset="0"/>
                </a:rPr>
                <a:t> 8 =</a:t>
              </a:r>
            </a:p>
            <a:p>
              <a:r>
                <a:rPr lang="de-DE" dirty="0">
                  <a:solidFill>
                    <a:schemeClr val="bg1"/>
                  </a:solidFill>
                  <a:latin typeface="Comic Sans MS" panose="030F0902030302020204" pitchFamily="66" charset="0"/>
                </a:rPr>
                <a:t> </a:t>
              </a:r>
            </a:p>
            <a:p>
              <a:r>
                <a:rPr lang="de-DE" dirty="0">
                  <a:solidFill>
                    <a:schemeClr val="bg1"/>
                  </a:solidFill>
                  <a:latin typeface="Comic Sans MS" panose="030F0902030302020204" pitchFamily="66" charset="0"/>
                </a:rPr>
                <a:t> </a:t>
              </a:r>
            </a:p>
          </p:txBody>
        </p:sp>
        <p:sp>
          <p:nvSpPr>
            <p:cNvPr id="26" name="Textfeld 25">
              <a:extLst>
                <a:ext uri="{FF2B5EF4-FFF2-40B4-BE49-F238E27FC236}">
                  <a16:creationId xmlns:a16="http://schemas.microsoft.com/office/drawing/2014/main" id="{BF18B3A9-56E0-D082-D029-A93993D170D6}"/>
                </a:ext>
              </a:extLst>
            </p:cNvPr>
            <p:cNvSpPr txBox="1"/>
            <p:nvPr/>
          </p:nvSpPr>
          <p:spPr>
            <a:xfrm>
              <a:off x="1971960" y="2947218"/>
              <a:ext cx="665700" cy="2031325"/>
            </a:xfrm>
            <a:prstGeom prst="rect">
              <a:avLst/>
            </a:prstGeom>
            <a:noFill/>
          </p:spPr>
          <p:txBody>
            <a:bodyPr wrap="square" rtlCol="0">
              <a:spAutoFit/>
            </a:bodyPr>
            <a:lstStyle/>
            <a:p>
              <a:r>
                <a:rPr lang="de-DE" dirty="0">
                  <a:solidFill>
                    <a:schemeClr val="bg1"/>
                  </a:solidFill>
                  <a:latin typeface="Comic Sans MS" panose="030F0902030302020204" pitchFamily="66" charset="0"/>
                </a:rPr>
                <a:t> 10</a:t>
              </a:r>
              <a:r>
                <a:rPr lang="de-DE" sz="1100" dirty="0">
                  <a:solidFill>
                    <a:schemeClr val="bg1"/>
                  </a:solidFill>
                  <a:latin typeface="Comic Sans MS" panose="030F0902030302020204" pitchFamily="66" charset="0"/>
                </a:rPr>
                <a:t> </a:t>
              </a:r>
              <a:r>
                <a:rPr lang="de-DE" dirty="0">
                  <a:solidFill>
                    <a:schemeClr val="bg1"/>
                  </a:solidFill>
                  <a:latin typeface="Comic Sans MS" panose="030F0902030302020204" pitchFamily="66" charset="0"/>
                </a:rPr>
                <a:t> </a:t>
              </a:r>
            </a:p>
            <a:p>
              <a:r>
                <a:rPr lang="de-DE" dirty="0">
                  <a:solidFill>
                    <a:schemeClr val="bg1"/>
                  </a:solidFill>
                  <a:latin typeface="Comic Sans MS" panose="030F0902030302020204" pitchFamily="66" charset="0"/>
                </a:rPr>
                <a:t> 10  </a:t>
              </a:r>
            </a:p>
            <a:p>
              <a:r>
                <a:rPr lang="de-DE" dirty="0">
                  <a:solidFill>
                    <a:schemeClr val="bg1"/>
                  </a:solidFill>
                  <a:latin typeface="Comic Sans MS" panose="030F0902030302020204" pitchFamily="66" charset="0"/>
                </a:rPr>
                <a:t> 10  </a:t>
              </a:r>
            </a:p>
            <a:p>
              <a:r>
                <a:rPr lang="de-DE" dirty="0">
                  <a:solidFill>
                    <a:schemeClr val="bg1"/>
                  </a:solidFill>
                  <a:latin typeface="Comic Sans MS" panose="030F0902030302020204" pitchFamily="66" charset="0"/>
                </a:rPr>
                <a:t> 10  </a:t>
              </a:r>
            </a:p>
            <a:p>
              <a:r>
                <a:rPr lang="de-DE" dirty="0">
                  <a:solidFill>
                    <a:schemeClr val="bg1"/>
                  </a:solidFill>
                  <a:latin typeface="Comic Sans MS" panose="030F0902030302020204" pitchFamily="66" charset="0"/>
                </a:rPr>
                <a:t> 10  </a:t>
              </a:r>
            </a:p>
            <a:p>
              <a:r>
                <a:rPr lang="de-DE" dirty="0">
                  <a:solidFill>
                    <a:schemeClr val="bg1"/>
                  </a:solidFill>
                  <a:latin typeface="Comic Sans MS" panose="030F0902030302020204" pitchFamily="66" charset="0"/>
                </a:rPr>
                <a:t> 10  </a:t>
              </a:r>
            </a:p>
            <a:p>
              <a:r>
                <a:rPr lang="de-DE" dirty="0">
                  <a:solidFill>
                    <a:schemeClr val="bg1"/>
                  </a:solidFill>
                  <a:latin typeface="Comic Sans MS" panose="030F0902030302020204" pitchFamily="66" charset="0"/>
                </a:rPr>
                <a:t> 10  </a:t>
              </a:r>
            </a:p>
          </p:txBody>
        </p:sp>
      </p:grpSp>
      <p:sp>
        <p:nvSpPr>
          <p:cNvPr id="7" name="Textfeld 6">
            <a:extLst>
              <a:ext uri="{FF2B5EF4-FFF2-40B4-BE49-F238E27FC236}">
                <a16:creationId xmlns:a16="http://schemas.microsoft.com/office/drawing/2014/main" id="{0B422B3F-18EA-620E-BD0F-89DBF4CCECD2}"/>
              </a:ext>
            </a:extLst>
          </p:cNvPr>
          <p:cNvSpPr txBox="1"/>
          <p:nvPr/>
        </p:nvSpPr>
        <p:spPr>
          <a:xfrm>
            <a:off x="796445" y="5973066"/>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12870980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87" y="2076004"/>
            <a:ext cx="7851361" cy="440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1">
            <a:extLst>
              <a:ext uri="{FF2B5EF4-FFF2-40B4-BE49-F238E27FC236}">
                <a16:creationId xmlns:a16="http://schemas.microsoft.com/office/drawing/2014/main" id="{22A8FB6E-CB98-EF5A-3F15-52653D84A07D}"/>
              </a:ext>
            </a:extLst>
          </p:cNvPr>
          <p:cNvSpPr>
            <a:spLocks noGrp="1"/>
          </p:cNvSpPr>
          <p:nvPr>
            <p:ph type="title"/>
          </p:nvPr>
        </p:nvSpPr>
        <p:spPr/>
        <p:txBody>
          <a:bodyPr>
            <a:normAutofit/>
          </a:bodyPr>
          <a:lstStyle/>
          <a:p>
            <a:r>
              <a:rPr lang="de-DE" dirty="0"/>
              <a:t>Einfache Aufgaben thematisieren</a:t>
            </a:r>
            <a:endParaRPr lang="de-DE" sz="2700" dirty="0"/>
          </a:p>
        </p:txBody>
      </p:sp>
      <p:sp>
        <p:nvSpPr>
          <p:cNvPr id="18" name="Textplatzhalter 2">
            <a:extLst>
              <a:ext uri="{FF2B5EF4-FFF2-40B4-BE49-F238E27FC236}">
                <a16:creationId xmlns:a16="http://schemas.microsoft.com/office/drawing/2014/main" id="{3C677D12-B021-699F-679F-54F4EFD884E4}"/>
              </a:ext>
            </a:extLst>
          </p:cNvPr>
          <p:cNvSpPr>
            <a:spLocks noGrp="1"/>
          </p:cNvSpPr>
          <p:nvPr>
            <p:ph type="body" sz="quarter" idx="13"/>
          </p:nvPr>
        </p:nvSpPr>
        <p:spPr/>
        <p:txBody>
          <a:bodyPr/>
          <a:lstStyle/>
          <a:p>
            <a:r>
              <a:rPr lang="de-DE" dirty="0"/>
              <a:t>EINFACHE AUFGABEN SORTIEREN UND DARÜBER SPRECHEN</a:t>
            </a:r>
          </a:p>
        </p:txBody>
      </p:sp>
      <p:sp>
        <p:nvSpPr>
          <p:cNvPr id="4" name="Inhaltsplatzhalter 3">
            <a:extLst>
              <a:ext uri="{FF2B5EF4-FFF2-40B4-BE49-F238E27FC236}">
                <a16:creationId xmlns:a16="http://schemas.microsoft.com/office/drawing/2014/main" id="{2B64946C-5851-2B8C-3B6B-9B1520FD3A7A}"/>
              </a:ext>
            </a:extLst>
          </p:cNvPr>
          <p:cNvSpPr>
            <a:spLocks noGrp="1"/>
          </p:cNvSpPr>
          <p:nvPr>
            <p:ph idx="1"/>
          </p:nvPr>
        </p:nvSpPr>
        <p:spPr>
          <a:xfrm>
            <a:off x="1096423" y="1748860"/>
            <a:ext cx="7564125" cy="4418617"/>
          </a:xfrm>
        </p:spPr>
        <p:txBody>
          <a:bodyPr/>
          <a:lstStyle/>
          <a:p>
            <a:r>
              <a:rPr lang="de-DE" dirty="0"/>
              <a:t>Die Zusammenhänge werden in der Darstellung mit Plättchen deutlich:</a:t>
            </a:r>
          </a:p>
        </p:txBody>
      </p:sp>
      <p:sp>
        <p:nvSpPr>
          <p:cNvPr id="5" name="Datumsplatzhalter 4">
            <a:extLst>
              <a:ext uri="{FF2B5EF4-FFF2-40B4-BE49-F238E27FC236}">
                <a16:creationId xmlns:a16="http://schemas.microsoft.com/office/drawing/2014/main" id="{A899069B-B2BE-E278-F35C-9C989EAF4B7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70B5AF93-B080-F5F4-A430-2B02C38C2BDA}"/>
              </a:ext>
            </a:extLst>
          </p:cNvPr>
          <p:cNvSpPr>
            <a:spLocks noGrp="1"/>
          </p:cNvSpPr>
          <p:nvPr>
            <p:ph type="sldNum" sz="quarter" idx="12"/>
          </p:nvPr>
        </p:nvSpPr>
        <p:spPr/>
        <p:txBody>
          <a:bodyPr/>
          <a:lstStyle/>
          <a:p>
            <a:fld id="{C3752B7C-18A9-864D-BBCB-54A9F41B5594}" type="slidenum">
              <a:rPr lang="de-DE" smtClean="0"/>
              <a:pPr/>
              <a:t>65</a:t>
            </a:fld>
            <a:endParaRPr lang="de-DE" dirty="0"/>
          </a:p>
        </p:txBody>
      </p:sp>
      <p:sp>
        <p:nvSpPr>
          <p:cNvPr id="2" name="Textfeld 1"/>
          <p:cNvSpPr txBox="1"/>
          <p:nvPr/>
        </p:nvSpPr>
        <p:spPr>
          <a:xfrm>
            <a:off x="1111094" y="2980221"/>
            <a:ext cx="756604"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mit 0</a:t>
            </a:r>
          </a:p>
        </p:txBody>
      </p:sp>
      <p:sp>
        <p:nvSpPr>
          <p:cNvPr id="10" name="Textfeld 9"/>
          <p:cNvSpPr txBox="1"/>
          <p:nvPr/>
        </p:nvSpPr>
        <p:spPr>
          <a:xfrm>
            <a:off x="4791784" y="3004413"/>
            <a:ext cx="756605"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mit 5</a:t>
            </a:r>
          </a:p>
        </p:txBody>
      </p:sp>
      <p:pic>
        <p:nvPicPr>
          <p:cNvPr id="26" name="Grafik 25">
            <a:extLst>
              <a:ext uri="{FF2B5EF4-FFF2-40B4-BE49-F238E27FC236}">
                <a16:creationId xmlns:a16="http://schemas.microsoft.com/office/drawing/2014/main" id="{3FA4BCD2-8A5B-8455-044D-968CA37DEA10}"/>
              </a:ext>
            </a:extLst>
          </p:cNvPr>
          <p:cNvPicPr>
            <a:picLocks noChangeAspect="1"/>
          </p:cNvPicPr>
          <p:nvPr/>
        </p:nvPicPr>
        <p:blipFill>
          <a:blip r:embed="rId4"/>
          <a:stretch>
            <a:fillRect/>
          </a:stretch>
        </p:blipFill>
        <p:spPr>
          <a:xfrm>
            <a:off x="1186897" y="3416567"/>
            <a:ext cx="2587280" cy="284992"/>
          </a:xfrm>
          <a:prstGeom prst="rect">
            <a:avLst/>
          </a:prstGeom>
        </p:spPr>
      </p:pic>
      <p:pic>
        <p:nvPicPr>
          <p:cNvPr id="28" name="Grafik 27">
            <a:extLst>
              <a:ext uri="{FF2B5EF4-FFF2-40B4-BE49-F238E27FC236}">
                <a16:creationId xmlns:a16="http://schemas.microsoft.com/office/drawing/2014/main" id="{674DD2B0-B6FD-C587-ACC6-4825998AA2CD}"/>
              </a:ext>
            </a:extLst>
          </p:cNvPr>
          <p:cNvPicPr>
            <a:picLocks noChangeAspect="1"/>
          </p:cNvPicPr>
          <p:nvPr/>
        </p:nvPicPr>
        <p:blipFill>
          <a:blip r:embed="rId5"/>
          <a:stretch>
            <a:fillRect/>
          </a:stretch>
        </p:blipFill>
        <p:spPr>
          <a:xfrm>
            <a:off x="1233701" y="3458421"/>
            <a:ext cx="208891" cy="208891"/>
          </a:xfrm>
          <a:prstGeom prst="rect">
            <a:avLst/>
          </a:prstGeom>
        </p:spPr>
      </p:pic>
      <p:pic>
        <p:nvPicPr>
          <p:cNvPr id="32" name="Grafik 31">
            <a:extLst>
              <a:ext uri="{FF2B5EF4-FFF2-40B4-BE49-F238E27FC236}">
                <a16:creationId xmlns:a16="http://schemas.microsoft.com/office/drawing/2014/main" id="{1623F296-FB3F-B089-D092-8571E2F5334E}"/>
              </a:ext>
            </a:extLst>
          </p:cNvPr>
          <p:cNvPicPr>
            <a:picLocks noChangeAspect="1"/>
          </p:cNvPicPr>
          <p:nvPr/>
        </p:nvPicPr>
        <p:blipFill>
          <a:blip r:embed="rId4"/>
          <a:stretch>
            <a:fillRect/>
          </a:stretch>
        </p:blipFill>
        <p:spPr>
          <a:xfrm>
            <a:off x="1186897" y="3752724"/>
            <a:ext cx="2587280" cy="284992"/>
          </a:xfrm>
          <a:prstGeom prst="rect">
            <a:avLst/>
          </a:prstGeom>
        </p:spPr>
      </p:pic>
      <p:pic>
        <p:nvPicPr>
          <p:cNvPr id="33" name="Grafik 32">
            <a:extLst>
              <a:ext uri="{FF2B5EF4-FFF2-40B4-BE49-F238E27FC236}">
                <a16:creationId xmlns:a16="http://schemas.microsoft.com/office/drawing/2014/main" id="{3C532EFA-96BB-233E-525C-209A69B132CE}"/>
              </a:ext>
            </a:extLst>
          </p:cNvPr>
          <p:cNvPicPr>
            <a:picLocks noChangeAspect="1"/>
          </p:cNvPicPr>
          <p:nvPr/>
        </p:nvPicPr>
        <p:blipFill>
          <a:blip r:embed="rId5"/>
          <a:stretch>
            <a:fillRect/>
          </a:stretch>
        </p:blipFill>
        <p:spPr>
          <a:xfrm>
            <a:off x="1233701" y="3794578"/>
            <a:ext cx="208891" cy="208891"/>
          </a:xfrm>
          <a:prstGeom prst="rect">
            <a:avLst/>
          </a:prstGeom>
        </p:spPr>
      </p:pic>
      <p:pic>
        <p:nvPicPr>
          <p:cNvPr id="34" name="Grafik 33">
            <a:extLst>
              <a:ext uri="{FF2B5EF4-FFF2-40B4-BE49-F238E27FC236}">
                <a16:creationId xmlns:a16="http://schemas.microsoft.com/office/drawing/2014/main" id="{F1E54786-2F9B-5FBD-B649-9319040B0523}"/>
              </a:ext>
            </a:extLst>
          </p:cNvPr>
          <p:cNvPicPr>
            <a:picLocks noChangeAspect="1"/>
          </p:cNvPicPr>
          <p:nvPr/>
        </p:nvPicPr>
        <p:blipFill>
          <a:blip r:embed="rId5"/>
          <a:stretch>
            <a:fillRect/>
          </a:stretch>
        </p:blipFill>
        <p:spPr>
          <a:xfrm>
            <a:off x="1489396" y="3794578"/>
            <a:ext cx="208891" cy="208891"/>
          </a:xfrm>
          <a:prstGeom prst="rect">
            <a:avLst/>
          </a:prstGeom>
        </p:spPr>
      </p:pic>
      <p:pic>
        <p:nvPicPr>
          <p:cNvPr id="37" name="Grafik 36">
            <a:extLst>
              <a:ext uri="{FF2B5EF4-FFF2-40B4-BE49-F238E27FC236}">
                <a16:creationId xmlns:a16="http://schemas.microsoft.com/office/drawing/2014/main" id="{374A20CB-B6A0-AB4C-19E2-1F48319DE205}"/>
              </a:ext>
            </a:extLst>
          </p:cNvPr>
          <p:cNvPicPr>
            <a:picLocks noChangeAspect="1"/>
          </p:cNvPicPr>
          <p:nvPr/>
        </p:nvPicPr>
        <p:blipFill>
          <a:blip r:embed="rId4"/>
          <a:stretch>
            <a:fillRect/>
          </a:stretch>
        </p:blipFill>
        <p:spPr>
          <a:xfrm>
            <a:off x="1186897" y="4075826"/>
            <a:ext cx="2587280" cy="284992"/>
          </a:xfrm>
          <a:prstGeom prst="rect">
            <a:avLst/>
          </a:prstGeom>
        </p:spPr>
      </p:pic>
      <p:pic>
        <p:nvPicPr>
          <p:cNvPr id="38" name="Grafik 37">
            <a:extLst>
              <a:ext uri="{FF2B5EF4-FFF2-40B4-BE49-F238E27FC236}">
                <a16:creationId xmlns:a16="http://schemas.microsoft.com/office/drawing/2014/main" id="{B51D8448-4C89-DBBA-2189-221D9B8F828C}"/>
              </a:ext>
            </a:extLst>
          </p:cNvPr>
          <p:cNvPicPr>
            <a:picLocks noChangeAspect="1"/>
          </p:cNvPicPr>
          <p:nvPr/>
        </p:nvPicPr>
        <p:blipFill>
          <a:blip r:embed="rId5"/>
          <a:stretch>
            <a:fillRect/>
          </a:stretch>
        </p:blipFill>
        <p:spPr>
          <a:xfrm>
            <a:off x="1233701" y="4117680"/>
            <a:ext cx="208891" cy="208891"/>
          </a:xfrm>
          <a:prstGeom prst="rect">
            <a:avLst/>
          </a:prstGeom>
        </p:spPr>
      </p:pic>
      <p:pic>
        <p:nvPicPr>
          <p:cNvPr id="44" name="Grafik 43">
            <a:extLst>
              <a:ext uri="{FF2B5EF4-FFF2-40B4-BE49-F238E27FC236}">
                <a16:creationId xmlns:a16="http://schemas.microsoft.com/office/drawing/2014/main" id="{2CA88C01-B7C7-7D1F-5A69-92D94BB71B2B}"/>
              </a:ext>
            </a:extLst>
          </p:cNvPr>
          <p:cNvPicPr>
            <a:picLocks noChangeAspect="1"/>
          </p:cNvPicPr>
          <p:nvPr/>
        </p:nvPicPr>
        <p:blipFill>
          <a:blip r:embed="rId5"/>
          <a:stretch>
            <a:fillRect/>
          </a:stretch>
        </p:blipFill>
        <p:spPr>
          <a:xfrm>
            <a:off x="1489396" y="4117680"/>
            <a:ext cx="208891" cy="208891"/>
          </a:xfrm>
          <a:prstGeom prst="rect">
            <a:avLst/>
          </a:prstGeom>
        </p:spPr>
      </p:pic>
      <p:pic>
        <p:nvPicPr>
          <p:cNvPr id="45" name="Grafik 44">
            <a:extLst>
              <a:ext uri="{FF2B5EF4-FFF2-40B4-BE49-F238E27FC236}">
                <a16:creationId xmlns:a16="http://schemas.microsoft.com/office/drawing/2014/main" id="{CBE45F56-DBAC-F3FF-6068-2114A5B4654D}"/>
              </a:ext>
            </a:extLst>
          </p:cNvPr>
          <p:cNvPicPr>
            <a:picLocks noChangeAspect="1"/>
          </p:cNvPicPr>
          <p:nvPr/>
        </p:nvPicPr>
        <p:blipFill>
          <a:blip r:embed="rId5"/>
          <a:stretch>
            <a:fillRect/>
          </a:stretch>
        </p:blipFill>
        <p:spPr>
          <a:xfrm>
            <a:off x="1735039" y="4117680"/>
            <a:ext cx="208891" cy="208891"/>
          </a:xfrm>
          <a:prstGeom prst="rect">
            <a:avLst/>
          </a:prstGeom>
        </p:spPr>
      </p:pic>
      <p:pic>
        <p:nvPicPr>
          <p:cNvPr id="51" name="Grafik 50">
            <a:extLst>
              <a:ext uri="{FF2B5EF4-FFF2-40B4-BE49-F238E27FC236}">
                <a16:creationId xmlns:a16="http://schemas.microsoft.com/office/drawing/2014/main" id="{D2B8C6BD-6DCD-4CB2-BA73-1BDF034BA108}"/>
              </a:ext>
            </a:extLst>
          </p:cNvPr>
          <p:cNvPicPr>
            <a:picLocks noChangeAspect="1"/>
          </p:cNvPicPr>
          <p:nvPr/>
        </p:nvPicPr>
        <p:blipFill>
          <a:blip r:embed="rId4"/>
          <a:stretch>
            <a:fillRect/>
          </a:stretch>
        </p:blipFill>
        <p:spPr>
          <a:xfrm>
            <a:off x="1186897" y="4411983"/>
            <a:ext cx="2587280" cy="284992"/>
          </a:xfrm>
          <a:prstGeom prst="rect">
            <a:avLst/>
          </a:prstGeom>
        </p:spPr>
      </p:pic>
      <p:pic>
        <p:nvPicPr>
          <p:cNvPr id="55" name="Grafik 54">
            <a:extLst>
              <a:ext uri="{FF2B5EF4-FFF2-40B4-BE49-F238E27FC236}">
                <a16:creationId xmlns:a16="http://schemas.microsoft.com/office/drawing/2014/main" id="{A7353364-A4C5-9AA0-2E40-B0DDA638D3B7}"/>
              </a:ext>
            </a:extLst>
          </p:cNvPr>
          <p:cNvPicPr>
            <a:picLocks noChangeAspect="1"/>
          </p:cNvPicPr>
          <p:nvPr/>
        </p:nvPicPr>
        <p:blipFill>
          <a:blip r:embed="rId5"/>
          <a:stretch>
            <a:fillRect/>
          </a:stretch>
        </p:blipFill>
        <p:spPr>
          <a:xfrm>
            <a:off x="1233701" y="4453837"/>
            <a:ext cx="208891" cy="208891"/>
          </a:xfrm>
          <a:prstGeom prst="rect">
            <a:avLst/>
          </a:prstGeom>
        </p:spPr>
      </p:pic>
      <p:pic>
        <p:nvPicPr>
          <p:cNvPr id="56" name="Grafik 55">
            <a:extLst>
              <a:ext uri="{FF2B5EF4-FFF2-40B4-BE49-F238E27FC236}">
                <a16:creationId xmlns:a16="http://schemas.microsoft.com/office/drawing/2014/main" id="{1566756D-1ECA-E1DB-F420-C8488EEEF603}"/>
              </a:ext>
            </a:extLst>
          </p:cNvPr>
          <p:cNvPicPr>
            <a:picLocks noChangeAspect="1"/>
          </p:cNvPicPr>
          <p:nvPr/>
        </p:nvPicPr>
        <p:blipFill>
          <a:blip r:embed="rId5"/>
          <a:stretch>
            <a:fillRect/>
          </a:stretch>
        </p:blipFill>
        <p:spPr>
          <a:xfrm>
            <a:off x="1489396" y="4453837"/>
            <a:ext cx="208891" cy="208891"/>
          </a:xfrm>
          <a:prstGeom prst="rect">
            <a:avLst/>
          </a:prstGeom>
        </p:spPr>
      </p:pic>
      <p:pic>
        <p:nvPicPr>
          <p:cNvPr id="57" name="Grafik 56">
            <a:extLst>
              <a:ext uri="{FF2B5EF4-FFF2-40B4-BE49-F238E27FC236}">
                <a16:creationId xmlns:a16="http://schemas.microsoft.com/office/drawing/2014/main" id="{1D73520F-656C-483B-E51D-C8510BEB8704}"/>
              </a:ext>
            </a:extLst>
          </p:cNvPr>
          <p:cNvPicPr>
            <a:picLocks noChangeAspect="1"/>
          </p:cNvPicPr>
          <p:nvPr/>
        </p:nvPicPr>
        <p:blipFill>
          <a:blip r:embed="rId5"/>
          <a:stretch>
            <a:fillRect/>
          </a:stretch>
        </p:blipFill>
        <p:spPr>
          <a:xfrm>
            <a:off x="1735039" y="4453837"/>
            <a:ext cx="208891" cy="208891"/>
          </a:xfrm>
          <a:prstGeom prst="rect">
            <a:avLst/>
          </a:prstGeom>
        </p:spPr>
      </p:pic>
      <p:pic>
        <p:nvPicPr>
          <p:cNvPr id="59" name="Grafik 58">
            <a:extLst>
              <a:ext uri="{FF2B5EF4-FFF2-40B4-BE49-F238E27FC236}">
                <a16:creationId xmlns:a16="http://schemas.microsoft.com/office/drawing/2014/main" id="{BF77A46B-6B31-90F7-4C05-52C6B71A6435}"/>
              </a:ext>
            </a:extLst>
          </p:cNvPr>
          <p:cNvPicPr>
            <a:picLocks noChangeAspect="1"/>
          </p:cNvPicPr>
          <p:nvPr/>
        </p:nvPicPr>
        <p:blipFill>
          <a:blip r:embed="rId4"/>
          <a:stretch>
            <a:fillRect/>
          </a:stretch>
        </p:blipFill>
        <p:spPr>
          <a:xfrm>
            <a:off x="1186897" y="4743208"/>
            <a:ext cx="2587280" cy="284992"/>
          </a:xfrm>
          <a:prstGeom prst="rect">
            <a:avLst/>
          </a:prstGeom>
        </p:spPr>
      </p:pic>
      <p:pic>
        <p:nvPicPr>
          <p:cNvPr id="60" name="Grafik 59">
            <a:extLst>
              <a:ext uri="{FF2B5EF4-FFF2-40B4-BE49-F238E27FC236}">
                <a16:creationId xmlns:a16="http://schemas.microsoft.com/office/drawing/2014/main" id="{053A5F1F-2613-80AC-40AE-125EA2BE5A35}"/>
              </a:ext>
            </a:extLst>
          </p:cNvPr>
          <p:cNvPicPr>
            <a:picLocks noChangeAspect="1"/>
          </p:cNvPicPr>
          <p:nvPr/>
        </p:nvPicPr>
        <p:blipFill>
          <a:blip r:embed="rId5"/>
          <a:stretch>
            <a:fillRect/>
          </a:stretch>
        </p:blipFill>
        <p:spPr>
          <a:xfrm>
            <a:off x="1233701" y="4785062"/>
            <a:ext cx="208891" cy="208891"/>
          </a:xfrm>
          <a:prstGeom prst="rect">
            <a:avLst/>
          </a:prstGeom>
        </p:spPr>
      </p:pic>
      <p:pic>
        <p:nvPicPr>
          <p:cNvPr id="61" name="Grafik 60">
            <a:extLst>
              <a:ext uri="{FF2B5EF4-FFF2-40B4-BE49-F238E27FC236}">
                <a16:creationId xmlns:a16="http://schemas.microsoft.com/office/drawing/2014/main" id="{E6586919-7FAF-B576-EF91-EF434E4D0236}"/>
              </a:ext>
            </a:extLst>
          </p:cNvPr>
          <p:cNvPicPr>
            <a:picLocks noChangeAspect="1"/>
          </p:cNvPicPr>
          <p:nvPr/>
        </p:nvPicPr>
        <p:blipFill>
          <a:blip r:embed="rId5"/>
          <a:stretch>
            <a:fillRect/>
          </a:stretch>
        </p:blipFill>
        <p:spPr>
          <a:xfrm>
            <a:off x="1489396" y="4785062"/>
            <a:ext cx="208891" cy="208891"/>
          </a:xfrm>
          <a:prstGeom prst="rect">
            <a:avLst/>
          </a:prstGeom>
        </p:spPr>
      </p:pic>
      <p:pic>
        <p:nvPicPr>
          <p:cNvPr id="62" name="Grafik 61">
            <a:extLst>
              <a:ext uri="{FF2B5EF4-FFF2-40B4-BE49-F238E27FC236}">
                <a16:creationId xmlns:a16="http://schemas.microsoft.com/office/drawing/2014/main" id="{36837217-9135-1570-CF56-B09A0A992961}"/>
              </a:ext>
            </a:extLst>
          </p:cNvPr>
          <p:cNvPicPr>
            <a:picLocks noChangeAspect="1"/>
          </p:cNvPicPr>
          <p:nvPr/>
        </p:nvPicPr>
        <p:blipFill>
          <a:blip r:embed="rId5"/>
          <a:stretch>
            <a:fillRect/>
          </a:stretch>
        </p:blipFill>
        <p:spPr>
          <a:xfrm>
            <a:off x="1735039" y="4785062"/>
            <a:ext cx="208891" cy="208891"/>
          </a:xfrm>
          <a:prstGeom prst="rect">
            <a:avLst/>
          </a:prstGeom>
        </p:spPr>
      </p:pic>
      <p:pic>
        <p:nvPicPr>
          <p:cNvPr id="63" name="Grafik 62">
            <a:extLst>
              <a:ext uri="{FF2B5EF4-FFF2-40B4-BE49-F238E27FC236}">
                <a16:creationId xmlns:a16="http://schemas.microsoft.com/office/drawing/2014/main" id="{A97E516D-D51A-D689-76EA-382E114CA9F4}"/>
              </a:ext>
            </a:extLst>
          </p:cNvPr>
          <p:cNvPicPr>
            <a:picLocks noChangeAspect="1"/>
          </p:cNvPicPr>
          <p:nvPr/>
        </p:nvPicPr>
        <p:blipFill>
          <a:blip r:embed="rId5"/>
          <a:stretch>
            <a:fillRect/>
          </a:stretch>
        </p:blipFill>
        <p:spPr>
          <a:xfrm>
            <a:off x="1980682" y="4785062"/>
            <a:ext cx="208891" cy="208891"/>
          </a:xfrm>
          <a:prstGeom prst="rect">
            <a:avLst/>
          </a:prstGeom>
        </p:spPr>
      </p:pic>
      <p:pic>
        <p:nvPicPr>
          <p:cNvPr id="58" name="Grafik 57">
            <a:extLst>
              <a:ext uri="{FF2B5EF4-FFF2-40B4-BE49-F238E27FC236}">
                <a16:creationId xmlns:a16="http://schemas.microsoft.com/office/drawing/2014/main" id="{04CF89FD-B77A-8853-71A8-7162878BEB67}"/>
              </a:ext>
            </a:extLst>
          </p:cNvPr>
          <p:cNvPicPr>
            <a:picLocks noChangeAspect="1"/>
          </p:cNvPicPr>
          <p:nvPr/>
        </p:nvPicPr>
        <p:blipFill>
          <a:blip r:embed="rId5"/>
          <a:stretch>
            <a:fillRect/>
          </a:stretch>
        </p:blipFill>
        <p:spPr>
          <a:xfrm>
            <a:off x="2226021" y="4779698"/>
            <a:ext cx="208891" cy="208891"/>
          </a:xfrm>
          <a:prstGeom prst="rect">
            <a:avLst/>
          </a:prstGeom>
        </p:spPr>
      </p:pic>
      <p:pic>
        <p:nvPicPr>
          <p:cNvPr id="72" name="Grafik 71">
            <a:extLst>
              <a:ext uri="{FF2B5EF4-FFF2-40B4-BE49-F238E27FC236}">
                <a16:creationId xmlns:a16="http://schemas.microsoft.com/office/drawing/2014/main" id="{FF40CCB9-4A31-03EC-F9ED-7CEE390DA78C}"/>
              </a:ext>
            </a:extLst>
          </p:cNvPr>
          <p:cNvPicPr>
            <a:picLocks noChangeAspect="1"/>
          </p:cNvPicPr>
          <p:nvPr/>
        </p:nvPicPr>
        <p:blipFill>
          <a:blip r:embed="rId5"/>
          <a:stretch>
            <a:fillRect/>
          </a:stretch>
        </p:blipFill>
        <p:spPr>
          <a:xfrm>
            <a:off x="1978121" y="4452922"/>
            <a:ext cx="208891" cy="208891"/>
          </a:xfrm>
          <a:prstGeom prst="rect">
            <a:avLst/>
          </a:prstGeom>
        </p:spPr>
      </p:pic>
      <p:sp>
        <p:nvSpPr>
          <p:cNvPr id="73" name="Textfeld 72">
            <a:extLst>
              <a:ext uri="{FF2B5EF4-FFF2-40B4-BE49-F238E27FC236}">
                <a16:creationId xmlns:a16="http://schemas.microsoft.com/office/drawing/2014/main" id="{F52C8C97-29B6-9FB0-D120-7C761AAB8CD6}"/>
              </a:ext>
            </a:extLst>
          </p:cNvPr>
          <p:cNvSpPr txBox="1"/>
          <p:nvPr/>
        </p:nvSpPr>
        <p:spPr>
          <a:xfrm>
            <a:off x="3801224" y="3360647"/>
            <a:ext cx="689967"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1 + 0</a:t>
            </a:r>
          </a:p>
        </p:txBody>
      </p:sp>
      <p:sp>
        <p:nvSpPr>
          <p:cNvPr id="74" name="Textfeld 73">
            <a:extLst>
              <a:ext uri="{FF2B5EF4-FFF2-40B4-BE49-F238E27FC236}">
                <a16:creationId xmlns:a16="http://schemas.microsoft.com/office/drawing/2014/main" id="{CFA12FDE-4B08-9642-6046-A8BA7F325697}"/>
              </a:ext>
            </a:extLst>
          </p:cNvPr>
          <p:cNvSpPr txBox="1"/>
          <p:nvPr/>
        </p:nvSpPr>
        <p:spPr>
          <a:xfrm>
            <a:off x="3771964" y="3675239"/>
            <a:ext cx="743451"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2 + 0</a:t>
            </a:r>
          </a:p>
        </p:txBody>
      </p:sp>
      <p:sp>
        <p:nvSpPr>
          <p:cNvPr id="75" name="Textfeld 74">
            <a:extLst>
              <a:ext uri="{FF2B5EF4-FFF2-40B4-BE49-F238E27FC236}">
                <a16:creationId xmlns:a16="http://schemas.microsoft.com/office/drawing/2014/main" id="{4F61E0A5-4E89-4DCE-FDCB-508AF21CF4EA}"/>
              </a:ext>
            </a:extLst>
          </p:cNvPr>
          <p:cNvSpPr txBox="1"/>
          <p:nvPr/>
        </p:nvSpPr>
        <p:spPr>
          <a:xfrm>
            <a:off x="3771964" y="4017632"/>
            <a:ext cx="743451"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3 + 0</a:t>
            </a:r>
          </a:p>
        </p:txBody>
      </p:sp>
      <p:sp>
        <p:nvSpPr>
          <p:cNvPr id="76" name="Textfeld 75">
            <a:extLst>
              <a:ext uri="{FF2B5EF4-FFF2-40B4-BE49-F238E27FC236}">
                <a16:creationId xmlns:a16="http://schemas.microsoft.com/office/drawing/2014/main" id="{D3B1EE84-956E-711C-24DD-3526FBBBA8A4}"/>
              </a:ext>
            </a:extLst>
          </p:cNvPr>
          <p:cNvSpPr txBox="1"/>
          <p:nvPr/>
        </p:nvSpPr>
        <p:spPr>
          <a:xfrm>
            <a:off x="3771964" y="4369091"/>
            <a:ext cx="757318"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4 + 0</a:t>
            </a:r>
          </a:p>
        </p:txBody>
      </p:sp>
      <p:sp>
        <p:nvSpPr>
          <p:cNvPr id="77" name="Textfeld 76">
            <a:extLst>
              <a:ext uri="{FF2B5EF4-FFF2-40B4-BE49-F238E27FC236}">
                <a16:creationId xmlns:a16="http://schemas.microsoft.com/office/drawing/2014/main" id="{B14DD227-C316-AB57-52D5-39AFA5B1836D}"/>
              </a:ext>
            </a:extLst>
          </p:cNvPr>
          <p:cNvSpPr txBox="1"/>
          <p:nvPr/>
        </p:nvSpPr>
        <p:spPr>
          <a:xfrm>
            <a:off x="3771964" y="4693611"/>
            <a:ext cx="757318"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5 + 0  </a:t>
            </a:r>
          </a:p>
        </p:txBody>
      </p:sp>
      <p:pic>
        <p:nvPicPr>
          <p:cNvPr id="103" name="Grafik 102">
            <a:extLst>
              <a:ext uri="{FF2B5EF4-FFF2-40B4-BE49-F238E27FC236}">
                <a16:creationId xmlns:a16="http://schemas.microsoft.com/office/drawing/2014/main" id="{6DDDB436-744C-FC48-39DA-82FFA66401B3}"/>
              </a:ext>
            </a:extLst>
          </p:cNvPr>
          <p:cNvPicPr>
            <a:picLocks noChangeAspect="1"/>
          </p:cNvPicPr>
          <p:nvPr/>
        </p:nvPicPr>
        <p:blipFill>
          <a:blip r:embed="rId4"/>
          <a:stretch>
            <a:fillRect/>
          </a:stretch>
        </p:blipFill>
        <p:spPr>
          <a:xfrm>
            <a:off x="4882258" y="3416567"/>
            <a:ext cx="2587280" cy="284992"/>
          </a:xfrm>
          <a:prstGeom prst="rect">
            <a:avLst/>
          </a:prstGeom>
        </p:spPr>
      </p:pic>
      <p:pic>
        <p:nvPicPr>
          <p:cNvPr id="105" name="Grafik 104">
            <a:extLst>
              <a:ext uri="{FF2B5EF4-FFF2-40B4-BE49-F238E27FC236}">
                <a16:creationId xmlns:a16="http://schemas.microsoft.com/office/drawing/2014/main" id="{F87699D5-EBE7-E021-7AA2-B8B154F4280B}"/>
              </a:ext>
            </a:extLst>
          </p:cNvPr>
          <p:cNvPicPr>
            <a:picLocks noChangeAspect="1"/>
          </p:cNvPicPr>
          <p:nvPr/>
        </p:nvPicPr>
        <p:blipFill>
          <a:blip r:embed="rId4"/>
          <a:stretch>
            <a:fillRect/>
          </a:stretch>
        </p:blipFill>
        <p:spPr>
          <a:xfrm>
            <a:off x="4882258" y="3752724"/>
            <a:ext cx="2587280" cy="284992"/>
          </a:xfrm>
          <a:prstGeom prst="rect">
            <a:avLst/>
          </a:prstGeom>
        </p:spPr>
      </p:pic>
      <p:pic>
        <p:nvPicPr>
          <p:cNvPr id="108" name="Grafik 107">
            <a:extLst>
              <a:ext uri="{FF2B5EF4-FFF2-40B4-BE49-F238E27FC236}">
                <a16:creationId xmlns:a16="http://schemas.microsoft.com/office/drawing/2014/main" id="{9E92569F-C53F-8365-0E61-D7E226B25992}"/>
              </a:ext>
            </a:extLst>
          </p:cNvPr>
          <p:cNvPicPr>
            <a:picLocks noChangeAspect="1"/>
          </p:cNvPicPr>
          <p:nvPr/>
        </p:nvPicPr>
        <p:blipFill>
          <a:blip r:embed="rId4"/>
          <a:stretch>
            <a:fillRect/>
          </a:stretch>
        </p:blipFill>
        <p:spPr>
          <a:xfrm>
            <a:off x="4882258" y="4075826"/>
            <a:ext cx="2587280" cy="284992"/>
          </a:xfrm>
          <a:prstGeom prst="rect">
            <a:avLst/>
          </a:prstGeom>
        </p:spPr>
      </p:pic>
      <p:pic>
        <p:nvPicPr>
          <p:cNvPr id="112" name="Grafik 111">
            <a:extLst>
              <a:ext uri="{FF2B5EF4-FFF2-40B4-BE49-F238E27FC236}">
                <a16:creationId xmlns:a16="http://schemas.microsoft.com/office/drawing/2014/main" id="{2D6A385D-FAF1-F905-2CBA-67AAD2117D88}"/>
              </a:ext>
            </a:extLst>
          </p:cNvPr>
          <p:cNvPicPr>
            <a:picLocks noChangeAspect="1"/>
          </p:cNvPicPr>
          <p:nvPr/>
        </p:nvPicPr>
        <p:blipFill>
          <a:blip r:embed="rId4"/>
          <a:stretch>
            <a:fillRect/>
          </a:stretch>
        </p:blipFill>
        <p:spPr>
          <a:xfrm>
            <a:off x="4882258" y="4411983"/>
            <a:ext cx="2587280" cy="284992"/>
          </a:xfrm>
          <a:prstGeom prst="rect">
            <a:avLst/>
          </a:prstGeom>
        </p:spPr>
      </p:pic>
      <p:pic>
        <p:nvPicPr>
          <p:cNvPr id="116" name="Grafik 115">
            <a:extLst>
              <a:ext uri="{FF2B5EF4-FFF2-40B4-BE49-F238E27FC236}">
                <a16:creationId xmlns:a16="http://schemas.microsoft.com/office/drawing/2014/main" id="{B4E34CF7-4185-E679-64BF-5FD1503BEB89}"/>
              </a:ext>
            </a:extLst>
          </p:cNvPr>
          <p:cNvPicPr>
            <a:picLocks noChangeAspect="1"/>
          </p:cNvPicPr>
          <p:nvPr/>
        </p:nvPicPr>
        <p:blipFill>
          <a:blip r:embed="rId4"/>
          <a:stretch>
            <a:fillRect/>
          </a:stretch>
        </p:blipFill>
        <p:spPr>
          <a:xfrm>
            <a:off x="4882258" y="4743208"/>
            <a:ext cx="2587280" cy="284992"/>
          </a:xfrm>
          <a:prstGeom prst="rect">
            <a:avLst/>
          </a:prstGeom>
        </p:spPr>
      </p:pic>
      <p:sp>
        <p:nvSpPr>
          <p:cNvPr id="123" name="Textfeld 122">
            <a:extLst>
              <a:ext uri="{FF2B5EF4-FFF2-40B4-BE49-F238E27FC236}">
                <a16:creationId xmlns:a16="http://schemas.microsoft.com/office/drawing/2014/main" id="{C8E1AAB5-5F3F-7736-B9F8-4D9195ADA3B8}"/>
              </a:ext>
            </a:extLst>
          </p:cNvPr>
          <p:cNvSpPr txBox="1"/>
          <p:nvPr/>
        </p:nvSpPr>
        <p:spPr>
          <a:xfrm>
            <a:off x="7458494" y="3373745"/>
            <a:ext cx="728058"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5 + 0</a:t>
            </a:r>
          </a:p>
        </p:txBody>
      </p:sp>
      <p:sp>
        <p:nvSpPr>
          <p:cNvPr id="124" name="Textfeld 123">
            <a:extLst>
              <a:ext uri="{FF2B5EF4-FFF2-40B4-BE49-F238E27FC236}">
                <a16:creationId xmlns:a16="http://schemas.microsoft.com/office/drawing/2014/main" id="{BD45075A-79EA-2CED-FFA1-BA7C4F0DEA56}"/>
              </a:ext>
            </a:extLst>
          </p:cNvPr>
          <p:cNvSpPr txBox="1"/>
          <p:nvPr/>
        </p:nvSpPr>
        <p:spPr>
          <a:xfrm>
            <a:off x="7467325" y="3675239"/>
            <a:ext cx="743451"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5 + 1</a:t>
            </a:r>
          </a:p>
        </p:txBody>
      </p:sp>
      <p:sp>
        <p:nvSpPr>
          <p:cNvPr id="125" name="Textfeld 124">
            <a:extLst>
              <a:ext uri="{FF2B5EF4-FFF2-40B4-BE49-F238E27FC236}">
                <a16:creationId xmlns:a16="http://schemas.microsoft.com/office/drawing/2014/main" id="{C7E7E7E0-3F81-8A92-5BC8-78E3BAF93EE1}"/>
              </a:ext>
            </a:extLst>
          </p:cNvPr>
          <p:cNvSpPr txBox="1"/>
          <p:nvPr/>
        </p:nvSpPr>
        <p:spPr>
          <a:xfrm>
            <a:off x="7467325" y="4017632"/>
            <a:ext cx="743451"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5 + 2</a:t>
            </a:r>
          </a:p>
        </p:txBody>
      </p:sp>
      <p:sp>
        <p:nvSpPr>
          <p:cNvPr id="126" name="Textfeld 125">
            <a:extLst>
              <a:ext uri="{FF2B5EF4-FFF2-40B4-BE49-F238E27FC236}">
                <a16:creationId xmlns:a16="http://schemas.microsoft.com/office/drawing/2014/main" id="{BA4C8D65-9C41-7925-4F18-215854C45EFD}"/>
              </a:ext>
            </a:extLst>
          </p:cNvPr>
          <p:cNvSpPr txBox="1"/>
          <p:nvPr/>
        </p:nvSpPr>
        <p:spPr>
          <a:xfrm>
            <a:off x="7467325" y="4369091"/>
            <a:ext cx="757318"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5 + 3</a:t>
            </a:r>
          </a:p>
        </p:txBody>
      </p:sp>
      <p:sp>
        <p:nvSpPr>
          <p:cNvPr id="127" name="Textfeld 126">
            <a:extLst>
              <a:ext uri="{FF2B5EF4-FFF2-40B4-BE49-F238E27FC236}">
                <a16:creationId xmlns:a16="http://schemas.microsoft.com/office/drawing/2014/main" id="{1F398C1B-38A7-5823-073E-EFB2A3CBF6FE}"/>
              </a:ext>
            </a:extLst>
          </p:cNvPr>
          <p:cNvSpPr txBox="1"/>
          <p:nvPr/>
        </p:nvSpPr>
        <p:spPr>
          <a:xfrm>
            <a:off x="7467325" y="4693611"/>
            <a:ext cx="757318"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5 + 4  </a:t>
            </a:r>
          </a:p>
        </p:txBody>
      </p:sp>
      <p:pic>
        <p:nvPicPr>
          <p:cNvPr id="1030" name="Grafik 1029">
            <a:extLst>
              <a:ext uri="{FF2B5EF4-FFF2-40B4-BE49-F238E27FC236}">
                <a16:creationId xmlns:a16="http://schemas.microsoft.com/office/drawing/2014/main" id="{800D8C05-DCBF-0418-9D2B-20F5906D41A0}"/>
              </a:ext>
            </a:extLst>
          </p:cNvPr>
          <p:cNvPicPr>
            <a:picLocks noChangeAspect="1"/>
          </p:cNvPicPr>
          <p:nvPr/>
        </p:nvPicPr>
        <p:blipFill>
          <a:blip r:embed="rId6"/>
          <a:stretch>
            <a:fillRect/>
          </a:stretch>
        </p:blipFill>
        <p:spPr>
          <a:xfrm>
            <a:off x="4878486" y="3416567"/>
            <a:ext cx="1310648" cy="290622"/>
          </a:xfrm>
          <a:prstGeom prst="rect">
            <a:avLst/>
          </a:prstGeom>
        </p:spPr>
      </p:pic>
      <p:pic>
        <p:nvPicPr>
          <p:cNvPr id="1031" name="Grafik 1030">
            <a:extLst>
              <a:ext uri="{FF2B5EF4-FFF2-40B4-BE49-F238E27FC236}">
                <a16:creationId xmlns:a16="http://schemas.microsoft.com/office/drawing/2014/main" id="{C95680C3-024E-4392-72E8-5996B30EBDE2}"/>
              </a:ext>
            </a:extLst>
          </p:cNvPr>
          <p:cNvPicPr>
            <a:picLocks noChangeAspect="1"/>
          </p:cNvPicPr>
          <p:nvPr/>
        </p:nvPicPr>
        <p:blipFill>
          <a:blip r:embed="rId6"/>
          <a:stretch>
            <a:fillRect/>
          </a:stretch>
        </p:blipFill>
        <p:spPr>
          <a:xfrm>
            <a:off x="4878486" y="3754816"/>
            <a:ext cx="1310648" cy="290622"/>
          </a:xfrm>
          <a:prstGeom prst="rect">
            <a:avLst/>
          </a:prstGeom>
        </p:spPr>
      </p:pic>
      <p:pic>
        <p:nvPicPr>
          <p:cNvPr id="1032" name="Grafik 1031">
            <a:extLst>
              <a:ext uri="{FF2B5EF4-FFF2-40B4-BE49-F238E27FC236}">
                <a16:creationId xmlns:a16="http://schemas.microsoft.com/office/drawing/2014/main" id="{190184B3-392B-8969-400A-91B730041B4B}"/>
              </a:ext>
            </a:extLst>
          </p:cNvPr>
          <p:cNvPicPr>
            <a:picLocks noChangeAspect="1"/>
          </p:cNvPicPr>
          <p:nvPr/>
        </p:nvPicPr>
        <p:blipFill>
          <a:blip r:embed="rId6"/>
          <a:stretch>
            <a:fillRect/>
          </a:stretch>
        </p:blipFill>
        <p:spPr>
          <a:xfrm>
            <a:off x="4878486" y="4076633"/>
            <a:ext cx="1310648" cy="290622"/>
          </a:xfrm>
          <a:prstGeom prst="rect">
            <a:avLst/>
          </a:prstGeom>
        </p:spPr>
      </p:pic>
      <p:pic>
        <p:nvPicPr>
          <p:cNvPr id="1033" name="Grafik 1032">
            <a:extLst>
              <a:ext uri="{FF2B5EF4-FFF2-40B4-BE49-F238E27FC236}">
                <a16:creationId xmlns:a16="http://schemas.microsoft.com/office/drawing/2014/main" id="{C5648A54-7296-0776-1E26-097460F15B40}"/>
              </a:ext>
            </a:extLst>
          </p:cNvPr>
          <p:cNvPicPr>
            <a:picLocks noChangeAspect="1"/>
          </p:cNvPicPr>
          <p:nvPr/>
        </p:nvPicPr>
        <p:blipFill>
          <a:blip r:embed="rId6"/>
          <a:stretch>
            <a:fillRect/>
          </a:stretch>
        </p:blipFill>
        <p:spPr>
          <a:xfrm>
            <a:off x="4881648" y="4411138"/>
            <a:ext cx="1310648" cy="290622"/>
          </a:xfrm>
          <a:prstGeom prst="rect">
            <a:avLst/>
          </a:prstGeom>
        </p:spPr>
      </p:pic>
      <p:pic>
        <p:nvPicPr>
          <p:cNvPr id="1034" name="Grafik 1033">
            <a:extLst>
              <a:ext uri="{FF2B5EF4-FFF2-40B4-BE49-F238E27FC236}">
                <a16:creationId xmlns:a16="http://schemas.microsoft.com/office/drawing/2014/main" id="{0EC98D7E-315E-C356-AD9E-7433373967EB}"/>
              </a:ext>
            </a:extLst>
          </p:cNvPr>
          <p:cNvPicPr>
            <a:picLocks noChangeAspect="1"/>
          </p:cNvPicPr>
          <p:nvPr/>
        </p:nvPicPr>
        <p:blipFill>
          <a:blip r:embed="rId6"/>
          <a:stretch>
            <a:fillRect/>
          </a:stretch>
        </p:blipFill>
        <p:spPr>
          <a:xfrm>
            <a:off x="4878486" y="4741933"/>
            <a:ext cx="1310648" cy="290622"/>
          </a:xfrm>
          <a:prstGeom prst="rect">
            <a:avLst/>
          </a:prstGeom>
        </p:spPr>
      </p:pic>
      <p:pic>
        <p:nvPicPr>
          <p:cNvPr id="1036" name="Grafik 1035">
            <a:extLst>
              <a:ext uri="{FF2B5EF4-FFF2-40B4-BE49-F238E27FC236}">
                <a16:creationId xmlns:a16="http://schemas.microsoft.com/office/drawing/2014/main" id="{F983CA92-DFAE-EA50-2A96-53C0449528D3}"/>
              </a:ext>
            </a:extLst>
          </p:cNvPr>
          <p:cNvPicPr>
            <a:picLocks noChangeAspect="1"/>
          </p:cNvPicPr>
          <p:nvPr/>
        </p:nvPicPr>
        <p:blipFill>
          <a:blip r:embed="rId5">
            <a:duotone>
              <a:prstClr val="black"/>
              <a:srgbClr val="384B60">
                <a:tint val="45000"/>
                <a:satMod val="400000"/>
              </a:srgbClr>
            </a:duotone>
          </a:blip>
          <a:stretch>
            <a:fillRect/>
          </a:stretch>
        </p:blipFill>
        <p:spPr>
          <a:xfrm>
            <a:off x="6224147" y="3794578"/>
            <a:ext cx="208891" cy="208891"/>
          </a:xfrm>
          <a:prstGeom prst="rect">
            <a:avLst/>
          </a:prstGeom>
        </p:spPr>
      </p:pic>
      <p:pic>
        <p:nvPicPr>
          <p:cNvPr id="1038" name="Grafik 1037">
            <a:extLst>
              <a:ext uri="{FF2B5EF4-FFF2-40B4-BE49-F238E27FC236}">
                <a16:creationId xmlns:a16="http://schemas.microsoft.com/office/drawing/2014/main" id="{A181A6F0-1F4F-9ED1-C109-98F2FE04326D}"/>
              </a:ext>
            </a:extLst>
          </p:cNvPr>
          <p:cNvPicPr>
            <a:picLocks noChangeAspect="1"/>
          </p:cNvPicPr>
          <p:nvPr/>
        </p:nvPicPr>
        <p:blipFill>
          <a:blip r:embed="rId5">
            <a:duotone>
              <a:prstClr val="black"/>
              <a:srgbClr val="384B60">
                <a:tint val="45000"/>
                <a:satMod val="400000"/>
              </a:srgbClr>
            </a:duotone>
          </a:blip>
          <a:stretch>
            <a:fillRect/>
          </a:stretch>
        </p:blipFill>
        <p:spPr>
          <a:xfrm>
            <a:off x="6224147" y="4117680"/>
            <a:ext cx="208891" cy="208891"/>
          </a:xfrm>
          <a:prstGeom prst="rect">
            <a:avLst/>
          </a:prstGeom>
        </p:spPr>
      </p:pic>
      <p:pic>
        <p:nvPicPr>
          <p:cNvPr id="1039" name="Grafik 1038">
            <a:extLst>
              <a:ext uri="{FF2B5EF4-FFF2-40B4-BE49-F238E27FC236}">
                <a16:creationId xmlns:a16="http://schemas.microsoft.com/office/drawing/2014/main" id="{7FA7873F-2E74-0DBE-5963-9BEA5F1FA819}"/>
              </a:ext>
            </a:extLst>
          </p:cNvPr>
          <p:cNvPicPr>
            <a:picLocks noChangeAspect="1"/>
          </p:cNvPicPr>
          <p:nvPr/>
        </p:nvPicPr>
        <p:blipFill>
          <a:blip r:embed="rId5">
            <a:duotone>
              <a:prstClr val="black"/>
              <a:srgbClr val="384B60">
                <a:tint val="45000"/>
                <a:satMod val="400000"/>
              </a:srgbClr>
            </a:duotone>
          </a:blip>
          <a:stretch>
            <a:fillRect/>
          </a:stretch>
        </p:blipFill>
        <p:spPr>
          <a:xfrm>
            <a:off x="6479842" y="4117680"/>
            <a:ext cx="208891" cy="208891"/>
          </a:xfrm>
          <a:prstGeom prst="rect">
            <a:avLst/>
          </a:prstGeom>
        </p:spPr>
      </p:pic>
      <p:pic>
        <p:nvPicPr>
          <p:cNvPr id="1041" name="Grafik 1040">
            <a:extLst>
              <a:ext uri="{FF2B5EF4-FFF2-40B4-BE49-F238E27FC236}">
                <a16:creationId xmlns:a16="http://schemas.microsoft.com/office/drawing/2014/main" id="{2DE3E56B-DFD6-7D3C-D609-26C05E2E332C}"/>
              </a:ext>
            </a:extLst>
          </p:cNvPr>
          <p:cNvPicPr>
            <a:picLocks noChangeAspect="1"/>
          </p:cNvPicPr>
          <p:nvPr/>
        </p:nvPicPr>
        <p:blipFill>
          <a:blip r:embed="rId5">
            <a:duotone>
              <a:prstClr val="black"/>
              <a:srgbClr val="384B60">
                <a:tint val="45000"/>
                <a:satMod val="400000"/>
              </a:srgbClr>
            </a:duotone>
          </a:blip>
          <a:stretch>
            <a:fillRect/>
          </a:stretch>
        </p:blipFill>
        <p:spPr>
          <a:xfrm>
            <a:off x="6224147" y="4453837"/>
            <a:ext cx="208891" cy="208891"/>
          </a:xfrm>
          <a:prstGeom prst="rect">
            <a:avLst/>
          </a:prstGeom>
        </p:spPr>
      </p:pic>
      <p:pic>
        <p:nvPicPr>
          <p:cNvPr id="1042" name="Grafik 1041">
            <a:extLst>
              <a:ext uri="{FF2B5EF4-FFF2-40B4-BE49-F238E27FC236}">
                <a16:creationId xmlns:a16="http://schemas.microsoft.com/office/drawing/2014/main" id="{AC268993-2ECC-B626-0EE9-AB74868ACD8A}"/>
              </a:ext>
            </a:extLst>
          </p:cNvPr>
          <p:cNvPicPr>
            <a:picLocks noChangeAspect="1"/>
          </p:cNvPicPr>
          <p:nvPr/>
        </p:nvPicPr>
        <p:blipFill>
          <a:blip r:embed="rId5">
            <a:duotone>
              <a:prstClr val="black"/>
              <a:srgbClr val="384B60">
                <a:tint val="45000"/>
                <a:satMod val="400000"/>
              </a:srgbClr>
            </a:duotone>
          </a:blip>
          <a:stretch>
            <a:fillRect/>
          </a:stretch>
        </p:blipFill>
        <p:spPr>
          <a:xfrm>
            <a:off x="6479842" y="4453837"/>
            <a:ext cx="208891" cy="208891"/>
          </a:xfrm>
          <a:prstGeom prst="rect">
            <a:avLst/>
          </a:prstGeom>
        </p:spPr>
      </p:pic>
      <p:pic>
        <p:nvPicPr>
          <p:cNvPr id="1043" name="Grafik 1042">
            <a:extLst>
              <a:ext uri="{FF2B5EF4-FFF2-40B4-BE49-F238E27FC236}">
                <a16:creationId xmlns:a16="http://schemas.microsoft.com/office/drawing/2014/main" id="{63318AC9-05E1-7513-C835-0351647DCE95}"/>
              </a:ext>
            </a:extLst>
          </p:cNvPr>
          <p:cNvPicPr>
            <a:picLocks noChangeAspect="1"/>
          </p:cNvPicPr>
          <p:nvPr/>
        </p:nvPicPr>
        <p:blipFill>
          <a:blip r:embed="rId5">
            <a:duotone>
              <a:prstClr val="black"/>
              <a:srgbClr val="384B60">
                <a:tint val="45000"/>
                <a:satMod val="400000"/>
              </a:srgbClr>
            </a:duotone>
          </a:blip>
          <a:stretch>
            <a:fillRect/>
          </a:stretch>
        </p:blipFill>
        <p:spPr>
          <a:xfrm>
            <a:off x="6725485" y="4453837"/>
            <a:ext cx="208891" cy="208891"/>
          </a:xfrm>
          <a:prstGeom prst="rect">
            <a:avLst/>
          </a:prstGeom>
        </p:spPr>
      </p:pic>
      <p:pic>
        <p:nvPicPr>
          <p:cNvPr id="1044" name="Grafik 1043">
            <a:extLst>
              <a:ext uri="{FF2B5EF4-FFF2-40B4-BE49-F238E27FC236}">
                <a16:creationId xmlns:a16="http://schemas.microsoft.com/office/drawing/2014/main" id="{E495BB54-1F4D-DDB5-54C4-F58975FDDEAC}"/>
              </a:ext>
            </a:extLst>
          </p:cNvPr>
          <p:cNvPicPr>
            <a:picLocks noChangeAspect="1"/>
          </p:cNvPicPr>
          <p:nvPr/>
        </p:nvPicPr>
        <p:blipFill>
          <a:blip r:embed="rId5">
            <a:duotone>
              <a:prstClr val="black"/>
              <a:srgbClr val="384B60">
                <a:tint val="45000"/>
                <a:satMod val="400000"/>
              </a:srgbClr>
            </a:duotone>
          </a:blip>
          <a:stretch>
            <a:fillRect/>
          </a:stretch>
        </p:blipFill>
        <p:spPr>
          <a:xfrm>
            <a:off x="6224147" y="4785062"/>
            <a:ext cx="208891" cy="208891"/>
          </a:xfrm>
          <a:prstGeom prst="rect">
            <a:avLst/>
          </a:prstGeom>
        </p:spPr>
      </p:pic>
      <p:pic>
        <p:nvPicPr>
          <p:cNvPr id="1045" name="Grafik 1044">
            <a:extLst>
              <a:ext uri="{FF2B5EF4-FFF2-40B4-BE49-F238E27FC236}">
                <a16:creationId xmlns:a16="http://schemas.microsoft.com/office/drawing/2014/main" id="{0BC2A54F-4375-54ED-946C-5EE8A3723522}"/>
              </a:ext>
            </a:extLst>
          </p:cNvPr>
          <p:cNvPicPr>
            <a:picLocks noChangeAspect="1"/>
          </p:cNvPicPr>
          <p:nvPr/>
        </p:nvPicPr>
        <p:blipFill>
          <a:blip r:embed="rId5">
            <a:duotone>
              <a:prstClr val="black"/>
              <a:srgbClr val="384B60">
                <a:tint val="45000"/>
                <a:satMod val="400000"/>
              </a:srgbClr>
            </a:duotone>
          </a:blip>
          <a:stretch>
            <a:fillRect/>
          </a:stretch>
        </p:blipFill>
        <p:spPr>
          <a:xfrm>
            <a:off x="6479842" y="4785062"/>
            <a:ext cx="208891" cy="208891"/>
          </a:xfrm>
          <a:prstGeom prst="rect">
            <a:avLst/>
          </a:prstGeom>
        </p:spPr>
      </p:pic>
      <p:pic>
        <p:nvPicPr>
          <p:cNvPr id="1046" name="Grafik 1045">
            <a:extLst>
              <a:ext uri="{FF2B5EF4-FFF2-40B4-BE49-F238E27FC236}">
                <a16:creationId xmlns:a16="http://schemas.microsoft.com/office/drawing/2014/main" id="{FD66D215-5516-0122-6424-46C7B32FAACA}"/>
              </a:ext>
            </a:extLst>
          </p:cNvPr>
          <p:cNvPicPr>
            <a:picLocks noChangeAspect="1"/>
          </p:cNvPicPr>
          <p:nvPr/>
        </p:nvPicPr>
        <p:blipFill>
          <a:blip r:embed="rId5">
            <a:duotone>
              <a:prstClr val="black"/>
              <a:srgbClr val="384B60">
                <a:tint val="45000"/>
                <a:satMod val="400000"/>
              </a:srgbClr>
            </a:duotone>
          </a:blip>
          <a:stretch>
            <a:fillRect/>
          </a:stretch>
        </p:blipFill>
        <p:spPr>
          <a:xfrm>
            <a:off x="6725485" y="4785062"/>
            <a:ext cx="208891" cy="208891"/>
          </a:xfrm>
          <a:prstGeom prst="rect">
            <a:avLst/>
          </a:prstGeom>
        </p:spPr>
      </p:pic>
      <p:pic>
        <p:nvPicPr>
          <p:cNvPr id="1047" name="Grafik 1046">
            <a:extLst>
              <a:ext uri="{FF2B5EF4-FFF2-40B4-BE49-F238E27FC236}">
                <a16:creationId xmlns:a16="http://schemas.microsoft.com/office/drawing/2014/main" id="{6A487C59-0DA3-050C-D833-BA8101CBCED2}"/>
              </a:ext>
            </a:extLst>
          </p:cNvPr>
          <p:cNvPicPr>
            <a:picLocks noChangeAspect="1"/>
          </p:cNvPicPr>
          <p:nvPr/>
        </p:nvPicPr>
        <p:blipFill>
          <a:blip r:embed="rId5">
            <a:duotone>
              <a:prstClr val="black"/>
              <a:srgbClr val="384B60">
                <a:tint val="45000"/>
                <a:satMod val="400000"/>
              </a:srgbClr>
            </a:duotone>
          </a:blip>
          <a:stretch>
            <a:fillRect/>
          </a:stretch>
        </p:blipFill>
        <p:spPr>
          <a:xfrm>
            <a:off x="6971128" y="4785062"/>
            <a:ext cx="208891" cy="208891"/>
          </a:xfrm>
          <a:prstGeom prst="rect">
            <a:avLst/>
          </a:prstGeom>
        </p:spPr>
      </p:pic>
      <p:sp>
        <p:nvSpPr>
          <p:cNvPr id="3" name="Textfeld 2">
            <a:extLst>
              <a:ext uri="{FF2B5EF4-FFF2-40B4-BE49-F238E27FC236}">
                <a16:creationId xmlns:a16="http://schemas.microsoft.com/office/drawing/2014/main" id="{47F93393-B3E7-C5C9-2026-D733183519C4}"/>
              </a:ext>
            </a:extLst>
          </p:cNvPr>
          <p:cNvSpPr txBox="1"/>
          <p:nvPr/>
        </p:nvSpPr>
        <p:spPr>
          <a:xfrm>
            <a:off x="796445" y="5973066"/>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1584583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87" y="2071217"/>
            <a:ext cx="7851361" cy="440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1">
            <a:extLst>
              <a:ext uri="{FF2B5EF4-FFF2-40B4-BE49-F238E27FC236}">
                <a16:creationId xmlns:a16="http://schemas.microsoft.com/office/drawing/2014/main" id="{22A8FB6E-CB98-EF5A-3F15-52653D84A07D}"/>
              </a:ext>
            </a:extLst>
          </p:cNvPr>
          <p:cNvSpPr>
            <a:spLocks noGrp="1"/>
          </p:cNvSpPr>
          <p:nvPr>
            <p:ph type="title"/>
          </p:nvPr>
        </p:nvSpPr>
        <p:spPr/>
        <p:txBody>
          <a:bodyPr>
            <a:normAutofit/>
          </a:bodyPr>
          <a:lstStyle/>
          <a:p>
            <a:r>
              <a:rPr lang="de-DE" dirty="0"/>
              <a:t>Einfache Aufgaben thematisieren</a:t>
            </a:r>
            <a:endParaRPr lang="de-DE" sz="2700" dirty="0"/>
          </a:p>
        </p:txBody>
      </p:sp>
      <p:sp>
        <p:nvSpPr>
          <p:cNvPr id="18" name="Textplatzhalter 2">
            <a:extLst>
              <a:ext uri="{FF2B5EF4-FFF2-40B4-BE49-F238E27FC236}">
                <a16:creationId xmlns:a16="http://schemas.microsoft.com/office/drawing/2014/main" id="{3C677D12-B021-699F-679F-54F4EFD884E4}"/>
              </a:ext>
            </a:extLst>
          </p:cNvPr>
          <p:cNvSpPr>
            <a:spLocks noGrp="1"/>
          </p:cNvSpPr>
          <p:nvPr>
            <p:ph type="body" sz="quarter" idx="13"/>
          </p:nvPr>
        </p:nvSpPr>
        <p:spPr/>
        <p:txBody>
          <a:bodyPr/>
          <a:lstStyle/>
          <a:p>
            <a:r>
              <a:rPr lang="de-DE" dirty="0"/>
              <a:t>EINFACHE AUFGABEN SORTIEREN UND DARÜBER SPRECHEN</a:t>
            </a:r>
          </a:p>
        </p:txBody>
      </p:sp>
      <p:sp>
        <p:nvSpPr>
          <p:cNvPr id="5" name="Datumsplatzhalter 4">
            <a:extLst>
              <a:ext uri="{FF2B5EF4-FFF2-40B4-BE49-F238E27FC236}">
                <a16:creationId xmlns:a16="http://schemas.microsoft.com/office/drawing/2014/main" id="{A899069B-B2BE-E278-F35C-9C989EAF4B7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70B5AF93-B080-F5F4-A430-2B02C38C2BDA}"/>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
        <p:nvSpPr>
          <p:cNvPr id="2" name="Textfeld 1"/>
          <p:cNvSpPr txBox="1"/>
          <p:nvPr/>
        </p:nvSpPr>
        <p:spPr>
          <a:xfrm>
            <a:off x="1111094" y="2980221"/>
            <a:ext cx="1420770"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Verdoppeln</a:t>
            </a:r>
          </a:p>
        </p:txBody>
      </p:sp>
      <p:sp>
        <p:nvSpPr>
          <p:cNvPr id="10" name="Textfeld 9"/>
          <p:cNvSpPr txBox="1"/>
          <p:nvPr/>
        </p:nvSpPr>
        <p:spPr>
          <a:xfrm>
            <a:off x="4791784" y="3004413"/>
            <a:ext cx="756605"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 10</a:t>
            </a:r>
          </a:p>
        </p:txBody>
      </p:sp>
      <p:sp>
        <p:nvSpPr>
          <p:cNvPr id="73" name="Textfeld 72">
            <a:extLst>
              <a:ext uri="{FF2B5EF4-FFF2-40B4-BE49-F238E27FC236}">
                <a16:creationId xmlns:a16="http://schemas.microsoft.com/office/drawing/2014/main" id="{F52C8C97-29B6-9FB0-D120-7C761AAB8CD6}"/>
              </a:ext>
            </a:extLst>
          </p:cNvPr>
          <p:cNvSpPr txBox="1"/>
          <p:nvPr/>
        </p:nvSpPr>
        <p:spPr>
          <a:xfrm>
            <a:off x="3794384" y="3492145"/>
            <a:ext cx="728058"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4 + 4</a:t>
            </a:r>
          </a:p>
        </p:txBody>
      </p:sp>
      <p:sp>
        <p:nvSpPr>
          <p:cNvPr id="75" name="Textfeld 74">
            <a:extLst>
              <a:ext uri="{FF2B5EF4-FFF2-40B4-BE49-F238E27FC236}">
                <a16:creationId xmlns:a16="http://schemas.microsoft.com/office/drawing/2014/main" id="{4F61E0A5-4E89-4DCE-FDCB-508AF21CF4EA}"/>
              </a:ext>
            </a:extLst>
          </p:cNvPr>
          <p:cNvSpPr txBox="1"/>
          <p:nvPr/>
        </p:nvSpPr>
        <p:spPr>
          <a:xfrm>
            <a:off x="3794384" y="4078912"/>
            <a:ext cx="743451"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5 + 5</a:t>
            </a:r>
          </a:p>
        </p:txBody>
      </p:sp>
      <p:sp>
        <p:nvSpPr>
          <p:cNvPr id="77" name="Textfeld 76">
            <a:extLst>
              <a:ext uri="{FF2B5EF4-FFF2-40B4-BE49-F238E27FC236}">
                <a16:creationId xmlns:a16="http://schemas.microsoft.com/office/drawing/2014/main" id="{B14DD227-C316-AB57-52D5-39AFA5B1836D}"/>
              </a:ext>
            </a:extLst>
          </p:cNvPr>
          <p:cNvSpPr txBox="1"/>
          <p:nvPr/>
        </p:nvSpPr>
        <p:spPr>
          <a:xfrm>
            <a:off x="3794384" y="4678696"/>
            <a:ext cx="757318"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6 + 6  </a:t>
            </a:r>
          </a:p>
        </p:txBody>
      </p:sp>
      <p:pic>
        <p:nvPicPr>
          <p:cNvPr id="12" name="Grafik 11">
            <a:extLst>
              <a:ext uri="{FF2B5EF4-FFF2-40B4-BE49-F238E27FC236}">
                <a16:creationId xmlns:a16="http://schemas.microsoft.com/office/drawing/2014/main" id="{186DF49F-DDDC-4B67-E180-992EB63E16D6}"/>
              </a:ext>
            </a:extLst>
          </p:cNvPr>
          <p:cNvPicPr>
            <a:picLocks noChangeAspect="1"/>
          </p:cNvPicPr>
          <p:nvPr/>
        </p:nvPicPr>
        <p:blipFill>
          <a:blip r:embed="rId4"/>
          <a:stretch>
            <a:fillRect/>
          </a:stretch>
        </p:blipFill>
        <p:spPr>
          <a:xfrm>
            <a:off x="1170544" y="4017487"/>
            <a:ext cx="2587280" cy="514103"/>
          </a:xfrm>
          <a:prstGeom prst="rect">
            <a:avLst/>
          </a:prstGeom>
        </p:spPr>
      </p:pic>
      <p:pic>
        <p:nvPicPr>
          <p:cNvPr id="43" name="Grafik 42">
            <a:extLst>
              <a:ext uri="{FF2B5EF4-FFF2-40B4-BE49-F238E27FC236}">
                <a16:creationId xmlns:a16="http://schemas.microsoft.com/office/drawing/2014/main" id="{074BC94E-74B9-C19B-9ABB-D3BAAFCD53FD}"/>
              </a:ext>
            </a:extLst>
          </p:cNvPr>
          <p:cNvPicPr>
            <a:picLocks noChangeAspect="1"/>
          </p:cNvPicPr>
          <p:nvPr/>
        </p:nvPicPr>
        <p:blipFill>
          <a:blip r:embed="rId4"/>
          <a:stretch>
            <a:fillRect/>
          </a:stretch>
        </p:blipFill>
        <p:spPr>
          <a:xfrm>
            <a:off x="1170544" y="3419760"/>
            <a:ext cx="2587280" cy="514103"/>
          </a:xfrm>
          <a:prstGeom prst="rect">
            <a:avLst/>
          </a:prstGeom>
        </p:spPr>
      </p:pic>
      <p:pic>
        <p:nvPicPr>
          <p:cNvPr id="19" name="Grafik 18">
            <a:extLst>
              <a:ext uri="{FF2B5EF4-FFF2-40B4-BE49-F238E27FC236}">
                <a16:creationId xmlns:a16="http://schemas.microsoft.com/office/drawing/2014/main" id="{3D9E4913-EE90-5008-7676-CC5B6AE8A42B}"/>
              </a:ext>
            </a:extLst>
          </p:cNvPr>
          <p:cNvPicPr>
            <a:picLocks noChangeAspect="1"/>
          </p:cNvPicPr>
          <p:nvPr/>
        </p:nvPicPr>
        <p:blipFill>
          <a:blip r:embed="rId5"/>
          <a:stretch>
            <a:fillRect/>
          </a:stretch>
        </p:blipFill>
        <p:spPr>
          <a:xfrm>
            <a:off x="1217253" y="3454042"/>
            <a:ext cx="208891" cy="208891"/>
          </a:xfrm>
          <a:prstGeom prst="rect">
            <a:avLst/>
          </a:prstGeom>
        </p:spPr>
      </p:pic>
      <p:pic>
        <p:nvPicPr>
          <p:cNvPr id="20" name="Grafik 19">
            <a:extLst>
              <a:ext uri="{FF2B5EF4-FFF2-40B4-BE49-F238E27FC236}">
                <a16:creationId xmlns:a16="http://schemas.microsoft.com/office/drawing/2014/main" id="{AF482FD9-7E4C-661E-5870-3ABBA5F2E6D2}"/>
              </a:ext>
            </a:extLst>
          </p:cNvPr>
          <p:cNvPicPr>
            <a:picLocks noChangeAspect="1"/>
          </p:cNvPicPr>
          <p:nvPr/>
        </p:nvPicPr>
        <p:blipFill>
          <a:blip r:embed="rId5"/>
          <a:stretch>
            <a:fillRect/>
          </a:stretch>
        </p:blipFill>
        <p:spPr>
          <a:xfrm>
            <a:off x="1471910" y="3454042"/>
            <a:ext cx="208891" cy="208891"/>
          </a:xfrm>
          <a:prstGeom prst="rect">
            <a:avLst/>
          </a:prstGeom>
        </p:spPr>
      </p:pic>
      <p:pic>
        <p:nvPicPr>
          <p:cNvPr id="21" name="Grafik 20">
            <a:extLst>
              <a:ext uri="{FF2B5EF4-FFF2-40B4-BE49-F238E27FC236}">
                <a16:creationId xmlns:a16="http://schemas.microsoft.com/office/drawing/2014/main" id="{E3D4E8CF-6D3B-7B01-39AE-21AE52D27157}"/>
              </a:ext>
            </a:extLst>
          </p:cNvPr>
          <p:cNvPicPr>
            <a:picLocks noChangeAspect="1"/>
          </p:cNvPicPr>
          <p:nvPr/>
        </p:nvPicPr>
        <p:blipFill>
          <a:blip r:embed="rId5"/>
          <a:stretch>
            <a:fillRect/>
          </a:stretch>
        </p:blipFill>
        <p:spPr>
          <a:xfrm>
            <a:off x="1717553" y="3454042"/>
            <a:ext cx="208891" cy="208891"/>
          </a:xfrm>
          <a:prstGeom prst="rect">
            <a:avLst/>
          </a:prstGeom>
        </p:spPr>
      </p:pic>
      <p:pic>
        <p:nvPicPr>
          <p:cNvPr id="22" name="Grafik 21">
            <a:extLst>
              <a:ext uri="{FF2B5EF4-FFF2-40B4-BE49-F238E27FC236}">
                <a16:creationId xmlns:a16="http://schemas.microsoft.com/office/drawing/2014/main" id="{26E0EB64-E403-E35E-A3FA-AE0A0CA3E9BF}"/>
              </a:ext>
            </a:extLst>
          </p:cNvPr>
          <p:cNvPicPr>
            <a:picLocks noChangeAspect="1"/>
          </p:cNvPicPr>
          <p:nvPr/>
        </p:nvPicPr>
        <p:blipFill>
          <a:blip r:embed="rId5"/>
          <a:stretch>
            <a:fillRect/>
          </a:stretch>
        </p:blipFill>
        <p:spPr>
          <a:xfrm>
            <a:off x="1958483" y="3454042"/>
            <a:ext cx="208891" cy="208891"/>
          </a:xfrm>
          <a:prstGeom prst="rect">
            <a:avLst/>
          </a:prstGeom>
        </p:spPr>
      </p:pic>
      <p:pic>
        <p:nvPicPr>
          <p:cNvPr id="41" name="Grafik 40">
            <a:extLst>
              <a:ext uri="{FF2B5EF4-FFF2-40B4-BE49-F238E27FC236}">
                <a16:creationId xmlns:a16="http://schemas.microsoft.com/office/drawing/2014/main" id="{A6850645-291E-DF18-EB1E-A18E8FA4794F}"/>
              </a:ext>
            </a:extLst>
          </p:cNvPr>
          <p:cNvPicPr>
            <a:picLocks noChangeAspect="1"/>
          </p:cNvPicPr>
          <p:nvPr/>
        </p:nvPicPr>
        <p:blipFill>
          <a:blip r:embed="rId6"/>
          <a:stretch>
            <a:fillRect/>
          </a:stretch>
        </p:blipFill>
        <p:spPr>
          <a:xfrm>
            <a:off x="1170544" y="3996671"/>
            <a:ext cx="1310648" cy="290622"/>
          </a:xfrm>
          <a:prstGeom prst="rect">
            <a:avLst/>
          </a:prstGeom>
        </p:spPr>
      </p:pic>
      <p:pic>
        <p:nvPicPr>
          <p:cNvPr id="48" name="Grafik 47">
            <a:extLst>
              <a:ext uri="{FF2B5EF4-FFF2-40B4-BE49-F238E27FC236}">
                <a16:creationId xmlns:a16="http://schemas.microsoft.com/office/drawing/2014/main" id="{2546920E-78A4-FBAF-3C87-923BB58A0005}"/>
              </a:ext>
            </a:extLst>
          </p:cNvPr>
          <p:cNvPicPr>
            <a:picLocks noChangeAspect="1"/>
          </p:cNvPicPr>
          <p:nvPr/>
        </p:nvPicPr>
        <p:blipFill>
          <a:blip r:embed="rId5">
            <a:duotone>
              <a:prstClr val="black"/>
              <a:srgbClr val="384B60">
                <a:tint val="45000"/>
                <a:satMod val="400000"/>
              </a:srgbClr>
            </a:duotone>
          </a:blip>
          <a:stretch>
            <a:fillRect/>
          </a:stretch>
        </p:blipFill>
        <p:spPr>
          <a:xfrm>
            <a:off x="1211502" y="3693952"/>
            <a:ext cx="208891" cy="208891"/>
          </a:xfrm>
          <a:prstGeom prst="rect">
            <a:avLst/>
          </a:prstGeom>
        </p:spPr>
      </p:pic>
      <p:pic>
        <p:nvPicPr>
          <p:cNvPr id="49" name="Grafik 48">
            <a:extLst>
              <a:ext uri="{FF2B5EF4-FFF2-40B4-BE49-F238E27FC236}">
                <a16:creationId xmlns:a16="http://schemas.microsoft.com/office/drawing/2014/main" id="{0B9984EF-8E11-4709-186F-48D3A9D0DC0C}"/>
              </a:ext>
            </a:extLst>
          </p:cNvPr>
          <p:cNvPicPr>
            <a:picLocks noChangeAspect="1"/>
          </p:cNvPicPr>
          <p:nvPr/>
        </p:nvPicPr>
        <p:blipFill>
          <a:blip r:embed="rId5">
            <a:duotone>
              <a:prstClr val="black"/>
              <a:srgbClr val="384B60">
                <a:tint val="45000"/>
                <a:satMod val="400000"/>
              </a:srgbClr>
            </a:duotone>
          </a:blip>
          <a:stretch>
            <a:fillRect/>
          </a:stretch>
        </p:blipFill>
        <p:spPr>
          <a:xfrm>
            <a:off x="1467197" y="3693952"/>
            <a:ext cx="208891" cy="208891"/>
          </a:xfrm>
          <a:prstGeom prst="rect">
            <a:avLst/>
          </a:prstGeom>
        </p:spPr>
      </p:pic>
      <p:pic>
        <p:nvPicPr>
          <p:cNvPr id="50" name="Grafik 49">
            <a:extLst>
              <a:ext uri="{FF2B5EF4-FFF2-40B4-BE49-F238E27FC236}">
                <a16:creationId xmlns:a16="http://schemas.microsoft.com/office/drawing/2014/main" id="{C4429654-7E4A-C1CE-28AD-580881D800BD}"/>
              </a:ext>
            </a:extLst>
          </p:cNvPr>
          <p:cNvPicPr>
            <a:picLocks noChangeAspect="1"/>
          </p:cNvPicPr>
          <p:nvPr/>
        </p:nvPicPr>
        <p:blipFill>
          <a:blip r:embed="rId5">
            <a:duotone>
              <a:prstClr val="black"/>
              <a:srgbClr val="384B60">
                <a:tint val="45000"/>
                <a:satMod val="400000"/>
              </a:srgbClr>
            </a:duotone>
          </a:blip>
          <a:stretch>
            <a:fillRect/>
          </a:stretch>
        </p:blipFill>
        <p:spPr>
          <a:xfrm>
            <a:off x="1712840" y="3693952"/>
            <a:ext cx="208891" cy="208891"/>
          </a:xfrm>
          <a:prstGeom prst="rect">
            <a:avLst/>
          </a:prstGeom>
        </p:spPr>
      </p:pic>
      <p:sp>
        <p:nvSpPr>
          <p:cNvPr id="115" name="Textfeld 114">
            <a:extLst>
              <a:ext uri="{FF2B5EF4-FFF2-40B4-BE49-F238E27FC236}">
                <a16:creationId xmlns:a16="http://schemas.microsoft.com/office/drawing/2014/main" id="{4ABB088C-3618-D36D-AB36-E109A78A9DE7}"/>
              </a:ext>
            </a:extLst>
          </p:cNvPr>
          <p:cNvSpPr txBox="1"/>
          <p:nvPr/>
        </p:nvSpPr>
        <p:spPr>
          <a:xfrm>
            <a:off x="7484482" y="3492145"/>
            <a:ext cx="728058"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1 + 9</a:t>
            </a:r>
          </a:p>
        </p:txBody>
      </p:sp>
      <p:pic>
        <p:nvPicPr>
          <p:cNvPr id="52" name="Grafik 51">
            <a:extLst>
              <a:ext uri="{FF2B5EF4-FFF2-40B4-BE49-F238E27FC236}">
                <a16:creationId xmlns:a16="http://schemas.microsoft.com/office/drawing/2014/main" id="{4B11ADC0-A718-BD0A-CB36-AD34F4505A3D}"/>
              </a:ext>
            </a:extLst>
          </p:cNvPr>
          <p:cNvPicPr>
            <a:picLocks noChangeAspect="1"/>
          </p:cNvPicPr>
          <p:nvPr/>
        </p:nvPicPr>
        <p:blipFill>
          <a:blip r:embed="rId5">
            <a:duotone>
              <a:prstClr val="black"/>
              <a:srgbClr val="384B60">
                <a:tint val="45000"/>
                <a:satMod val="400000"/>
              </a:srgbClr>
            </a:duotone>
          </a:blip>
          <a:stretch>
            <a:fillRect/>
          </a:stretch>
        </p:blipFill>
        <p:spPr>
          <a:xfrm>
            <a:off x="1958483" y="3693952"/>
            <a:ext cx="208891" cy="208891"/>
          </a:xfrm>
          <a:prstGeom prst="rect">
            <a:avLst/>
          </a:prstGeom>
        </p:spPr>
      </p:pic>
      <p:sp>
        <p:nvSpPr>
          <p:cNvPr id="117" name="Textfeld 116">
            <a:extLst>
              <a:ext uri="{FF2B5EF4-FFF2-40B4-BE49-F238E27FC236}">
                <a16:creationId xmlns:a16="http://schemas.microsoft.com/office/drawing/2014/main" id="{96FC2A33-B2A2-675D-C411-7AEEBD062539}"/>
              </a:ext>
            </a:extLst>
          </p:cNvPr>
          <p:cNvSpPr txBox="1"/>
          <p:nvPr/>
        </p:nvSpPr>
        <p:spPr>
          <a:xfrm>
            <a:off x="7484482" y="4078912"/>
            <a:ext cx="743451"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2 + 8</a:t>
            </a:r>
          </a:p>
        </p:txBody>
      </p:sp>
      <p:pic>
        <p:nvPicPr>
          <p:cNvPr id="65" name="Grafik 64">
            <a:extLst>
              <a:ext uri="{FF2B5EF4-FFF2-40B4-BE49-F238E27FC236}">
                <a16:creationId xmlns:a16="http://schemas.microsoft.com/office/drawing/2014/main" id="{183C29EB-4D90-C197-0543-281349FCC875}"/>
              </a:ext>
            </a:extLst>
          </p:cNvPr>
          <p:cNvPicPr>
            <a:picLocks noChangeAspect="1"/>
          </p:cNvPicPr>
          <p:nvPr/>
        </p:nvPicPr>
        <p:blipFill>
          <a:blip r:embed="rId7"/>
          <a:stretch>
            <a:fillRect/>
          </a:stretch>
        </p:blipFill>
        <p:spPr>
          <a:xfrm>
            <a:off x="1170544" y="4261784"/>
            <a:ext cx="1310648" cy="290622"/>
          </a:xfrm>
          <a:prstGeom prst="rect">
            <a:avLst/>
          </a:prstGeom>
        </p:spPr>
      </p:pic>
      <p:sp>
        <p:nvSpPr>
          <p:cNvPr id="118" name="Textfeld 117">
            <a:extLst>
              <a:ext uri="{FF2B5EF4-FFF2-40B4-BE49-F238E27FC236}">
                <a16:creationId xmlns:a16="http://schemas.microsoft.com/office/drawing/2014/main" id="{7404CADE-5CE2-077D-7297-EBA4212758E0}"/>
              </a:ext>
            </a:extLst>
          </p:cNvPr>
          <p:cNvSpPr txBox="1"/>
          <p:nvPr/>
        </p:nvSpPr>
        <p:spPr>
          <a:xfrm>
            <a:off x="7484482" y="4678696"/>
            <a:ext cx="757318" cy="369332"/>
          </a:xfrm>
          <a:prstGeom prst="rect">
            <a:avLst/>
          </a:prstGeom>
          <a:noFill/>
        </p:spPr>
        <p:txBody>
          <a:bodyPr wrap="square" rtlCol="0">
            <a:spAutoFit/>
          </a:bodyPr>
          <a:lstStyle/>
          <a:p>
            <a:r>
              <a:rPr lang="de-DE" dirty="0">
                <a:solidFill>
                  <a:schemeClr val="bg1"/>
                </a:solidFill>
                <a:latin typeface="Comic Sans MS" panose="030F0702030302020204" pitchFamily="66" charset="0"/>
              </a:rPr>
              <a:t>3 + 7  </a:t>
            </a:r>
          </a:p>
        </p:txBody>
      </p:sp>
      <p:pic>
        <p:nvPicPr>
          <p:cNvPr id="66" name="Grafik 65">
            <a:extLst>
              <a:ext uri="{FF2B5EF4-FFF2-40B4-BE49-F238E27FC236}">
                <a16:creationId xmlns:a16="http://schemas.microsoft.com/office/drawing/2014/main" id="{C3461080-83DD-000E-7DE2-8C187469C3E7}"/>
              </a:ext>
            </a:extLst>
          </p:cNvPr>
          <p:cNvPicPr>
            <a:picLocks noChangeAspect="1"/>
          </p:cNvPicPr>
          <p:nvPr/>
        </p:nvPicPr>
        <p:blipFill>
          <a:blip r:embed="rId4"/>
          <a:stretch>
            <a:fillRect/>
          </a:stretch>
        </p:blipFill>
        <p:spPr>
          <a:xfrm>
            <a:off x="1170544" y="4635193"/>
            <a:ext cx="2587280" cy="514103"/>
          </a:xfrm>
          <a:prstGeom prst="rect">
            <a:avLst/>
          </a:prstGeom>
        </p:spPr>
      </p:pic>
      <p:pic>
        <p:nvPicPr>
          <p:cNvPr id="119" name="Grafik 118">
            <a:extLst>
              <a:ext uri="{FF2B5EF4-FFF2-40B4-BE49-F238E27FC236}">
                <a16:creationId xmlns:a16="http://schemas.microsoft.com/office/drawing/2014/main" id="{49AE37E0-F3A9-8A60-074C-A7D1BE1BD17D}"/>
              </a:ext>
            </a:extLst>
          </p:cNvPr>
          <p:cNvPicPr>
            <a:picLocks noChangeAspect="1"/>
          </p:cNvPicPr>
          <p:nvPr/>
        </p:nvPicPr>
        <p:blipFill>
          <a:blip r:embed="rId4"/>
          <a:stretch>
            <a:fillRect/>
          </a:stretch>
        </p:blipFill>
        <p:spPr>
          <a:xfrm>
            <a:off x="4860642" y="4017487"/>
            <a:ext cx="2587280" cy="514103"/>
          </a:xfrm>
          <a:prstGeom prst="rect">
            <a:avLst/>
          </a:prstGeom>
        </p:spPr>
      </p:pic>
      <p:pic>
        <p:nvPicPr>
          <p:cNvPr id="67" name="Grafik 66">
            <a:extLst>
              <a:ext uri="{FF2B5EF4-FFF2-40B4-BE49-F238E27FC236}">
                <a16:creationId xmlns:a16="http://schemas.microsoft.com/office/drawing/2014/main" id="{CEBF37DE-C9D4-102B-D6F7-EF5E0CD03E9F}"/>
              </a:ext>
            </a:extLst>
          </p:cNvPr>
          <p:cNvPicPr>
            <a:picLocks noChangeAspect="1"/>
          </p:cNvPicPr>
          <p:nvPr/>
        </p:nvPicPr>
        <p:blipFill>
          <a:blip r:embed="rId6"/>
          <a:stretch>
            <a:fillRect/>
          </a:stretch>
        </p:blipFill>
        <p:spPr>
          <a:xfrm>
            <a:off x="1170544" y="4614377"/>
            <a:ext cx="1310648" cy="290622"/>
          </a:xfrm>
          <a:prstGeom prst="rect">
            <a:avLst/>
          </a:prstGeom>
        </p:spPr>
      </p:pic>
      <p:pic>
        <p:nvPicPr>
          <p:cNvPr id="120" name="Grafik 119">
            <a:extLst>
              <a:ext uri="{FF2B5EF4-FFF2-40B4-BE49-F238E27FC236}">
                <a16:creationId xmlns:a16="http://schemas.microsoft.com/office/drawing/2014/main" id="{AC42E939-12A5-5407-FE7E-60672AFAC03F}"/>
              </a:ext>
            </a:extLst>
          </p:cNvPr>
          <p:cNvPicPr>
            <a:picLocks noChangeAspect="1"/>
          </p:cNvPicPr>
          <p:nvPr/>
        </p:nvPicPr>
        <p:blipFill>
          <a:blip r:embed="rId4"/>
          <a:stretch>
            <a:fillRect/>
          </a:stretch>
        </p:blipFill>
        <p:spPr>
          <a:xfrm>
            <a:off x="4860642" y="3419760"/>
            <a:ext cx="2587280" cy="514103"/>
          </a:xfrm>
          <a:prstGeom prst="rect">
            <a:avLst/>
          </a:prstGeom>
        </p:spPr>
      </p:pic>
      <p:pic>
        <p:nvPicPr>
          <p:cNvPr id="68" name="Grafik 67">
            <a:extLst>
              <a:ext uri="{FF2B5EF4-FFF2-40B4-BE49-F238E27FC236}">
                <a16:creationId xmlns:a16="http://schemas.microsoft.com/office/drawing/2014/main" id="{09B477BA-4CF0-5736-4E3B-428B64E732E7}"/>
              </a:ext>
            </a:extLst>
          </p:cNvPr>
          <p:cNvPicPr>
            <a:picLocks noChangeAspect="1"/>
          </p:cNvPicPr>
          <p:nvPr/>
        </p:nvPicPr>
        <p:blipFill>
          <a:blip r:embed="rId7"/>
          <a:stretch>
            <a:fillRect/>
          </a:stretch>
        </p:blipFill>
        <p:spPr>
          <a:xfrm>
            <a:off x="1170544" y="4879490"/>
            <a:ext cx="1310648" cy="290622"/>
          </a:xfrm>
          <a:prstGeom prst="rect">
            <a:avLst/>
          </a:prstGeom>
        </p:spPr>
      </p:pic>
      <p:pic>
        <p:nvPicPr>
          <p:cNvPr id="121" name="Grafik 120">
            <a:extLst>
              <a:ext uri="{FF2B5EF4-FFF2-40B4-BE49-F238E27FC236}">
                <a16:creationId xmlns:a16="http://schemas.microsoft.com/office/drawing/2014/main" id="{706AAA91-E038-CF91-E22A-5D0F2E5E38E9}"/>
              </a:ext>
            </a:extLst>
          </p:cNvPr>
          <p:cNvPicPr>
            <a:picLocks noChangeAspect="1"/>
          </p:cNvPicPr>
          <p:nvPr/>
        </p:nvPicPr>
        <p:blipFill>
          <a:blip r:embed="rId5"/>
          <a:stretch>
            <a:fillRect/>
          </a:stretch>
        </p:blipFill>
        <p:spPr>
          <a:xfrm>
            <a:off x="4907351" y="3454042"/>
            <a:ext cx="208891" cy="208891"/>
          </a:xfrm>
          <a:prstGeom prst="rect">
            <a:avLst/>
          </a:prstGeom>
        </p:spPr>
      </p:pic>
      <p:pic>
        <p:nvPicPr>
          <p:cNvPr id="69" name="Grafik 68">
            <a:extLst>
              <a:ext uri="{FF2B5EF4-FFF2-40B4-BE49-F238E27FC236}">
                <a16:creationId xmlns:a16="http://schemas.microsoft.com/office/drawing/2014/main" id="{54F411C1-A045-F4BC-C256-2CBDB9EA7605}"/>
              </a:ext>
            </a:extLst>
          </p:cNvPr>
          <p:cNvPicPr>
            <a:picLocks noChangeAspect="1"/>
          </p:cNvPicPr>
          <p:nvPr/>
        </p:nvPicPr>
        <p:blipFill>
          <a:blip r:embed="rId5"/>
          <a:stretch>
            <a:fillRect/>
          </a:stretch>
        </p:blipFill>
        <p:spPr>
          <a:xfrm>
            <a:off x="2517334" y="4659033"/>
            <a:ext cx="208891" cy="208891"/>
          </a:xfrm>
          <a:prstGeom prst="rect">
            <a:avLst/>
          </a:prstGeom>
        </p:spPr>
      </p:pic>
      <p:pic>
        <p:nvPicPr>
          <p:cNvPr id="1040" name="Grafik 1039">
            <a:extLst>
              <a:ext uri="{FF2B5EF4-FFF2-40B4-BE49-F238E27FC236}">
                <a16:creationId xmlns:a16="http://schemas.microsoft.com/office/drawing/2014/main" id="{3C93AACD-B04F-E3C0-93B3-04EE16FEBD70}"/>
              </a:ext>
            </a:extLst>
          </p:cNvPr>
          <p:cNvPicPr>
            <a:picLocks noChangeAspect="1"/>
          </p:cNvPicPr>
          <p:nvPr/>
        </p:nvPicPr>
        <p:blipFill>
          <a:blip r:embed="rId4"/>
          <a:stretch>
            <a:fillRect/>
          </a:stretch>
        </p:blipFill>
        <p:spPr>
          <a:xfrm>
            <a:off x="4860642" y="4635193"/>
            <a:ext cx="2587280" cy="514103"/>
          </a:xfrm>
          <a:prstGeom prst="rect">
            <a:avLst/>
          </a:prstGeom>
        </p:spPr>
      </p:pic>
      <p:pic>
        <p:nvPicPr>
          <p:cNvPr id="1053" name="Grafik 1052">
            <a:extLst>
              <a:ext uri="{FF2B5EF4-FFF2-40B4-BE49-F238E27FC236}">
                <a16:creationId xmlns:a16="http://schemas.microsoft.com/office/drawing/2014/main" id="{EB4AACD8-66F5-C444-8067-B81C3AA8A79D}"/>
              </a:ext>
            </a:extLst>
          </p:cNvPr>
          <p:cNvPicPr>
            <a:picLocks noChangeAspect="1"/>
          </p:cNvPicPr>
          <p:nvPr/>
        </p:nvPicPr>
        <p:blipFill>
          <a:blip r:embed="rId8"/>
          <a:stretch>
            <a:fillRect/>
          </a:stretch>
        </p:blipFill>
        <p:spPr>
          <a:xfrm>
            <a:off x="2512945" y="4915002"/>
            <a:ext cx="213280" cy="213280"/>
          </a:xfrm>
          <a:prstGeom prst="rect">
            <a:avLst/>
          </a:prstGeom>
        </p:spPr>
      </p:pic>
      <p:pic>
        <p:nvPicPr>
          <p:cNvPr id="1054" name="Grafik 1053">
            <a:extLst>
              <a:ext uri="{FF2B5EF4-FFF2-40B4-BE49-F238E27FC236}">
                <a16:creationId xmlns:a16="http://schemas.microsoft.com/office/drawing/2014/main" id="{ABDC9A9A-5A7D-997C-C147-975013E8F73F}"/>
              </a:ext>
            </a:extLst>
          </p:cNvPr>
          <p:cNvPicPr>
            <a:picLocks noChangeAspect="1"/>
          </p:cNvPicPr>
          <p:nvPr/>
        </p:nvPicPr>
        <p:blipFill>
          <a:blip r:embed="rId8"/>
          <a:stretch>
            <a:fillRect/>
          </a:stretch>
        </p:blipFill>
        <p:spPr>
          <a:xfrm>
            <a:off x="6207548" y="3446797"/>
            <a:ext cx="213280" cy="213280"/>
          </a:xfrm>
          <a:prstGeom prst="rect">
            <a:avLst/>
          </a:prstGeom>
        </p:spPr>
      </p:pic>
      <p:pic>
        <p:nvPicPr>
          <p:cNvPr id="1055" name="Grafik 1054">
            <a:extLst>
              <a:ext uri="{FF2B5EF4-FFF2-40B4-BE49-F238E27FC236}">
                <a16:creationId xmlns:a16="http://schemas.microsoft.com/office/drawing/2014/main" id="{31AA6A74-EB3B-AE81-D3BD-56A7758DC11C}"/>
              </a:ext>
            </a:extLst>
          </p:cNvPr>
          <p:cNvPicPr>
            <a:picLocks noChangeAspect="1"/>
          </p:cNvPicPr>
          <p:nvPr/>
        </p:nvPicPr>
        <p:blipFill>
          <a:blip r:embed="rId8"/>
          <a:stretch>
            <a:fillRect/>
          </a:stretch>
        </p:blipFill>
        <p:spPr>
          <a:xfrm>
            <a:off x="6453191" y="3446797"/>
            <a:ext cx="213280" cy="213280"/>
          </a:xfrm>
          <a:prstGeom prst="rect">
            <a:avLst/>
          </a:prstGeom>
        </p:spPr>
      </p:pic>
      <p:pic>
        <p:nvPicPr>
          <p:cNvPr id="1056" name="Grafik 1055">
            <a:extLst>
              <a:ext uri="{FF2B5EF4-FFF2-40B4-BE49-F238E27FC236}">
                <a16:creationId xmlns:a16="http://schemas.microsoft.com/office/drawing/2014/main" id="{0D52D16C-F9C4-03AB-6BA8-B7C4AF6F3861}"/>
              </a:ext>
            </a:extLst>
          </p:cNvPr>
          <p:cNvPicPr>
            <a:picLocks noChangeAspect="1"/>
          </p:cNvPicPr>
          <p:nvPr/>
        </p:nvPicPr>
        <p:blipFill>
          <a:blip r:embed="rId8"/>
          <a:stretch>
            <a:fillRect/>
          </a:stretch>
        </p:blipFill>
        <p:spPr>
          <a:xfrm>
            <a:off x="6703031" y="3444468"/>
            <a:ext cx="213280" cy="213280"/>
          </a:xfrm>
          <a:prstGeom prst="rect">
            <a:avLst/>
          </a:prstGeom>
        </p:spPr>
      </p:pic>
      <p:pic>
        <p:nvPicPr>
          <p:cNvPr id="1057" name="Grafik 1056">
            <a:extLst>
              <a:ext uri="{FF2B5EF4-FFF2-40B4-BE49-F238E27FC236}">
                <a16:creationId xmlns:a16="http://schemas.microsoft.com/office/drawing/2014/main" id="{9E9C15B2-6C4B-FF43-4CC3-1E5FE617FA2B}"/>
              </a:ext>
            </a:extLst>
          </p:cNvPr>
          <p:cNvPicPr>
            <a:picLocks noChangeAspect="1"/>
          </p:cNvPicPr>
          <p:nvPr/>
        </p:nvPicPr>
        <p:blipFill>
          <a:blip r:embed="rId8"/>
          <a:stretch>
            <a:fillRect/>
          </a:stretch>
        </p:blipFill>
        <p:spPr>
          <a:xfrm>
            <a:off x="6949511" y="3446797"/>
            <a:ext cx="213280" cy="213280"/>
          </a:xfrm>
          <a:prstGeom prst="rect">
            <a:avLst/>
          </a:prstGeom>
        </p:spPr>
      </p:pic>
      <p:pic>
        <p:nvPicPr>
          <p:cNvPr id="1058" name="Grafik 1057">
            <a:extLst>
              <a:ext uri="{FF2B5EF4-FFF2-40B4-BE49-F238E27FC236}">
                <a16:creationId xmlns:a16="http://schemas.microsoft.com/office/drawing/2014/main" id="{1A99C8A4-F837-D253-A1EA-DBAEA242DE44}"/>
              </a:ext>
            </a:extLst>
          </p:cNvPr>
          <p:cNvPicPr>
            <a:picLocks noChangeAspect="1"/>
          </p:cNvPicPr>
          <p:nvPr/>
        </p:nvPicPr>
        <p:blipFill>
          <a:blip r:embed="rId8"/>
          <a:stretch>
            <a:fillRect/>
          </a:stretch>
        </p:blipFill>
        <p:spPr>
          <a:xfrm>
            <a:off x="7194664" y="3444468"/>
            <a:ext cx="213280" cy="213280"/>
          </a:xfrm>
          <a:prstGeom prst="rect">
            <a:avLst/>
          </a:prstGeom>
        </p:spPr>
      </p:pic>
      <p:pic>
        <p:nvPicPr>
          <p:cNvPr id="1059" name="Grafik 1058">
            <a:extLst>
              <a:ext uri="{FF2B5EF4-FFF2-40B4-BE49-F238E27FC236}">
                <a16:creationId xmlns:a16="http://schemas.microsoft.com/office/drawing/2014/main" id="{5F3891E4-B84C-92D5-A591-1763027A1E40}"/>
              </a:ext>
            </a:extLst>
          </p:cNvPr>
          <p:cNvPicPr>
            <a:picLocks noChangeAspect="1"/>
          </p:cNvPicPr>
          <p:nvPr/>
        </p:nvPicPr>
        <p:blipFill>
          <a:blip r:embed="rId8"/>
          <a:stretch>
            <a:fillRect/>
          </a:stretch>
        </p:blipFill>
        <p:spPr>
          <a:xfrm>
            <a:off x="5898543" y="3454042"/>
            <a:ext cx="213280" cy="213280"/>
          </a:xfrm>
          <a:prstGeom prst="rect">
            <a:avLst/>
          </a:prstGeom>
        </p:spPr>
      </p:pic>
      <p:pic>
        <p:nvPicPr>
          <p:cNvPr id="1060" name="Grafik 1059">
            <a:extLst>
              <a:ext uri="{FF2B5EF4-FFF2-40B4-BE49-F238E27FC236}">
                <a16:creationId xmlns:a16="http://schemas.microsoft.com/office/drawing/2014/main" id="{DD395C73-F157-9721-E045-FE1541EA314C}"/>
              </a:ext>
            </a:extLst>
          </p:cNvPr>
          <p:cNvPicPr>
            <a:picLocks noChangeAspect="1"/>
          </p:cNvPicPr>
          <p:nvPr/>
        </p:nvPicPr>
        <p:blipFill>
          <a:blip r:embed="rId8"/>
          <a:stretch>
            <a:fillRect/>
          </a:stretch>
        </p:blipFill>
        <p:spPr>
          <a:xfrm>
            <a:off x="5153220" y="3451512"/>
            <a:ext cx="213280" cy="213280"/>
          </a:xfrm>
          <a:prstGeom prst="rect">
            <a:avLst/>
          </a:prstGeom>
        </p:spPr>
      </p:pic>
      <p:pic>
        <p:nvPicPr>
          <p:cNvPr id="1061" name="Grafik 1060">
            <a:extLst>
              <a:ext uri="{FF2B5EF4-FFF2-40B4-BE49-F238E27FC236}">
                <a16:creationId xmlns:a16="http://schemas.microsoft.com/office/drawing/2014/main" id="{76548777-BAEC-DB43-9E9E-8EABD2AF2629}"/>
              </a:ext>
            </a:extLst>
          </p:cNvPr>
          <p:cNvPicPr>
            <a:picLocks noChangeAspect="1"/>
          </p:cNvPicPr>
          <p:nvPr/>
        </p:nvPicPr>
        <p:blipFill>
          <a:blip r:embed="rId8"/>
          <a:stretch>
            <a:fillRect/>
          </a:stretch>
        </p:blipFill>
        <p:spPr>
          <a:xfrm>
            <a:off x="5398863" y="3446725"/>
            <a:ext cx="213280" cy="213280"/>
          </a:xfrm>
          <a:prstGeom prst="rect">
            <a:avLst/>
          </a:prstGeom>
        </p:spPr>
      </p:pic>
      <p:pic>
        <p:nvPicPr>
          <p:cNvPr id="1062" name="Grafik 1061">
            <a:extLst>
              <a:ext uri="{FF2B5EF4-FFF2-40B4-BE49-F238E27FC236}">
                <a16:creationId xmlns:a16="http://schemas.microsoft.com/office/drawing/2014/main" id="{E9720274-592E-843D-8531-2C2CCA8E7996}"/>
              </a:ext>
            </a:extLst>
          </p:cNvPr>
          <p:cNvPicPr>
            <a:picLocks noChangeAspect="1"/>
          </p:cNvPicPr>
          <p:nvPr/>
        </p:nvPicPr>
        <p:blipFill>
          <a:blip r:embed="rId8"/>
          <a:stretch>
            <a:fillRect/>
          </a:stretch>
        </p:blipFill>
        <p:spPr>
          <a:xfrm>
            <a:off x="5648703" y="3449183"/>
            <a:ext cx="213280" cy="213280"/>
          </a:xfrm>
          <a:prstGeom prst="rect">
            <a:avLst/>
          </a:prstGeom>
        </p:spPr>
      </p:pic>
      <p:pic>
        <p:nvPicPr>
          <p:cNvPr id="1066" name="Grafik 1065">
            <a:extLst>
              <a:ext uri="{FF2B5EF4-FFF2-40B4-BE49-F238E27FC236}">
                <a16:creationId xmlns:a16="http://schemas.microsoft.com/office/drawing/2014/main" id="{6D65E7FB-CAC2-392D-79E4-795C644BBC25}"/>
              </a:ext>
            </a:extLst>
          </p:cNvPr>
          <p:cNvPicPr>
            <a:picLocks noChangeAspect="1"/>
          </p:cNvPicPr>
          <p:nvPr/>
        </p:nvPicPr>
        <p:blipFill>
          <a:blip r:embed="rId8"/>
          <a:stretch>
            <a:fillRect/>
          </a:stretch>
        </p:blipFill>
        <p:spPr>
          <a:xfrm>
            <a:off x="6212860" y="4048504"/>
            <a:ext cx="213280" cy="213280"/>
          </a:xfrm>
          <a:prstGeom prst="rect">
            <a:avLst/>
          </a:prstGeom>
        </p:spPr>
      </p:pic>
      <p:pic>
        <p:nvPicPr>
          <p:cNvPr id="1067" name="Grafik 1066">
            <a:extLst>
              <a:ext uri="{FF2B5EF4-FFF2-40B4-BE49-F238E27FC236}">
                <a16:creationId xmlns:a16="http://schemas.microsoft.com/office/drawing/2014/main" id="{BCFDE92E-95BE-143B-734D-32EF33BEF633}"/>
              </a:ext>
            </a:extLst>
          </p:cNvPr>
          <p:cNvPicPr>
            <a:picLocks noChangeAspect="1"/>
          </p:cNvPicPr>
          <p:nvPr/>
        </p:nvPicPr>
        <p:blipFill>
          <a:blip r:embed="rId8"/>
          <a:stretch>
            <a:fillRect/>
          </a:stretch>
        </p:blipFill>
        <p:spPr>
          <a:xfrm>
            <a:off x="6458503" y="4048504"/>
            <a:ext cx="213280" cy="213280"/>
          </a:xfrm>
          <a:prstGeom prst="rect">
            <a:avLst/>
          </a:prstGeom>
        </p:spPr>
      </p:pic>
      <p:pic>
        <p:nvPicPr>
          <p:cNvPr id="1068" name="Grafik 1067">
            <a:extLst>
              <a:ext uri="{FF2B5EF4-FFF2-40B4-BE49-F238E27FC236}">
                <a16:creationId xmlns:a16="http://schemas.microsoft.com/office/drawing/2014/main" id="{D351D58B-3163-7FA2-C6C8-16F1CA31D3CC}"/>
              </a:ext>
            </a:extLst>
          </p:cNvPr>
          <p:cNvPicPr>
            <a:picLocks noChangeAspect="1"/>
          </p:cNvPicPr>
          <p:nvPr/>
        </p:nvPicPr>
        <p:blipFill>
          <a:blip r:embed="rId8"/>
          <a:stretch>
            <a:fillRect/>
          </a:stretch>
        </p:blipFill>
        <p:spPr>
          <a:xfrm>
            <a:off x="6708343" y="4046175"/>
            <a:ext cx="213280" cy="213280"/>
          </a:xfrm>
          <a:prstGeom prst="rect">
            <a:avLst/>
          </a:prstGeom>
        </p:spPr>
      </p:pic>
      <p:pic>
        <p:nvPicPr>
          <p:cNvPr id="1069" name="Grafik 1068">
            <a:extLst>
              <a:ext uri="{FF2B5EF4-FFF2-40B4-BE49-F238E27FC236}">
                <a16:creationId xmlns:a16="http://schemas.microsoft.com/office/drawing/2014/main" id="{354B355E-456E-E49D-F8D3-E84CB8A810B3}"/>
              </a:ext>
            </a:extLst>
          </p:cNvPr>
          <p:cNvPicPr>
            <a:picLocks noChangeAspect="1"/>
          </p:cNvPicPr>
          <p:nvPr/>
        </p:nvPicPr>
        <p:blipFill>
          <a:blip r:embed="rId8"/>
          <a:stretch>
            <a:fillRect/>
          </a:stretch>
        </p:blipFill>
        <p:spPr>
          <a:xfrm>
            <a:off x="6954823" y="4048504"/>
            <a:ext cx="213280" cy="213280"/>
          </a:xfrm>
          <a:prstGeom prst="rect">
            <a:avLst/>
          </a:prstGeom>
        </p:spPr>
      </p:pic>
      <p:pic>
        <p:nvPicPr>
          <p:cNvPr id="1070" name="Grafik 1069">
            <a:extLst>
              <a:ext uri="{FF2B5EF4-FFF2-40B4-BE49-F238E27FC236}">
                <a16:creationId xmlns:a16="http://schemas.microsoft.com/office/drawing/2014/main" id="{6CE0C46E-419C-853A-5418-F50FBA4CB1C3}"/>
              </a:ext>
            </a:extLst>
          </p:cNvPr>
          <p:cNvPicPr>
            <a:picLocks noChangeAspect="1"/>
          </p:cNvPicPr>
          <p:nvPr/>
        </p:nvPicPr>
        <p:blipFill>
          <a:blip r:embed="rId8"/>
          <a:stretch>
            <a:fillRect/>
          </a:stretch>
        </p:blipFill>
        <p:spPr>
          <a:xfrm>
            <a:off x="7199976" y="4046175"/>
            <a:ext cx="213280" cy="213280"/>
          </a:xfrm>
          <a:prstGeom prst="rect">
            <a:avLst/>
          </a:prstGeom>
        </p:spPr>
      </p:pic>
      <p:pic>
        <p:nvPicPr>
          <p:cNvPr id="1071" name="Grafik 1070">
            <a:extLst>
              <a:ext uri="{FF2B5EF4-FFF2-40B4-BE49-F238E27FC236}">
                <a16:creationId xmlns:a16="http://schemas.microsoft.com/office/drawing/2014/main" id="{D9075457-1520-791B-4A3C-3F878B537B35}"/>
              </a:ext>
            </a:extLst>
          </p:cNvPr>
          <p:cNvPicPr>
            <a:picLocks noChangeAspect="1"/>
          </p:cNvPicPr>
          <p:nvPr/>
        </p:nvPicPr>
        <p:blipFill>
          <a:blip r:embed="rId8"/>
          <a:stretch>
            <a:fillRect/>
          </a:stretch>
        </p:blipFill>
        <p:spPr>
          <a:xfrm>
            <a:off x="6205704" y="4665320"/>
            <a:ext cx="213280" cy="213280"/>
          </a:xfrm>
          <a:prstGeom prst="rect">
            <a:avLst/>
          </a:prstGeom>
        </p:spPr>
      </p:pic>
      <p:pic>
        <p:nvPicPr>
          <p:cNvPr id="1072" name="Grafik 1071">
            <a:extLst>
              <a:ext uri="{FF2B5EF4-FFF2-40B4-BE49-F238E27FC236}">
                <a16:creationId xmlns:a16="http://schemas.microsoft.com/office/drawing/2014/main" id="{F3CFA5FC-6FB4-EC4D-4400-0CA32CBF30E6}"/>
              </a:ext>
            </a:extLst>
          </p:cNvPr>
          <p:cNvPicPr>
            <a:picLocks noChangeAspect="1"/>
          </p:cNvPicPr>
          <p:nvPr/>
        </p:nvPicPr>
        <p:blipFill>
          <a:blip r:embed="rId8"/>
          <a:stretch>
            <a:fillRect/>
          </a:stretch>
        </p:blipFill>
        <p:spPr>
          <a:xfrm>
            <a:off x="6451347" y="4665320"/>
            <a:ext cx="213280" cy="213280"/>
          </a:xfrm>
          <a:prstGeom prst="rect">
            <a:avLst/>
          </a:prstGeom>
        </p:spPr>
      </p:pic>
      <p:pic>
        <p:nvPicPr>
          <p:cNvPr id="1073" name="Grafik 1072">
            <a:extLst>
              <a:ext uri="{FF2B5EF4-FFF2-40B4-BE49-F238E27FC236}">
                <a16:creationId xmlns:a16="http://schemas.microsoft.com/office/drawing/2014/main" id="{ACC0D7F4-ABC2-A717-1169-A19D384627B0}"/>
              </a:ext>
            </a:extLst>
          </p:cNvPr>
          <p:cNvPicPr>
            <a:picLocks noChangeAspect="1"/>
          </p:cNvPicPr>
          <p:nvPr/>
        </p:nvPicPr>
        <p:blipFill>
          <a:blip r:embed="rId8"/>
          <a:stretch>
            <a:fillRect/>
          </a:stretch>
        </p:blipFill>
        <p:spPr>
          <a:xfrm>
            <a:off x="6701187" y="4662991"/>
            <a:ext cx="213280" cy="213280"/>
          </a:xfrm>
          <a:prstGeom prst="rect">
            <a:avLst/>
          </a:prstGeom>
        </p:spPr>
      </p:pic>
      <p:pic>
        <p:nvPicPr>
          <p:cNvPr id="1074" name="Grafik 1073">
            <a:extLst>
              <a:ext uri="{FF2B5EF4-FFF2-40B4-BE49-F238E27FC236}">
                <a16:creationId xmlns:a16="http://schemas.microsoft.com/office/drawing/2014/main" id="{6D17E974-AB5C-F124-AF65-DADD65A7ACAD}"/>
              </a:ext>
            </a:extLst>
          </p:cNvPr>
          <p:cNvPicPr>
            <a:picLocks noChangeAspect="1"/>
          </p:cNvPicPr>
          <p:nvPr/>
        </p:nvPicPr>
        <p:blipFill>
          <a:blip r:embed="rId8"/>
          <a:stretch>
            <a:fillRect/>
          </a:stretch>
        </p:blipFill>
        <p:spPr>
          <a:xfrm>
            <a:off x="6947667" y="4665320"/>
            <a:ext cx="213280" cy="213280"/>
          </a:xfrm>
          <a:prstGeom prst="rect">
            <a:avLst/>
          </a:prstGeom>
        </p:spPr>
      </p:pic>
      <p:pic>
        <p:nvPicPr>
          <p:cNvPr id="1075" name="Grafik 1074">
            <a:extLst>
              <a:ext uri="{FF2B5EF4-FFF2-40B4-BE49-F238E27FC236}">
                <a16:creationId xmlns:a16="http://schemas.microsoft.com/office/drawing/2014/main" id="{95F85586-4290-024E-74E2-817E25E677FE}"/>
              </a:ext>
            </a:extLst>
          </p:cNvPr>
          <p:cNvPicPr>
            <a:picLocks noChangeAspect="1"/>
          </p:cNvPicPr>
          <p:nvPr/>
        </p:nvPicPr>
        <p:blipFill>
          <a:blip r:embed="rId8"/>
          <a:stretch>
            <a:fillRect/>
          </a:stretch>
        </p:blipFill>
        <p:spPr>
          <a:xfrm>
            <a:off x="7192820" y="4662991"/>
            <a:ext cx="213280" cy="213280"/>
          </a:xfrm>
          <a:prstGeom prst="rect">
            <a:avLst/>
          </a:prstGeom>
        </p:spPr>
      </p:pic>
      <p:pic>
        <p:nvPicPr>
          <p:cNvPr id="1076" name="Grafik 1075">
            <a:extLst>
              <a:ext uri="{FF2B5EF4-FFF2-40B4-BE49-F238E27FC236}">
                <a16:creationId xmlns:a16="http://schemas.microsoft.com/office/drawing/2014/main" id="{1D54B3DB-4610-A86E-DA54-CD2095384E1C}"/>
              </a:ext>
            </a:extLst>
          </p:cNvPr>
          <p:cNvPicPr>
            <a:picLocks noChangeAspect="1"/>
          </p:cNvPicPr>
          <p:nvPr/>
        </p:nvPicPr>
        <p:blipFill>
          <a:blip r:embed="rId8"/>
          <a:stretch>
            <a:fillRect/>
          </a:stretch>
        </p:blipFill>
        <p:spPr>
          <a:xfrm>
            <a:off x="5898543" y="4051144"/>
            <a:ext cx="213280" cy="213280"/>
          </a:xfrm>
          <a:prstGeom prst="rect">
            <a:avLst/>
          </a:prstGeom>
        </p:spPr>
      </p:pic>
      <p:pic>
        <p:nvPicPr>
          <p:cNvPr id="1077" name="Grafik 1076">
            <a:extLst>
              <a:ext uri="{FF2B5EF4-FFF2-40B4-BE49-F238E27FC236}">
                <a16:creationId xmlns:a16="http://schemas.microsoft.com/office/drawing/2014/main" id="{57192A55-22DF-3131-04A5-17DDB3E0F160}"/>
              </a:ext>
            </a:extLst>
          </p:cNvPr>
          <p:cNvPicPr>
            <a:picLocks noChangeAspect="1"/>
          </p:cNvPicPr>
          <p:nvPr/>
        </p:nvPicPr>
        <p:blipFill>
          <a:blip r:embed="rId8"/>
          <a:stretch>
            <a:fillRect/>
          </a:stretch>
        </p:blipFill>
        <p:spPr>
          <a:xfrm>
            <a:off x="5398863" y="4043827"/>
            <a:ext cx="213280" cy="213280"/>
          </a:xfrm>
          <a:prstGeom prst="rect">
            <a:avLst/>
          </a:prstGeom>
        </p:spPr>
      </p:pic>
      <p:pic>
        <p:nvPicPr>
          <p:cNvPr id="1078" name="Grafik 1077">
            <a:extLst>
              <a:ext uri="{FF2B5EF4-FFF2-40B4-BE49-F238E27FC236}">
                <a16:creationId xmlns:a16="http://schemas.microsoft.com/office/drawing/2014/main" id="{521F7176-B9E1-BF1D-0589-67AC51313ECB}"/>
              </a:ext>
            </a:extLst>
          </p:cNvPr>
          <p:cNvPicPr>
            <a:picLocks noChangeAspect="1"/>
          </p:cNvPicPr>
          <p:nvPr/>
        </p:nvPicPr>
        <p:blipFill>
          <a:blip r:embed="rId8"/>
          <a:stretch>
            <a:fillRect/>
          </a:stretch>
        </p:blipFill>
        <p:spPr>
          <a:xfrm>
            <a:off x="5648703" y="4046285"/>
            <a:ext cx="213280" cy="213280"/>
          </a:xfrm>
          <a:prstGeom prst="rect">
            <a:avLst/>
          </a:prstGeom>
        </p:spPr>
      </p:pic>
      <p:pic>
        <p:nvPicPr>
          <p:cNvPr id="1079" name="Grafik 1078">
            <a:extLst>
              <a:ext uri="{FF2B5EF4-FFF2-40B4-BE49-F238E27FC236}">
                <a16:creationId xmlns:a16="http://schemas.microsoft.com/office/drawing/2014/main" id="{9202A0A5-12CB-1CA1-EBC0-6DA29414FAD8}"/>
              </a:ext>
            </a:extLst>
          </p:cNvPr>
          <p:cNvPicPr>
            <a:picLocks noChangeAspect="1"/>
          </p:cNvPicPr>
          <p:nvPr/>
        </p:nvPicPr>
        <p:blipFill>
          <a:blip r:embed="rId8"/>
          <a:stretch>
            <a:fillRect/>
          </a:stretch>
        </p:blipFill>
        <p:spPr>
          <a:xfrm>
            <a:off x="5897100" y="4663101"/>
            <a:ext cx="213280" cy="213280"/>
          </a:xfrm>
          <a:prstGeom prst="rect">
            <a:avLst/>
          </a:prstGeom>
        </p:spPr>
      </p:pic>
      <p:pic>
        <p:nvPicPr>
          <p:cNvPr id="1081" name="Grafik 1080">
            <a:extLst>
              <a:ext uri="{FF2B5EF4-FFF2-40B4-BE49-F238E27FC236}">
                <a16:creationId xmlns:a16="http://schemas.microsoft.com/office/drawing/2014/main" id="{FCF4664C-D7DA-6330-9253-A54D8B658C0B}"/>
              </a:ext>
            </a:extLst>
          </p:cNvPr>
          <p:cNvPicPr>
            <a:picLocks noChangeAspect="1"/>
          </p:cNvPicPr>
          <p:nvPr/>
        </p:nvPicPr>
        <p:blipFill>
          <a:blip r:embed="rId8"/>
          <a:stretch>
            <a:fillRect/>
          </a:stretch>
        </p:blipFill>
        <p:spPr>
          <a:xfrm>
            <a:off x="5647260" y="4663029"/>
            <a:ext cx="213280" cy="213280"/>
          </a:xfrm>
          <a:prstGeom prst="rect">
            <a:avLst/>
          </a:prstGeom>
        </p:spPr>
      </p:pic>
      <p:pic>
        <p:nvPicPr>
          <p:cNvPr id="1082" name="Grafik 1081">
            <a:extLst>
              <a:ext uri="{FF2B5EF4-FFF2-40B4-BE49-F238E27FC236}">
                <a16:creationId xmlns:a16="http://schemas.microsoft.com/office/drawing/2014/main" id="{4426CEB2-A89B-902D-B00E-6793F94850D1}"/>
              </a:ext>
            </a:extLst>
          </p:cNvPr>
          <p:cNvPicPr>
            <a:picLocks noChangeAspect="1"/>
          </p:cNvPicPr>
          <p:nvPr/>
        </p:nvPicPr>
        <p:blipFill>
          <a:blip r:embed="rId5"/>
          <a:stretch>
            <a:fillRect/>
          </a:stretch>
        </p:blipFill>
        <p:spPr>
          <a:xfrm>
            <a:off x="4907350" y="4047470"/>
            <a:ext cx="208891" cy="208891"/>
          </a:xfrm>
          <a:prstGeom prst="rect">
            <a:avLst/>
          </a:prstGeom>
        </p:spPr>
      </p:pic>
      <p:pic>
        <p:nvPicPr>
          <p:cNvPr id="1083" name="Grafik 1082">
            <a:extLst>
              <a:ext uri="{FF2B5EF4-FFF2-40B4-BE49-F238E27FC236}">
                <a16:creationId xmlns:a16="http://schemas.microsoft.com/office/drawing/2014/main" id="{7752AF5C-E8BA-DD3A-298B-9AF069662509}"/>
              </a:ext>
            </a:extLst>
          </p:cNvPr>
          <p:cNvPicPr>
            <a:picLocks noChangeAspect="1"/>
          </p:cNvPicPr>
          <p:nvPr/>
        </p:nvPicPr>
        <p:blipFill>
          <a:blip r:embed="rId5"/>
          <a:stretch>
            <a:fillRect/>
          </a:stretch>
        </p:blipFill>
        <p:spPr>
          <a:xfrm>
            <a:off x="5155414" y="4051144"/>
            <a:ext cx="208891" cy="208891"/>
          </a:xfrm>
          <a:prstGeom prst="rect">
            <a:avLst/>
          </a:prstGeom>
        </p:spPr>
      </p:pic>
      <p:pic>
        <p:nvPicPr>
          <p:cNvPr id="1084" name="Grafik 1083">
            <a:extLst>
              <a:ext uri="{FF2B5EF4-FFF2-40B4-BE49-F238E27FC236}">
                <a16:creationId xmlns:a16="http://schemas.microsoft.com/office/drawing/2014/main" id="{4FC9D46E-6046-0756-1006-E50FCA3DD1FF}"/>
              </a:ext>
            </a:extLst>
          </p:cNvPr>
          <p:cNvPicPr>
            <a:picLocks noChangeAspect="1"/>
          </p:cNvPicPr>
          <p:nvPr/>
        </p:nvPicPr>
        <p:blipFill>
          <a:blip r:embed="rId5"/>
          <a:stretch>
            <a:fillRect/>
          </a:stretch>
        </p:blipFill>
        <p:spPr>
          <a:xfrm>
            <a:off x="4907265" y="4663706"/>
            <a:ext cx="208891" cy="208891"/>
          </a:xfrm>
          <a:prstGeom prst="rect">
            <a:avLst/>
          </a:prstGeom>
        </p:spPr>
      </p:pic>
      <p:pic>
        <p:nvPicPr>
          <p:cNvPr id="1085" name="Grafik 1084">
            <a:extLst>
              <a:ext uri="{FF2B5EF4-FFF2-40B4-BE49-F238E27FC236}">
                <a16:creationId xmlns:a16="http://schemas.microsoft.com/office/drawing/2014/main" id="{DCAD1C1A-973C-5CBE-8CC2-6B8CA4581FFB}"/>
              </a:ext>
            </a:extLst>
          </p:cNvPr>
          <p:cNvPicPr>
            <a:picLocks noChangeAspect="1"/>
          </p:cNvPicPr>
          <p:nvPr/>
        </p:nvPicPr>
        <p:blipFill>
          <a:blip r:embed="rId5"/>
          <a:stretch>
            <a:fillRect/>
          </a:stretch>
        </p:blipFill>
        <p:spPr>
          <a:xfrm>
            <a:off x="5155329" y="4667380"/>
            <a:ext cx="208891" cy="208891"/>
          </a:xfrm>
          <a:prstGeom prst="rect">
            <a:avLst/>
          </a:prstGeom>
        </p:spPr>
      </p:pic>
      <p:pic>
        <p:nvPicPr>
          <p:cNvPr id="1086" name="Grafik 1085">
            <a:extLst>
              <a:ext uri="{FF2B5EF4-FFF2-40B4-BE49-F238E27FC236}">
                <a16:creationId xmlns:a16="http://schemas.microsoft.com/office/drawing/2014/main" id="{13D338A9-05B0-835D-D49F-9842C8BE5E00}"/>
              </a:ext>
            </a:extLst>
          </p:cNvPr>
          <p:cNvPicPr>
            <a:picLocks noChangeAspect="1"/>
          </p:cNvPicPr>
          <p:nvPr/>
        </p:nvPicPr>
        <p:blipFill>
          <a:blip r:embed="rId5"/>
          <a:stretch>
            <a:fillRect/>
          </a:stretch>
        </p:blipFill>
        <p:spPr>
          <a:xfrm>
            <a:off x="5399857" y="4664219"/>
            <a:ext cx="208891" cy="208891"/>
          </a:xfrm>
          <a:prstGeom prst="rect">
            <a:avLst/>
          </a:prstGeom>
        </p:spPr>
      </p:pic>
      <p:sp>
        <p:nvSpPr>
          <p:cNvPr id="1089" name="Inhaltsplatzhalter 3">
            <a:extLst>
              <a:ext uri="{FF2B5EF4-FFF2-40B4-BE49-F238E27FC236}">
                <a16:creationId xmlns:a16="http://schemas.microsoft.com/office/drawing/2014/main" id="{0C3A1490-C14A-CF2F-C596-7292C97D9C04}"/>
              </a:ext>
            </a:extLst>
          </p:cNvPr>
          <p:cNvSpPr>
            <a:spLocks noGrp="1"/>
          </p:cNvSpPr>
          <p:nvPr>
            <p:ph idx="1"/>
          </p:nvPr>
        </p:nvSpPr>
        <p:spPr>
          <a:xfrm>
            <a:off x="1096423" y="1748860"/>
            <a:ext cx="7564125" cy="4418617"/>
          </a:xfrm>
        </p:spPr>
        <p:txBody>
          <a:bodyPr/>
          <a:lstStyle/>
          <a:p>
            <a:r>
              <a:rPr lang="de-DE" dirty="0"/>
              <a:t>Die Zusammenhänge werden in der Darstellung mit Plättchen deutlich:</a:t>
            </a:r>
          </a:p>
        </p:txBody>
      </p:sp>
      <p:sp>
        <p:nvSpPr>
          <p:cNvPr id="3" name="Textfeld 2">
            <a:extLst>
              <a:ext uri="{FF2B5EF4-FFF2-40B4-BE49-F238E27FC236}">
                <a16:creationId xmlns:a16="http://schemas.microsoft.com/office/drawing/2014/main" id="{B5E0A662-1B27-0C93-9F64-1459D5D8A88C}"/>
              </a:ext>
            </a:extLst>
          </p:cNvPr>
          <p:cNvSpPr txBox="1"/>
          <p:nvPr/>
        </p:nvSpPr>
        <p:spPr>
          <a:xfrm>
            <a:off x="796445" y="5973066"/>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2267438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440D9A4-7C15-5716-360C-D3290D39860D}"/>
              </a:ext>
            </a:extLst>
          </p:cNvPr>
          <p:cNvSpPr>
            <a:spLocks noGrp="1"/>
          </p:cNvSpPr>
          <p:nvPr>
            <p:ph idx="1"/>
          </p:nvPr>
        </p:nvSpPr>
        <p:spPr/>
        <p:txBody>
          <a:bodyPr/>
          <a:lstStyle/>
          <a:p>
            <a:r>
              <a:rPr lang="de-DE" dirty="0">
                <a:solidFill>
                  <a:srgbClr val="FF0000"/>
                </a:solidFill>
              </a:rPr>
              <a:t> </a:t>
            </a:r>
          </a:p>
        </p:txBody>
      </p:sp>
      <p:sp>
        <p:nvSpPr>
          <p:cNvPr id="5" name="Datumsplatzhalter 4">
            <a:extLst>
              <a:ext uri="{FF2B5EF4-FFF2-40B4-BE49-F238E27FC236}">
                <a16:creationId xmlns:a16="http://schemas.microsoft.com/office/drawing/2014/main" id="{593A52E7-CC1B-0173-CBD4-277D9DD15D2D}"/>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57747FD2-0F67-89A0-A8AA-9B388E678786}"/>
              </a:ext>
            </a:extLst>
          </p:cNvPr>
          <p:cNvSpPr>
            <a:spLocks noGrp="1"/>
          </p:cNvSpPr>
          <p:nvPr>
            <p:ph type="sldNum" sz="quarter" idx="12"/>
          </p:nvPr>
        </p:nvSpPr>
        <p:spPr/>
        <p:txBody>
          <a:bodyPr/>
          <a:lstStyle/>
          <a:p>
            <a:fld id="{C3752B7C-18A9-864D-BBCB-54A9F41B5594}" type="slidenum">
              <a:rPr lang="de-DE" smtClean="0"/>
              <a:pPr/>
              <a:t>67</a:t>
            </a:fld>
            <a:endParaRPr lang="de-DE" dirty="0"/>
          </a:p>
        </p:txBody>
      </p:sp>
      <p:pic>
        <p:nvPicPr>
          <p:cNvPr id="20" name="Grafik 19">
            <a:extLst>
              <a:ext uri="{FF2B5EF4-FFF2-40B4-BE49-F238E27FC236}">
                <a16:creationId xmlns:a16="http://schemas.microsoft.com/office/drawing/2014/main" id="{C136EEE5-323C-7606-BAF3-74263D227F47}"/>
              </a:ext>
            </a:extLst>
          </p:cNvPr>
          <p:cNvPicPr>
            <a:picLocks noChangeAspect="1"/>
          </p:cNvPicPr>
          <p:nvPr/>
        </p:nvPicPr>
        <p:blipFill rotWithShape="1">
          <a:blip r:embed="rId3"/>
          <a:srcRect b="37844"/>
          <a:stretch/>
        </p:blipFill>
        <p:spPr>
          <a:xfrm flipH="1">
            <a:off x="4019383" y="3921476"/>
            <a:ext cx="984415" cy="2017870"/>
          </a:xfrm>
          <a:prstGeom prst="rect">
            <a:avLst/>
          </a:prstGeom>
        </p:spPr>
      </p:pic>
      <p:sp>
        <p:nvSpPr>
          <p:cNvPr id="23" name="Abgerundete rechteckige Legende 22">
            <a:extLst>
              <a:ext uri="{FF2B5EF4-FFF2-40B4-BE49-F238E27FC236}">
                <a16:creationId xmlns:a16="http://schemas.microsoft.com/office/drawing/2014/main" id="{4B2383DB-897D-3B92-A35E-DD627C41ADDF}"/>
              </a:ext>
            </a:extLst>
          </p:cNvPr>
          <p:cNvSpPr/>
          <p:nvPr/>
        </p:nvSpPr>
        <p:spPr>
          <a:xfrm>
            <a:off x="1575640" y="2054478"/>
            <a:ext cx="3677015" cy="713361"/>
          </a:xfrm>
          <a:prstGeom prst="wedgeRoundRectCallout">
            <a:avLst>
              <a:gd name="adj1" fmla="val 32593"/>
              <a:gd name="adj2" fmla="val 159192"/>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Wozu passt die Aufgabe?</a:t>
            </a:r>
          </a:p>
        </p:txBody>
      </p:sp>
      <p:sp>
        <p:nvSpPr>
          <p:cNvPr id="22" name="Abgerundete rechteckige Legende 21">
            <a:extLst>
              <a:ext uri="{FF2B5EF4-FFF2-40B4-BE49-F238E27FC236}">
                <a16:creationId xmlns:a16="http://schemas.microsoft.com/office/drawing/2014/main" id="{4B2383DB-897D-3B92-A35E-DD627C41ADDF}"/>
              </a:ext>
            </a:extLst>
          </p:cNvPr>
          <p:cNvSpPr/>
          <p:nvPr/>
        </p:nvSpPr>
        <p:spPr>
          <a:xfrm>
            <a:off x="5435599" y="2411158"/>
            <a:ext cx="3083960" cy="812257"/>
          </a:xfrm>
          <a:prstGeom prst="wedgeRoundRectCallout">
            <a:avLst>
              <a:gd name="adj1" fmla="val -61634"/>
              <a:gd name="adj2" fmla="val 128274"/>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Warum findest du die Aufgabe einfach?</a:t>
            </a:r>
          </a:p>
        </p:txBody>
      </p:sp>
      <p:sp>
        <p:nvSpPr>
          <p:cNvPr id="26" name="Abgerundete rechteckige Legende 25">
            <a:extLst>
              <a:ext uri="{FF2B5EF4-FFF2-40B4-BE49-F238E27FC236}">
                <a16:creationId xmlns:a16="http://schemas.microsoft.com/office/drawing/2014/main" id="{4B2383DB-897D-3B92-A35E-DD627C41ADDF}"/>
              </a:ext>
            </a:extLst>
          </p:cNvPr>
          <p:cNvSpPr/>
          <p:nvPr/>
        </p:nvSpPr>
        <p:spPr>
          <a:xfrm>
            <a:off x="6575005" y="3703415"/>
            <a:ext cx="2244077" cy="713361"/>
          </a:xfrm>
          <a:prstGeom prst="wedgeRoundRectCallout">
            <a:avLst>
              <a:gd name="adj1" fmla="val -113619"/>
              <a:gd name="adj2" fmla="val 48813"/>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t>
            </a:r>
          </a:p>
        </p:txBody>
      </p:sp>
      <p:sp>
        <p:nvSpPr>
          <p:cNvPr id="28" name="Abgerundete rechteckige Legende 27">
            <a:extLst>
              <a:ext uri="{FF2B5EF4-FFF2-40B4-BE49-F238E27FC236}">
                <a16:creationId xmlns:a16="http://schemas.microsoft.com/office/drawing/2014/main" id="{4B2383DB-897D-3B92-A35E-DD627C41ADDF}"/>
              </a:ext>
            </a:extLst>
          </p:cNvPr>
          <p:cNvSpPr/>
          <p:nvPr/>
        </p:nvSpPr>
        <p:spPr>
          <a:xfrm>
            <a:off x="126052" y="3223415"/>
            <a:ext cx="3677015" cy="698062"/>
          </a:xfrm>
          <a:prstGeom prst="wedgeRoundRectCallout">
            <a:avLst>
              <a:gd name="adj1" fmla="val 58183"/>
              <a:gd name="adj2" fmla="val 68892"/>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Warum gehört die Aufgabe dahin?</a:t>
            </a:r>
          </a:p>
        </p:txBody>
      </p:sp>
      <p:sp>
        <p:nvSpPr>
          <p:cNvPr id="29" name="Abgerundete rechteckige Legende 28">
            <a:extLst>
              <a:ext uri="{FF2B5EF4-FFF2-40B4-BE49-F238E27FC236}">
                <a16:creationId xmlns:a16="http://schemas.microsoft.com/office/drawing/2014/main" id="{4B2383DB-897D-3B92-A35E-DD627C41ADDF}"/>
              </a:ext>
            </a:extLst>
          </p:cNvPr>
          <p:cNvSpPr/>
          <p:nvPr/>
        </p:nvSpPr>
        <p:spPr>
          <a:xfrm>
            <a:off x="945380" y="5035109"/>
            <a:ext cx="2309983" cy="600147"/>
          </a:xfrm>
          <a:prstGeom prst="wedgeRoundRectCallout">
            <a:avLst>
              <a:gd name="adj1" fmla="val 81051"/>
              <a:gd name="adj2" fmla="val -108858"/>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Wer hat recht?*</a:t>
            </a:r>
          </a:p>
        </p:txBody>
      </p:sp>
      <p:sp>
        <p:nvSpPr>
          <p:cNvPr id="30" name="Abgerundete rechteckige Legende 29">
            <a:extLst>
              <a:ext uri="{FF2B5EF4-FFF2-40B4-BE49-F238E27FC236}">
                <a16:creationId xmlns:a16="http://schemas.microsoft.com/office/drawing/2014/main" id="{4B2383DB-897D-3B92-A35E-DD627C41ADDF}"/>
              </a:ext>
            </a:extLst>
          </p:cNvPr>
          <p:cNvSpPr/>
          <p:nvPr/>
        </p:nvSpPr>
        <p:spPr>
          <a:xfrm>
            <a:off x="5466986" y="4686301"/>
            <a:ext cx="3052574" cy="1038576"/>
          </a:xfrm>
          <a:prstGeom prst="wedgeRoundRectCallout">
            <a:avLst>
              <a:gd name="adj1" fmla="val -63770"/>
              <a:gd name="adj2" fmla="val -58615"/>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Kennst du weitere Aufgaben, die hierhin passen?</a:t>
            </a:r>
          </a:p>
        </p:txBody>
      </p:sp>
      <p:sp>
        <p:nvSpPr>
          <p:cNvPr id="31" name="Textplatzhalter 2">
            <a:extLst>
              <a:ext uri="{FF2B5EF4-FFF2-40B4-BE49-F238E27FC236}">
                <a16:creationId xmlns:a16="http://schemas.microsoft.com/office/drawing/2014/main" id="{3C677D12-B021-699F-679F-54F4EFD884E4}"/>
              </a:ext>
            </a:extLst>
          </p:cNvPr>
          <p:cNvSpPr>
            <a:spLocks noGrp="1"/>
          </p:cNvSpPr>
          <p:nvPr>
            <p:ph type="body" sz="quarter" idx="13"/>
          </p:nvPr>
        </p:nvSpPr>
        <p:spPr>
          <a:xfrm>
            <a:off x="1096266" y="1194030"/>
            <a:ext cx="7009509" cy="445628"/>
          </a:xfrm>
        </p:spPr>
        <p:txBody>
          <a:bodyPr/>
          <a:lstStyle/>
          <a:p>
            <a:r>
              <a:rPr lang="de-DE" dirty="0"/>
              <a:t>EINFACHE AUFGABEN SORTIEREN UND DARÜBER SPRECHEN</a:t>
            </a:r>
          </a:p>
        </p:txBody>
      </p:sp>
      <p:sp>
        <p:nvSpPr>
          <p:cNvPr id="3" name="Rechteck 2"/>
          <p:cNvSpPr/>
          <p:nvPr/>
        </p:nvSpPr>
        <p:spPr>
          <a:xfrm>
            <a:off x="396000" y="5778000"/>
            <a:ext cx="3405390" cy="523220"/>
          </a:xfrm>
          <a:prstGeom prst="rect">
            <a:avLst/>
          </a:prstGeom>
        </p:spPr>
        <p:txBody>
          <a:bodyPr wrap="square">
            <a:spAutoFit/>
          </a:bodyPr>
          <a:lstStyle/>
          <a:p>
            <a:pPr lvl="0" algn="ctr"/>
            <a:r>
              <a:rPr lang="de-DE" sz="1400" dirty="0">
                <a:solidFill>
                  <a:prstClr val="black"/>
                </a:solidFill>
              </a:rPr>
              <a:t>(*bei Aufgaben, die </a:t>
            </a:r>
            <a:r>
              <a:rPr lang="de-DE" sz="1400" b="1" dirty="0">
                <a:solidFill>
                  <a:prstClr val="black"/>
                </a:solidFill>
              </a:rPr>
              <a:t>nicht nur</a:t>
            </a:r>
            <a:r>
              <a:rPr lang="de-DE" sz="1400" dirty="0">
                <a:solidFill>
                  <a:prstClr val="black"/>
                </a:solidFill>
              </a:rPr>
              <a:t> zu einer Überschrift passen) </a:t>
            </a:r>
            <a:endParaRPr lang="de-DE" sz="1400" dirty="0">
              <a:solidFill>
                <a:prstClr val="white"/>
              </a:solidFill>
            </a:endParaRPr>
          </a:p>
        </p:txBody>
      </p:sp>
      <p:sp>
        <p:nvSpPr>
          <p:cNvPr id="12" name="Titel 1">
            <a:extLst>
              <a:ext uri="{FF2B5EF4-FFF2-40B4-BE49-F238E27FC236}">
                <a16:creationId xmlns:a16="http://schemas.microsoft.com/office/drawing/2014/main" id="{72A6FEA2-2AA5-DEBA-FAE2-9F15E026BC06}"/>
              </a:ext>
            </a:extLst>
          </p:cNvPr>
          <p:cNvSpPr>
            <a:spLocks noGrp="1"/>
          </p:cNvSpPr>
          <p:nvPr>
            <p:ph type="title"/>
          </p:nvPr>
        </p:nvSpPr>
        <p:spPr>
          <a:xfrm>
            <a:off x="1096423" y="382774"/>
            <a:ext cx="8047577" cy="603704"/>
          </a:xfrm>
        </p:spPr>
        <p:txBody>
          <a:bodyPr>
            <a:normAutofit/>
          </a:bodyPr>
          <a:lstStyle/>
          <a:p>
            <a:r>
              <a:rPr lang="de-DE" dirty="0"/>
              <a:t>Einfache Aufgaben thematisieren</a:t>
            </a:r>
          </a:p>
        </p:txBody>
      </p:sp>
    </p:spTree>
    <p:extLst>
      <p:ext uri="{BB962C8B-B14F-4D97-AF65-F5344CB8AC3E}">
        <p14:creationId xmlns:p14="http://schemas.microsoft.com/office/powerpoint/2010/main" val="2600019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Einfache Aufgaben thematisieren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68</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a:t>
            </a:r>
          </a:p>
          <a:p>
            <a:pPr algn="ctr">
              <a:lnSpc>
                <a:spcPct val="200000"/>
              </a:lnSpc>
            </a:pPr>
            <a:r>
              <a:rPr lang="de-DE" sz="2000" dirty="0">
                <a:solidFill>
                  <a:schemeClr val="tx1"/>
                </a:solidFill>
                <a:latin typeface="Arial" panose="020B0604020202020204" pitchFamily="34" charset="0"/>
                <a:ea typeface="Times New Roman" panose="02020603050405020304" pitchFamily="18" charset="0"/>
                <a:cs typeface="Arial" panose="020B0604020202020204" pitchFamily="34" charset="0"/>
              </a:rPr>
              <a:t>„einfache“ Aufgaben zu identifizieren, darzustellen und darüber zu sprechen.</a:t>
            </a:r>
            <a:endPar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759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Einfache Aufgaben thematisieren</a:t>
            </a:r>
          </a:p>
          <a:p>
            <a:r>
              <a:rPr lang="de-DE" b="1" dirty="0"/>
              <a:t>Ableitungsstrategien nutzen</a:t>
            </a:r>
          </a:p>
          <a:p>
            <a:r>
              <a:rPr lang="de-DE"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69</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3359951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Einfache Aufgaben thematisieren</a:t>
            </a:r>
          </a:p>
          <a:p>
            <a:r>
              <a:rPr lang="de-DE" dirty="0"/>
              <a:t>Ableitungsstrategien nutzen</a:t>
            </a:r>
          </a:p>
          <a:p>
            <a:r>
              <a:rPr lang="de-DE"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534529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70</a:t>
            </a:fld>
            <a:endParaRPr lang="de-DE" dirty="0"/>
          </a:p>
        </p:txBody>
      </p:sp>
      <p:sp>
        <p:nvSpPr>
          <p:cNvPr id="5" name="Textplatzhalter 4"/>
          <p:cNvSpPr>
            <a:spLocks noGrp="1"/>
          </p:cNvSpPr>
          <p:nvPr>
            <p:ph type="body" sz="quarter" idx="13"/>
          </p:nvPr>
        </p:nvSpPr>
        <p:spPr/>
        <p:txBody>
          <a:bodyPr/>
          <a:lstStyle/>
          <a:p>
            <a:r>
              <a:rPr lang="de-DE" dirty="0"/>
              <a:t>HINWEISE ZU DEN FOLIEN 71–83</a:t>
            </a:r>
          </a:p>
        </p:txBody>
      </p:sp>
      <p:sp>
        <p:nvSpPr>
          <p:cNvPr id="6" name="Inhaltsplatzhalter 5"/>
          <p:cNvSpPr>
            <a:spLocks noGrp="1"/>
          </p:cNvSpPr>
          <p:nvPr>
            <p:ph idx="1"/>
          </p:nvPr>
        </p:nvSpPr>
        <p:spPr>
          <a:xfrm>
            <a:off x="1096423" y="1639658"/>
            <a:ext cx="7622275" cy="4713137"/>
          </a:xfrm>
        </p:spPr>
        <p:txBody>
          <a:bodyPr/>
          <a:lstStyle/>
          <a:p>
            <a:pPr>
              <a:spcBef>
                <a:spcPts val="600"/>
              </a:spcBef>
            </a:pPr>
            <a:r>
              <a:rPr lang="de-DE" sz="1100" b="1" dirty="0"/>
              <a:t>Kernbotschaft (Folie 83): </a:t>
            </a:r>
          </a:p>
          <a:p>
            <a:pPr marL="171450" indent="-171450">
              <a:spcBef>
                <a:spcPts val="600"/>
              </a:spcBef>
              <a:spcAft>
                <a:spcPts val="600"/>
              </a:spcAft>
              <a:buFont typeface="Arial" panose="020B0604020202020204" pitchFamily="34" charset="0"/>
              <a:buChar char="•"/>
            </a:pPr>
            <a:r>
              <a:rPr lang="de-DE" sz="1100" b="1" dirty="0"/>
              <a:t>Lernende brauchen Gelegenheiten, Ableitungsstrategien zunächst mit Hilfe von Material zu entdecken und darzustellen sowie sich diese zunehmend mental vorzustellen. </a:t>
            </a:r>
          </a:p>
          <a:p>
            <a:pPr>
              <a:spcBef>
                <a:spcPts val="600"/>
              </a:spcBef>
            </a:pPr>
            <a:r>
              <a:rPr lang="de-DE" sz="1100" dirty="0"/>
              <a:t>Folie 71: An der 1+1-Tafel werden die „übrigen“ Aufgaben (auf weißem Hintergrund) in den Blick genommen. </a:t>
            </a:r>
          </a:p>
          <a:p>
            <a:pPr>
              <a:spcBef>
                <a:spcPts val="600"/>
              </a:spcBef>
            </a:pPr>
            <a:r>
              <a:rPr lang="de-DE" sz="1100" dirty="0"/>
              <a:t>Folie 73: Aktivität „Ableitungsstrategien nutzen“ (Hinweise s. Folie 72)</a:t>
            </a:r>
          </a:p>
          <a:p>
            <a:pPr>
              <a:spcBef>
                <a:spcPts val="600"/>
              </a:spcBef>
            </a:pPr>
            <a:r>
              <a:rPr lang="de-DE" sz="1100" dirty="0"/>
              <a:t>Folie 74: Wichtiger Hinweis zum Einsatz der 1+1-Tafel</a:t>
            </a:r>
          </a:p>
          <a:p>
            <a:pPr>
              <a:spcBef>
                <a:spcPts val="600"/>
              </a:spcBef>
            </a:pPr>
            <a:r>
              <a:rPr lang="de-DE" sz="1100" dirty="0"/>
              <a:t>Folien 75-81: Diese Folien können die Ergebnissicherung der Aktivität unterstützen. Hier werden die Ableitungsstrategien </a:t>
            </a:r>
            <a:r>
              <a:rPr lang="de-DE" sz="1100" i="1" dirty="0"/>
              <a:t>Tauschaufgaben, Nachbaraufgaben, Partneraufgaben </a:t>
            </a:r>
            <a:r>
              <a:rPr lang="de-DE" sz="1100" dirty="0"/>
              <a:t>sowie weitere Strategien erklärt und an passenden Unterrichtsbeispielen veranschaulicht. Es wird beispielhaft gezeigt, wie die Kinder durch gezielte Impulse der Lehrkraft unterstützt werden können. Analog zur Erarbeitung der Kernaufgaben gilt auch hier: Die Darstellung am Material und die (sprachlichen) Begründungen durchziehen den gesamten Unterricht. </a:t>
            </a:r>
          </a:p>
          <a:p>
            <a:pPr>
              <a:spcBef>
                <a:spcPts val="600"/>
              </a:spcBef>
            </a:pPr>
            <a:r>
              <a:rPr lang="de-DE" sz="1100" dirty="0"/>
              <a:t>Folie 82: Zur Erläuterung bzw. Ergänzung der Ableitungsstrategien können auch die Mahiko-Videos „Schwierige Aufgaben geschickt lösen“ eingesetzt werden.</a:t>
            </a:r>
          </a:p>
          <a:p>
            <a:pPr>
              <a:spcBef>
                <a:spcPts val="600"/>
              </a:spcBef>
            </a:pPr>
            <a:endParaRPr lang="de-DE" sz="1100" dirty="0"/>
          </a:p>
          <a:p>
            <a:pPr>
              <a:lnSpc>
                <a:spcPct val="100000"/>
              </a:lnSpc>
              <a:spcBef>
                <a:spcPts val="600"/>
              </a:spcBef>
            </a:pPr>
            <a:endParaRPr lang="de-DE" dirty="0"/>
          </a:p>
        </p:txBody>
      </p:sp>
    </p:spTree>
    <p:extLst>
      <p:ext uri="{BB962C8B-B14F-4D97-AF65-F5344CB8AC3E}">
        <p14:creationId xmlns:p14="http://schemas.microsoft.com/office/powerpoint/2010/main" val="4120333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VON KERNAUFGABEN ZU ABLEITUNGEN</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48861"/>
            <a:ext cx="7616062" cy="1400740"/>
          </a:xfrm>
        </p:spPr>
        <p:txBody>
          <a:bodyPr/>
          <a:lstStyle/>
          <a:p>
            <a:pPr marL="285750" indent="-285750" fontAlgn="base">
              <a:buFont typeface="Arial" panose="020B0604020202020204" pitchFamily="34" charset="0"/>
              <a:buChar char="•"/>
            </a:pPr>
            <a:r>
              <a:rPr lang="de-DE" sz="1600" dirty="0"/>
              <a:t>Kennen Kinder die Kernaufgaben, bleiben 36 Nicht-Kernaufgaben übrig (weiß).</a:t>
            </a:r>
          </a:p>
          <a:p>
            <a:pPr marL="285750" indent="-285750" fontAlgn="base">
              <a:buFont typeface="Arial" panose="020B0604020202020204" pitchFamily="34" charset="0"/>
              <a:buChar char="•"/>
            </a:pPr>
            <a:r>
              <a:rPr lang="de-DE" sz="1600" dirty="0"/>
              <a:t>Diese lassen sich durch die Ausnutzung von Strategien ableiten.</a:t>
            </a:r>
          </a:p>
          <a:p>
            <a:pPr marL="285750" indent="-285750" fontAlgn="base">
              <a:buFont typeface="Arial" panose="020B0604020202020204" pitchFamily="34" charset="0"/>
              <a:buChar char="•"/>
            </a:pPr>
            <a:endParaRPr lang="de-DE" dirty="0"/>
          </a:p>
          <a:p>
            <a:pPr marL="285750" indent="-285750" fontAlgn="base">
              <a:buFont typeface="Arial" panose="020B0604020202020204" pitchFamily="34" charset="0"/>
              <a:buChar char="•"/>
            </a:pPr>
            <a:endParaRPr lang="de-DE" dirty="0"/>
          </a:p>
          <a:p>
            <a:pPr marL="285750" indent="-285750" fontAlgn="base">
              <a:buFont typeface="Arial" panose="020B0604020202020204" pitchFamily="34" charset="0"/>
              <a:buChar char="•"/>
            </a:pPr>
            <a:endParaRPr lang="de-DE"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71</a:t>
            </a:fld>
            <a:endParaRPr lang="de-DE" dirty="0"/>
          </a:p>
        </p:txBody>
      </p:sp>
      <p:sp>
        <p:nvSpPr>
          <p:cNvPr id="8" name="Titel 1">
            <a:extLst>
              <a:ext uri="{FF2B5EF4-FFF2-40B4-BE49-F238E27FC236}">
                <a16:creationId xmlns:a16="http://schemas.microsoft.com/office/drawing/2014/main" id="{22A8FB6E-CB98-EF5A-3F15-52653D84A07D}"/>
              </a:ext>
            </a:extLst>
          </p:cNvPr>
          <p:cNvSpPr>
            <a:spLocks noGrp="1"/>
          </p:cNvSpPr>
          <p:nvPr>
            <p:ph type="title"/>
          </p:nvPr>
        </p:nvSpPr>
        <p:spPr>
          <a:xfrm>
            <a:off x="1096423" y="382774"/>
            <a:ext cx="7418927" cy="603704"/>
          </a:xfrm>
        </p:spPr>
        <p:txBody>
          <a:bodyPr>
            <a:normAutofit/>
          </a:bodyPr>
          <a:lstStyle/>
          <a:p>
            <a:r>
              <a:rPr lang="de-DE" dirty="0"/>
              <a:t>Ableitungsstrategien nutzen</a:t>
            </a:r>
          </a:p>
        </p:txBody>
      </p:sp>
      <p:pic>
        <p:nvPicPr>
          <p:cNvPr id="2" name="Inhaltsplatzhalter 7">
            <a:extLst>
              <a:ext uri="{FF2B5EF4-FFF2-40B4-BE49-F238E27FC236}">
                <a16:creationId xmlns:a16="http://schemas.microsoft.com/office/drawing/2014/main" id="{EFA72AE9-51A0-A57D-AE4E-C44DBB49BD02}"/>
              </a:ext>
            </a:extLst>
          </p:cNvPr>
          <p:cNvPicPr>
            <a:picLocks noChangeAspect="1"/>
          </p:cNvPicPr>
          <p:nvPr/>
        </p:nvPicPr>
        <p:blipFill>
          <a:blip r:embed="rId3"/>
          <a:stretch>
            <a:fillRect/>
          </a:stretch>
        </p:blipFill>
        <p:spPr>
          <a:xfrm>
            <a:off x="3047053" y="2760933"/>
            <a:ext cx="3107933" cy="3107933"/>
          </a:xfrm>
          <a:prstGeom prst="rect">
            <a:avLst/>
          </a:prstGeom>
        </p:spPr>
      </p:pic>
      <p:sp>
        <p:nvSpPr>
          <p:cNvPr id="9" name="Rechteck 8"/>
          <p:cNvSpPr/>
          <p:nvPr/>
        </p:nvSpPr>
        <p:spPr>
          <a:xfrm>
            <a:off x="6457950" y="5889414"/>
            <a:ext cx="2429172" cy="335092"/>
          </a:xfrm>
          <a:prstGeom prst="rect">
            <a:avLst/>
          </a:prstGeom>
        </p:spPr>
        <p:txBody>
          <a:bodyPr wrap="square">
            <a:spAutoFit/>
          </a:bodyPr>
          <a:lstStyle/>
          <a:p>
            <a:pPr defTabSz="914400" fontAlgn="base">
              <a:lnSpc>
                <a:spcPct val="150000"/>
              </a:lnSpc>
              <a:spcBef>
                <a:spcPts val="1000"/>
              </a:spcBef>
            </a:pPr>
            <a:r>
              <a:rPr lang="de-DE" sz="1200" dirty="0">
                <a:solidFill>
                  <a:prstClr val="black"/>
                </a:solidFill>
                <a:latin typeface="Arial" panose="020B0604020202020204" pitchFamily="34" charset="0"/>
                <a:cs typeface="Arial" panose="020B0604020202020204" pitchFamily="34" charset="0"/>
              </a:rPr>
              <a:t>(https://mahiko.dzlm.de/</a:t>
            </a:r>
            <a:r>
              <a:rPr lang="de-DE" sz="1200" dirty="0" err="1">
                <a:solidFill>
                  <a:prstClr val="black"/>
                </a:solidFill>
                <a:latin typeface="Arial" panose="020B0604020202020204" pitchFamily="34" charset="0"/>
                <a:cs typeface="Arial" panose="020B0604020202020204" pitchFamily="34" charset="0"/>
              </a:rPr>
              <a:t>node</a:t>
            </a:r>
            <a:r>
              <a:rPr lang="de-DE" sz="1200" dirty="0">
                <a:solidFill>
                  <a:prstClr val="black"/>
                </a:solidFill>
                <a:latin typeface="Arial" panose="020B0604020202020204" pitchFamily="34" charset="0"/>
                <a:cs typeface="Arial" panose="020B0604020202020204" pitchFamily="34" charset="0"/>
              </a:rPr>
              <a:t>/49)</a:t>
            </a:r>
          </a:p>
        </p:txBody>
      </p:sp>
    </p:spTree>
    <p:extLst>
      <p:ext uri="{BB962C8B-B14F-4D97-AF65-F5344CB8AC3E}">
        <p14:creationId xmlns:p14="http://schemas.microsoft.com/office/powerpoint/2010/main" val="2742778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23B8F-6249-C4A5-C5E2-1F2DEEB3C261}"/>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F4775632-83E0-A82D-E263-1CC30B8BCA02}"/>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3AF8F56-F217-2928-F3FA-A7358445418F}"/>
              </a:ext>
            </a:extLst>
          </p:cNvPr>
          <p:cNvSpPr>
            <a:spLocks noGrp="1"/>
          </p:cNvSpPr>
          <p:nvPr>
            <p:ph type="sldNum" sz="quarter" idx="12"/>
          </p:nvPr>
        </p:nvSpPr>
        <p:spPr/>
        <p:txBody>
          <a:bodyPr/>
          <a:lstStyle/>
          <a:p>
            <a:fld id="{C3752B7C-18A9-864D-BBCB-54A9F41B5594}" type="slidenum">
              <a:rPr lang="de-DE" smtClean="0"/>
              <a:pPr/>
              <a:t>72</a:t>
            </a:fld>
            <a:endParaRPr lang="de-DE" dirty="0"/>
          </a:p>
        </p:txBody>
      </p:sp>
      <p:sp>
        <p:nvSpPr>
          <p:cNvPr id="5" name="Textplatzhalter 4">
            <a:extLst>
              <a:ext uri="{FF2B5EF4-FFF2-40B4-BE49-F238E27FC236}">
                <a16:creationId xmlns:a16="http://schemas.microsoft.com/office/drawing/2014/main" id="{2F58195A-BFAC-89B5-2FD9-9FF2683621AC}"/>
              </a:ext>
            </a:extLst>
          </p:cNvPr>
          <p:cNvSpPr>
            <a:spLocks noGrp="1"/>
          </p:cNvSpPr>
          <p:nvPr>
            <p:ph type="body" sz="quarter" idx="13"/>
          </p:nvPr>
        </p:nvSpPr>
        <p:spPr>
          <a:xfrm>
            <a:off x="1096424" y="1194030"/>
            <a:ext cx="7009509" cy="445628"/>
          </a:xfrm>
        </p:spPr>
        <p:txBody>
          <a:bodyPr/>
          <a:lstStyle/>
          <a:p>
            <a:r>
              <a:rPr lang="de-DE" dirty="0"/>
              <a:t>ANMERKUNGEN ZUR AKTIVITÄT AUF FOLIE 73</a:t>
            </a:r>
          </a:p>
        </p:txBody>
      </p:sp>
      <p:sp>
        <p:nvSpPr>
          <p:cNvPr id="6" name="Inhaltsplatzhalter 5">
            <a:extLst>
              <a:ext uri="{FF2B5EF4-FFF2-40B4-BE49-F238E27FC236}">
                <a16:creationId xmlns:a16="http://schemas.microsoft.com/office/drawing/2014/main" id="{2BD7F0D8-A004-7720-3722-B2F9004C7BF5}"/>
              </a:ext>
            </a:extLst>
          </p:cNvPr>
          <p:cNvSpPr>
            <a:spLocks noGrp="1"/>
          </p:cNvSpPr>
          <p:nvPr>
            <p:ph idx="1"/>
          </p:nvPr>
        </p:nvSpPr>
        <p:spPr>
          <a:xfrm>
            <a:off x="1096424" y="1639658"/>
            <a:ext cx="7009509" cy="4527819"/>
          </a:xfrm>
        </p:spPr>
        <p:txBody>
          <a:bodyPr/>
          <a:lstStyle/>
          <a:p>
            <a:pPr>
              <a:spcBef>
                <a:spcPts val="400"/>
              </a:spcBef>
            </a:pPr>
            <a:r>
              <a:rPr lang="de-DE" sz="1100" b="1" dirty="0"/>
              <a:t>Ziel: </a:t>
            </a:r>
            <a:r>
              <a:rPr lang="de-DE" sz="1100" dirty="0"/>
              <a:t>Nachdenken über Zusammenhänge der Kernaufgaben zu den übrigen Aufgaben des kleinen 1+1 sowie Entwickeln und Nutzen von Ableitungsstrategien</a:t>
            </a:r>
          </a:p>
          <a:p>
            <a:pPr>
              <a:spcBef>
                <a:spcPts val="400"/>
              </a:spcBef>
            </a:pPr>
            <a:r>
              <a:rPr lang="de-DE" sz="1100" b="1" dirty="0"/>
              <a:t>Hinweise zur Durchführung:</a:t>
            </a:r>
            <a:r>
              <a:rPr lang="de-DE" sz="1100" dirty="0"/>
              <a:t> In dieser Aktivität werden die Teilnehmenden gebeten, mit Blick auf die 1+1-Tafel beispielhaft für die übrigen Aufgaben zu überlegen, wie diese von den Kernaufgaben abgeleitet werden können. Auch hier ist wieder ein Nachdenken über die Darstellung sowie die sprachliche Begleitung zentral, um die Strukturen der Ableitungen für möglichst alle Kinder sichtbar, nachvollziehbar und einprägsam zu machen.</a:t>
            </a:r>
          </a:p>
          <a:p>
            <a:pPr>
              <a:spcBef>
                <a:spcPts val="400"/>
              </a:spcBef>
            </a:pPr>
            <a:r>
              <a:rPr lang="de-DE" sz="1100" dirty="0"/>
              <a:t>Die Ergebnisse der Teilnehmenden (Darstellungen der Ableitungsstrategien) können an einer Flipchart oder an einem Whiteboard gesammelt oder fotografiert und digital nach Strategien (Tausch-, Nachbar-, Partneraufgabe, weitere Strategien) sortiert werden. </a:t>
            </a:r>
          </a:p>
          <a:p>
            <a:pPr>
              <a:spcBef>
                <a:spcPts val="400"/>
              </a:spcBef>
            </a:pPr>
            <a:r>
              <a:rPr lang="de-DE" sz="1100" dirty="0"/>
              <a:t>Die Folien 75, 77, 79 und 81 zeigen mögliche Ergebnisse der Teilnehmenden und können für die Ergebnis-sicherung ergänzend hinzugezogen werden. Zur Erläuterung bzw. Ergänzung der gefundenen Ableitungs-strategien können auch die Mahiko-Videos „Schwierige Aufgaben geschickt lösen“ (Folie 82) eingesetzt werden.</a:t>
            </a:r>
          </a:p>
          <a:p>
            <a:pPr>
              <a:spcBef>
                <a:spcPts val="400"/>
              </a:spcBef>
            </a:pPr>
            <a:r>
              <a:rPr lang="de-DE" sz="1100" dirty="0"/>
              <a:t>Abhängig von der Lerngruppe werden Darstellungen von den Teilnehmenden in der eigenen Unterrichtspraxis unterschiedlich sprachlich begleitet. Dennoch sollte innerhalb der Klassen auf eine einheitliche Mathesprache geachtet werden (z. B. Begriffe wie „die erste Zahl, die zweite Zahl, das Ergebnis“).</a:t>
            </a:r>
          </a:p>
        </p:txBody>
      </p:sp>
    </p:spTree>
    <p:extLst>
      <p:ext uri="{BB962C8B-B14F-4D97-AF65-F5344CB8AC3E}">
        <p14:creationId xmlns:p14="http://schemas.microsoft.com/office/powerpoint/2010/main" val="564511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Ableitungsstrategien nutzen</a:t>
            </a:r>
          </a:p>
        </p:txBody>
      </p:sp>
      <p:sp>
        <p:nvSpPr>
          <p:cNvPr id="3" name="Textplatzhalter 2"/>
          <p:cNvSpPr>
            <a:spLocks noGrp="1"/>
          </p:cNvSpPr>
          <p:nvPr>
            <p:ph type="body" sz="quarter" idx="13"/>
          </p:nvPr>
        </p:nvSpPr>
        <p:spPr>
          <a:xfrm>
            <a:off x="1096423" y="4514248"/>
            <a:ext cx="7418927" cy="1653189"/>
          </a:xfrm>
        </p:spPr>
        <p:txBody>
          <a:bodyPr/>
          <a:lstStyle/>
          <a:p>
            <a:r>
              <a:rPr lang="de-DE" dirty="0"/>
              <a:t>Wie lassen sich diese aus den Kernaufgaben ableiten?</a:t>
            </a:r>
          </a:p>
          <a:p>
            <a:r>
              <a:rPr lang="de-DE" dirty="0"/>
              <a:t>Wie würden Sie die jeweilige Ableitung darstellen und sprachlich begleiten? </a:t>
            </a:r>
          </a:p>
          <a:p>
            <a:endParaRPr lang="de-DE" dirty="0"/>
          </a:p>
        </p:txBody>
      </p:sp>
      <p:sp>
        <p:nvSpPr>
          <p:cNvPr id="4" name="Textplatzhalter 3"/>
          <p:cNvSpPr>
            <a:spLocks noGrp="1"/>
          </p:cNvSpPr>
          <p:nvPr>
            <p:ph type="body" sz="quarter" idx="14"/>
          </p:nvPr>
        </p:nvSpPr>
        <p:spPr>
          <a:xfrm>
            <a:off x="1763315" y="1660386"/>
            <a:ext cx="3659289" cy="2225815"/>
          </a:xfrm>
        </p:spPr>
        <p:txBody>
          <a:bodyPr/>
          <a:lstStyle/>
          <a:p>
            <a:r>
              <a:rPr lang="de-DE" dirty="0"/>
              <a:t>Sehen Sie sich die weißen Aufgaben der 1+1-Tafel an. </a:t>
            </a:r>
          </a:p>
          <a:p>
            <a:endParaRPr lang="de-DE" dirty="0"/>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73</a:t>
            </a:fld>
            <a:endParaRPr lang="de-DE" dirty="0"/>
          </a:p>
        </p:txBody>
      </p:sp>
      <p:pic>
        <p:nvPicPr>
          <p:cNvPr id="7" name="Inhaltsplatzhalter 7">
            <a:extLst>
              <a:ext uri="{FF2B5EF4-FFF2-40B4-BE49-F238E27FC236}">
                <a16:creationId xmlns:a16="http://schemas.microsoft.com/office/drawing/2014/main" id="{EFA72AE9-51A0-A57D-AE4E-C44DBB49BD02}"/>
              </a:ext>
            </a:extLst>
          </p:cNvPr>
          <p:cNvPicPr>
            <a:picLocks noChangeAspect="1"/>
          </p:cNvPicPr>
          <p:nvPr/>
        </p:nvPicPr>
        <p:blipFill>
          <a:blip r:embed="rId3"/>
          <a:stretch>
            <a:fillRect/>
          </a:stretch>
        </p:blipFill>
        <p:spPr>
          <a:xfrm>
            <a:off x="5494747" y="1227352"/>
            <a:ext cx="3020603" cy="3020603"/>
          </a:xfrm>
          <a:prstGeom prst="rect">
            <a:avLst/>
          </a:prstGeom>
        </p:spPr>
      </p:pic>
    </p:spTree>
    <p:extLst>
      <p:ext uri="{BB962C8B-B14F-4D97-AF65-F5344CB8AC3E}">
        <p14:creationId xmlns:p14="http://schemas.microsoft.com/office/powerpoint/2010/main" val="36957646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a:xfrm>
            <a:off x="1096266" y="1194030"/>
            <a:ext cx="7565134" cy="445628"/>
          </a:xfrm>
        </p:spPr>
        <p:txBody>
          <a:bodyPr/>
          <a:lstStyle/>
          <a:p>
            <a:r>
              <a:rPr lang="de-DE" dirty="0"/>
              <a:t>WICHTIGER HINWEIS ZUR ZUR 1+1-TAFEL IM UNTERRICHT"</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265" y="1739363"/>
            <a:ext cx="4410999" cy="4418617"/>
          </a:xfrm>
        </p:spPr>
        <p:txBody>
          <a:bodyPr/>
          <a:lstStyle/>
          <a:p>
            <a:r>
              <a:rPr lang="de-DE" dirty="0"/>
              <a:t>Im Unterricht sollte die 1+1-Tafel erst eingesetzt werden, wenn die Kinder die Kernaufgaben sicher rechnen und Ableitungsstrategien kennen, um auch weniger einprägsame Aufgaben sicher lösen zu können.</a:t>
            </a:r>
          </a:p>
          <a:p>
            <a:endParaRPr lang="de-DE" sz="1000" dirty="0"/>
          </a:p>
          <a:p>
            <a:r>
              <a:rPr lang="de-DE" dirty="0"/>
              <a:t>Die Darstellung der 1+1-Tafel sollte dann zum Unterrichtsmaterial passen (Form und Farbe).</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74</a:t>
            </a:fld>
            <a:endParaRPr lang="de-DE" dirty="0"/>
          </a:p>
        </p:txBody>
      </p:sp>
      <p:pic>
        <p:nvPicPr>
          <p:cNvPr id="7" name="Grafik 6">
            <a:extLst>
              <a:ext uri="{FF2B5EF4-FFF2-40B4-BE49-F238E27FC236}">
                <a16:creationId xmlns:a16="http://schemas.microsoft.com/office/drawing/2014/main" id="{FF4F253B-9E75-4B7F-4D6F-5769A29C2A13}"/>
              </a:ext>
            </a:extLst>
          </p:cNvPr>
          <p:cNvPicPr>
            <a:picLocks noChangeAspect="1"/>
          </p:cNvPicPr>
          <p:nvPr/>
        </p:nvPicPr>
        <p:blipFill>
          <a:blip r:embed="rId3"/>
          <a:stretch>
            <a:fillRect/>
          </a:stretch>
        </p:blipFill>
        <p:spPr>
          <a:xfrm>
            <a:off x="5507264" y="1902394"/>
            <a:ext cx="3277140" cy="3320340"/>
          </a:xfrm>
          <a:prstGeom prst="rect">
            <a:avLst/>
          </a:prstGeom>
        </p:spPr>
      </p:pic>
      <p:sp>
        <p:nvSpPr>
          <p:cNvPr id="10" name="Titel 1">
            <a:extLst>
              <a:ext uri="{FF2B5EF4-FFF2-40B4-BE49-F238E27FC236}">
                <a16:creationId xmlns:a16="http://schemas.microsoft.com/office/drawing/2014/main" id="{3E0252F9-F1F7-ECD6-610A-0BED9BBA1EC2}"/>
              </a:ext>
            </a:extLst>
          </p:cNvPr>
          <p:cNvSpPr>
            <a:spLocks noGrp="1"/>
          </p:cNvSpPr>
          <p:nvPr>
            <p:ph type="title"/>
          </p:nvPr>
        </p:nvSpPr>
        <p:spPr>
          <a:xfrm>
            <a:off x="1096423" y="382774"/>
            <a:ext cx="8153594" cy="603704"/>
          </a:xfrm>
        </p:spPr>
        <p:txBody>
          <a:bodyPr>
            <a:normAutofit/>
          </a:bodyPr>
          <a:lstStyle/>
          <a:p>
            <a:r>
              <a:rPr lang="de-DE" dirty="0"/>
              <a:t>Ableitungsstrategien nutzen</a:t>
            </a:r>
          </a:p>
        </p:txBody>
      </p:sp>
    </p:spTree>
    <p:extLst>
      <p:ext uri="{BB962C8B-B14F-4D97-AF65-F5344CB8AC3E}">
        <p14:creationId xmlns:p14="http://schemas.microsoft.com/office/powerpoint/2010/main" val="3506739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TAUSCHAUFGABEN</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48860"/>
            <a:ext cx="7323677" cy="4418617"/>
          </a:xfrm>
        </p:spPr>
        <p:txBody>
          <a:bodyPr/>
          <a:lstStyle/>
          <a:p>
            <a:pPr marL="285750" indent="-285750" fontAlgn="base">
              <a:buFont typeface="Arial" panose="020B0604020202020204" pitchFamily="34" charset="0"/>
              <a:buChar char="•"/>
            </a:pPr>
            <a:endParaRPr lang="de-DE" dirty="0"/>
          </a:p>
          <a:p>
            <a:pPr marL="285750" indent="-285750" fontAlgn="base">
              <a:buFont typeface="Arial" panose="020B0604020202020204" pitchFamily="34" charset="0"/>
              <a:buChar char="•"/>
            </a:pPr>
            <a:endParaRPr lang="de-DE"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75</a:t>
            </a:fld>
            <a:endParaRPr lang="de-DE" dirty="0"/>
          </a:p>
        </p:txBody>
      </p:sp>
      <p:sp>
        <p:nvSpPr>
          <p:cNvPr id="8" name="Inhaltsplatzhalter 3">
            <a:extLst>
              <a:ext uri="{FF2B5EF4-FFF2-40B4-BE49-F238E27FC236}">
                <a16:creationId xmlns:a16="http://schemas.microsoft.com/office/drawing/2014/main" id="{A8A4519C-DBD6-8124-0B6C-A9761E8ED2C1}"/>
              </a:ext>
            </a:extLst>
          </p:cNvPr>
          <p:cNvSpPr txBox="1">
            <a:spLocks/>
          </p:cNvSpPr>
          <p:nvPr/>
        </p:nvSpPr>
        <p:spPr>
          <a:xfrm>
            <a:off x="4338727" y="2162346"/>
            <a:ext cx="4610064" cy="301364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de-DE" dirty="0"/>
              <a:t>Zu jeder 1+1-Aufgabe auf gibt es auch eine Tauschaufgabe mit gleichem Ergebnis. </a:t>
            </a:r>
          </a:p>
          <a:p>
            <a:pPr fontAlgn="base"/>
            <a:endParaRPr lang="de-DE" dirty="0"/>
          </a:p>
          <a:p>
            <a:pPr fontAlgn="base"/>
            <a:endParaRPr lang="de-DE" dirty="0"/>
          </a:p>
          <a:p>
            <a:pPr fontAlgn="base"/>
            <a:r>
              <a:rPr lang="de-DE" dirty="0"/>
              <a:t>Es bleiben </a:t>
            </a:r>
            <a:r>
              <a:rPr lang="de-DE" b="1" dirty="0"/>
              <a:t>nur noch 18 Aufgaben übrig</a:t>
            </a:r>
            <a:r>
              <a:rPr lang="de-DE" dirty="0"/>
              <a:t>, die jedoch abgeleitet werden können. </a:t>
            </a:r>
          </a:p>
        </p:txBody>
      </p:sp>
      <p:pic>
        <p:nvPicPr>
          <p:cNvPr id="9" name="Inhaltsplatzhalter 10">
            <a:extLst>
              <a:ext uri="{FF2B5EF4-FFF2-40B4-BE49-F238E27FC236}">
                <a16:creationId xmlns:a16="http://schemas.microsoft.com/office/drawing/2014/main" id="{E293CF60-8E02-370C-C28A-0CF3484FF3C5}"/>
              </a:ext>
            </a:extLst>
          </p:cNvPr>
          <p:cNvPicPr>
            <a:picLocks noChangeAspect="1"/>
          </p:cNvPicPr>
          <p:nvPr/>
        </p:nvPicPr>
        <p:blipFill rotWithShape="1">
          <a:blip r:embed="rId3"/>
          <a:srcRect r="66742" b="22373"/>
          <a:stretch/>
        </p:blipFill>
        <p:spPr>
          <a:xfrm>
            <a:off x="773551" y="1962150"/>
            <a:ext cx="3665099" cy="3213836"/>
          </a:xfrm>
          <a:prstGeom prst="rect">
            <a:avLst/>
          </a:prstGeom>
        </p:spPr>
      </p:pic>
      <p:sp>
        <p:nvSpPr>
          <p:cNvPr id="2" name="Pfeil nach unten 1"/>
          <p:cNvSpPr/>
          <p:nvPr/>
        </p:nvSpPr>
        <p:spPr>
          <a:xfrm>
            <a:off x="5895975" y="3305175"/>
            <a:ext cx="561975" cy="100965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63334"/>
              </a:solidFill>
            </a:endParaRPr>
          </a:p>
        </p:txBody>
      </p:sp>
      <p:sp>
        <p:nvSpPr>
          <p:cNvPr id="11" name="Titel 1">
            <a:extLst>
              <a:ext uri="{FF2B5EF4-FFF2-40B4-BE49-F238E27FC236}">
                <a16:creationId xmlns:a16="http://schemas.microsoft.com/office/drawing/2014/main" id="{9E24EEE2-E95C-39F9-C801-6A7A52270422}"/>
              </a:ext>
            </a:extLst>
          </p:cNvPr>
          <p:cNvSpPr>
            <a:spLocks noGrp="1"/>
          </p:cNvSpPr>
          <p:nvPr>
            <p:ph type="title"/>
          </p:nvPr>
        </p:nvSpPr>
        <p:spPr>
          <a:xfrm>
            <a:off x="1096423" y="382774"/>
            <a:ext cx="7009509" cy="603704"/>
          </a:xfrm>
        </p:spPr>
        <p:txBody>
          <a:bodyPr/>
          <a:lstStyle/>
          <a:p>
            <a:r>
              <a:rPr lang="de-DE" dirty="0"/>
              <a:t>Ableitungsstrategien nutzen</a:t>
            </a:r>
          </a:p>
        </p:txBody>
      </p:sp>
    </p:spTree>
    <p:extLst>
      <p:ext uri="{BB962C8B-B14F-4D97-AF65-F5344CB8AC3E}">
        <p14:creationId xmlns:p14="http://schemas.microsoft.com/office/powerpoint/2010/main" val="27386310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17DE3-AE09-6C57-1B0A-61D979501B02}"/>
              </a:ext>
            </a:extLst>
          </p:cNvPr>
          <p:cNvSpPr>
            <a:spLocks noGrp="1"/>
          </p:cNvSpPr>
          <p:nvPr>
            <p:ph type="title"/>
          </p:nvPr>
        </p:nvSpPr>
        <p:spPr>
          <a:xfrm>
            <a:off x="1096423" y="382774"/>
            <a:ext cx="8153594" cy="603704"/>
          </a:xfrm>
        </p:spPr>
        <p:txBody>
          <a:bodyPr>
            <a:normAutofit/>
          </a:bodyPr>
          <a:lstStyle/>
          <a:p>
            <a:r>
              <a:rPr lang="de-DE" dirty="0"/>
              <a:t>Ableitungsstrategien nutzen</a:t>
            </a:r>
          </a:p>
        </p:txBody>
      </p:sp>
      <p:sp>
        <p:nvSpPr>
          <p:cNvPr id="5" name="Datumsplatzhalter 4">
            <a:extLst>
              <a:ext uri="{FF2B5EF4-FFF2-40B4-BE49-F238E27FC236}">
                <a16:creationId xmlns:a16="http://schemas.microsoft.com/office/drawing/2014/main" id="{8B602118-41DB-6A95-63ED-27BDAE0FBF3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9EB7F46-2FDC-E077-3E60-069B4DBAE737}"/>
              </a:ext>
            </a:extLst>
          </p:cNvPr>
          <p:cNvSpPr>
            <a:spLocks noGrp="1"/>
          </p:cNvSpPr>
          <p:nvPr>
            <p:ph type="sldNum" sz="quarter" idx="12"/>
          </p:nvPr>
        </p:nvSpPr>
        <p:spPr/>
        <p:txBody>
          <a:bodyPr/>
          <a:lstStyle/>
          <a:p>
            <a:fld id="{C3752B7C-18A9-864D-BBCB-54A9F41B5594}" type="slidenum">
              <a:rPr lang="de-DE" smtClean="0"/>
              <a:pPr/>
              <a:t>76</a:t>
            </a:fld>
            <a:endParaRPr lang="de-DE" dirty="0"/>
          </a:p>
        </p:txBody>
      </p:sp>
      <p:pic>
        <p:nvPicPr>
          <p:cNvPr id="10" name="Grafik 9">
            <a:extLst>
              <a:ext uri="{FF2B5EF4-FFF2-40B4-BE49-F238E27FC236}">
                <a16:creationId xmlns:a16="http://schemas.microsoft.com/office/drawing/2014/main" id="{61C27F5F-8DD9-F31D-7867-1E922480EF55}"/>
              </a:ext>
            </a:extLst>
          </p:cNvPr>
          <p:cNvPicPr>
            <a:picLocks noChangeAspect="1"/>
          </p:cNvPicPr>
          <p:nvPr/>
        </p:nvPicPr>
        <p:blipFill rotWithShape="1">
          <a:blip r:embed="rId3"/>
          <a:srcRect b="11540"/>
          <a:stretch/>
        </p:blipFill>
        <p:spPr>
          <a:xfrm>
            <a:off x="4399125" y="2983521"/>
            <a:ext cx="3681238" cy="3242575"/>
          </a:xfrm>
          <a:prstGeom prst="rect">
            <a:avLst/>
          </a:prstGeom>
        </p:spPr>
      </p:pic>
      <p:sp>
        <p:nvSpPr>
          <p:cNvPr id="11" name="Abgerundete rechteckige Legende 10">
            <a:extLst>
              <a:ext uri="{FF2B5EF4-FFF2-40B4-BE49-F238E27FC236}">
                <a16:creationId xmlns:a16="http://schemas.microsoft.com/office/drawing/2014/main" id="{90B4DADA-A422-9F01-9BBA-96E4090064F1}"/>
              </a:ext>
            </a:extLst>
          </p:cNvPr>
          <p:cNvSpPr/>
          <p:nvPr/>
        </p:nvSpPr>
        <p:spPr>
          <a:xfrm>
            <a:off x="3952422" y="1918713"/>
            <a:ext cx="1821385" cy="1263224"/>
          </a:xfrm>
          <a:prstGeom prst="wedgeRoundRectCallout">
            <a:avLst>
              <a:gd name="adj1" fmla="val -1805"/>
              <a:gd name="adj2" fmla="val 84375"/>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rechne die Tauschaufgabe. 9 + 2.</a:t>
            </a:r>
          </a:p>
        </p:txBody>
      </p:sp>
      <p:sp>
        <p:nvSpPr>
          <p:cNvPr id="12" name="Abgerundete rechteckige Legende 11">
            <a:extLst>
              <a:ext uri="{FF2B5EF4-FFF2-40B4-BE49-F238E27FC236}">
                <a16:creationId xmlns:a16="http://schemas.microsoft.com/office/drawing/2014/main" id="{D0FCAA61-5227-0DC3-7448-FB2124955FAC}"/>
              </a:ext>
            </a:extLst>
          </p:cNvPr>
          <p:cNvSpPr/>
          <p:nvPr/>
        </p:nvSpPr>
        <p:spPr>
          <a:xfrm>
            <a:off x="6170285" y="1316503"/>
            <a:ext cx="2808921" cy="1233822"/>
          </a:xfrm>
          <a:prstGeom prst="wedgeRoundRectCallout">
            <a:avLst>
              <a:gd name="adj1" fmla="val 554"/>
              <a:gd name="adj2" fmla="val 97909"/>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Erst lege ich neun blaue Plättchen. Dann muss ich nur noch zwei rote dazulegen. Das sind 11.</a:t>
            </a:r>
          </a:p>
        </p:txBody>
      </p:sp>
      <p:sp>
        <p:nvSpPr>
          <p:cNvPr id="31" name="Abgerundete rechteckige Legende 30">
            <a:extLst>
              <a:ext uri="{FF2B5EF4-FFF2-40B4-BE49-F238E27FC236}">
                <a16:creationId xmlns:a16="http://schemas.microsoft.com/office/drawing/2014/main" id="{C60F5E21-9419-71DC-BEA2-636D2C56C457}"/>
              </a:ext>
            </a:extLst>
          </p:cNvPr>
          <p:cNvSpPr/>
          <p:nvPr/>
        </p:nvSpPr>
        <p:spPr>
          <a:xfrm>
            <a:off x="785848" y="2550325"/>
            <a:ext cx="2806719" cy="526146"/>
          </a:xfrm>
          <a:prstGeom prst="wedgeRoundRectCallout">
            <a:avLst>
              <a:gd name="adj1" fmla="val -39646"/>
              <a:gd name="adj2" fmla="val 12555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Welche Strategie hilft dir? Erkläre.</a:t>
            </a:r>
          </a:p>
        </p:txBody>
      </p:sp>
      <p:pic>
        <p:nvPicPr>
          <p:cNvPr id="32" name="Grafik 31">
            <a:extLst>
              <a:ext uri="{FF2B5EF4-FFF2-40B4-BE49-F238E27FC236}">
                <a16:creationId xmlns:a16="http://schemas.microsoft.com/office/drawing/2014/main" id="{B7F0B490-29D2-2634-3020-4DC23F7757A2}"/>
              </a:ext>
            </a:extLst>
          </p:cNvPr>
          <p:cNvPicPr>
            <a:picLocks noChangeAspect="1"/>
          </p:cNvPicPr>
          <p:nvPr/>
        </p:nvPicPr>
        <p:blipFill rotWithShape="1">
          <a:blip r:embed="rId4"/>
          <a:srcRect t="1" b="38990"/>
          <a:stretch/>
        </p:blipFill>
        <p:spPr>
          <a:xfrm flipH="1">
            <a:off x="119676" y="3557176"/>
            <a:ext cx="1332345" cy="2680650"/>
          </a:xfrm>
          <a:prstGeom prst="rect">
            <a:avLst/>
          </a:prstGeom>
        </p:spPr>
      </p:pic>
      <p:grpSp>
        <p:nvGrpSpPr>
          <p:cNvPr id="3" name="Gruppieren 2"/>
          <p:cNvGrpSpPr/>
          <p:nvPr/>
        </p:nvGrpSpPr>
        <p:grpSpPr>
          <a:xfrm>
            <a:off x="4975152" y="4607800"/>
            <a:ext cx="2587215" cy="332190"/>
            <a:chOff x="4975152" y="4607800"/>
            <a:chExt cx="2587215" cy="332190"/>
          </a:xfrm>
        </p:grpSpPr>
        <p:grpSp>
          <p:nvGrpSpPr>
            <p:cNvPr id="13" name="Gruppieren 12">
              <a:extLst>
                <a:ext uri="{FF2B5EF4-FFF2-40B4-BE49-F238E27FC236}">
                  <a16:creationId xmlns:a16="http://schemas.microsoft.com/office/drawing/2014/main" id="{2C618904-8DBD-A291-4546-144CA8AF5FBC}"/>
                </a:ext>
              </a:extLst>
            </p:cNvPr>
            <p:cNvGrpSpPr>
              <a:grpSpLocks noChangeAspect="1"/>
            </p:cNvGrpSpPr>
            <p:nvPr/>
          </p:nvGrpSpPr>
          <p:grpSpPr>
            <a:xfrm rot="10800000">
              <a:off x="6166804" y="4607800"/>
              <a:ext cx="1395563" cy="277002"/>
              <a:chOff x="3656514" y="1565469"/>
              <a:chExt cx="3449301" cy="684643"/>
            </a:xfrm>
          </p:grpSpPr>
          <p:pic>
            <p:nvPicPr>
              <p:cNvPr id="14" name="Grafik 13">
                <a:extLst>
                  <a:ext uri="{FF2B5EF4-FFF2-40B4-BE49-F238E27FC236}">
                    <a16:creationId xmlns:a16="http://schemas.microsoft.com/office/drawing/2014/main" id="{7FFB4B86-975D-959A-5526-41128DC0DE41}"/>
                  </a:ext>
                </a:extLst>
              </p:cNvPr>
              <p:cNvPicPr>
                <a:picLocks noChangeAspect="1"/>
              </p:cNvPicPr>
              <p:nvPr/>
            </p:nvPicPr>
            <p:blipFill>
              <a:blip r:embed="rId5"/>
              <a:stretch>
                <a:fillRect/>
              </a:stretch>
            </p:blipFill>
            <p:spPr>
              <a:xfrm>
                <a:off x="3682620" y="1565473"/>
                <a:ext cx="3423195" cy="684639"/>
              </a:xfrm>
              <a:prstGeom prst="rect">
                <a:avLst/>
              </a:prstGeom>
            </p:spPr>
          </p:pic>
          <p:grpSp>
            <p:nvGrpSpPr>
              <p:cNvPr id="15" name="Gruppieren 14">
                <a:extLst>
                  <a:ext uri="{FF2B5EF4-FFF2-40B4-BE49-F238E27FC236}">
                    <a16:creationId xmlns:a16="http://schemas.microsoft.com/office/drawing/2014/main" id="{F16E1BD3-9195-1919-D4C0-DF1FEA92D29C}"/>
                  </a:ext>
                </a:extLst>
              </p:cNvPr>
              <p:cNvGrpSpPr/>
              <p:nvPr/>
            </p:nvGrpSpPr>
            <p:grpSpPr>
              <a:xfrm>
                <a:off x="3656514" y="1565469"/>
                <a:ext cx="3409633" cy="652290"/>
                <a:chOff x="3656514" y="1565469"/>
                <a:chExt cx="3409633" cy="652290"/>
              </a:xfrm>
            </p:grpSpPr>
            <p:pic>
              <p:nvPicPr>
                <p:cNvPr id="16" name="Grafik 15">
                  <a:extLst>
                    <a:ext uri="{FF2B5EF4-FFF2-40B4-BE49-F238E27FC236}">
                      <a16:creationId xmlns:a16="http://schemas.microsoft.com/office/drawing/2014/main" id="{C3B94226-F288-E900-B6A1-286F538A713C}"/>
                    </a:ext>
                  </a:extLst>
                </p:cNvPr>
                <p:cNvPicPr>
                  <a:picLocks noChangeAspect="1"/>
                </p:cNvPicPr>
                <p:nvPr/>
              </p:nvPicPr>
              <p:blipFill>
                <a:blip r:embed="rId6"/>
                <a:stretch>
                  <a:fillRect/>
                </a:stretch>
              </p:blipFill>
              <p:spPr>
                <a:xfrm>
                  <a:off x="6472915" y="1594624"/>
                  <a:ext cx="288001" cy="288001"/>
                </a:xfrm>
                <a:prstGeom prst="rect">
                  <a:avLst/>
                </a:prstGeom>
              </p:spPr>
            </p:pic>
            <p:pic>
              <p:nvPicPr>
                <p:cNvPr id="17" name="Grafik 16">
                  <a:extLst>
                    <a:ext uri="{FF2B5EF4-FFF2-40B4-BE49-F238E27FC236}">
                      <a16:creationId xmlns:a16="http://schemas.microsoft.com/office/drawing/2014/main" id="{35FFBECB-282B-5211-4C93-136AE876581B}"/>
                    </a:ext>
                  </a:extLst>
                </p:cNvPr>
                <p:cNvPicPr>
                  <a:picLocks noChangeAspect="1"/>
                </p:cNvPicPr>
                <p:nvPr/>
              </p:nvPicPr>
              <p:blipFill>
                <a:blip r:embed="rId7"/>
                <a:stretch>
                  <a:fillRect/>
                </a:stretch>
              </p:blipFill>
              <p:spPr>
                <a:xfrm>
                  <a:off x="6778146" y="1588366"/>
                  <a:ext cx="288001" cy="288001"/>
                </a:xfrm>
                <a:prstGeom prst="rect">
                  <a:avLst/>
                </a:prstGeom>
              </p:spPr>
            </p:pic>
            <p:pic>
              <p:nvPicPr>
                <p:cNvPr id="18" name="Grafik 17">
                  <a:extLst>
                    <a:ext uri="{FF2B5EF4-FFF2-40B4-BE49-F238E27FC236}">
                      <a16:creationId xmlns:a16="http://schemas.microsoft.com/office/drawing/2014/main" id="{92002842-377B-C247-DF78-B937F81BA382}"/>
                    </a:ext>
                  </a:extLst>
                </p:cNvPr>
                <p:cNvPicPr>
                  <a:picLocks noChangeAspect="1"/>
                </p:cNvPicPr>
                <p:nvPr/>
              </p:nvPicPr>
              <p:blipFill>
                <a:blip r:embed="rId8"/>
                <a:stretch>
                  <a:fillRect/>
                </a:stretch>
              </p:blipFill>
              <p:spPr>
                <a:xfrm>
                  <a:off x="3656514" y="1565469"/>
                  <a:ext cx="1748381" cy="335621"/>
                </a:xfrm>
                <a:prstGeom prst="rect">
                  <a:avLst/>
                </a:prstGeom>
              </p:spPr>
            </p:pic>
            <p:pic>
              <p:nvPicPr>
                <p:cNvPr id="19" name="Grafik 18">
                  <a:extLst>
                    <a:ext uri="{FF2B5EF4-FFF2-40B4-BE49-F238E27FC236}">
                      <a16:creationId xmlns:a16="http://schemas.microsoft.com/office/drawing/2014/main" id="{0D89C3F6-5B02-29A9-D16E-9E75BABCD2E1}"/>
                    </a:ext>
                  </a:extLst>
                </p:cNvPr>
                <p:cNvPicPr>
                  <a:picLocks noChangeAspect="1"/>
                </p:cNvPicPr>
                <p:nvPr/>
              </p:nvPicPr>
              <p:blipFill>
                <a:blip r:embed="rId7"/>
                <a:stretch>
                  <a:fillRect/>
                </a:stretch>
              </p:blipFill>
              <p:spPr>
                <a:xfrm>
                  <a:off x="3729201" y="1929758"/>
                  <a:ext cx="288001" cy="288001"/>
                </a:xfrm>
                <a:prstGeom prst="rect">
                  <a:avLst/>
                </a:prstGeom>
              </p:spPr>
            </p:pic>
            <p:pic>
              <p:nvPicPr>
                <p:cNvPr id="21" name="Grafik 20">
                  <a:extLst>
                    <a:ext uri="{FF2B5EF4-FFF2-40B4-BE49-F238E27FC236}">
                      <a16:creationId xmlns:a16="http://schemas.microsoft.com/office/drawing/2014/main" id="{4C0D876E-02BF-6833-C4DE-5671D2FEE88C}"/>
                    </a:ext>
                  </a:extLst>
                </p:cNvPr>
                <p:cNvPicPr>
                  <a:picLocks noChangeAspect="1"/>
                </p:cNvPicPr>
                <p:nvPr/>
              </p:nvPicPr>
              <p:blipFill>
                <a:blip r:embed="rId6"/>
                <a:stretch>
                  <a:fillRect/>
                </a:stretch>
              </p:blipFill>
              <p:spPr>
                <a:xfrm>
                  <a:off x="5801422" y="1600526"/>
                  <a:ext cx="288000" cy="288000"/>
                </a:xfrm>
                <a:prstGeom prst="rect">
                  <a:avLst/>
                </a:prstGeom>
              </p:spPr>
            </p:pic>
            <p:pic>
              <p:nvPicPr>
                <p:cNvPr id="22" name="Grafik 21">
                  <a:extLst>
                    <a:ext uri="{FF2B5EF4-FFF2-40B4-BE49-F238E27FC236}">
                      <a16:creationId xmlns:a16="http://schemas.microsoft.com/office/drawing/2014/main" id="{285A803D-866A-4D5C-80D6-9D09EFC136C7}"/>
                    </a:ext>
                  </a:extLst>
                </p:cNvPr>
                <p:cNvPicPr>
                  <a:picLocks noChangeAspect="1"/>
                </p:cNvPicPr>
                <p:nvPr/>
              </p:nvPicPr>
              <p:blipFill>
                <a:blip r:embed="rId6"/>
                <a:stretch>
                  <a:fillRect/>
                </a:stretch>
              </p:blipFill>
              <p:spPr>
                <a:xfrm>
                  <a:off x="6132757" y="1594266"/>
                  <a:ext cx="288000" cy="288000"/>
                </a:xfrm>
                <a:prstGeom prst="rect">
                  <a:avLst/>
                </a:prstGeom>
              </p:spPr>
            </p:pic>
          </p:grpSp>
        </p:grpSp>
        <p:pic>
          <p:nvPicPr>
            <p:cNvPr id="23" name="Grafik 22">
              <a:extLst>
                <a:ext uri="{FF2B5EF4-FFF2-40B4-BE49-F238E27FC236}">
                  <a16:creationId xmlns:a16="http://schemas.microsoft.com/office/drawing/2014/main" id="{4C0D876E-02BF-6833-C4DE-5671D2FEE88C}"/>
                </a:ext>
              </a:extLst>
            </p:cNvPr>
            <p:cNvPicPr>
              <a:picLocks noChangeAspect="1"/>
            </p:cNvPicPr>
            <p:nvPr/>
          </p:nvPicPr>
          <p:blipFill>
            <a:blip r:embed="rId6"/>
            <a:stretch>
              <a:fillRect/>
            </a:stretch>
          </p:blipFill>
          <p:spPr>
            <a:xfrm rot="10800000">
              <a:off x="6712493" y="4750778"/>
              <a:ext cx="116523" cy="116523"/>
            </a:xfrm>
            <a:prstGeom prst="rect">
              <a:avLst/>
            </a:prstGeom>
          </p:spPr>
        </p:pic>
        <p:sp>
          <p:nvSpPr>
            <p:cNvPr id="24" name="Textfeld 23">
              <a:extLst>
                <a:ext uri="{FF2B5EF4-FFF2-40B4-BE49-F238E27FC236}">
                  <a16:creationId xmlns:a16="http://schemas.microsoft.com/office/drawing/2014/main" id="{A0BD0589-63CE-7111-FB1A-74C488E08EAB}"/>
                </a:ext>
              </a:extLst>
            </p:cNvPr>
            <p:cNvSpPr txBox="1"/>
            <p:nvPr/>
          </p:nvSpPr>
          <p:spPr>
            <a:xfrm rot="10800000">
              <a:off x="4975152" y="4650549"/>
              <a:ext cx="904570" cy="289441"/>
            </a:xfrm>
            <a:prstGeom prst="roundRect">
              <a:avLst/>
            </a:prstGeom>
            <a:solidFill>
              <a:schemeClr val="bg1"/>
            </a:solidFill>
          </p:spPr>
          <p:txBody>
            <a:bodyPr wrap="square" rtlCol="0">
              <a:spAutoFit/>
            </a:bodyPr>
            <a:lstStyle/>
            <a:p>
              <a:r>
                <a:rPr lang="de-DE" sz="1100" dirty="0">
                  <a:latin typeface="Comic Sans MS" panose="030F0702030302020204" pitchFamily="66" charset="0"/>
                </a:rPr>
                <a:t>2 + 9 = </a:t>
              </a:r>
            </a:p>
          </p:txBody>
        </p:sp>
      </p:grpSp>
      <p:sp>
        <p:nvSpPr>
          <p:cNvPr id="4" name="Textfeld 3">
            <a:extLst>
              <a:ext uri="{FF2B5EF4-FFF2-40B4-BE49-F238E27FC236}">
                <a16:creationId xmlns:a16="http://schemas.microsoft.com/office/drawing/2014/main" id="{A8AC1BE8-093D-EEB6-5ECF-21FA43D551F1}"/>
              </a:ext>
            </a:extLst>
          </p:cNvPr>
          <p:cNvSpPr txBox="1"/>
          <p:nvPr/>
        </p:nvSpPr>
        <p:spPr>
          <a:xfrm>
            <a:off x="7753778" y="5966280"/>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1362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NACHBARAUFGABEN</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48860"/>
            <a:ext cx="7323677" cy="4418617"/>
          </a:xfrm>
        </p:spPr>
        <p:txBody>
          <a:bodyPr/>
          <a:lstStyle/>
          <a:p>
            <a:pPr marL="285750" indent="-285750" fontAlgn="base">
              <a:buFont typeface="Arial" panose="020B0604020202020204" pitchFamily="34" charset="0"/>
              <a:buChar char="•"/>
            </a:pPr>
            <a:endParaRPr lang="de-DE" dirty="0"/>
          </a:p>
          <a:p>
            <a:pPr marL="285750" indent="-285750" fontAlgn="base">
              <a:buFont typeface="Arial" panose="020B0604020202020204" pitchFamily="34" charset="0"/>
              <a:buChar char="•"/>
            </a:pPr>
            <a:endParaRPr lang="de-DE"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77</a:t>
            </a:fld>
            <a:endParaRPr lang="de-DE" dirty="0"/>
          </a:p>
        </p:txBody>
      </p:sp>
      <p:sp>
        <p:nvSpPr>
          <p:cNvPr id="8" name="Inhaltsplatzhalter 3">
            <a:extLst>
              <a:ext uri="{FF2B5EF4-FFF2-40B4-BE49-F238E27FC236}">
                <a16:creationId xmlns:a16="http://schemas.microsoft.com/office/drawing/2014/main" id="{A8A4519C-DBD6-8124-0B6C-A9761E8ED2C1}"/>
              </a:ext>
            </a:extLst>
          </p:cNvPr>
          <p:cNvSpPr txBox="1">
            <a:spLocks/>
          </p:cNvSpPr>
          <p:nvPr/>
        </p:nvSpPr>
        <p:spPr>
          <a:xfrm>
            <a:off x="4714873" y="1883526"/>
            <a:ext cx="4057651" cy="4363472"/>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de-DE" dirty="0"/>
              <a:t>Jede der 36 (weißen) Aufgaben hat mindestens eine Kernaufgabe als Nachbarn.</a:t>
            </a:r>
          </a:p>
          <a:p>
            <a:pPr marL="285750" indent="-285750" fontAlgn="base">
              <a:buFont typeface="Arial" panose="020B0604020202020204" pitchFamily="34" charset="0"/>
              <a:buChar char="•"/>
            </a:pPr>
            <a:r>
              <a:rPr lang="de-DE" dirty="0"/>
              <a:t>Einer der beiden Summanden der Ausgangsaufgabe wird um eins erhöht oder verringert.</a:t>
            </a:r>
          </a:p>
          <a:p>
            <a:pPr marL="285750" indent="-285750" fontAlgn="base">
              <a:buFont typeface="Arial" panose="020B0604020202020204" pitchFamily="34" charset="0"/>
              <a:buChar char="•"/>
            </a:pPr>
            <a:r>
              <a:rPr lang="de-DE" dirty="0"/>
              <a:t>Die Summe der Nachbaraufgabe ist um eins größer bzw. kleiner. </a:t>
            </a:r>
          </a:p>
        </p:txBody>
      </p:sp>
      <p:pic>
        <p:nvPicPr>
          <p:cNvPr id="10" name="Inhaltsplatzhalter 10">
            <a:extLst>
              <a:ext uri="{FF2B5EF4-FFF2-40B4-BE49-F238E27FC236}">
                <a16:creationId xmlns:a16="http://schemas.microsoft.com/office/drawing/2014/main" id="{E293CF60-8E02-370C-C28A-0CF3484FF3C5}"/>
              </a:ext>
            </a:extLst>
          </p:cNvPr>
          <p:cNvPicPr>
            <a:picLocks noChangeAspect="1"/>
          </p:cNvPicPr>
          <p:nvPr/>
        </p:nvPicPr>
        <p:blipFill rotWithShape="1">
          <a:blip r:embed="rId2"/>
          <a:srcRect l="35163" t="3390" r="34483" b="19073"/>
          <a:stretch/>
        </p:blipFill>
        <p:spPr>
          <a:xfrm>
            <a:off x="762299" y="2105024"/>
            <a:ext cx="3364775" cy="3228975"/>
          </a:xfrm>
          <a:prstGeom prst="rect">
            <a:avLst/>
          </a:prstGeom>
        </p:spPr>
      </p:pic>
      <p:sp>
        <p:nvSpPr>
          <p:cNvPr id="12" name="Titel 1">
            <a:extLst>
              <a:ext uri="{FF2B5EF4-FFF2-40B4-BE49-F238E27FC236}">
                <a16:creationId xmlns:a16="http://schemas.microsoft.com/office/drawing/2014/main" id="{9E24EEE2-E95C-39F9-C801-6A7A52270422}"/>
              </a:ext>
            </a:extLst>
          </p:cNvPr>
          <p:cNvSpPr>
            <a:spLocks noGrp="1"/>
          </p:cNvSpPr>
          <p:nvPr>
            <p:ph type="title"/>
          </p:nvPr>
        </p:nvSpPr>
        <p:spPr>
          <a:xfrm>
            <a:off x="1096423" y="382774"/>
            <a:ext cx="7009509" cy="603704"/>
          </a:xfrm>
        </p:spPr>
        <p:txBody>
          <a:bodyPr/>
          <a:lstStyle/>
          <a:p>
            <a:r>
              <a:rPr lang="de-DE" dirty="0"/>
              <a:t>Ableitungsstrategien nutzen</a:t>
            </a:r>
          </a:p>
        </p:txBody>
      </p:sp>
    </p:spTree>
    <p:extLst>
      <p:ext uri="{BB962C8B-B14F-4D97-AF65-F5344CB8AC3E}">
        <p14:creationId xmlns:p14="http://schemas.microsoft.com/office/powerpoint/2010/main" val="7290115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B602118-41DB-6A95-63ED-27BDAE0FBF3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9EB7F46-2FDC-E077-3E60-069B4DBAE737}"/>
              </a:ext>
            </a:extLst>
          </p:cNvPr>
          <p:cNvSpPr>
            <a:spLocks noGrp="1"/>
          </p:cNvSpPr>
          <p:nvPr>
            <p:ph type="sldNum" sz="quarter" idx="12"/>
          </p:nvPr>
        </p:nvSpPr>
        <p:spPr/>
        <p:txBody>
          <a:bodyPr/>
          <a:lstStyle/>
          <a:p>
            <a:fld id="{C3752B7C-18A9-864D-BBCB-54A9F41B5594}" type="slidenum">
              <a:rPr lang="de-DE" smtClean="0"/>
              <a:pPr/>
              <a:t>78</a:t>
            </a:fld>
            <a:endParaRPr lang="de-DE" dirty="0"/>
          </a:p>
        </p:txBody>
      </p:sp>
      <p:pic>
        <p:nvPicPr>
          <p:cNvPr id="8" name="Grafik 7">
            <a:extLst>
              <a:ext uri="{FF2B5EF4-FFF2-40B4-BE49-F238E27FC236}">
                <a16:creationId xmlns:a16="http://schemas.microsoft.com/office/drawing/2014/main" id="{15216733-AC30-1994-DB01-57D24B1D16A3}"/>
              </a:ext>
            </a:extLst>
          </p:cNvPr>
          <p:cNvPicPr>
            <a:picLocks noChangeAspect="1"/>
          </p:cNvPicPr>
          <p:nvPr/>
        </p:nvPicPr>
        <p:blipFill>
          <a:blip r:embed="rId3"/>
          <a:stretch>
            <a:fillRect/>
          </a:stretch>
        </p:blipFill>
        <p:spPr>
          <a:xfrm>
            <a:off x="5163560" y="2656091"/>
            <a:ext cx="3597042" cy="3581735"/>
          </a:xfrm>
          <a:prstGeom prst="rect">
            <a:avLst/>
          </a:prstGeom>
        </p:spPr>
      </p:pic>
      <p:sp>
        <p:nvSpPr>
          <p:cNvPr id="10" name="Abgerundete rechteckige Legende 9">
            <a:extLst>
              <a:ext uri="{FF2B5EF4-FFF2-40B4-BE49-F238E27FC236}">
                <a16:creationId xmlns:a16="http://schemas.microsoft.com/office/drawing/2014/main" id="{B2705251-EBFF-9344-1FA6-E965F905AA46}"/>
              </a:ext>
            </a:extLst>
          </p:cNvPr>
          <p:cNvSpPr/>
          <p:nvPr/>
        </p:nvSpPr>
        <p:spPr>
          <a:xfrm>
            <a:off x="6862110" y="1197508"/>
            <a:ext cx="2191966" cy="1059608"/>
          </a:xfrm>
          <a:prstGeom prst="wedgeRoundRectCallout">
            <a:avLst>
              <a:gd name="adj1" fmla="val 6738"/>
              <a:gd name="adj2" fmla="val 82993"/>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4 + 3 hat ein Plättchen weniger als 5 + 3. Deshalb ist das Ergebnis 7.</a:t>
            </a:r>
          </a:p>
        </p:txBody>
      </p:sp>
      <p:sp>
        <p:nvSpPr>
          <p:cNvPr id="4" name="Inhaltsplatzhalter 3">
            <a:extLst>
              <a:ext uri="{FF2B5EF4-FFF2-40B4-BE49-F238E27FC236}">
                <a16:creationId xmlns:a16="http://schemas.microsoft.com/office/drawing/2014/main" id="{807836FD-6EF5-F52A-29CD-EE5EC9533142}"/>
              </a:ext>
            </a:extLst>
          </p:cNvPr>
          <p:cNvSpPr>
            <a:spLocks noGrp="1"/>
          </p:cNvSpPr>
          <p:nvPr>
            <p:ph idx="1"/>
          </p:nvPr>
        </p:nvSpPr>
        <p:spPr>
          <a:xfrm rot="10800000">
            <a:off x="5694714" y="4126268"/>
            <a:ext cx="564379" cy="615979"/>
          </a:xfrm>
          <a:solidFill>
            <a:schemeClr val="bg1"/>
          </a:solidFill>
          <a:effectLst>
            <a:outerShdw blurRad="63500" sx="102000" sy="102000" algn="ctr" rotWithShape="0">
              <a:prstClr val="black">
                <a:alpha val="40000"/>
              </a:prstClr>
            </a:outerShdw>
          </a:effectLst>
        </p:spPr>
        <p:txBody>
          <a:bodyPr/>
          <a:lstStyle/>
          <a:p>
            <a:pPr>
              <a:lnSpc>
                <a:spcPct val="100000"/>
              </a:lnSpc>
              <a:spcBef>
                <a:spcPts val="0"/>
              </a:spcBef>
            </a:pPr>
            <a:r>
              <a:rPr lang="de-DE" sz="500" dirty="0">
                <a:latin typeface="Comic Sans MS" panose="030F0702030302020204" pitchFamily="66" charset="0"/>
              </a:rPr>
              <a:t>4 + 3 = </a:t>
            </a:r>
          </a:p>
          <a:p>
            <a:pPr>
              <a:lnSpc>
                <a:spcPct val="100000"/>
              </a:lnSpc>
              <a:spcBef>
                <a:spcPts val="0"/>
              </a:spcBef>
            </a:pPr>
            <a:r>
              <a:rPr lang="de-DE" sz="500" dirty="0">
                <a:latin typeface="Comic Sans MS" panose="030F0702030302020204" pitchFamily="66" charset="0"/>
              </a:rPr>
              <a:t>5 + 3 = </a:t>
            </a:r>
          </a:p>
          <a:p>
            <a:pPr>
              <a:lnSpc>
                <a:spcPct val="100000"/>
              </a:lnSpc>
              <a:spcBef>
                <a:spcPts val="0"/>
              </a:spcBef>
            </a:pPr>
            <a:r>
              <a:rPr lang="de-DE" sz="500" dirty="0">
                <a:latin typeface="Comic Sans MS" panose="030F0702030302020204" pitchFamily="66" charset="0"/>
              </a:rPr>
              <a:t>6 + 3 = </a:t>
            </a: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p:txBody>
      </p:sp>
      <p:pic>
        <p:nvPicPr>
          <p:cNvPr id="19" name="Grafik 18">
            <a:extLst>
              <a:ext uri="{FF2B5EF4-FFF2-40B4-BE49-F238E27FC236}">
                <a16:creationId xmlns:a16="http://schemas.microsoft.com/office/drawing/2014/main" id="{61956DF7-FB06-CAF3-D5FF-4E786B231E1D}"/>
              </a:ext>
            </a:extLst>
          </p:cNvPr>
          <p:cNvPicPr>
            <a:picLocks noChangeAspect="1"/>
          </p:cNvPicPr>
          <p:nvPr/>
        </p:nvPicPr>
        <p:blipFill>
          <a:blip r:embed="rId4"/>
          <a:stretch>
            <a:fillRect/>
          </a:stretch>
        </p:blipFill>
        <p:spPr>
          <a:xfrm rot="10800000">
            <a:off x="7337507" y="4387834"/>
            <a:ext cx="115758" cy="115758"/>
          </a:xfrm>
          <a:prstGeom prst="rect">
            <a:avLst/>
          </a:prstGeom>
        </p:spPr>
      </p:pic>
      <p:pic>
        <p:nvPicPr>
          <p:cNvPr id="20" name="Grafik 19">
            <a:extLst>
              <a:ext uri="{FF2B5EF4-FFF2-40B4-BE49-F238E27FC236}">
                <a16:creationId xmlns:a16="http://schemas.microsoft.com/office/drawing/2014/main" id="{3BA0BF67-2894-FBDE-CCA8-0C1B356B1150}"/>
              </a:ext>
            </a:extLst>
          </p:cNvPr>
          <p:cNvPicPr>
            <a:picLocks noChangeAspect="1"/>
          </p:cNvPicPr>
          <p:nvPr/>
        </p:nvPicPr>
        <p:blipFill>
          <a:blip r:embed="rId5"/>
          <a:stretch>
            <a:fillRect/>
          </a:stretch>
        </p:blipFill>
        <p:spPr>
          <a:xfrm rot="10800000">
            <a:off x="8005672" y="4388548"/>
            <a:ext cx="114328" cy="114329"/>
          </a:xfrm>
          <a:prstGeom prst="rect">
            <a:avLst/>
          </a:prstGeom>
        </p:spPr>
      </p:pic>
      <p:pic>
        <p:nvPicPr>
          <p:cNvPr id="21" name="Grafik 20">
            <a:extLst>
              <a:ext uri="{FF2B5EF4-FFF2-40B4-BE49-F238E27FC236}">
                <a16:creationId xmlns:a16="http://schemas.microsoft.com/office/drawing/2014/main" id="{F58D5BF1-3D0C-E536-7A75-ACCEBCFD397D}"/>
              </a:ext>
            </a:extLst>
          </p:cNvPr>
          <p:cNvPicPr>
            <a:picLocks noChangeAspect="1"/>
          </p:cNvPicPr>
          <p:nvPr/>
        </p:nvPicPr>
        <p:blipFill>
          <a:blip r:embed="rId5"/>
          <a:stretch>
            <a:fillRect/>
          </a:stretch>
        </p:blipFill>
        <p:spPr>
          <a:xfrm rot="10800000">
            <a:off x="7872611" y="4388548"/>
            <a:ext cx="114328" cy="114329"/>
          </a:xfrm>
          <a:prstGeom prst="rect">
            <a:avLst/>
          </a:prstGeom>
        </p:spPr>
      </p:pic>
      <p:pic>
        <p:nvPicPr>
          <p:cNvPr id="22" name="Grafik 21">
            <a:extLst>
              <a:ext uri="{FF2B5EF4-FFF2-40B4-BE49-F238E27FC236}">
                <a16:creationId xmlns:a16="http://schemas.microsoft.com/office/drawing/2014/main" id="{40461728-940A-EC53-87C5-D6CB5BF36BB7}"/>
              </a:ext>
            </a:extLst>
          </p:cNvPr>
          <p:cNvPicPr>
            <a:picLocks noChangeAspect="1"/>
          </p:cNvPicPr>
          <p:nvPr/>
        </p:nvPicPr>
        <p:blipFill>
          <a:blip r:embed="rId5"/>
          <a:stretch>
            <a:fillRect/>
          </a:stretch>
        </p:blipFill>
        <p:spPr>
          <a:xfrm rot="10800000">
            <a:off x="7739550" y="4388548"/>
            <a:ext cx="114328" cy="114329"/>
          </a:xfrm>
          <a:prstGeom prst="rect">
            <a:avLst/>
          </a:prstGeom>
        </p:spPr>
      </p:pic>
      <p:pic>
        <p:nvPicPr>
          <p:cNvPr id="23" name="Grafik 22">
            <a:extLst>
              <a:ext uri="{FF2B5EF4-FFF2-40B4-BE49-F238E27FC236}">
                <a16:creationId xmlns:a16="http://schemas.microsoft.com/office/drawing/2014/main" id="{1EC786C4-00D8-03CA-CBDA-73988F8E9AEE}"/>
              </a:ext>
            </a:extLst>
          </p:cNvPr>
          <p:cNvPicPr>
            <a:picLocks noChangeAspect="1"/>
          </p:cNvPicPr>
          <p:nvPr/>
        </p:nvPicPr>
        <p:blipFill>
          <a:blip r:embed="rId5"/>
          <a:stretch>
            <a:fillRect/>
          </a:stretch>
        </p:blipFill>
        <p:spPr>
          <a:xfrm rot="10800000">
            <a:off x="8190034" y="4296682"/>
            <a:ext cx="114328" cy="114329"/>
          </a:xfrm>
          <a:prstGeom prst="rect">
            <a:avLst/>
          </a:prstGeom>
        </p:spPr>
      </p:pic>
      <p:pic>
        <p:nvPicPr>
          <p:cNvPr id="24" name="Grafik 23">
            <a:extLst>
              <a:ext uri="{FF2B5EF4-FFF2-40B4-BE49-F238E27FC236}">
                <a16:creationId xmlns:a16="http://schemas.microsoft.com/office/drawing/2014/main" id="{E2CACA6A-B86E-2FDE-3508-F480461C3AC7}"/>
              </a:ext>
            </a:extLst>
          </p:cNvPr>
          <p:cNvPicPr>
            <a:picLocks noChangeAspect="1"/>
          </p:cNvPicPr>
          <p:nvPr/>
        </p:nvPicPr>
        <p:blipFill>
          <a:blip r:embed="rId4"/>
          <a:stretch>
            <a:fillRect/>
          </a:stretch>
        </p:blipFill>
        <p:spPr>
          <a:xfrm rot="10800000">
            <a:off x="7471998" y="4387834"/>
            <a:ext cx="115758" cy="115758"/>
          </a:xfrm>
          <a:prstGeom prst="rect">
            <a:avLst/>
          </a:prstGeom>
        </p:spPr>
      </p:pic>
      <p:pic>
        <p:nvPicPr>
          <p:cNvPr id="25" name="Grafik 24">
            <a:extLst>
              <a:ext uri="{FF2B5EF4-FFF2-40B4-BE49-F238E27FC236}">
                <a16:creationId xmlns:a16="http://schemas.microsoft.com/office/drawing/2014/main" id="{D92BD05C-2AFA-B799-4903-C187D5C34E38}"/>
              </a:ext>
            </a:extLst>
          </p:cNvPr>
          <p:cNvPicPr>
            <a:picLocks noChangeAspect="1"/>
          </p:cNvPicPr>
          <p:nvPr/>
        </p:nvPicPr>
        <p:blipFill>
          <a:blip r:embed="rId5"/>
          <a:stretch>
            <a:fillRect/>
          </a:stretch>
        </p:blipFill>
        <p:spPr>
          <a:xfrm rot="10800000">
            <a:off x="7606489" y="4388548"/>
            <a:ext cx="114328" cy="114329"/>
          </a:xfrm>
          <a:prstGeom prst="rect">
            <a:avLst/>
          </a:prstGeom>
        </p:spPr>
      </p:pic>
      <p:sp>
        <p:nvSpPr>
          <p:cNvPr id="27" name="Inhaltsplatzhalter 3">
            <a:extLst>
              <a:ext uri="{FF2B5EF4-FFF2-40B4-BE49-F238E27FC236}">
                <a16:creationId xmlns:a16="http://schemas.microsoft.com/office/drawing/2014/main" id="{807836FD-6EF5-F52A-29CD-EE5EC9533142}"/>
              </a:ext>
            </a:extLst>
          </p:cNvPr>
          <p:cNvSpPr txBox="1">
            <a:spLocks/>
          </p:cNvSpPr>
          <p:nvPr/>
        </p:nvSpPr>
        <p:spPr>
          <a:xfrm rot="21091634">
            <a:off x="3360095" y="2774661"/>
            <a:ext cx="1628249" cy="2169422"/>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de-DE" sz="1400" dirty="0">
              <a:latin typeface="Grundschrift" panose="03010100010101010101" pitchFamily="66" charset="0"/>
            </a:endParaRPr>
          </a:p>
          <a:p>
            <a:pPr>
              <a:lnSpc>
                <a:spcPct val="100000"/>
              </a:lnSpc>
              <a:spcBef>
                <a:spcPts val="0"/>
              </a:spcBef>
            </a:pPr>
            <a:endParaRPr lang="de-DE" sz="1400" dirty="0">
              <a:latin typeface="Grundschrift" panose="03010100010101010101" pitchFamily="66" charset="0"/>
            </a:endParaRPr>
          </a:p>
          <a:p>
            <a:pPr>
              <a:lnSpc>
                <a:spcPct val="100000"/>
              </a:lnSpc>
              <a:spcBef>
                <a:spcPts val="0"/>
              </a:spcBef>
            </a:pPr>
            <a:r>
              <a:rPr lang="de-DE" sz="1400" dirty="0">
                <a:latin typeface="Comic Sans MS" panose="030F0702030302020204" pitchFamily="66" charset="0"/>
              </a:rPr>
              <a:t>4 + 3 = </a:t>
            </a:r>
          </a:p>
          <a:p>
            <a:pPr>
              <a:lnSpc>
                <a:spcPct val="100000"/>
              </a:lnSpc>
              <a:spcBef>
                <a:spcPts val="0"/>
              </a:spcBef>
            </a:pPr>
            <a:r>
              <a:rPr lang="de-DE" sz="1400" dirty="0">
                <a:latin typeface="Comic Sans MS" panose="030F0702030302020204" pitchFamily="66" charset="0"/>
              </a:rPr>
              <a:t>5 + 3 = </a:t>
            </a:r>
          </a:p>
          <a:p>
            <a:pPr>
              <a:lnSpc>
                <a:spcPct val="100000"/>
              </a:lnSpc>
              <a:spcBef>
                <a:spcPts val="0"/>
              </a:spcBef>
            </a:pPr>
            <a:r>
              <a:rPr lang="de-DE" sz="1400" dirty="0">
                <a:latin typeface="Comic Sans MS" panose="030F0702030302020204" pitchFamily="66" charset="0"/>
              </a:rPr>
              <a:t>6 + 3 = </a:t>
            </a: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p:txBody>
      </p:sp>
      <p:cxnSp>
        <p:nvCxnSpPr>
          <p:cNvPr id="11" name="Gerade Verbindung mit Pfeil 10"/>
          <p:cNvCxnSpPr/>
          <p:nvPr/>
        </p:nvCxnSpPr>
        <p:spPr>
          <a:xfrm flipV="1">
            <a:off x="5067763" y="4226181"/>
            <a:ext cx="486301" cy="47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Grafik 1">
            <a:extLst>
              <a:ext uri="{FF2B5EF4-FFF2-40B4-BE49-F238E27FC236}">
                <a16:creationId xmlns:a16="http://schemas.microsoft.com/office/drawing/2014/main" id="{216FB75A-AED8-384F-2C50-196F4E813C88}"/>
              </a:ext>
            </a:extLst>
          </p:cNvPr>
          <p:cNvPicPr>
            <a:picLocks noChangeAspect="1"/>
          </p:cNvPicPr>
          <p:nvPr/>
        </p:nvPicPr>
        <p:blipFill>
          <a:blip r:embed="rId4"/>
          <a:stretch>
            <a:fillRect/>
          </a:stretch>
        </p:blipFill>
        <p:spPr>
          <a:xfrm rot="10800000">
            <a:off x="7203016" y="4387834"/>
            <a:ext cx="115758" cy="115758"/>
          </a:xfrm>
          <a:prstGeom prst="rect">
            <a:avLst/>
          </a:prstGeom>
        </p:spPr>
      </p:pic>
      <p:sp>
        <p:nvSpPr>
          <p:cNvPr id="29" name="Abgerundete rechteckige Legende 28">
            <a:extLst>
              <a:ext uri="{FF2B5EF4-FFF2-40B4-BE49-F238E27FC236}">
                <a16:creationId xmlns:a16="http://schemas.microsoft.com/office/drawing/2014/main" id="{CA0FAE67-0B6D-9DE1-0150-424B1D31605D}"/>
              </a:ext>
            </a:extLst>
          </p:cNvPr>
          <p:cNvSpPr/>
          <p:nvPr/>
        </p:nvSpPr>
        <p:spPr>
          <a:xfrm>
            <a:off x="4815266" y="1778608"/>
            <a:ext cx="1766364" cy="849950"/>
          </a:xfrm>
          <a:prstGeom prst="wedgeRoundRectCallout">
            <a:avLst>
              <a:gd name="adj1" fmla="val -114"/>
              <a:gd name="adj2" fmla="val 109980"/>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5 + 3 ist 8,</a:t>
            </a:r>
          </a:p>
          <a:p>
            <a:pPr algn="ctr"/>
            <a:r>
              <a:rPr lang="de-DE" sz="1600" dirty="0">
                <a:solidFill>
                  <a:schemeClr val="tx1"/>
                </a:solidFill>
              </a:rPr>
              <a:t>das weiß ich direkt.</a:t>
            </a:r>
          </a:p>
        </p:txBody>
      </p:sp>
      <p:sp>
        <p:nvSpPr>
          <p:cNvPr id="31" name="Abgerundete rechteckige Legende 30">
            <a:extLst>
              <a:ext uri="{FF2B5EF4-FFF2-40B4-BE49-F238E27FC236}">
                <a16:creationId xmlns:a16="http://schemas.microsoft.com/office/drawing/2014/main" id="{CA0FAE67-0B6D-9DE1-0150-424B1D31605D}"/>
              </a:ext>
            </a:extLst>
          </p:cNvPr>
          <p:cNvSpPr/>
          <p:nvPr/>
        </p:nvSpPr>
        <p:spPr>
          <a:xfrm>
            <a:off x="1961086" y="4387834"/>
            <a:ext cx="2496145" cy="1111462"/>
          </a:xfrm>
          <a:prstGeom prst="wedgeRoundRectCallout">
            <a:avLst>
              <a:gd name="adj1" fmla="val -71141"/>
              <a:gd name="adj2" fmla="val -4427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Wie hilft euch diese Plusaufgabe, die anderen Aufgaben zu lösen?</a:t>
            </a:r>
          </a:p>
        </p:txBody>
      </p:sp>
      <p:sp>
        <p:nvSpPr>
          <p:cNvPr id="32" name="Abgerundete rechteckige Legende 31">
            <a:extLst>
              <a:ext uri="{FF2B5EF4-FFF2-40B4-BE49-F238E27FC236}">
                <a16:creationId xmlns:a16="http://schemas.microsoft.com/office/drawing/2014/main" id="{CA0FAE67-0B6D-9DE1-0150-424B1D31605D}"/>
              </a:ext>
            </a:extLst>
          </p:cNvPr>
          <p:cNvSpPr/>
          <p:nvPr/>
        </p:nvSpPr>
        <p:spPr>
          <a:xfrm>
            <a:off x="1096422" y="2149298"/>
            <a:ext cx="2496145" cy="927173"/>
          </a:xfrm>
          <a:prstGeom prst="wedgeRoundRectCallout">
            <a:avLst>
              <a:gd name="adj1" fmla="val -40614"/>
              <a:gd name="adj2" fmla="val 99696"/>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Welche Plusaufgabe ist einfach? Warum?</a:t>
            </a:r>
          </a:p>
        </p:txBody>
      </p:sp>
      <p:pic>
        <p:nvPicPr>
          <p:cNvPr id="33" name="Grafik 32">
            <a:extLst>
              <a:ext uri="{FF2B5EF4-FFF2-40B4-BE49-F238E27FC236}">
                <a16:creationId xmlns:a16="http://schemas.microsoft.com/office/drawing/2014/main" id="{C136EEE5-323C-7606-BAF3-74263D227F47}"/>
              </a:ext>
            </a:extLst>
          </p:cNvPr>
          <p:cNvPicPr>
            <a:picLocks noChangeAspect="1"/>
          </p:cNvPicPr>
          <p:nvPr/>
        </p:nvPicPr>
        <p:blipFill rotWithShape="1">
          <a:blip r:embed="rId6"/>
          <a:srcRect t="1" b="38990"/>
          <a:stretch/>
        </p:blipFill>
        <p:spPr>
          <a:xfrm flipH="1">
            <a:off x="119676" y="3557176"/>
            <a:ext cx="1332345" cy="2680650"/>
          </a:xfrm>
          <a:prstGeom prst="rect">
            <a:avLst/>
          </a:prstGeom>
        </p:spPr>
      </p:pic>
      <p:sp>
        <p:nvSpPr>
          <p:cNvPr id="3" name="Textfeld 2">
            <a:extLst>
              <a:ext uri="{FF2B5EF4-FFF2-40B4-BE49-F238E27FC236}">
                <a16:creationId xmlns:a16="http://schemas.microsoft.com/office/drawing/2014/main" id="{CE0772A7-E88A-16BD-E0A5-2918C695378D}"/>
              </a:ext>
            </a:extLst>
          </p:cNvPr>
          <p:cNvSpPr txBox="1"/>
          <p:nvPr/>
        </p:nvSpPr>
        <p:spPr>
          <a:xfrm>
            <a:off x="7018246" y="6019891"/>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
        <p:nvSpPr>
          <p:cNvPr id="12" name="Titel 1">
            <a:extLst>
              <a:ext uri="{FF2B5EF4-FFF2-40B4-BE49-F238E27FC236}">
                <a16:creationId xmlns:a16="http://schemas.microsoft.com/office/drawing/2014/main" id="{ADAB4932-154E-0393-B778-471F6947F47C}"/>
              </a:ext>
            </a:extLst>
          </p:cNvPr>
          <p:cNvSpPr>
            <a:spLocks noGrp="1"/>
          </p:cNvSpPr>
          <p:nvPr>
            <p:ph type="title"/>
          </p:nvPr>
        </p:nvSpPr>
        <p:spPr>
          <a:xfrm>
            <a:off x="1096423" y="382774"/>
            <a:ext cx="7009509" cy="603704"/>
          </a:xfrm>
        </p:spPr>
        <p:txBody>
          <a:bodyPr/>
          <a:lstStyle/>
          <a:p>
            <a:r>
              <a:rPr lang="de-DE" dirty="0"/>
              <a:t>Ableitungsstrategien nutzen</a:t>
            </a:r>
          </a:p>
        </p:txBody>
      </p:sp>
    </p:spTree>
    <p:extLst>
      <p:ext uri="{BB962C8B-B14F-4D97-AF65-F5344CB8AC3E}">
        <p14:creationId xmlns:p14="http://schemas.microsoft.com/office/powerpoint/2010/main" val="83950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9" grpId="0" animBg="1"/>
      <p:bldP spid="31" grpId="0" animBg="1"/>
      <p:bldP spid="3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PARTNERAUFGABEN</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79</a:t>
            </a:fld>
            <a:endParaRPr lang="de-DE" dirty="0"/>
          </a:p>
        </p:txBody>
      </p:sp>
      <p:sp>
        <p:nvSpPr>
          <p:cNvPr id="8" name="Inhaltsplatzhalter 3">
            <a:extLst>
              <a:ext uri="{FF2B5EF4-FFF2-40B4-BE49-F238E27FC236}">
                <a16:creationId xmlns:a16="http://schemas.microsoft.com/office/drawing/2014/main" id="{A8A4519C-DBD6-8124-0B6C-A9761E8ED2C1}"/>
              </a:ext>
            </a:extLst>
          </p:cNvPr>
          <p:cNvSpPr txBox="1">
            <a:spLocks/>
          </p:cNvSpPr>
          <p:nvPr/>
        </p:nvSpPr>
        <p:spPr>
          <a:xfrm>
            <a:off x="4791074" y="2255001"/>
            <a:ext cx="3962401" cy="312662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de-DE" dirty="0"/>
              <a:t>Beide Summanden werden um den gleichen Wert gegensinnig verändert. </a:t>
            </a:r>
          </a:p>
          <a:p>
            <a:pPr marL="285750" indent="-285750" fontAlgn="base">
              <a:buFont typeface="Arial" panose="020B0604020202020204" pitchFamily="34" charset="0"/>
              <a:buChar char="•"/>
            </a:pPr>
            <a:r>
              <a:rPr lang="de-DE" dirty="0"/>
              <a:t>Die Summen der Aufgaben sind gleich. </a:t>
            </a:r>
          </a:p>
        </p:txBody>
      </p:sp>
      <p:pic>
        <p:nvPicPr>
          <p:cNvPr id="10" name="Inhaltsplatzhalter 10">
            <a:extLst>
              <a:ext uri="{FF2B5EF4-FFF2-40B4-BE49-F238E27FC236}">
                <a16:creationId xmlns:a16="http://schemas.microsoft.com/office/drawing/2014/main" id="{E293CF60-8E02-370C-C28A-0CF3484FF3C5}"/>
              </a:ext>
            </a:extLst>
          </p:cNvPr>
          <p:cNvPicPr>
            <a:picLocks noGrp="1" noChangeAspect="1"/>
          </p:cNvPicPr>
          <p:nvPr>
            <p:ph idx="1"/>
          </p:nvPr>
        </p:nvPicPr>
        <p:blipFill rotWithShape="1">
          <a:blip r:embed="rId3"/>
          <a:srcRect l="70826" b="22334"/>
          <a:stretch/>
        </p:blipFill>
        <p:spPr>
          <a:xfrm>
            <a:off x="971949" y="1959726"/>
            <a:ext cx="3250083" cy="3250449"/>
          </a:xfrm>
        </p:spPr>
      </p:pic>
      <p:sp>
        <p:nvSpPr>
          <p:cNvPr id="11" name="Titel 1">
            <a:extLst>
              <a:ext uri="{FF2B5EF4-FFF2-40B4-BE49-F238E27FC236}">
                <a16:creationId xmlns:a16="http://schemas.microsoft.com/office/drawing/2014/main" id="{9E24EEE2-E95C-39F9-C801-6A7A52270422}"/>
              </a:ext>
            </a:extLst>
          </p:cNvPr>
          <p:cNvSpPr>
            <a:spLocks noGrp="1"/>
          </p:cNvSpPr>
          <p:nvPr>
            <p:ph type="title"/>
          </p:nvPr>
        </p:nvSpPr>
        <p:spPr>
          <a:xfrm>
            <a:off x="1096423" y="382774"/>
            <a:ext cx="7009509" cy="603704"/>
          </a:xfrm>
        </p:spPr>
        <p:txBody>
          <a:bodyPr/>
          <a:lstStyle/>
          <a:p>
            <a:r>
              <a:rPr lang="de-DE" dirty="0"/>
              <a:t>Ableitungsstrategien nutzen</a:t>
            </a:r>
          </a:p>
        </p:txBody>
      </p:sp>
    </p:spTree>
    <p:extLst>
      <p:ext uri="{BB962C8B-B14F-4D97-AF65-F5344CB8AC3E}">
        <p14:creationId xmlns:p14="http://schemas.microsoft.com/office/powerpoint/2010/main" val="1950574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b="1" dirty="0"/>
              <a:t>Reflexion des Erprobungsauftrags</a:t>
            </a:r>
          </a:p>
          <a:p>
            <a:r>
              <a:rPr lang="de-DE" dirty="0"/>
              <a:t>Bedeutung und Kompetenzerwartungen</a:t>
            </a:r>
          </a:p>
          <a:p>
            <a:r>
              <a:rPr lang="de-DE" dirty="0"/>
              <a:t>Einfache Aufgaben thematisieren</a:t>
            </a:r>
          </a:p>
          <a:p>
            <a:r>
              <a:rPr lang="de-DE" dirty="0"/>
              <a:t>Ableitungsstrategien nutzen</a:t>
            </a:r>
          </a:p>
          <a:p>
            <a:r>
              <a:rPr lang="de-DE"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6721944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17DE3-AE09-6C57-1B0A-61D979501B02}"/>
              </a:ext>
            </a:extLst>
          </p:cNvPr>
          <p:cNvSpPr>
            <a:spLocks noGrp="1"/>
          </p:cNvSpPr>
          <p:nvPr>
            <p:ph type="title"/>
          </p:nvPr>
        </p:nvSpPr>
        <p:spPr>
          <a:xfrm>
            <a:off x="1096423" y="382774"/>
            <a:ext cx="8153594" cy="603704"/>
          </a:xfrm>
        </p:spPr>
        <p:txBody>
          <a:bodyPr>
            <a:normAutofit/>
          </a:bodyPr>
          <a:lstStyle/>
          <a:p>
            <a:r>
              <a:rPr lang="de-DE" dirty="0"/>
              <a:t>Ableitungsstrategien nutzen</a:t>
            </a:r>
          </a:p>
        </p:txBody>
      </p:sp>
      <p:sp>
        <p:nvSpPr>
          <p:cNvPr id="5" name="Datumsplatzhalter 4">
            <a:extLst>
              <a:ext uri="{FF2B5EF4-FFF2-40B4-BE49-F238E27FC236}">
                <a16:creationId xmlns:a16="http://schemas.microsoft.com/office/drawing/2014/main" id="{8B602118-41DB-6A95-63ED-27BDAE0FBF3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9EB7F46-2FDC-E077-3E60-069B4DBAE737}"/>
              </a:ext>
            </a:extLst>
          </p:cNvPr>
          <p:cNvSpPr>
            <a:spLocks noGrp="1"/>
          </p:cNvSpPr>
          <p:nvPr>
            <p:ph type="sldNum" sz="quarter" idx="12"/>
          </p:nvPr>
        </p:nvSpPr>
        <p:spPr/>
        <p:txBody>
          <a:bodyPr/>
          <a:lstStyle/>
          <a:p>
            <a:fld id="{C3752B7C-18A9-864D-BBCB-54A9F41B5594}" type="slidenum">
              <a:rPr lang="de-DE" smtClean="0"/>
              <a:pPr/>
              <a:t>80</a:t>
            </a:fld>
            <a:endParaRPr lang="de-DE" dirty="0"/>
          </a:p>
        </p:txBody>
      </p:sp>
      <p:pic>
        <p:nvPicPr>
          <p:cNvPr id="10" name="Grafik 9">
            <a:extLst>
              <a:ext uri="{FF2B5EF4-FFF2-40B4-BE49-F238E27FC236}">
                <a16:creationId xmlns:a16="http://schemas.microsoft.com/office/drawing/2014/main" id="{61C27F5F-8DD9-F31D-7867-1E922480EF55}"/>
              </a:ext>
            </a:extLst>
          </p:cNvPr>
          <p:cNvPicPr>
            <a:picLocks noChangeAspect="1"/>
          </p:cNvPicPr>
          <p:nvPr/>
        </p:nvPicPr>
        <p:blipFill rotWithShape="1">
          <a:blip r:embed="rId3"/>
          <a:srcRect b="11540"/>
          <a:stretch/>
        </p:blipFill>
        <p:spPr>
          <a:xfrm>
            <a:off x="4399125" y="2983521"/>
            <a:ext cx="3681238" cy="3242575"/>
          </a:xfrm>
          <a:prstGeom prst="rect">
            <a:avLst/>
          </a:prstGeom>
        </p:spPr>
      </p:pic>
      <p:sp>
        <p:nvSpPr>
          <p:cNvPr id="11" name="Abgerundete rechteckige Legende 10">
            <a:extLst>
              <a:ext uri="{FF2B5EF4-FFF2-40B4-BE49-F238E27FC236}">
                <a16:creationId xmlns:a16="http://schemas.microsoft.com/office/drawing/2014/main" id="{90B4DADA-A422-9F01-9BBA-96E4090064F1}"/>
              </a:ext>
            </a:extLst>
          </p:cNvPr>
          <p:cNvSpPr/>
          <p:nvPr/>
        </p:nvSpPr>
        <p:spPr>
          <a:xfrm>
            <a:off x="3952422" y="1918713"/>
            <a:ext cx="1927300" cy="1233822"/>
          </a:xfrm>
          <a:prstGeom prst="wedgeRoundRectCallout">
            <a:avLst>
              <a:gd name="adj1" fmla="val -1805"/>
              <a:gd name="adj2" fmla="val 84375"/>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Aus 6 + 7 mache ich einfach 5 + 8. Das ist 13, das weiß ich sofort.</a:t>
            </a:r>
          </a:p>
        </p:txBody>
      </p:sp>
      <p:sp>
        <p:nvSpPr>
          <p:cNvPr id="12" name="Abgerundete rechteckige Legende 11">
            <a:extLst>
              <a:ext uri="{FF2B5EF4-FFF2-40B4-BE49-F238E27FC236}">
                <a16:creationId xmlns:a16="http://schemas.microsoft.com/office/drawing/2014/main" id="{D0FCAA61-5227-0DC3-7448-FB2124955FAC}"/>
              </a:ext>
            </a:extLst>
          </p:cNvPr>
          <p:cNvSpPr/>
          <p:nvPr/>
        </p:nvSpPr>
        <p:spPr>
          <a:xfrm>
            <a:off x="6170285" y="1316503"/>
            <a:ext cx="2808921" cy="1233822"/>
          </a:xfrm>
          <a:prstGeom prst="wedgeRoundRectCallout">
            <a:avLst>
              <a:gd name="adj1" fmla="val 554"/>
              <a:gd name="adj2" fmla="val 97909"/>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muss nur ein Plättchen umdrehen. Dann habe ich die Aufgabe 5 + 8. Das Ergebnis bleibt gleich.</a:t>
            </a:r>
          </a:p>
        </p:txBody>
      </p:sp>
      <p:sp>
        <p:nvSpPr>
          <p:cNvPr id="30" name="Abgerundete rechteckige Legende 29">
            <a:extLst>
              <a:ext uri="{FF2B5EF4-FFF2-40B4-BE49-F238E27FC236}">
                <a16:creationId xmlns:a16="http://schemas.microsoft.com/office/drawing/2014/main" id="{AA8DF58B-1842-B363-38D0-DD1C3D81EFEF}"/>
              </a:ext>
            </a:extLst>
          </p:cNvPr>
          <p:cNvSpPr/>
          <p:nvPr/>
        </p:nvSpPr>
        <p:spPr>
          <a:xfrm>
            <a:off x="1716643" y="4287624"/>
            <a:ext cx="1994896" cy="585384"/>
          </a:xfrm>
          <a:prstGeom prst="wedgeRoundRectCallout">
            <a:avLst>
              <a:gd name="adj1" fmla="val -71141"/>
              <a:gd name="adj2" fmla="val -4427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Wieso darfst du so rechnen?</a:t>
            </a:r>
          </a:p>
        </p:txBody>
      </p:sp>
      <p:sp>
        <p:nvSpPr>
          <p:cNvPr id="31" name="Abgerundete rechteckige Legende 30">
            <a:extLst>
              <a:ext uri="{FF2B5EF4-FFF2-40B4-BE49-F238E27FC236}">
                <a16:creationId xmlns:a16="http://schemas.microsoft.com/office/drawing/2014/main" id="{C60F5E21-9419-71DC-BEA2-636D2C56C457}"/>
              </a:ext>
            </a:extLst>
          </p:cNvPr>
          <p:cNvSpPr/>
          <p:nvPr/>
        </p:nvSpPr>
        <p:spPr>
          <a:xfrm>
            <a:off x="785848" y="2550325"/>
            <a:ext cx="2806719" cy="526146"/>
          </a:xfrm>
          <a:prstGeom prst="wedgeRoundRectCallout">
            <a:avLst>
              <a:gd name="adj1" fmla="val -39646"/>
              <a:gd name="adj2" fmla="val 12555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Wie rechnest du die Aufgabe 6 + 7?</a:t>
            </a:r>
          </a:p>
        </p:txBody>
      </p:sp>
      <p:pic>
        <p:nvPicPr>
          <p:cNvPr id="32" name="Grafik 31">
            <a:extLst>
              <a:ext uri="{FF2B5EF4-FFF2-40B4-BE49-F238E27FC236}">
                <a16:creationId xmlns:a16="http://schemas.microsoft.com/office/drawing/2014/main" id="{B7F0B490-29D2-2634-3020-4DC23F7757A2}"/>
              </a:ext>
            </a:extLst>
          </p:cNvPr>
          <p:cNvPicPr>
            <a:picLocks noChangeAspect="1"/>
          </p:cNvPicPr>
          <p:nvPr/>
        </p:nvPicPr>
        <p:blipFill rotWithShape="1">
          <a:blip r:embed="rId4"/>
          <a:srcRect t="1" b="38990"/>
          <a:stretch/>
        </p:blipFill>
        <p:spPr>
          <a:xfrm flipH="1">
            <a:off x="119676" y="3557176"/>
            <a:ext cx="1332345" cy="2680650"/>
          </a:xfrm>
          <a:prstGeom prst="rect">
            <a:avLst/>
          </a:prstGeom>
        </p:spPr>
      </p:pic>
      <p:grpSp>
        <p:nvGrpSpPr>
          <p:cNvPr id="3" name="Gruppieren 2"/>
          <p:cNvGrpSpPr/>
          <p:nvPr/>
        </p:nvGrpSpPr>
        <p:grpSpPr>
          <a:xfrm>
            <a:off x="4975152" y="4607800"/>
            <a:ext cx="2583713" cy="332190"/>
            <a:chOff x="4975152" y="4607800"/>
            <a:chExt cx="2583713" cy="332190"/>
          </a:xfrm>
        </p:grpSpPr>
        <p:grpSp>
          <p:nvGrpSpPr>
            <p:cNvPr id="13" name="Gruppieren 12">
              <a:extLst>
                <a:ext uri="{FF2B5EF4-FFF2-40B4-BE49-F238E27FC236}">
                  <a16:creationId xmlns:a16="http://schemas.microsoft.com/office/drawing/2014/main" id="{2C618904-8DBD-A291-4546-144CA8AF5FBC}"/>
                </a:ext>
              </a:extLst>
            </p:cNvPr>
            <p:cNvGrpSpPr>
              <a:grpSpLocks noChangeAspect="1"/>
            </p:cNvGrpSpPr>
            <p:nvPr/>
          </p:nvGrpSpPr>
          <p:grpSpPr>
            <a:xfrm rot="10800000">
              <a:off x="6166804" y="4607800"/>
              <a:ext cx="1392061" cy="277001"/>
              <a:chOff x="3665169" y="1565471"/>
              <a:chExt cx="3440646" cy="684641"/>
            </a:xfrm>
          </p:grpSpPr>
          <p:pic>
            <p:nvPicPr>
              <p:cNvPr id="14" name="Grafik 13">
                <a:extLst>
                  <a:ext uri="{FF2B5EF4-FFF2-40B4-BE49-F238E27FC236}">
                    <a16:creationId xmlns:a16="http://schemas.microsoft.com/office/drawing/2014/main" id="{7FFB4B86-975D-959A-5526-41128DC0DE41}"/>
                  </a:ext>
                </a:extLst>
              </p:cNvPr>
              <p:cNvPicPr>
                <a:picLocks noChangeAspect="1"/>
              </p:cNvPicPr>
              <p:nvPr/>
            </p:nvPicPr>
            <p:blipFill>
              <a:blip r:embed="rId5"/>
              <a:stretch>
                <a:fillRect/>
              </a:stretch>
            </p:blipFill>
            <p:spPr>
              <a:xfrm>
                <a:off x="3682620" y="1565473"/>
                <a:ext cx="3423195" cy="684639"/>
              </a:xfrm>
              <a:prstGeom prst="rect">
                <a:avLst/>
              </a:prstGeom>
            </p:spPr>
          </p:pic>
          <p:grpSp>
            <p:nvGrpSpPr>
              <p:cNvPr id="15" name="Gruppieren 14">
                <a:extLst>
                  <a:ext uri="{FF2B5EF4-FFF2-40B4-BE49-F238E27FC236}">
                    <a16:creationId xmlns:a16="http://schemas.microsoft.com/office/drawing/2014/main" id="{F16E1BD3-9195-1919-D4C0-DF1FEA92D29C}"/>
                  </a:ext>
                </a:extLst>
              </p:cNvPr>
              <p:cNvGrpSpPr/>
              <p:nvPr/>
            </p:nvGrpSpPr>
            <p:grpSpPr>
              <a:xfrm>
                <a:off x="3665169" y="1565471"/>
                <a:ext cx="3400978" cy="652288"/>
                <a:chOff x="3665169" y="1565471"/>
                <a:chExt cx="3400978" cy="652288"/>
              </a:xfrm>
            </p:grpSpPr>
            <p:pic>
              <p:nvPicPr>
                <p:cNvPr id="17" name="Grafik 16">
                  <a:extLst>
                    <a:ext uri="{FF2B5EF4-FFF2-40B4-BE49-F238E27FC236}">
                      <a16:creationId xmlns:a16="http://schemas.microsoft.com/office/drawing/2014/main" id="{35FFBECB-282B-5211-4C93-136AE876581B}"/>
                    </a:ext>
                  </a:extLst>
                </p:cNvPr>
                <p:cNvPicPr>
                  <a:picLocks noChangeAspect="1"/>
                </p:cNvPicPr>
                <p:nvPr/>
              </p:nvPicPr>
              <p:blipFill>
                <a:blip r:embed="rId6"/>
                <a:stretch>
                  <a:fillRect/>
                </a:stretch>
              </p:blipFill>
              <p:spPr>
                <a:xfrm>
                  <a:off x="6778146" y="1588366"/>
                  <a:ext cx="288001" cy="288001"/>
                </a:xfrm>
                <a:prstGeom prst="rect">
                  <a:avLst/>
                </a:prstGeom>
              </p:spPr>
            </p:pic>
            <p:pic>
              <p:nvPicPr>
                <p:cNvPr id="18" name="Grafik 17">
                  <a:extLst>
                    <a:ext uri="{FF2B5EF4-FFF2-40B4-BE49-F238E27FC236}">
                      <a16:creationId xmlns:a16="http://schemas.microsoft.com/office/drawing/2014/main" id="{92002842-377B-C247-DF78-B937F81BA382}"/>
                    </a:ext>
                  </a:extLst>
                </p:cNvPr>
                <p:cNvPicPr>
                  <a:picLocks noChangeAspect="1"/>
                </p:cNvPicPr>
                <p:nvPr/>
              </p:nvPicPr>
              <p:blipFill>
                <a:blip r:embed="rId7"/>
                <a:stretch>
                  <a:fillRect/>
                </a:stretch>
              </p:blipFill>
              <p:spPr>
                <a:xfrm>
                  <a:off x="3665169" y="1565471"/>
                  <a:ext cx="1748367" cy="335619"/>
                </a:xfrm>
                <a:prstGeom prst="rect">
                  <a:avLst/>
                </a:prstGeom>
              </p:spPr>
            </p:pic>
            <p:pic>
              <p:nvPicPr>
                <p:cNvPr id="19" name="Grafik 18">
                  <a:extLst>
                    <a:ext uri="{FF2B5EF4-FFF2-40B4-BE49-F238E27FC236}">
                      <a16:creationId xmlns:a16="http://schemas.microsoft.com/office/drawing/2014/main" id="{0D89C3F6-5B02-29A9-D16E-9E75BABCD2E1}"/>
                    </a:ext>
                  </a:extLst>
                </p:cNvPr>
                <p:cNvPicPr>
                  <a:picLocks noChangeAspect="1"/>
                </p:cNvPicPr>
                <p:nvPr/>
              </p:nvPicPr>
              <p:blipFill>
                <a:blip r:embed="rId6"/>
                <a:stretch>
                  <a:fillRect/>
                </a:stretch>
              </p:blipFill>
              <p:spPr>
                <a:xfrm>
                  <a:off x="3729201" y="1929758"/>
                  <a:ext cx="288001" cy="288001"/>
                </a:xfrm>
                <a:prstGeom prst="rect">
                  <a:avLst/>
                </a:prstGeom>
              </p:spPr>
            </p:pic>
          </p:grpSp>
        </p:grpSp>
        <p:sp>
          <p:nvSpPr>
            <p:cNvPr id="24" name="Textfeld 23">
              <a:extLst>
                <a:ext uri="{FF2B5EF4-FFF2-40B4-BE49-F238E27FC236}">
                  <a16:creationId xmlns:a16="http://schemas.microsoft.com/office/drawing/2014/main" id="{A0BD0589-63CE-7111-FB1A-74C488E08EAB}"/>
                </a:ext>
              </a:extLst>
            </p:cNvPr>
            <p:cNvSpPr txBox="1"/>
            <p:nvPr/>
          </p:nvSpPr>
          <p:spPr>
            <a:xfrm rot="10800000">
              <a:off x="4975152" y="4650549"/>
              <a:ext cx="904570" cy="289441"/>
            </a:xfrm>
            <a:prstGeom prst="roundRect">
              <a:avLst/>
            </a:prstGeom>
            <a:solidFill>
              <a:schemeClr val="bg1"/>
            </a:solidFill>
          </p:spPr>
          <p:txBody>
            <a:bodyPr wrap="square" rtlCol="0">
              <a:spAutoFit/>
            </a:bodyPr>
            <a:lstStyle/>
            <a:p>
              <a:r>
                <a:rPr lang="de-DE" sz="1100" dirty="0">
                  <a:latin typeface="Comic Sans MS" panose="030F0702030302020204" pitchFamily="66" charset="0"/>
                </a:rPr>
                <a:t>6 + 7 = </a:t>
              </a:r>
            </a:p>
          </p:txBody>
        </p:sp>
      </p:grpSp>
      <p:pic>
        <p:nvPicPr>
          <p:cNvPr id="7" name="Grafik 6">
            <a:extLst>
              <a:ext uri="{FF2B5EF4-FFF2-40B4-BE49-F238E27FC236}">
                <a16:creationId xmlns:a16="http://schemas.microsoft.com/office/drawing/2014/main" id="{FF4F0D1B-CC4A-BEC1-C5B7-EEED88110D21}"/>
              </a:ext>
            </a:extLst>
          </p:cNvPr>
          <p:cNvPicPr>
            <a:picLocks noChangeAspect="1"/>
          </p:cNvPicPr>
          <p:nvPr/>
        </p:nvPicPr>
        <p:blipFill>
          <a:blip r:embed="rId6"/>
          <a:stretch>
            <a:fillRect/>
          </a:stretch>
        </p:blipFill>
        <p:spPr>
          <a:xfrm rot="10800000">
            <a:off x="6315717" y="4756485"/>
            <a:ext cx="116523" cy="116523"/>
          </a:xfrm>
          <a:prstGeom prst="rect">
            <a:avLst/>
          </a:prstGeom>
        </p:spPr>
      </p:pic>
      <p:pic>
        <p:nvPicPr>
          <p:cNvPr id="8" name="Grafik 7">
            <a:extLst>
              <a:ext uri="{FF2B5EF4-FFF2-40B4-BE49-F238E27FC236}">
                <a16:creationId xmlns:a16="http://schemas.microsoft.com/office/drawing/2014/main" id="{6F141B20-059A-541F-FBEB-D74AFB434CB5}"/>
              </a:ext>
            </a:extLst>
          </p:cNvPr>
          <p:cNvPicPr>
            <a:picLocks noChangeAspect="1"/>
          </p:cNvPicPr>
          <p:nvPr/>
        </p:nvPicPr>
        <p:blipFill>
          <a:blip r:embed="rId6"/>
          <a:stretch>
            <a:fillRect/>
          </a:stretch>
        </p:blipFill>
        <p:spPr>
          <a:xfrm rot="10800000">
            <a:off x="6447535" y="4756887"/>
            <a:ext cx="116523" cy="116523"/>
          </a:xfrm>
          <a:prstGeom prst="rect">
            <a:avLst/>
          </a:prstGeom>
        </p:spPr>
      </p:pic>
      <p:pic>
        <p:nvPicPr>
          <p:cNvPr id="9" name="Grafik 8">
            <a:extLst>
              <a:ext uri="{FF2B5EF4-FFF2-40B4-BE49-F238E27FC236}">
                <a16:creationId xmlns:a16="http://schemas.microsoft.com/office/drawing/2014/main" id="{24BD2C35-4FA2-ED40-38FB-AEA97334F608}"/>
              </a:ext>
            </a:extLst>
          </p:cNvPr>
          <p:cNvPicPr>
            <a:picLocks noChangeAspect="1"/>
          </p:cNvPicPr>
          <p:nvPr/>
        </p:nvPicPr>
        <p:blipFill>
          <a:blip r:embed="rId6"/>
          <a:stretch>
            <a:fillRect/>
          </a:stretch>
        </p:blipFill>
        <p:spPr>
          <a:xfrm rot="10800000">
            <a:off x="6579015" y="4757898"/>
            <a:ext cx="116523" cy="116523"/>
          </a:xfrm>
          <a:prstGeom prst="rect">
            <a:avLst/>
          </a:prstGeom>
        </p:spPr>
      </p:pic>
      <p:pic>
        <p:nvPicPr>
          <p:cNvPr id="20" name="Grafik 19">
            <a:extLst>
              <a:ext uri="{FF2B5EF4-FFF2-40B4-BE49-F238E27FC236}">
                <a16:creationId xmlns:a16="http://schemas.microsoft.com/office/drawing/2014/main" id="{EA187C14-9222-CAB3-F097-6B4545E14364}"/>
              </a:ext>
            </a:extLst>
          </p:cNvPr>
          <p:cNvPicPr>
            <a:picLocks noChangeAspect="1"/>
          </p:cNvPicPr>
          <p:nvPr/>
        </p:nvPicPr>
        <p:blipFill>
          <a:blip r:embed="rId6"/>
          <a:stretch>
            <a:fillRect/>
          </a:stretch>
        </p:blipFill>
        <p:spPr>
          <a:xfrm rot="10800000">
            <a:off x="6715795" y="4757581"/>
            <a:ext cx="116523" cy="116523"/>
          </a:xfrm>
          <a:prstGeom prst="rect">
            <a:avLst/>
          </a:prstGeom>
        </p:spPr>
      </p:pic>
      <p:pic>
        <p:nvPicPr>
          <p:cNvPr id="25" name="Grafik 24">
            <a:extLst>
              <a:ext uri="{FF2B5EF4-FFF2-40B4-BE49-F238E27FC236}">
                <a16:creationId xmlns:a16="http://schemas.microsoft.com/office/drawing/2014/main" id="{676B7692-815D-FB36-3313-8127A73537FD}"/>
              </a:ext>
            </a:extLst>
          </p:cNvPr>
          <p:cNvPicPr>
            <a:picLocks noChangeAspect="1"/>
          </p:cNvPicPr>
          <p:nvPr/>
        </p:nvPicPr>
        <p:blipFill>
          <a:blip r:embed="rId6"/>
          <a:stretch>
            <a:fillRect/>
          </a:stretch>
        </p:blipFill>
        <p:spPr>
          <a:xfrm rot="10800000">
            <a:off x="7289349" y="4620145"/>
            <a:ext cx="116523" cy="116523"/>
          </a:xfrm>
          <a:prstGeom prst="rect">
            <a:avLst/>
          </a:prstGeom>
        </p:spPr>
      </p:pic>
      <p:pic>
        <p:nvPicPr>
          <p:cNvPr id="26" name="Grafik 25">
            <a:extLst>
              <a:ext uri="{FF2B5EF4-FFF2-40B4-BE49-F238E27FC236}">
                <a16:creationId xmlns:a16="http://schemas.microsoft.com/office/drawing/2014/main" id="{AC88B16B-8DB3-D681-631A-F4F2A39E9D33}"/>
              </a:ext>
            </a:extLst>
          </p:cNvPr>
          <p:cNvPicPr>
            <a:picLocks noChangeAspect="1"/>
          </p:cNvPicPr>
          <p:nvPr/>
        </p:nvPicPr>
        <p:blipFill>
          <a:blip r:embed="rId6"/>
          <a:stretch>
            <a:fillRect/>
          </a:stretch>
        </p:blipFill>
        <p:spPr>
          <a:xfrm rot="10800000">
            <a:off x="7150413" y="4620146"/>
            <a:ext cx="116523" cy="116523"/>
          </a:xfrm>
          <a:prstGeom prst="rect">
            <a:avLst/>
          </a:prstGeom>
        </p:spPr>
      </p:pic>
      <p:pic>
        <p:nvPicPr>
          <p:cNvPr id="27" name="Grafik 26">
            <a:extLst>
              <a:ext uri="{FF2B5EF4-FFF2-40B4-BE49-F238E27FC236}">
                <a16:creationId xmlns:a16="http://schemas.microsoft.com/office/drawing/2014/main" id="{110A468E-B4BF-7E9A-E9D2-6D30EC92A019}"/>
              </a:ext>
            </a:extLst>
          </p:cNvPr>
          <p:cNvPicPr>
            <a:picLocks noChangeAspect="1"/>
          </p:cNvPicPr>
          <p:nvPr/>
        </p:nvPicPr>
        <p:blipFill>
          <a:blip r:embed="rId8"/>
          <a:stretch>
            <a:fillRect/>
          </a:stretch>
        </p:blipFill>
        <p:spPr>
          <a:xfrm rot="10800000">
            <a:off x="6716177" y="4757250"/>
            <a:ext cx="115758" cy="115758"/>
          </a:xfrm>
          <a:prstGeom prst="rect">
            <a:avLst/>
          </a:prstGeom>
        </p:spPr>
      </p:pic>
      <p:sp>
        <p:nvSpPr>
          <p:cNvPr id="4" name="Textfeld 3">
            <a:extLst>
              <a:ext uri="{FF2B5EF4-FFF2-40B4-BE49-F238E27FC236}">
                <a16:creationId xmlns:a16="http://schemas.microsoft.com/office/drawing/2014/main" id="{8A770E09-438A-62C6-4732-780E8DFC6E74}"/>
              </a:ext>
            </a:extLst>
          </p:cNvPr>
          <p:cNvSpPr txBox="1"/>
          <p:nvPr/>
        </p:nvSpPr>
        <p:spPr>
          <a:xfrm>
            <a:off x="7780524" y="6010652"/>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239062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P spid="3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WEITERE STRATEGIEN</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81</a:t>
            </a:fld>
            <a:endParaRPr lang="de-DE" dirty="0"/>
          </a:p>
        </p:txBody>
      </p:sp>
      <p:graphicFrame>
        <p:nvGraphicFramePr>
          <p:cNvPr id="4" name="Tabelle 4">
            <a:extLst>
              <a:ext uri="{FF2B5EF4-FFF2-40B4-BE49-F238E27FC236}">
                <a16:creationId xmlns:a16="http://schemas.microsoft.com/office/drawing/2014/main" id="{2AAF2128-181C-526D-8C40-14667C9DD472}"/>
              </a:ext>
            </a:extLst>
          </p:cNvPr>
          <p:cNvGraphicFramePr>
            <a:graphicFrameLocks noGrp="1"/>
          </p:cNvGraphicFramePr>
          <p:nvPr>
            <p:ph idx="1"/>
            <p:extLst>
              <p:ext uri="{D42A27DB-BD31-4B8C-83A1-F6EECF244321}">
                <p14:modId xmlns:p14="http://schemas.microsoft.com/office/powerpoint/2010/main" val="2339383856"/>
              </p:ext>
            </p:extLst>
          </p:nvPr>
        </p:nvGraphicFramePr>
        <p:xfrm>
          <a:off x="419011" y="2791879"/>
          <a:ext cx="2728480" cy="2412183"/>
        </p:xfrm>
        <a:graphic>
          <a:graphicData uri="http://schemas.openxmlformats.org/drawingml/2006/table">
            <a:tbl>
              <a:tblPr firstRow="1" bandRow="1">
                <a:tableStyleId>{2D5ABB26-0587-4C30-8999-92F81FD0307C}</a:tableStyleId>
              </a:tblPr>
              <a:tblGrid>
                <a:gridCol w="2728480">
                  <a:extLst>
                    <a:ext uri="{9D8B030D-6E8A-4147-A177-3AD203B41FA5}">
                      <a16:colId xmlns:a16="http://schemas.microsoft.com/office/drawing/2014/main" val="738168308"/>
                    </a:ext>
                  </a:extLst>
                </a:gridCol>
              </a:tblGrid>
              <a:tr h="842434">
                <a:tc>
                  <a:txBody>
                    <a:bodyPr/>
                    <a:lstStyle/>
                    <a:p>
                      <a:pPr algn="ctr"/>
                      <a:r>
                        <a:rPr lang="de-DE" dirty="0"/>
                        <a:t>Zerlegen eines Summanden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1018913"/>
                  </a:ext>
                </a:extLst>
              </a:tr>
              <a:tr h="727315">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3203958"/>
                  </a:ext>
                </a:extLst>
              </a:tr>
              <a:tr h="842434">
                <a:tc>
                  <a:txBody>
                    <a:bodyPr/>
                    <a:lstStyle/>
                    <a:p>
                      <a:pPr algn="ctr"/>
                      <a:r>
                        <a:rPr lang="de-DE" sz="1600" dirty="0"/>
                        <a:t>(7 + 3) + 3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016864"/>
                  </a:ext>
                </a:extLst>
              </a:tr>
            </a:tbl>
          </a:graphicData>
        </a:graphic>
      </p:graphicFrame>
      <p:sp>
        <p:nvSpPr>
          <p:cNvPr id="89" name="Textfeld 88">
            <a:extLst>
              <a:ext uri="{FF2B5EF4-FFF2-40B4-BE49-F238E27FC236}">
                <a16:creationId xmlns:a16="http://schemas.microsoft.com/office/drawing/2014/main" id="{EFA6ED86-8E2F-A8D2-01E4-C5BE2B9CE11B}"/>
              </a:ext>
            </a:extLst>
          </p:cNvPr>
          <p:cNvSpPr txBox="1"/>
          <p:nvPr/>
        </p:nvSpPr>
        <p:spPr>
          <a:xfrm>
            <a:off x="3817921" y="2137412"/>
            <a:ext cx="1508158" cy="523220"/>
          </a:xfrm>
          <a:prstGeom prst="rect">
            <a:avLst/>
          </a:prstGeom>
          <a:noFill/>
        </p:spPr>
        <p:txBody>
          <a:bodyPr wrap="square" rtlCol="0">
            <a:spAutoFit/>
          </a:bodyPr>
          <a:lstStyle/>
          <a:p>
            <a:pPr algn="ctr"/>
            <a:r>
              <a:rPr lang="de-DE" sz="2800" b="1" dirty="0"/>
              <a:t>7 + 6</a:t>
            </a:r>
          </a:p>
        </p:txBody>
      </p:sp>
      <p:sp>
        <p:nvSpPr>
          <p:cNvPr id="61" name="Titel 1">
            <a:extLst>
              <a:ext uri="{FF2B5EF4-FFF2-40B4-BE49-F238E27FC236}">
                <a16:creationId xmlns:a16="http://schemas.microsoft.com/office/drawing/2014/main" id="{9E24EEE2-E95C-39F9-C801-6A7A52270422}"/>
              </a:ext>
            </a:extLst>
          </p:cNvPr>
          <p:cNvSpPr>
            <a:spLocks noGrp="1"/>
          </p:cNvSpPr>
          <p:nvPr>
            <p:ph type="title"/>
          </p:nvPr>
        </p:nvSpPr>
        <p:spPr>
          <a:xfrm>
            <a:off x="1096423" y="382774"/>
            <a:ext cx="7009509" cy="603704"/>
          </a:xfrm>
        </p:spPr>
        <p:txBody>
          <a:bodyPr/>
          <a:lstStyle/>
          <a:p>
            <a:r>
              <a:rPr lang="de-DE"/>
              <a:t>Ableitungsstrategien </a:t>
            </a:r>
            <a:r>
              <a:rPr lang="de-DE" dirty="0"/>
              <a:t>nutzen</a:t>
            </a:r>
          </a:p>
        </p:txBody>
      </p:sp>
      <p:grpSp>
        <p:nvGrpSpPr>
          <p:cNvPr id="85" name="Gruppieren 84">
            <a:extLst>
              <a:ext uri="{FF2B5EF4-FFF2-40B4-BE49-F238E27FC236}">
                <a16:creationId xmlns:a16="http://schemas.microsoft.com/office/drawing/2014/main" id="{C7297542-59D2-6171-EAE8-DBB818464022}"/>
              </a:ext>
            </a:extLst>
          </p:cNvPr>
          <p:cNvGrpSpPr/>
          <p:nvPr/>
        </p:nvGrpSpPr>
        <p:grpSpPr>
          <a:xfrm>
            <a:off x="488075" y="3732544"/>
            <a:ext cx="2587280" cy="514103"/>
            <a:chOff x="444748" y="3767775"/>
            <a:chExt cx="2587280" cy="514103"/>
          </a:xfrm>
        </p:grpSpPr>
        <p:pic>
          <p:nvPicPr>
            <p:cNvPr id="14" name="Grafik 13">
              <a:extLst>
                <a:ext uri="{FF2B5EF4-FFF2-40B4-BE49-F238E27FC236}">
                  <a16:creationId xmlns:a16="http://schemas.microsoft.com/office/drawing/2014/main" id="{6E43761C-8A68-E37E-CD78-246A8CDB8692}"/>
                </a:ext>
              </a:extLst>
            </p:cNvPr>
            <p:cNvPicPr>
              <a:picLocks noChangeAspect="1"/>
            </p:cNvPicPr>
            <p:nvPr/>
          </p:nvPicPr>
          <p:blipFill>
            <a:blip r:embed="rId3"/>
            <a:stretch>
              <a:fillRect/>
            </a:stretch>
          </p:blipFill>
          <p:spPr>
            <a:xfrm>
              <a:off x="444748" y="3767775"/>
              <a:ext cx="2587280" cy="514103"/>
            </a:xfrm>
            <a:prstGeom prst="rect">
              <a:avLst/>
            </a:prstGeom>
          </p:spPr>
        </p:pic>
        <p:pic>
          <p:nvPicPr>
            <p:cNvPr id="20" name="Grafik 19">
              <a:extLst>
                <a:ext uri="{FF2B5EF4-FFF2-40B4-BE49-F238E27FC236}">
                  <a16:creationId xmlns:a16="http://schemas.microsoft.com/office/drawing/2014/main" id="{1648208D-1BC2-6C98-664E-1A68719B0D9E}"/>
                </a:ext>
              </a:extLst>
            </p:cNvPr>
            <p:cNvPicPr>
              <a:picLocks noChangeAspect="1"/>
            </p:cNvPicPr>
            <p:nvPr/>
          </p:nvPicPr>
          <p:blipFill>
            <a:blip r:embed="rId4"/>
            <a:stretch>
              <a:fillRect/>
            </a:stretch>
          </p:blipFill>
          <p:spPr>
            <a:xfrm>
              <a:off x="491457" y="3796650"/>
              <a:ext cx="208891" cy="208891"/>
            </a:xfrm>
            <a:prstGeom prst="rect">
              <a:avLst/>
            </a:prstGeom>
          </p:spPr>
        </p:pic>
        <p:pic>
          <p:nvPicPr>
            <p:cNvPr id="27" name="Grafik 26">
              <a:extLst>
                <a:ext uri="{FF2B5EF4-FFF2-40B4-BE49-F238E27FC236}">
                  <a16:creationId xmlns:a16="http://schemas.microsoft.com/office/drawing/2014/main" id="{746977EC-8C7B-846D-52F0-A4E44D0958D3}"/>
                </a:ext>
              </a:extLst>
            </p:cNvPr>
            <p:cNvPicPr>
              <a:picLocks noChangeAspect="1"/>
            </p:cNvPicPr>
            <p:nvPr/>
          </p:nvPicPr>
          <p:blipFill>
            <a:blip r:embed="rId4"/>
            <a:stretch>
              <a:fillRect/>
            </a:stretch>
          </p:blipFill>
          <p:spPr>
            <a:xfrm>
              <a:off x="746114" y="3796650"/>
              <a:ext cx="208891" cy="208891"/>
            </a:xfrm>
            <a:prstGeom prst="rect">
              <a:avLst/>
            </a:prstGeom>
          </p:spPr>
        </p:pic>
        <p:pic>
          <p:nvPicPr>
            <p:cNvPr id="37" name="Grafik 36">
              <a:extLst>
                <a:ext uri="{FF2B5EF4-FFF2-40B4-BE49-F238E27FC236}">
                  <a16:creationId xmlns:a16="http://schemas.microsoft.com/office/drawing/2014/main" id="{04B543A6-2469-53D3-C247-1ABF047BE128}"/>
                </a:ext>
              </a:extLst>
            </p:cNvPr>
            <p:cNvPicPr>
              <a:picLocks noChangeAspect="1"/>
            </p:cNvPicPr>
            <p:nvPr/>
          </p:nvPicPr>
          <p:blipFill>
            <a:blip r:embed="rId4"/>
            <a:stretch>
              <a:fillRect/>
            </a:stretch>
          </p:blipFill>
          <p:spPr>
            <a:xfrm>
              <a:off x="991757" y="3796650"/>
              <a:ext cx="208891" cy="208891"/>
            </a:xfrm>
            <a:prstGeom prst="rect">
              <a:avLst/>
            </a:prstGeom>
          </p:spPr>
        </p:pic>
        <p:pic>
          <p:nvPicPr>
            <p:cNvPr id="38" name="Grafik 37">
              <a:extLst>
                <a:ext uri="{FF2B5EF4-FFF2-40B4-BE49-F238E27FC236}">
                  <a16:creationId xmlns:a16="http://schemas.microsoft.com/office/drawing/2014/main" id="{381CD7EA-81D7-7E71-8D80-3C0350C2345C}"/>
                </a:ext>
              </a:extLst>
            </p:cNvPr>
            <p:cNvPicPr>
              <a:picLocks noChangeAspect="1"/>
            </p:cNvPicPr>
            <p:nvPr/>
          </p:nvPicPr>
          <p:blipFill>
            <a:blip r:embed="rId4"/>
            <a:stretch>
              <a:fillRect/>
            </a:stretch>
          </p:blipFill>
          <p:spPr>
            <a:xfrm>
              <a:off x="1232687" y="3796650"/>
              <a:ext cx="208891" cy="208891"/>
            </a:xfrm>
            <a:prstGeom prst="rect">
              <a:avLst/>
            </a:prstGeom>
          </p:spPr>
        </p:pic>
        <p:pic>
          <p:nvPicPr>
            <p:cNvPr id="52" name="Grafik 51">
              <a:extLst>
                <a:ext uri="{FF2B5EF4-FFF2-40B4-BE49-F238E27FC236}">
                  <a16:creationId xmlns:a16="http://schemas.microsoft.com/office/drawing/2014/main" id="{625DC9D5-855B-07CD-76AF-CBB05D794AD2}"/>
                </a:ext>
              </a:extLst>
            </p:cNvPr>
            <p:cNvPicPr>
              <a:picLocks noChangeAspect="1"/>
            </p:cNvPicPr>
            <p:nvPr/>
          </p:nvPicPr>
          <p:blipFill>
            <a:blip r:embed="rId4">
              <a:duotone>
                <a:prstClr val="black"/>
                <a:srgbClr val="384B60">
                  <a:tint val="45000"/>
                  <a:satMod val="400000"/>
                </a:srgbClr>
              </a:duotone>
            </a:blip>
            <a:stretch>
              <a:fillRect/>
            </a:stretch>
          </p:blipFill>
          <p:spPr>
            <a:xfrm>
              <a:off x="485706" y="4041967"/>
              <a:ext cx="208891" cy="208891"/>
            </a:xfrm>
            <a:prstGeom prst="rect">
              <a:avLst/>
            </a:prstGeom>
          </p:spPr>
        </p:pic>
        <p:pic>
          <p:nvPicPr>
            <p:cNvPr id="53" name="Grafik 52">
              <a:extLst>
                <a:ext uri="{FF2B5EF4-FFF2-40B4-BE49-F238E27FC236}">
                  <a16:creationId xmlns:a16="http://schemas.microsoft.com/office/drawing/2014/main" id="{60E22604-7766-49C3-0712-ED06A99A05B4}"/>
                </a:ext>
              </a:extLst>
            </p:cNvPr>
            <p:cNvPicPr>
              <a:picLocks noChangeAspect="1"/>
            </p:cNvPicPr>
            <p:nvPr/>
          </p:nvPicPr>
          <p:blipFill>
            <a:blip r:embed="rId4">
              <a:duotone>
                <a:prstClr val="black"/>
                <a:srgbClr val="384B60">
                  <a:tint val="45000"/>
                  <a:satMod val="400000"/>
                </a:srgbClr>
              </a:duotone>
            </a:blip>
            <a:stretch>
              <a:fillRect/>
            </a:stretch>
          </p:blipFill>
          <p:spPr>
            <a:xfrm>
              <a:off x="741401" y="4041967"/>
              <a:ext cx="208891" cy="208891"/>
            </a:xfrm>
            <a:prstGeom prst="rect">
              <a:avLst/>
            </a:prstGeom>
          </p:spPr>
        </p:pic>
        <p:pic>
          <p:nvPicPr>
            <p:cNvPr id="58" name="Grafik 57">
              <a:extLst>
                <a:ext uri="{FF2B5EF4-FFF2-40B4-BE49-F238E27FC236}">
                  <a16:creationId xmlns:a16="http://schemas.microsoft.com/office/drawing/2014/main" id="{D82660B1-DF36-3643-FC5A-A51B5409558E}"/>
                </a:ext>
              </a:extLst>
            </p:cNvPr>
            <p:cNvPicPr>
              <a:picLocks noChangeAspect="1"/>
            </p:cNvPicPr>
            <p:nvPr/>
          </p:nvPicPr>
          <p:blipFill>
            <a:blip r:embed="rId4">
              <a:duotone>
                <a:prstClr val="black"/>
                <a:srgbClr val="384B60">
                  <a:tint val="45000"/>
                  <a:satMod val="400000"/>
                </a:srgbClr>
              </a:duotone>
            </a:blip>
            <a:stretch>
              <a:fillRect/>
            </a:stretch>
          </p:blipFill>
          <p:spPr>
            <a:xfrm>
              <a:off x="987044" y="4041967"/>
              <a:ext cx="208891" cy="208891"/>
            </a:xfrm>
            <a:prstGeom prst="rect">
              <a:avLst/>
            </a:prstGeom>
          </p:spPr>
        </p:pic>
        <p:pic>
          <p:nvPicPr>
            <p:cNvPr id="62" name="Grafik 61">
              <a:extLst>
                <a:ext uri="{FF2B5EF4-FFF2-40B4-BE49-F238E27FC236}">
                  <a16:creationId xmlns:a16="http://schemas.microsoft.com/office/drawing/2014/main" id="{33D23384-A8FE-7A3A-A4D6-999F30464390}"/>
                </a:ext>
              </a:extLst>
            </p:cNvPr>
            <p:cNvPicPr>
              <a:picLocks noChangeAspect="1"/>
            </p:cNvPicPr>
            <p:nvPr/>
          </p:nvPicPr>
          <p:blipFill>
            <a:blip r:embed="rId4"/>
            <a:stretch>
              <a:fillRect/>
            </a:stretch>
          </p:blipFill>
          <p:spPr>
            <a:xfrm>
              <a:off x="1790846" y="3796650"/>
              <a:ext cx="208891" cy="208891"/>
            </a:xfrm>
            <a:prstGeom prst="rect">
              <a:avLst/>
            </a:prstGeom>
          </p:spPr>
        </p:pic>
        <p:pic>
          <p:nvPicPr>
            <p:cNvPr id="63" name="Grafik 62">
              <a:extLst>
                <a:ext uri="{FF2B5EF4-FFF2-40B4-BE49-F238E27FC236}">
                  <a16:creationId xmlns:a16="http://schemas.microsoft.com/office/drawing/2014/main" id="{9B7D4AE1-B64B-248D-4E4E-664FC8689B57}"/>
                </a:ext>
              </a:extLst>
            </p:cNvPr>
            <p:cNvPicPr>
              <a:picLocks noChangeAspect="1"/>
            </p:cNvPicPr>
            <p:nvPr/>
          </p:nvPicPr>
          <p:blipFill>
            <a:blip r:embed="rId4"/>
            <a:stretch>
              <a:fillRect/>
            </a:stretch>
          </p:blipFill>
          <p:spPr>
            <a:xfrm>
              <a:off x="2045503" y="3796650"/>
              <a:ext cx="208891" cy="208891"/>
            </a:xfrm>
            <a:prstGeom prst="rect">
              <a:avLst/>
            </a:prstGeom>
          </p:spPr>
        </p:pic>
        <p:pic>
          <p:nvPicPr>
            <p:cNvPr id="64" name="Grafik 63">
              <a:extLst>
                <a:ext uri="{FF2B5EF4-FFF2-40B4-BE49-F238E27FC236}">
                  <a16:creationId xmlns:a16="http://schemas.microsoft.com/office/drawing/2014/main" id="{7BB17D98-A2DF-AF83-DD26-C8A7D382356A}"/>
                </a:ext>
              </a:extLst>
            </p:cNvPr>
            <p:cNvPicPr>
              <a:picLocks noChangeAspect="1"/>
            </p:cNvPicPr>
            <p:nvPr/>
          </p:nvPicPr>
          <p:blipFill>
            <a:blip r:embed="rId4"/>
            <a:stretch>
              <a:fillRect/>
            </a:stretch>
          </p:blipFill>
          <p:spPr>
            <a:xfrm>
              <a:off x="1481706" y="3796650"/>
              <a:ext cx="208891" cy="208891"/>
            </a:xfrm>
            <a:prstGeom prst="rect">
              <a:avLst/>
            </a:prstGeom>
          </p:spPr>
        </p:pic>
        <p:pic>
          <p:nvPicPr>
            <p:cNvPr id="65" name="Grafik 64">
              <a:extLst>
                <a:ext uri="{FF2B5EF4-FFF2-40B4-BE49-F238E27FC236}">
                  <a16:creationId xmlns:a16="http://schemas.microsoft.com/office/drawing/2014/main" id="{7B8F353A-F286-6913-2485-200EE5480428}"/>
                </a:ext>
              </a:extLst>
            </p:cNvPr>
            <p:cNvPicPr>
              <a:picLocks noChangeAspect="1"/>
            </p:cNvPicPr>
            <p:nvPr/>
          </p:nvPicPr>
          <p:blipFill>
            <a:blip r:embed="rId4">
              <a:duotone>
                <a:prstClr val="black"/>
                <a:srgbClr val="384B60">
                  <a:tint val="45000"/>
                  <a:satMod val="400000"/>
                </a:srgbClr>
              </a:duotone>
            </a:blip>
            <a:stretch>
              <a:fillRect/>
            </a:stretch>
          </p:blipFill>
          <p:spPr>
            <a:xfrm>
              <a:off x="2284108" y="3796650"/>
              <a:ext cx="208891" cy="208891"/>
            </a:xfrm>
            <a:prstGeom prst="rect">
              <a:avLst/>
            </a:prstGeom>
          </p:spPr>
        </p:pic>
        <p:pic>
          <p:nvPicPr>
            <p:cNvPr id="66" name="Grafik 65">
              <a:extLst>
                <a:ext uri="{FF2B5EF4-FFF2-40B4-BE49-F238E27FC236}">
                  <a16:creationId xmlns:a16="http://schemas.microsoft.com/office/drawing/2014/main" id="{D43459F1-F40E-E6D8-2B9A-FDA493B4A2FD}"/>
                </a:ext>
              </a:extLst>
            </p:cNvPr>
            <p:cNvPicPr>
              <a:picLocks noChangeAspect="1"/>
            </p:cNvPicPr>
            <p:nvPr/>
          </p:nvPicPr>
          <p:blipFill>
            <a:blip r:embed="rId4">
              <a:duotone>
                <a:prstClr val="black"/>
                <a:srgbClr val="384B60">
                  <a:tint val="45000"/>
                  <a:satMod val="400000"/>
                </a:srgbClr>
              </a:duotone>
            </a:blip>
            <a:stretch>
              <a:fillRect/>
            </a:stretch>
          </p:blipFill>
          <p:spPr>
            <a:xfrm>
              <a:off x="2529751" y="3796650"/>
              <a:ext cx="208891" cy="208891"/>
            </a:xfrm>
            <a:prstGeom prst="rect">
              <a:avLst/>
            </a:prstGeom>
          </p:spPr>
        </p:pic>
        <p:pic>
          <p:nvPicPr>
            <p:cNvPr id="67" name="Grafik 66">
              <a:extLst>
                <a:ext uri="{FF2B5EF4-FFF2-40B4-BE49-F238E27FC236}">
                  <a16:creationId xmlns:a16="http://schemas.microsoft.com/office/drawing/2014/main" id="{0B7DD4C7-6D2F-32D6-7FA9-4A8B16D66E79}"/>
                </a:ext>
              </a:extLst>
            </p:cNvPr>
            <p:cNvPicPr>
              <a:picLocks noChangeAspect="1"/>
            </p:cNvPicPr>
            <p:nvPr/>
          </p:nvPicPr>
          <p:blipFill>
            <a:blip r:embed="rId4">
              <a:duotone>
                <a:prstClr val="black"/>
                <a:srgbClr val="384B60">
                  <a:tint val="45000"/>
                  <a:satMod val="400000"/>
                </a:srgbClr>
              </a:duotone>
            </a:blip>
            <a:stretch>
              <a:fillRect/>
            </a:stretch>
          </p:blipFill>
          <p:spPr>
            <a:xfrm>
              <a:off x="2772164" y="3796650"/>
              <a:ext cx="208891" cy="208891"/>
            </a:xfrm>
            <a:prstGeom prst="rect">
              <a:avLst/>
            </a:prstGeom>
          </p:spPr>
        </p:pic>
      </p:grpSp>
      <p:grpSp>
        <p:nvGrpSpPr>
          <p:cNvPr id="104" name="Gruppieren 103">
            <a:extLst>
              <a:ext uri="{FF2B5EF4-FFF2-40B4-BE49-F238E27FC236}">
                <a16:creationId xmlns:a16="http://schemas.microsoft.com/office/drawing/2014/main" id="{ADCF52F4-03D9-7A05-EBF7-0390A5C6737A}"/>
              </a:ext>
            </a:extLst>
          </p:cNvPr>
          <p:cNvGrpSpPr/>
          <p:nvPr/>
        </p:nvGrpSpPr>
        <p:grpSpPr>
          <a:xfrm>
            <a:off x="3216555" y="2790592"/>
            <a:ext cx="2728480" cy="2412183"/>
            <a:chOff x="3173228" y="2825823"/>
            <a:chExt cx="2728480" cy="2412183"/>
          </a:xfrm>
        </p:grpSpPr>
        <p:graphicFrame>
          <p:nvGraphicFramePr>
            <p:cNvPr id="83" name="Tabelle 4">
              <a:extLst>
                <a:ext uri="{FF2B5EF4-FFF2-40B4-BE49-F238E27FC236}">
                  <a16:creationId xmlns:a16="http://schemas.microsoft.com/office/drawing/2014/main" id="{F61BE0A9-C4C1-BE59-9F5D-F94DD417C3BA}"/>
                </a:ext>
              </a:extLst>
            </p:cNvPr>
            <p:cNvGraphicFramePr>
              <a:graphicFrameLocks/>
            </p:cNvGraphicFramePr>
            <p:nvPr>
              <p:extLst>
                <p:ext uri="{D42A27DB-BD31-4B8C-83A1-F6EECF244321}">
                  <p14:modId xmlns:p14="http://schemas.microsoft.com/office/powerpoint/2010/main" val="2209686781"/>
                </p:ext>
              </p:extLst>
            </p:nvPr>
          </p:nvGraphicFramePr>
          <p:xfrm>
            <a:off x="3173228" y="2825823"/>
            <a:ext cx="2728480" cy="2412183"/>
          </p:xfrm>
          <a:graphic>
            <a:graphicData uri="http://schemas.openxmlformats.org/drawingml/2006/table">
              <a:tbl>
                <a:tblPr firstRow="1" bandRow="1">
                  <a:tableStyleId>{2D5ABB26-0587-4C30-8999-92F81FD0307C}</a:tableStyleId>
                </a:tblPr>
                <a:tblGrid>
                  <a:gridCol w="2728480">
                    <a:extLst>
                      <a:ext uri="{9D8B030D-6E8A-4147-A177-3AD203B41FA5}">
                        <a16:colId xmlns:a16="http://schemas.microsoft.com/office/drawing/2014/main" val="738168308"/>
                      </a:ext>
                    </a:extLst>
                  </a:gridCol>
                </a:tblGrid>
                <a:tr h="842434">
                  <a:tc>
                    <a:txBody>
                      <a:bodyPr/>
                      <a:lstStyle/>
                      <a:p>
                        <a:pPr algn="ctr"/>
                        <a:r>
                          <a:rPr lang="de-DE" dirty="0"/>
                          <a:t>Hilfsaufgabe nutzen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1018913"/>
                    </a:ext>
                  </a:extLst>
                </a:tr>
                <a:tr h="727315">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3203958"/>
                    </a:ext>
                  </a:extLst>
                </a:tr>
                <a:tr h="842434">
                  <a:tc>
                    <a:txBody>
                      <a:bodyPr/>
                      <a:lstStyle/>
                      <a:p>
                        <a:pPr algn="ctr"/>
                        <a:r>
                          <a:rPr lang="de-DE" sz="1600" dirty="0"/>
                          <a:t>6 + 6, dann noch plus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016864"/>
                    </a:ext>
                  </a:extLst>
                </a:tr>
              </a:tbl>
            </a:graphicData>
          </a:graphic>
        </p:graphicFrame>
        <p:grpSp>
          <p:nvGrpSpPr>
            <p:cNvPr id="84" name="Gruppieren 83">
              <a:extLst>
                <a:ext uri="{FF2B5EF4-FFF2-40B4-BE49-F238E27FC236}">
                  <a16:creationId xmlns:a16="http://schemas.microsoft.com/office/drawing/2014/main" id="{C8F0915B-FBB6-068A-A099-83D42EE4E985}"/>
                </a:ext>
              </a:extLst>
            </p:cNvPr>
            <p:cNvGrpSpPr/>
            <p:nvPr/>
          </p:nvGrpSpPr>
          <p:grpSpPr>
            <a:xfrm>
              <a:off x="3246511" y="3761459"/>
              <a:ext cx="2587280" cy="514103"/>
              <a:chOff x="5518495" y="1627465"/>
              <a:chExt cx="2587280" cy="514103"/>
            </a:xfrm>
          </p:grpSpPr>
          <p:pic>
            <p:nvPicPr>
              <p:cNvPr id="68" name="Grafik 67">
                <a:extLst>
                  <a:ext uri="{FF2B5EF4-FFF2-40B4-BE49-F238E27FC236}">
                    <a16:creationId xmlns:a16="http://schemas.microsoft.com/office/drawing/2014/main" id="{608CF7F1-F90A-1679-6700-490319F7C89F}"/>
                  </a:ext>
                </a:extLst>
              </p:cNvPr>
              <p:cNvPicPr>
                <a:picLocks noChangeAspect="1"/>
              </p:cNvPicPr>
              <p:nvPr/>
            </p:nvPicPr>
            <p:blipFill>
              <a:blip r:embed="rId3"/>
              <a:stretch>
                <a:fillRect/>
              </a:stretch>
            </p:blipFill>
            <p:spPr>
              <a:xfrm>
                <a:off x="5518495" y="1627465"/>
                <a:ext cx="2587280" cy="514103"/>
              </a:xfrm>
              <a:prstGeom prst="rect">
                <a:avLst/>
              </a:prstGeom>
            </p:spPr>
          </p:pic>
          <p:pic>
            <p:nvPicPr>
              <p:cNvPr id="69" name="Grafik 68">
                <a:extLst>
                  <a:ext uri="{FF2B5EF4-FFF2-40B4-BE49-F238E27FC236}">
                    <a16:creationId xmlns:a16="http://schemas.microsoft.com/office/drawing/2014/main" id="{06FAE6B7-3B49-3D78-0EEF-DB553112A98A}"/>
                  </a:ext>
                </a:extLst>
              </p:cNvPr>
              <p:cNvPicPr>
                <a:picLocks noChangeAspect="1"/>
              </p:cNvPicPr>
              <p:nvPr/>
            </p:nvPicPr>
            <p:blipFill>
              <a:blip r:embed="rId4"/>
              <a:stretch>
                <a:fillRect/>
              </a:stretch>
            </p:blipFill>
            <p:spPr>
              <a:xfrm>
                <a:off x="5565204" y="1661747"/>
                <a:ext cx="208891" cy="208891"/>
              </a:xfrm>
              <a:prstGeom prst="rect">
                <a:avLst/>
              </a:prstGeom>
            </p:spPr>
          </p:pic>
          <p:pic>
            <p:nvPicPr>
              <p:cNvPr id="70" name="Grafik 69">
                <a:extLst>
                  <a:ext uri="{FF2B5EF4-FFF2-40B4-BE49-F238E27FC236}">
                    <a16:creationId xmlns:a16="http://schemas.microsoft.com/office/drawing/2014/main" id="{A0C2293E-B297-1B3B-1081-D7ABEE3D1D57}"/>
                  </a:ext>
                </a:extLst>
              </p:cNvPr>
              <p:cNvPicPr>
                <a:picLocks noChangeAspect="1"/>
              </p:cNvPicPr>
              <p:nvPr/>
            </p:nvPicPr>
            <p:blipFill>
              <a:blip r:embed="rId4"/>
              <a:stretch>
                <a:fillRect/>
              </a:stretch>
            </p:blipFill>
            <p:spPr>
              <a:xfrm>
                <a:off x="5819861" y="1661747"/>
                <a:ext cx="208891" cy="208891"/>
              </a:xfrm>
              <a:prstGeom prst="rect">
                <a:avLst/>
              </a:prstGeom>
            </p:spPr>
          </p:pic>
          <p:pic>
            <p:nvPicPr>
              <p:cNvPr id="71" name="Grafik 70">
                <a:extLst>
                  <a:ext uri="{FF2B5EF4-FFF2-40B4-BE49-F238E27FC236}">
                    <a16:creationId xmlns:a16="http://schemas.microsoft.com/office/drawing/2014/main" id="{EC4897C9-F3CD-8A95-8083-C8282EB6A815}"/>
                  </a:ext>
                </a:extLst>
              </p:cNvPr>
              <p:cNvPicPr>
                <a:picLocks noChangeAspect="1"/>
              </p:cNvPicPr>
              <p:nvPr/>
            </p:nvPicPr>
            <p:blipFill>
              <a:blip r:embed="rId4"/>
              <a:stretch>
                <a:fillRect/>
              </a:stretch>
            </p:blipFill>
            <p:spPr>
              <a:xfrm>
                <a:off x="6065504" y="1661747"/>
                <a:ext cx="208891" cy="208891"/>
              </a:xfrm>
              <a:prstGeom prst="rect">
                <a:avLst/>
              </a:prstGeom>
            </p:spPr>
          </p:pic>
          <p:pic>
            <p:nvPicPr>
              <p:cNvPr id="72" name="Grafik 71">
                <a:extLst>
                  <a:ext uri="{FF2B5EF4-FFF2-40B4-BE49-F238E27FC236}">
                    <a16:creationId xmlns:a16="http://schemas.microsoft.com/office/drawing/2014/main" id="{0A963EB9-6281-BEA3-59D2-F2D8BD79E5C8}"/>
                  </a:ext>
                </a:extLst>
              </p:cNvPr>
              <p:cNvPicPr>
                <a:picLocks noChangeAspect="1"/>
              </p:cNvPicPr>
              <p:nvPr/>
            </p:nvPicPr>
            <p:blipFill>
              <a:blip r:embed="rId4"/>
              <a:stretch>
                <a:fillRect/>
              </a:stretch>
            </p:blipFill>
            <p:spPr>
              <a:xfrm>
                <a:off x="6306434" y="1661747"/>
                <a:ext cx="208891" cy="208891"/>
              </a:xfrm>
              <a:prstGeom prst="rect">
                <a:avLst/>
              </a:prstGeom>
            </p:spPr>
          </p:pic>
          <p:pic>
            <p:nvPicPr>
              <p:cNvPr id="73" name="Grafik 72">
                <a:extLst>
                  <a:ext uri="{FF2B5EF4-FFF2-40B4-BE49-F238E27FC236}">
                    <a16:creationId xmlns:a16="http://schemas.microsoft.com/office/drawing/2014/main" id="{3B33AA21-BAD6-CBA3-A9BF-931963DEBA73}"/>
                  </a:ext>
                </a:extLst>
              </p:cNvPr>
              <p:cNvPicPr>
                <a:picLocks noChangeAspect="1"/>
              </p:cNvPicPr>
              <p:nvPr/>
            </p:nvPicPr>
            <p:blipFill>
              <a:blip r:embed="rId4">
                <a:duotone>
                  <a:prstClr val="black"/>
                  <a:srgbClr val="384B60">
                    <a:tint val="45000"/>
                    <a:satMod val="400000"/>
                  </a:srgbClr>
                </a:duotone>
              </a:blip>
              <a:stretch>
                <a:fillRect/>
              </a:stretch>
            </p:blipFill>
            <p:spPr>
              <a:xfrm>
                <a:off x="5559453" y="1901643"/>
                <a:ext cx="208891" cy="208891"/>
              </a:xfrm>
              <a:prstGeom prst="rect">
                <a:avLst/>
              </a:prstGeom>
            </p:spPr>
          </p:pic>
          <p:pic>
            <p:nvPicPr>
              <p:cNvPr id="74" name="Grafik 73">
                <a:extLst>
                  <a:ext uri="{FF2B5EF4-FFF2-40B4-BE49-F238E27FC236}">
                    <a16:creationId xmlns:a16="http://schemas.microsoft.com/office/drawing/2014/main" id="{6F4BF5D1-763A-A188-6E65-DF0E177137D9}"/>
                  </a:ext>
                </a:extLst>
              </p:cNvPr>
              <p:cNvPicPr>
                <a:picLocks noChangeAspect="1"/>
              </p:cNvPicPr>
              <p:nvPr/>
            </p:nvPicPr>
            <p:blipFill>
              <a:blip r:embed="rId4">
                <a:duotone>
                  <a:prstClr val="black"/>
                  <a:srgbClr val="384B60">
                    <a:tint val="45000"/>
                    <a:satMod val="400000"/>
                  </a:srgbClr>
                </a:duotone>
              </a:blip>
              <a:stretch>
                <a:fillRect/>
              </a:stretch>
            </p:blipFill>
            <p:spPr>
              <a:xfrm>
                <a:off x="5815148" y="1901643"/>
                <a:ext cx="208891" cy="208891"/>
              </a:xfrm>
              <a:prstGeom prst="rect">
                <a:avLst/>
              </a:prstGeom>
            </p:spPr>
          </p:pic>
          <p:pic>
            <p:nvPicPr>
              <p:cNvPr id="75" name="Grafik 74">
                <a:extLst>
                  <a:ext uri="{FF2B5EF4-FFF2-40B4-BE49-F238E27FC236}">
                    <a16:creationId xmlns:a16="http://schemas.microsoft.com/office/drawing/2014/main" id="{59310084-264D-DF5D-4370-B17ECE670A6F}"/>
                  </a:ext>
                </a:extLst>
              </p:cNvPr>
              <p:cNvPicPr>
                <a:picLocks noChangeAspect="1"/>
              </p:cNvPicPr>
              <p:nvPr/>
            </p:nvPicPr>
            <p:blipFill>
              <a:blip r:embed="rId4">
                <a:duotone>
                  <a:prstClr val="black"/>
                  <a:srgbClr val="384B60">
                    <a:tint val="45000"/>
                    <a:satMod val="400000"/>
                  </a:srgbClr>
                </a:duotone>
              </a:blip>
              <a:stretch>
                <a:fillRect/>
              </a:stretch>
            </p:blipFill>
            <p:spPr>
              <a:xfrm>
                <a:off x="6060791" y="1901643"/>
                <a:ext cx="208891" cy="208891"/>
              </a:xfrm>
              <a:prstGeom prst="rect">
                <a:avLst/>
              </a:prstGeom>
            </p:spPr>
          </p:pic>
          <p:pic>
            <p:nvPicPr>
              <p:cNvPr id="76" name="Grafik 75">
                <a:extLst>
                  <a:ext uri="{FF2B5EF4-FFF2-40B4-BE49-F238E27FC236}">
                    <a16:creationId xmlns:a16="http://schemas.microsoft.com/office/drawing/2014/main" id="{84D6835D-364C-A525-43C8-E3947B6C0132}"/>
                  </a:ext>
                </a:extLst>
              </p:cNvPr>
              <p:cNvPicPr>
                <a:picLocks noChangeAspect="1"/>
              </p:cNvPicPr>
              <p:nvPr/>
            </p:nvPicPr>
            <p:blipFill>
              <a:blip r:embed="rId4">
                <a:duotone>
                  <a:prstClr val="black"/>
                  <a:srgbClr val="384B60">
                    <a:tint val="45000"/>
                    <a:satMod val="400000"/>
                  </a:srgbClr>
                </a:duotone>
              </a:blip>
              <a:stretch>
                <a:fillRect/>
              </a:stretch>
            </p:blipFill>
            <p:spPr>
              <a:xfrm>
                <a:off x="6306434" y="1901643"/>
                <a:ext cx="208891" cy="208891"/>
              </a:xfrm>
              <a:prstGeom prst="rect">
                <a:avLst/>
              </a:prstGeom>
            </p:spPr>
          </p:pic>
          <p:pic>
            <p:nvPicPr>
              <p:cNvPr id="77" name="Grafik 76">
                <a:extLst>
                  <a:ext uri="{FF2B5EF4-FFF2-40B4-BE49-F238E27FC236}">
                    <a16:creationId xmlns:a16="http://schemas.microsoft.com/office/drawing/2014/main" id="{A6285EB9-FA6C-485A-D9D9-1B27E1927A7C}"/>
                  </a:ext>
                </a:extLst>
              </p:cNvPr>
              <p:cNvPicPr>
                <a:picLocks noChangeAspect="1"/>
              </p:cNvPicPr>
              <p:nvPr/>
            </p:nvPicPr>
            <p:blipFill>
              <a:blip r:embed="rId4"/>
              <a:stretch>
                <a:fillRect/>
              </a:stretch>
            </p:blipFill>
            <p:spPr>
              <a:xfrm>
                <a:off x="6864593" y="1661747"/>
                <a:ext cx="208891" cy="208891"/>
              </a:xfrm>
              <a:prstGeom prst="rect">
                <a:avLst/>
              </a:prstGeom>
            </p:spPr>
          </p:pic>
          <p:pic>
            <p:nvPicPr>
              <p:cNvPr id="78" name="Grafik 77">
                <a:extLst>
                  <a:ext uri="{FF2B5EF4-FFF2-40B4-BE49-F238E27FC236}">
                    <a16:creationId xmlns:a16="http://schemas.microsoft.com/office/drawing/2014/main" id="{1D8F3E22-0D63-86D1-9A2A-E55D67FE0A53}"/>
                  </a:ext>
                </a:extLst>
              </p:cNvPr>
              <p:cNvPicPr>
                <a:picLocks noChangeAspect="1"/>
              </p:cNvPicPr>
              <p:nvPr/>
            </p:nvPicPr>
            <p:blipFill>
              <a:blip r:embed="rId4"/>
              <a:stretch>
                <a:fillRect/>
              </a:stretch>
            </p:blipFill>
            <p:spPr>
              <a:xfrm>
                <a:off x="7119250" y="1661747"/>
                <a:ext cx="208891" cy="208891"/>
              </a:xfrm>
              <a:prstGeom prst="rect">
                <a:avLst/>
              </a:prstGeom>
            </p:spPr>
          </p:pic>
          <p:pic>
            <p:nvPicPr>
              <p:cNvPr id="79" name="Grafik 78">
                <a:extLst>
                  <a:ext uri="{FF2B5EF4-FFF2-40B4-BE49-F238E27FC236}">
                    <a16:creationId xmlns:a16="http://schemas.microsoft.com/office/drawing/2014/main" id="{B0EDE8C4-6071-D85F-C3C3-A56549C5C47C}"/>
                  </a:ext>
                </a:extLst>
              </p:cNvPr>
              <p:cNvPicPr>
                <a:picLocks noChangeAspect="1"/>
              </p:cNvPicPr>
              <p:nvPr/>
            </p:nvPicPr>
            <p:blipFill>
              <a:blip r:embed="rId4"/>
              <a:stretch>
                <a:fillRect/>
              </a:stretch>
            </p:blipFill>
            <p:spPr>
              <a:xfrm>
                <a:off x="6555453" y="1661747"/>
                <a:ext cx="208891" cy="208891"/>
              </a:xfrm>
              <a:prstGeom prst="rect">
                <a:avLst/>
              </a:prstGeom>
            </p:spPr>
          </p:pic>
          <p:pic>
            <p:nvPicPr>
              <p:cNvPr id="80" name="Grafik 79">
                <a:extLst>
                  <a:ext uri="{FF2B5EF4-FFF2-40B4-BE49-F238E27FC236}">
                    <a16:creationId xmlns:a16="http://schemas.microsoft.com/office/drawing/2014/main" id="{4D752A34-D7F6-2504-532D-8F41B8A46F7F}"/>
                  </a:ext>
                </a:extLst>
              </p:cNvPr>
              <p:cNvPicPr>
                <a:picLocks noChangeAspect="1"/>
              </p:cNvPicPr>
              <p:nvPr/>
            </p:nvPicPr>
            <p:blipFill>
              <a:blip r:embed="rId4">
                <a:duotone>
                  <a:prstClr val="black"/>
                  <a:srgbClr val="384B60">
                    <a:tint val="45000"/>
                    <a:satMod val="400000"/>
                  </a:srgbClr>
                </a:duotone>
              </a:blip>
              <a:stretch>
                <a:fillRect/>
              </a:stretch>
            </p:blipFill>
            <p:spPr>
              <a:xfrm>
                <a:off x="6555453" y="1901643"/>
                <a:ext cx="208891" cy="208891"/>
              </a:xfrm>
              <a:prstGeom prst="rect">
                <a:avLst/>
              </a:prstGeom>
            </p:spPr>
          </p:pic>
          <p:pic>
            <p:nvPicPr>
              <p:cNvPr id="81" name="Grafik 80">
                <a:extLst>
                  <a:ext uri="{FF2B5EF4-FFF2-40B4-BE49-F238E27FC236}">
                    <a16:creationId xmlns:a16="http://schemas.microsoft.com/office/drawing/2014/main" id="{8DB50DCF-5DD1-9939-5C79-58A0345CDB60}"/>
                  </a:ext>
                </a:extLst>
              </p:cNvPr>
              <p:cNvPicPr>
                <a:picLocks noChangeAspect="1"/>
              </p:cNvPicPr>
              <p:nvPr/>
            </p:nvPicPr>
            <p:blipFill>
              <a:blip r:embed="rId4">
                <a:duotone>
                  <a:prstClr val="black"/>
                  <a:srgbClr val="384B60">
                    <a:tint val="45000"/>
                    <a:satMod val="400000"/>
                  </a:srgbClr>
                </a:duotone>
              </a:blip>
              <a:stretch>
                <a:fillRect/>
              </a:stretch>
            </p:blipFill>
            <p:spPr>
              <a:xfrm>
                <a:off x="6867166" y="1901643"/>
                <a:ext cx="208891" cy="208891"/>
              </a:xfrm>
              <a:prstGeom prst="rect">
                <a:avLst/>
              </a:prstGeom>
            </p:spPr>
          </p:pic>
        </p:grpSp>
      </p:grpSp>
      <p:grpSp>
        <p:nvGrpSpPr>
          <p:cNvPr id="105" name="Gruppieren 104">
            <a:extLst>
              <a:ext uri="{FF2B5EF4-FFF2-40B4-BE49-F238E27FC236}">
                <a16:creationId xmlns:a16="http://schemas.microsoft.com/office/drawing/2014/main" id="{4AAE233C-7317-AE4E-2793-5C69250710C7}"/>
              </a:ext>
            </a:extLst>
          </p:cNvPr>
          <p:cNvGrpSpPr/>
          <p:nvPr/>
        </p:nvGrpSpPr>
        <p:grpSpPr>
          <a:xfrm>
            <a:off x="6016641" y="2794328"/>
            <a:ext cx="2728480" cy="2412183"/>
            <a:chOff x="5966244" y="2821172"/>
            <a:chExt cx="2728480" cy="2412183"/>
          </a:xfrm>
        </p:grpSpPr>
        <p:graphicFrame>
          <p:nvGraphicFramePr>
            <p:cNvPr id="86" name="Tabelle 4">
              <a:extLst>
                <a:ext uri="{FF2B5EF4-FFF2-40B4-BE49-F238E27FC236}">
                  <a16:creationId xmlns:a16="http://schemas.microsoft.com/office/drawing/2014/main" id="{A19E3014-34B5-0C70-4BFC-2BE6F6AB98C6}"/>
                </a:ext>
              </a:extLst>
            </p:cNvPr>
            <p:cNvGraphicFramePr>
              <a:graphicFrameLocks/>
            </p:cNvGraphicFramePr>
            <p:nvPr>
              <p:extLst>
                <p:ext uri="{D42A27DB-BD31-4B8C-83A1-F6EECF244321}">
                  <p14:modId xmlns:p14="http://schemas.microsoft.com/office/powerpoint/2010/main" val="3915843994"/>
                </p:ext>
              </p:extLst>
            </p:nvPr>
          </p:nvGraphicFramePr>
          <p:xfrm>
            <a:off x="5966244" y="2821172"/>
            <a:ext cx="2728480" cy="2412183"/>
          </p:xfrm>
          <a:graphic>
            <a:graphicData uri="http://schemas.openxmlformats.org/drawingml/2006/table">
              <a:tbl>
                <a:tblPr firstRow="1" bandRow="1">
                  <a:tableStyleId>{2D5ABB26-0587-4C30-8999-92F81FD0307C}</a:tableStyleId>
                </a:tblPr>
                <a:tblGrid>
                  <a:gridCol w="2728480">
                    <a:extLst>
                      <a:ext uri="{9D8B030D-6E8A-4147-A177-3AD203B41FA5}">
                        <a16:colId xmlns:a16="http://schemas.microsoft.com/office/drawing/2014/main" val="738168308"/>
                      </a:ext>
                    </a:extLst>
                  </a:gridCol>
                </a:tblGrid>
                <a:tr h="842434">
                  <a:tc>
                    <a:txBody>
                      <a:bodyPr/>
                      <a:lstStyle/>
                      <a:p>
                        <a:pPr algn="ctr"/>
                        <a:r>
                          <a:rPr lang="de-DE" dirty="0"/>
                          <a:t>Zerlegen beider Summanden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1018913"/>
                    </a:ext>
                  </a:extLst>
                </a:tr>
                <a:tr h="727315">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3203958"/>
                    </a:ext>
                  </a:extLst>
                </a:tr>
                <a:tr h="842434">
                  <a:tc>
                    <a:txBody>
                      <a:bodyPr/>
                      <a:lstStyle/>
                      <a:p>
                        <a:pPr algn="ctr"/>
                        <a:r>
                          <a:rPr lang="de-DE" sz="1600" dirty="0"/>
                          <a:t>(5 + 5) + (2 + 1)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016864"/>
                    </a:ext>
                  </a:extLst>
                </a:tr>
              </a:tbl>
            </a:graphicData>
          </a:graphic>
        </p:graphicFrame>
        <p:grpSp>
          <p:nvGrpSpPr>
            <p:cNvPr id="88" name="Gruppieren 87">
              <a:extLst>
                <a:ext uri="{FF2B5EF4-FFF2-40B4-BE49-F238E27FC236}">
                  <a16:creationId xmlns:a16="http://schemas.microsoft.com/office/drawing/2014/main" id="{AD947DC5-6ADA-6610-B602-3DA7DDDB46E0}"/>
                </a:ext>
              </a:extLst>
            </p:cNvPr>
            <p:cNvGrpSpPr/>
            <p:nvPr/>
          </p:nvGrpSpPr>
          <p:grpSpPr>
            <a:xfrm>
              <a:off x="6036844" y="3770211"/>
              <a:ext cx="2587280" cy="514103"/>
              <a:chOff x="5518495" y="1627465"/>
              <a:chExt cx="2587280" cy="514103"/>
            </a:xfrm>
          </p:grpSpPr>
          <p:pic>
            <p:nvPicPr>
              <p:cNvPr id="90" name="Grafik 89">
                <a:extLst>
                  <a:ext uri="{FF2B5EF4-FFF2-40B4-BE49-F238E27FC236}">
                    <a16:creationId xmlns:a16="http://schemas.microsoft.com/office/drawing/2014/main" id="{BD5A3FF4-A136-FA34-E348-3CEE4A781FA3}"/>
                  </a:ext>
                </a:extLst>
              </p:cNvPr>
              <p:cNvPicPr>
                <a:picLocks noChangeAspect="1"/>
              </p:cNvPicPr>
              <p:nvPr/>
            </p:nvPicPr>
            <p:blipFill>
              <a:blip r:embed="rId3"/>
              <a:stretch>
                <a:fillRect/>
              </a:stretch>
            </p:blipFill>
            <p:spPr>
              <a:xfrm>
                <a:off x="5518495" y="1627465"/>
                <a:ext cx="2587280" cy="514103"/>
              </a:xfrm>
              <a:prstGeom prst="rect">
                <a:avLst/>
              </a:prstGeom>
            </p:spPr>
          </p:pic>
          <p:pic>
            <p:nvPicPr>
              <p:cNvPr id="91" name="Grafik 90">
                <a:extLst>
                  <a:ext uri="{FF2B5EF4-FFF2-40B4-BE49-F238E27FC236}">
                    <a16:creationId xmlns:a16="http://schemas.microsoft.com/office/drawing/2014/main" id="{6046690E-8CA8-30E0-DD40-4859535DF9E0}"/>
                  </a:ext>
                </a:extLst>
              </p:cNvPr>
              <p:cNvPicPr>
                <a:picLocks noChangeAspect="1"/>
              </p:cNvPicPr>
              <p:nvPr/>
            </p:nvPicPr>
            <p:blipFill>
              <a:blip r:embed="rId4"/>
              <a:stretch>
                <a:fillRect/>
              </a:stretch>
            </p:blipFill>
            <p:spPr>
              <a:xfrm>
                <a:off x="5565204" y="1661747"/>
                <a:ext cx="208891" cy="208891"/>
              </a:xfrm>
              <a:prstGeom prst="rect">
                <a:avLst/>
              </a:prstGeom>
            </p:spPr>
          </p:pic>
          <p:pic>
            <p:nvPicPr>
              <p:cNvPr id="92" name="Grafik 91">
                <a:extLst>
                  <a:ext uri="{FF2B5EF4-FFF2-40B4-BE49-F238E27FC236}">
                    <a16:creationId xmlns:a16="http://schemas.microsoft.com/office/drawing/2014/main" id="{16BC1A87-C74A-40A8-CCD4-4DFA4812D2DC}"/>
                  </a:ext>
                </a:extLst>
              </p:cNvPr>
              <p:cNvPicPr>
                <a:picLocks noChangeAspect="1"/>
              </p:cNvPicPr>
              <p:nvPr/>
            </p:nvPicPr>
            <p:blipFill>
              <a:blip r:embed="rId4"/>
              <a:stretch>
                <a:fillRect/>
              </a:stretch>
            </p:blipFill>
            <p:spPr>
              <a:xfrm>
                <a:off x="5819861" y="1661747"/>
                <a:ext cx="208891" cy="208891"/>
              </a:xfrm>
              <a:prstGeom prst="rect">
                <a:avLst/>
              </a:prstGeom>
            </p:spPr>
          </p:pic>
          <p:pic>
            <p:nvPicPr>
              <p:cNvPr id="93" name="Grafik 92">
                <a:extLst>
                  <a:ext uri="{FF2B5EF4-FFF2-40B4-BE49-F238E27FC236}">
                    <a16:creationId xmlns:a16="http://schemas.microsoft.com/office/drawing/2014/main" id="{3E92BBD5-5030-6420-2A0C-1EA2B4E50A50}"/>
                  </a:ext>
                </a:extLst>
              </p:cNvPr>
              <p:cNvPicPr>
                <a:picLocks noChangeAspect="1"/>
              </p:cNvPicPr>
              <p:nvPr/>
            </p:nvPicPr>
            <p:blipFill>
              <a:blip r:embed="rId4"/>
              <a:stretch>
                <a:fillRect/>
              </a:stretch>
            </p:blipFill>
            <p:spPr>
              <a:xfrm>
                <a:off x="6065504" y="1661747"/>
                <a:ext cx="208891" cy="208891"/>
              </a:xfrm>
              <a:prstGeom prst="rect">
                <a:avLst/>
              </a:prstGeom>
            </p:spPr>
          </p:pic>
          <p:pic>
            <p:nvPicPr>
              <p:cNvPr id="94" name="Grafik 93">
                <a:extLst>
                  <a:ext uri="{FF2B5EF4-FFF2-40B4-BE49-F238E27FC236}">
                    <a16:creationId xmlns:a16="http://schemas.microsoft.com/office/drawing/2014/main" id="{A83AF15F-FA17-B8BC-F785-EC65A0430192}"/>
                  </a:ext>
                </a:extLst>
              </p:cNvPr>
              <p:cNvPicPr>
                <a:picLocks noChangeAspect="1"/>
              </p:cNvPicPr>
              <p:nvPr/>
            </p:nvPicPr>
            <p:blipFill>
              <a:blip r:embed="rId4"/>
              <a:stretch>
                <a:fillRect/>
              </a:stretch>
            </p:blipFill>
            <p:spPr>
              <a:xfrm>
                <a:off x="6306434" y="1661747"/>
                <a:ext cx="208891" cy="208891"/>
              </a:xfrm>
              <a:prstGeom prst="rect">
                <a:avLst/>
              </a:prstGeom>
            </p:spPr>
          </p:pic>
          <p:pic>
            <p:nvPicPr>
              <p:cNvPr id="95" name="Grafik 94">
                <a:extLst>
                  <a:ext uri="{FF2B5EF4-FFF2-40B4-BE49-F238E27FC236}">
                    <a16:creationId xmlns:a16="http://schemas.microsoft.com/office/drawing/2014/main" id="{ACA795FE-74C8-4B9E-2E8F-7A88908AC146}"/>
                  </a:ext>
                </a:extLst>
              </p:cNvPr>
              <p:cNvPicPr>
                <a:picLocks noChangeAspect="1"/>
              </p:cNvPicPr>
              <p:nvPr/>
            </p:nvPicPr>
            <p:blipFill>
              <a:blip r:embed="rId4">
                <a:duotone>
                  <a:prstClr val="black"/>
                  <a:srgbClr val="384B60">
                    <a:tint val="45000"/>
                    <a:satMod val="400000"/>
                  </a:srgbClr>
                </a:duotone>
              </a:blip>
              <a:stretch>
                <a:fillRect/>
              </a:stretch>
            </p:blipFill>
            <p:spPr>
              <a:xfrm>
                <a:off x="5559453" y="1897608"/>
                <a:ext cx="208891" cy="208891"/>
              </a:xfrm>
              <a:prstGeom prst="rect">
                <a:avLst/>
              </a:prstGeom>
            </p:spPr>
          </p:pic>
          <p:pic>
            <p:nvPicPr>
              <p:cNvPr id="96" name="Grafik 95">
                <a:extLst>
                  <a:ext uri="{FF2B5EF4-FFF2-40B4-BE49-F238E27FC236}">
                    <a16:creationId xmlns:a16="http://schemas.microsoft.com/office/drawing/2014/main" id="{CFB4AB86-534F-93D6-07F7-360F9C66DF48}"/>
                  </a:ext>
                </a:extLst>
              </p:cNvPr>
              <p:cNvPicPr>
                <a:picLocks noChangeAspect="1"/>
              </p:cNvPicPr>
              <p:nvPr/>
            </p:nvPicPr>
            <p:blipFill>
              <a:blip r:embed="rId4">
                <a:duotone>
                  <a:prstClr val="black"/>
                  <a:srgbClr val="384B60">
                    <a:tint val="45000"/>
                    <a:satMod val="400000"/>
                  </a:srgbClr>
                </a:duotone>
              </a:blip>
              <a:stretch>
                <a:fillRect/>
              </a:stretch>
            </p:blipFill>
            <p:spPr>
              <a:xfrm>
                <a:off x="5815148" y="1897608"/>
                <a:ext cx="208891" cy="208891"/>
              </a:xfrm>
              <a:prstGeom prst="rect">
                <a:avLst/>
              </a:prstGeom>
            </p:spPr>
          </p:pic>
          <p:pic>
            <p:nvPicPr>
              <p:cNvPr id="97" name="Grafik 96">
                <a:extLst>
                  <a:ext uri="{FF2B5EF4-FFF2-40B4-BE49-F238E27FC236}">
                    <a16:creationId xmlns:a16="http://schemas.microsoft.com/office/drawing/2014/main" id="{ECBF671D-BDFC-E648-1715-71C8914D916C}"/>
                  </a:ext>
                </a:extLst>
              </p:cNvPr>
              <p:cNvPicPr>
                <a:picLocks noChangeAspect="1"/>
              </p:cNvPicPr>
              <p:nvPr/>
            </p:nvPicPr>
            <p:blipFill>
              <a:blip r:embed="rId4">
                <a:duotone>
                  <a:prstClr val="black"/>
                  <a:srgbClr val="384B60">
                    <a:tint val="45000"/>
                    <a:satMod val="400000"/>
                  </a:srgbClr>
                </a:duotone>
              </a:blip>
              <a:stretch>
                <a:fillRect/>
              </a:stretch>
            </p:blipFill>
            <p:spPr>
              <a:xfrm>
                <a:off x="6060791" y="1897608"/>
                <a:ext cx="208891" cy="208891"/>
              </a:xfrm>
              <a:prstGeom prst="rect">
                <a:avLst/>
              </a:prstGeom>
            </p:spPr>
          </p:pic>
          <p:pic>
            <p:nvPicPr>
              <p:cNvPr id="98" name="Grafik 97">
                <a:extLst>
                  <a:ext uri="{FF2B5EF4-FFF2-40B4-BE49-F238E27FC236}">
                    <a16:creationId xmlns:a16="http://schemas.microsoft.com/office/drawing/2014/main" id="{475F5C0B-6899-171F-4E4B-3AA18CB4A1D4}"/>
                  </a:ext>
                </a:extLst>
              </p:cNvPr>
              <p:cNvPicPr>
                <a:picLocks noChangeAspect="1"/>
              </p:cNvPicPr>
              <p:nvPr/>
            </p:nvPicPr>
            <p:blipFill>
              <a:blip r:embed="rId4">
                <a:duotone>
                  <a:prstClr val="black"/>
                  <a:srgbClr val="384B60">
                    <a:tint val="45000"/>
                    <a:satMod val="400000"/>
                  </a:srgbClr>
                </a:duotone>
              </a:blip>
              <a:stretch>
                <a:fillRect/>
              </a:stretch>
            </p:blipFill>
            <p:spPr>
              <a:xfrm>
                <a:off x="6306434" y="1897608"/>
                <a:ext cx="208891" cy="208891"/>
              </a:xfrm>
              <a:prstGeom prst="rect">
                <a:avLst/>
              </a:prstGeom>
            </p:spPr>
          </p:pic>
          <p:pic>
            <p:nvPicPr>
              <p:cNvPr id="99" name="Grafik 98">
                <a:extLst>
                  <a:ext uri="{FF2B5EF4-FFF2-40B4-BE49-F238E27FC236}">
                    <a16:creationId xmlns:a16="http://schemas.microsoft.com/office/drawing/2014/main" id="{3289B9CC-F086-2540-04F7-FBD01220F1F7}"/>
                  </a:ext>
                </a:extLst>
              </p:cNvPr>
              <p:cNvPicPr>
                <a:picLocks noChangeAspect="1"/>
              </p:cNvPicPr>
              <p:nvPr/>
            </p:nvPicPr>
            <p:blipFill>
              <a:blip r:embed="rId4"/>
              <a:stretch>
                <a:fillRect/>
              </a:stretch>
            </p:blipFill>
            <p:spPr>
              <a:xfrm>
                <a:off x="6864593" y="1661747"/>
                <a:ext cx="208891" cy="208891"/>
              </a:xfrm>
              <a:prstGeom prst="rect">
                <a:avLst/>
              </a:prstGeom>
            </p:spPr>
          </p:pic>
          <p:pic>
            <p:nvPicPr>
              <p:cNvPr id="100" name="Grafik 99">
                <a:extLst>
                  <a:ext uri="{FF2B5EF4-FFF2-40B4-BE49-F238E27FC236}">
                    <a16:creationId xmlns:a16="http://schemas.microsoft.com/office/drawing/2014/main" id="{7999CAA5-2D00-B3F7-043E-B6A1343A48C0}"/>
                  </a:ext>
                </a:extLst>
              </p:cNvPr>
              <p:cNvPicPr>
                <a:picLocks noChangeAspect="1"/>
              </p:cNvPicPr>
              <p:nvPr/>
            </p:nvPicPr>
            <p:blipFill>
              <a:blip r:embed="rId4"/>
              <a:stretch>
                <a:fillRect/>
              </a:stretch>
            </p:blipFill>
            <p:spPr>
              <a:xfrm>
                <a:off x="7119250" y="1661747"/>
                <a:ext cx="208891" cy="208891"/>
              </a:xfrm>
              <a:prstGeom prst="rect">
                <a:avLst/>
              </a:prstGeom>
            </p:spPr>
          </p:pic>
          <p:pic>
            <p:nvPicPr>
              <p:cNvPr id="101" name="Grafik 100">
                <a:extLst>
                  <a:ext uri="{FF2B5EF4-FFF2-40B4-BE49-F238E27FC236}">
                    <a16:creationId xmlns:a16="http://schemas.microsoft.com/office/drawing/2014/main" id="{EDAE1A93-A8CA-21B9-3411-0DAD372306BB}"/>
                  </a:ext>
                </a:extLst>
              </p:cNvPr>
              <p:cNvPicPr>
                <a:picLocks noChangeAspect="1"/>
              </p:cNvPicPr>
              <p:nvPr/>
            </p:nvPicPr>
            <p:blipFill>
              <a:blip r:embed="rId4"/>
              <a:stretch>
                <a:fillRect/>
              </a:stretch>
            </p:blipFill>
            <p:spPr>
              <a:xfrm>
                <a:off x="6555453" y="1661747"/>
                <a:ext cx="208891" cy="208891"/>
              </a:xfrm>
              <a:prstGeom prst="rect">
                <a:avLst/>
              </a:prstGeom>
            </p:spPr>
          </p:pic>
          <p:pic>
            <p:nvPicPr>
              <p:cNvPr id="102" name="Grafik 101">
                <a:extLst>
                  <a:ext uri="{FF2B5EF4-FFF2-40B4-BE49-F238E27FC236}">
                    <a16:creationId xmlns:a16="http://schemas.microsoft.com/office/drawing/2014/main" id="{E8E2FC37-351A-206F-2134-A4B8697B646D}"/>
                  </a:ext>
                </a:extLst>
              </p:cNvPr>
              <p:cNvPicPr>
                <a:picLocks noChangeAspect="1"/>
              </p:cNvPicPr>
              <p:nvPr/>
            </p:nvPicPr>
            <p:blipFill>
              <a:blip r:embed="rId4">
                <a:duotone>
                  <a:prstClr val="black"/>
                  <a:srgbClr val="384B60">
                    <a:tint val="45000"/>
                    <a:satMod val="400000"/>
                  </a:srgbClr>
                </a:duotone>
              </a:blip>
              <a:stretch>
                <a:fillRect/>
              </a:stretch>
            </p:blipFill>
            <p:spPr>
              <a:xfrm>
                <a:off x="6555453" y="1897608"/>
                <a:ext cx="208891" cy="208891"/>
              </a:xfrm>
              <a:prstGeom prst="rect">
                <a:avLst/>
              </a:prstGeom>
            </p:spPr>
          </p:pic>
          <p:pic>
            <p:nvPicPr>
              <p:cNvPr id="103" name="Grafik 102">
                <a:extLst>
                  <a:ext uri="{FF2B5EF4-FFF2-40B4-BE49-F238E27FC236}">
                    <a16:creationId xmlns:a16="http://schemas.microsoft.com/office/drawing/2014/main" id="{AEB8560C-A979-6EED-C91C-5A145F4A088E}"/>
                  </a:ext>
                </a:extLst>
              </p:cNvPr>
              <p:cNvPicPr>
                <a:picLocks noChangeAspect="1"/>
              </p:cNvPicPr>
              <p:nvPr/>
            </p:nvPicPr>
            <p:blipFill>
              <a:blip r:embed="rId4">
                <a:duotone>
                  <a:prstClr val="black"/>
                  <a:srgbClr val="384B60">
                    <a:tint val="45000"/>
                    <a:satMod val="400000"/>
                  </a:srgbClr>
                </a:duotone>
              </a:blip>
              <a:stretch>
                <a:fillRect/>
              </a:stretch>
            </p:blipFill>
            <p:spPr>
              <a:xfrm>
                <a:off x="6867166" y="1897608"/>
                <a:ext cx="208891" cy="208891"/>
              </a:xfrm>
              <a:prstGeom prst="rect">
                <a:avLst/>
              </a:prstGeom>
            </p:spPr>
          </p:pic>
        </p:grpSp>
      </p:grpSp>
    </p:spTree>
    <p:extLst>
      <p:ext uri="{BB962C8B-B14F-4D97-AF65-F5344CB8AC3E}">
        <p14:creationId xmlns:p14="http://schemas.microsoft.com/office/powerpoint/2010/main" val="1290998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8FB6E-CB98-EF5A-3F15-52653D84A07D}"/>
              </a:ext>
            </a:extLst>
          </p:cNvPr>
          <p:cNvSpPr>
            <a:spLocks noGrp="1"/>
          </p:cNvSpPr>
          <p:nvPr>
            <p:ph type="title"/>
          </p:nvPr>
        </p:nvSpPr>
        <p:spPr>
          <a:xfrm>
            <a:off x="1096423" y="382774"/>
            <a:ext cx="9213768" cy="603704"/>
          </a:xfrm>
        </p:spPr>
        <p:txBody>
          <a:bodyPr>
            <a:normAutofit/>
          </a:bodyPr>
          <a:lstStyle/>
          <a:p>
            <a:r>
              <a:rPr lang="de-DE" dirty="0"/>
              <a:t>Ableitungsstrategien nutzen</a:t>
            </a:r>
          </a:p>
        </p:txBody>
      </p:sp>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AUFGABEN AM 20ER-FELD LÖSEN</a:t>
            </a:r>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82</a:t>
            </a:fld>
            <a:endParaRPr lang="de-DE" dirty="0"/>
          </a:p>
        </p:txBody>
      </p:sp>
      <p:sp>
        <p:nvSpPr>
          <p:cNvPr id="9" name="Inhaltsplatzhalter 3"/>
          <p:cNvSpPr txBox="1">
            <a:spLocks/>
          </p:cNvSpPr>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grpSp>
        <p:nvGrpSpPr>
          <p:cNvPr id="27" name="Gruppieren 26">
            <a:extLst>
              <a:ext uri="{FF2B5EF4-FFF2-40B4-BE49-F238E27FC236}">
                <a16:creationId xmlns:a16="http://schemas.microsoft.com/office/drawing/2014/main" id="{53A4B6B4-7E35-BE76-58F6-4A43653D7D22}"/>
              </a:ext>
            </a:extLst>
          </p:cNvPr>
          <p:cNvGrpSpPr>
            <a:grpSpLocks noChangeAspect="1"/>
          </p:cNvGrpSpPr>
          <p:nvPr/>
        </p:nvGrpSpPr>
        <p:grpSpPr>
          <a:xfrm>
            <a:off x="4514131" y="2946187"/>
            <a:ext cx="3887637" cy="2907416"/>
            <a:chOff x="3676734" y="2927627"/>
            <a:chExt cx="4743300" cy="3547334"/>
          </a:xfrm>
        </p:grpSpPr>
        <p:sp>
          <p:nvSpPr>
            <p:cNvPr id="22" name="Abgerundetes Rechteck 21">
              <a:extLst>
                <a:ext uri="{FF2B5EF4-FFF2-40B4-BE49-F238E27FC236}">
                  <a16:creationId xmlns:a16="http://schemas.microsoft.com/office/drawing/2014/main" id="{D5C483C5-7987-B78E-0A2B-1986C812B374}"/>
                </a:ext>
              </a:extLst>
            </p:cNvPr>
            <p:cNvSpPr/>
            <p:nvPr/>
          </p:nvSpPr>
          <p:spPr>
            <a:xfrm>
              <a:off x="3676734" y="2927627"/>
              <a:ext cx="4743300" cy="3547334"/>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nvGrpSpPr>
            <p:cNvPr id="23" name="Gruppieren 22">
              <a:extLst>
                <a:ext uri="{FF2B5EF4-FFF2-40B4-BE49-F238E27FC236}">
                  <a16:creationId xmlns:a16="http://schemas.microsoft.com/office/drawing/2014/main" id="{598AA044-40BD-A477-7C22-3DA3DDBAAC9D}"/>
                </a:ext>
              </a:extLst>
            </p:cNvPr>
            <p:cNvGrpSpPr>
              <a:grpSpLocks noChangeAspect="1"/>
            </p:cNvGrpSpPr>
            <p:nvPr/>
          </p:nvGrpSpPr>
          <p:grpSpPr>
            <a:xfrm>
              <a:off x="3792315" y="3162924"/>
              <a:ext cx="4512138" cy="3126404"/>
              <a:chOff x="423657" y="2327595"/>
              <a:chExt cx="5416456" cy="3752995"/>
            </a:xfrm>
          </p:grpSpPr>
          <p:sp>
            <p:nvSpPr>
              <p:cNvPr id="24" name="Rechteck 23">
                <a:extLst>
                  <a:ext uri="{FF2B5EF4-FFF2-40B4-BE49-F238E27FC236}">
                    <a16:creationId xmlns:a16="http://schemas.microsoft.com/office/drawing/2014/main" id="{90C7A254-7E50-ACAB-5A1D-1151C850852B}"/>
                  </a:ext>
                </a:extLst>
              </p:cNvPr>
              <p:cNvSpPr/>
              <p:nvPr/>
            </p:nvSpPr>
            <p:spPr>
              <a:xfrm>
                <a:off x="423657" y="2327596"/>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45E9DFE8-90EA-5348-6AE5-CE285A74C486}"/>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423657" y="2327595"/>
                <a:ext cx="5416456" cy="882399"/>
              </a:xfrm>
              <a:prstGeom prst="rect">
                <a:avLst/>
              </a:prstGeom>
            </p:spPr>
          </p:pic>
        </p:grpSp>
      </p:grpSp>
      <p:pic>
        <p:nvPicPr>
          <p:cNvPr id="20" name="Inhaltsplatzhalter 19">
            <a:hlinkClick r:id="rId4"/>
            <a:extLst>
              <a:ext uri="{FF2B5EF4-FFF2-40B4-BE49-F238E27FC236}">
                <a16:creationId xmlns:a16="http://schemas.microsoft.com/office/drawing/2014/main" id="{70841D0F-D536-D5FB-158D-A9B8BEC04B49}"/>
              </a:ext>
            </a:extLst>
          </p:cNvPr>
          <p:cNvPicPr>
            <a:picLocks noGrp="1" noChangeAspect="1"/>
          </p:cNvPicPr>
          <p:nvPr>
            <p:ph idx="1"/>
          </p:nvPr>
        </p:nvPicPr>
        <p:blipFill>
          <a:blip r:embed="rId5"/>
          <a:stretch>
            <a:fillRect/>
          </a:stretch>
        </p:blipFill>
        <p:spPr>
          <a:xfrm>
            <a:off x="4788339" y="3681262"/>
            <a:ext cx="3339220" cy="1873080"/>
          </a:xfrm>
        </p:spPr>
      </p:pic>
      <p:grpSp>
        <p:nvGrpSpPr>
          <p:cNvPr id="4" name="Gruppieren 3">
            <a:extLst>
              <a:ext uri="{FF2B5EF4-FFF2-40B4-BE49-F238E27FC236}">
                <a16:creationId xmlns:a16="http://schemas.microsoft.com/office/drawing/2014/main" id="{D7DE8A65-7384-9CB5-9636-5D8331DC57B7}"/>
              </a:ext>
            </a:extLst>
          </p:cNvPr>
          <p:cNvGrpSpPr/>
          <p:nvPr/>
        </p:nvGrpSpPr>
        <p:grpSpPr>
          <a:xfrm>
            <a:off x="425389" y="2227554"/>
            <a:ext cx="3887637" cy="2907416"/>
            <a:chOff x="425389" y="2227554"/>
            <a:chExt cx="3887637" cy="2907416"/>
          </a:xfrm>
        </p:grpSpPr>
        <p:grpSp>
          <p:nvGrpSpPr>
            <p:cNvPr id="28" name="Gruppieren 27">
              <a:extLst>
                <a:ext uri="{FF2B5EF4-FFF2-40B4-BE49-F238E27FC236}">
                  <a16:creationId xmlns:a16="http://schemas.microsoft.com/office/drawing/2014/main" id="{46BD9DA1-3CDE-EC7F-A172-1F2DED79F08A}"/>
                </a:ext>
              </a:extLst>
            </p:cNvPr>
            <p:cNvGrpSpPr>
              <a:grpSpLocks noChangeAspect="1"/>
            </p:cNvGrpSpPr>
            <p:nvPr/>
          </p:nvGrpSpPr>
          <p:grpSpPr>
            <a:xfrm>
              <a:off x="425389" y="2227554"/>
              <a:ext cx="3887637" cy="2907416"/>
              <a:chOff x="3676734" y="2927627"/>
              <a:chExt cx="4743300" cy="3547334"/>
            </a:xfrm>
          </p:grpSpPr>
          <p:sp>
            <p:nvSpPr>
              <p:cNvPr id="29" name="Abgerundetes Rechteck 28">
                <a:extLst>
                  <a:ext uri="{FF2B5EF4-FFF2-40B4-BE49-F238E27FC236}">
                    <a16:creationId xmlns:a16="http://schemas.microsoft.com/office/drawing/2014/main" id="{67E2747D-0A84-F5A8-A6FD-4C18B9872D6F}"/>
                  </a:ext>
                </a:extLst>
              </p:cNvPr>
              <p:cNvSpPr/>
              <p:nvPr/>
            </p:nvSpPr>
            <p:spPr>
              <a:xfrm>
                <a:off x="3676734" y="2927627"/>
                <a:ext cx="4743300" cy="3547334"/>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nvGrpSpPr>
              <p:cNvPr id="30" name="Gruppieren 29">
                <a:extLst>
                  <a:ext uri="{FF2B5EF4-FFF2-40B4-BE49-F238E27FC236}">
                    <a16:creationId xmlns:a16="http://schemas.microsoft.com/office/drawing/2014/main" id="{086A5B03-E191-FE5A-83C8-83677E98265A}"/>
                  </a:ext>
                </a:extLst>
              </p:cNvPr>
              <p:cNvGrpSpPr>
                <a:grpSpLocks noChangeAspect="1"/>
              </p:cNvGrpSpPr>
              <p:nvPr/>
            </p:nvGrpSpPr>
            <p:grpSpPr>
              <a:xfrm>
                <a:off x="3792315" y="3162924"/>
                <a:ext cx="4512138" cy="3126404"/>
                <a:chOff x="423657" y="2327595"/>
                <a:chExt cx="5416456" cy="3752995"/>
              </a:xfrm>
            </p:grpSpPr>
            <p:sp>
              <p:nvSpPr>
                <p:cNvPr id="31" name="Rechteck 30">
                  <a:extLst>
                    <a:ext uri="{FF2B5EF4-FFF2-40B4-BE49-F238E27FC236}">
                      <a16:creationId xmlns:a16="http://schemas.microsoft.com/office/drawing/2014/main" id="{93D70C3A-F99E-24EA-6450-DCC513ABD2D6}"/>
                    </a:ext>
                  </a:extLst>
                </p:cNvPr>
                <p:cNvSpPr/>
                <p:nvPr/>
              </p:nvSpPr>
              <p:spPr>
                <a:xfrm>
                  <a:off x="423657" y="2327596"/>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Grafik 31">
                  <a:extLst>
                    <a:ext uri="{FF2B5EF4-FFF2-40B4-BE49-F238E27FC236}">
                      <a16:creationId xmlns:a16="http://schemas.microsoft.com/office/drawing/2014/main" id="{DE5426C7-E75A-6DEF-6612-A69F2C4E1B7B}"/>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423657" y="2327595"/>
                  <a:ext cx="5416456" cy="882399"/>
                </a:xfrm>
                <a:prstGeom prst="rect">
                  <a:avLst/>
                </a:prstGeom>
              </p:spPr>
            </p:pic>
          </p:grpSp>
        </p:grpSp>
        <p:pic>
          <p:nvPicPr>
            <p:cNvPr id="13" name="Grafik 12">
              <a:hlinkClick r:id="rId6"/>
              <a:extLst>
                <a:ext uri="{FF2B5EF4-FFF2-40B4-BE49-F238E27FC236}">
                  <a16:creationId xmlns:a16="http://schemas.microsoft.com/office/drawing/2014/main" id="{528A9D73-A389-837C-44FA-932A88076927}"/>
                </a:ext>
              </a:extLst>
            </p:cNvPr>
            <p:cNvPicPr>
              <a:picLocks noChangeAspect="1"/>
            </p:cNvPicPr>
            <p:nvPr/>
          </p:nvPicPr>
          <p:blipFill>
            <a:blip r:embed="rId7"/>
            <a:stretch>
              <a:fillRect/>
            </a:stretch>
          </p:blipFill>
          <p:spPr>
            <a:xfrm>
              <a:off x="605444" y="2933457"/>
              <a:ext cx="3521866" cy="1975532"/>
            </a:xfrm>
            <a:prstGeom prst="rect">
              <a:avLst/>
            </a:prstGeom>
          </p:spPr>
        </p:pic>
      </p:grpSp>
      <p:pic>
        <p:nvPicPr>
          <p:cNvPr id="35" name="Grafik 34">
            <a:extLst>
              <a:ext uri="{FF2B5EF4-FFF2-40B4-BE49-F238E27FC236}">
                <a16:creationId xmlns:a16="http://schemas.microsoft.com/office/drawing/2014/main" id="{3B0BB6B1-C2EC-10C3-120B-291749D28317}"/>
              </a:ext>
            </a:extLst>
          </p:cNvPr>
          <p:cNvPicPr>
            <a:picLocks noChangeAspect="1"/>
          </p:cNvPicPr>
          <p:nvPr/>
        </p:nvPicPr>
        <p:blipFill rotWithShape="1">
          <a:blip r:embed="rId8"/>
          <a:srcRect b="9137"/>
          <a:stretch/>
        </p:blipFill>
        <p:spPr>
          <a:xfrm>
            <a:off x="3412503" y="4460082"/>
            <a:ext cx="1080000" cy="1056057"/>
          </a:xfrm>
          <a:prstGeom prst="rect">
            <a:avLst/>
          </a:prstGeom>
        </p:spPr>
      </p:pic>
      <p:pic>
        <p:nvPicPr>
          <p:cNvPr id="8" name="Grafik 7">
            <a:extLst>
              <a:ext uri="{FF2B5EF4-FFF2-40B4-BE49-F238E27FC236}">
                <a16:creationId xmlns:a16="http://schemas.microsoft.com/office/drawing/2014/main" id="{CE3EDB11-7E64-119C-528B-E1230E2D0642}"/>
              </a:ext>
            </a:extLst>
          </p:cNvPr>
          <p:cNvPicPr>
            <a:picLocks noChangeAspect="1"/>
          </p:cNvPicPr>
          <p:nvPr/>
        </p:nvPicPr>
        <p:blipFill rotWithShape="1">
          <a:blip r:embed="rId9"/>
          <a:srcRect b="9726"/>
          <a:stretch/>
        </p:blipFill>
        <p:spPr>
          <a:xfrm>
            <a:off x="7914955" y="4996011"/>
            <a:ext cx="1080000" cy="1057523"/>
          </a:xfrm>
          <a:prstGeom prst="rect">
            <a:avLst/>
          </a:prstGeom>
        </p:spPr>
      </p:pic>
      <p:sp>
        <p:nvSpPr>
          <p:cNvPr id="7" name="Textfeld 6">
            <a:extLst>
              <a:ext uri="{FF2B5EF4-FFF2-40B4-BE49-F238E27FC236}">
                <a16:creationId xmlns:a16="http://schemas.microsoft.com/office/drawing/2014/main" id="{66F3634E-385B-92A8-E090-1B0E17831C7E}"/>
              </a:ext>
            </a:extLst>
          </p:cNvPr>
          <p:cNvSpPr txBox="1"/>
          <p:nvPr/>
        </p:nvSpPr>
        <p:spPr>
          <a:xfrm>
            <a:off x="3260046" y="5478878"/>
            <a:ext cx="1528293" cy="184666"/>
          </a:xfrm>
          <a:prstGeom prst="rect">
            <a:avLst/>
          </a:prstGeom>
          <a:noFill/>
        </p:spPr>
        <p:txBody>
          <a:bodyPr wrap="square" rtlCol="0">
            <a:spAutoFit/>
          </a:bodyPr>
          <a:lstStyle/>
          <a:p>
            <a:r>
              <a:rPr lang="de-DE" sz="600" dirty="0"/>
              <a:t>https://</a:t>
            </a:r>
            <a:r>
              <a:rPr lang="de-DE" sz="600" dirty="0" err="1"/>
              <a:t>mahiko.dzlm.de</a:t>
            </a:r>
            <a:r>
              <a:rPr lang="de-DE" sz="600" dirty="0"/>
              <a:t>/</a:t>
            </a:r>
            <a:r>
              <a:rPr lang="de-DE" sz="600" dirty="0" err="1"/>
              <a:t>node</a:t>
            </a:r>
            <a:r>
              <a:rPr lang="de-DE" sz="600" dirty="0"/>
              <a:t>/213</a:t>
            </a:r>
          </a:p>
        </p:txBody>
      </p:sp>
      <p:sp>
        <p:nvSpPr>
          <p:cNvPr id="10" name="Textfeld 9">
            <a:extLst>
              <a:ext uri="{FF2B5EF4-FFF2-40B4-BE49-F238E27FC236}">
                <a16:creationId xmlns:a16="http://schemas.microsoft.com/office/drawing/2014/main" id="{19E2F6F7-5FAC-01A1-33DD-E30DD941BE04}"/>
              </a:ext>
            </a:extLst>
          </p:cNvPr>
          <p:cNvSpPr txBox="1"/>
          <p:nvPr/>
        </p:nvSpPr>
        <p:spPr>
          <a:xfrm>
            <a:off x="7786297" y="6019708"/>
            <a:ext cx="1528293" cy="184666"/>
          </a:xfrm>
          <a:prstGeom prst="rect">
            <a:avLst/>
          </a:prstGeom>
          <a:noFill/>
        </p:spPr>
        <p:txBody>
          <a:bodyPr wrap="square" rtlCol="0">
            <a:spAutoFit/>
          </a:bodyPr>
          <a:lstStyle/>
          <a:p>
            <a:r>
              <a:rPr lang="de-DE" sz="600" dirty="0"/>
              <a:t>https://</a:t>
            </a:r>
            <a:r>
              <a:rPr lang="de-DE" sz="600" dirty="0" err="1"/>
              <a:t>mahiko.dzlm.de</a:t>
            </a:r>
            <a:r>
              <a:rPr lang="de-DE" sz="600" dirty="0"/>
              <a:t>/</a:t>
            </a:r>
            <a:r>
              <a:rPr lang="de-DE" sz="600" dirty="0" err="1"/>
              <a:t>node</a:t>
            </a:r>
            <a:r>
              <a:rPr lang="de-DE" sz="600" dirty="0"/>
              <a:t>/214</a:t>
            </a:r>
          </a:p>
        </p:txBody>
      </p:sp>
    </p:spTree>
    <p:extLst>
      <p:ext uri="{BB962C8B-B14F-4D97-AF65-F5344CB8AC3E}">
        <p14:creationId xmlns:p14="http://schemas.microsoft.com/office/powerpoint/2010/main" val="19958091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Ableitungsstrategien nutzen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83</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latin typeface="Arial" panose="020B0604020202020204" pitchFamily="34" charset="0"/>
                <a:ea typeface="Times New Roman" panose="02020603050405020304" pitchFamily="18" charset="0"/>
                <a:cs typeface="Arial" panose="020B0604020202020204" pitchFamily="34" charset="0"/>
              </a:rPr>
              <a:t>Lernende brauchen Gelegenheiten, Ableitungsstrategien zunächst mit Hilfe von Material zu entdecken und darzustellen sowie sich diese zunehmend mental vorzustellen. </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831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Einfache Aufgaben thematisieren</a:t>
            </a:r>
          </a:p>
          <a:p>
            <a:r>
              <a:rPr lang="de-DE" dirty="0"/>
              <a:t>Ableitungsstrategien nutzen</a:t>
            </a:r>
          </a:p>
          <a:p>
            <a:r>
              <a:rPr lang="de-DE" b="1" dirty="0"/>
              <a:t>Basisfakten abrufen</a:t>
            </a:r>
          </a:p>
          <a:p>
            <a:r>
              <a:rPr lang="de-DE"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84</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1764586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85</a:t>
            </a:fld>
            <a:endParaRPr lang="de-DE" dirty="0"/>
          </a:p>
        </p:txBody>
      </p:sp>
      <p:sp>
        <p:nvSpPr>
          <p:cNvPr id="5" name="Textplatzhalter 4"/>
          <p:cNvSpPr>
            <a:spLocks noGrp="1"/>
          </p:cNvSpPr>
          <p:nvPr>
            <p:ph type="body" sz="quarter" idx="13"/>
          </p:nvPr>
        </p:nvSpPr>
        <p:spPr/>
        <p:txBody>
          <a:bodyPr/>
          <a:lstStyle/>
          <a:p>
            <a:r>
              <a:rPr lang="de-DE" dirty="0"/>
              <a:t>HINWEISE ZU DEN FOLIEN 86-90</a:t>
            </a:r>
          </a:p>
        </p:txBody>
      </p:sp>
      <p:sp>
        <p:nvSpPr>
          <p:cNvPr id="6" name="Inhaltsplatzhalter 5"/>
          <p:cNvSpPr>
            <a:spLocks noGrp="1"/>
          </p:cNvSpPr>
          <p:nvPr>
            <p:ph idx="1"/>
          </p:nvPr>
        </p:nvSpPr>
        <p:spPr>
          <a:xfrm>
            <a:off x="1096423" y="1639658"/>
            <a:ext cx="7418927" cy="4527819"/>
          </a:xfrm>
        </p:spPr>
        <p:txBody>
          <a:bodyPr/>
          <a:lstStyle/>
          <a:p>
            <a:pPr>
              <a:spcBef>
                <a:spcPts val="600"/>
              </a:spcBef>
            </a:pPr>
            <a:r>
              <a:rPr lang="de-DE" sz="1200" b="1" dirty="0"/>
              <a:t>Kernbotschaft (Folie 90): </a:t>
            </a:r>
          </a:p>
          <a:p>
            <a:pPr marL="171450" indent="-171450">
              <a:spcBef>
                <a:spcPts val="600"/>
              </a:spcBef>
              <a:spcAft>
                <a:spcPts val="600"/>
              </a:spcAft>
              <a:buFont typeface="Arial" panose="020B0604020202020204" pitchFamily="34" charset="0"/>
              <a:buChar char="•"/>
            </a:pPr>
            <a:r>
              <a:rPr lang="de-DE" sz="1200" b="1" dirty="0"/>
              <a:t>Lernende brauchen Gelegenheiten, Ableitungsstrategien wiederholt abzurufen und zu sichern.</a:t>
            </a:r>
            <a:endParaRPr lang="de-DE" sz="1200" dirty="0"/>
          </a:p>
          <a:p>
            <a:pPr>
              <a:spcBef>
                <a:spcPts val="0"/>
              </a:spcBef>
              <a:spcAft>
                <a:spcPts val="900"/>
              </a:spcAft>
            </a:pPr>
            <a:r>
              <a:rPr lang="de-DE" sz="1200" dirty="0"/>
              <a:t>Folie 86: Mit dieser Folie soll den Teilnehmenden noch einmal verdeutlicht werden, dass das Automatisieren nicht zu früh erfolgen darf, aber trotzdem ein Teil des Lernprozesses ist.</a:t>
            </a:r>
          </a:p>
          <a:p>
            <a:pPr>
              <a:spcBef>
                <a:spcPts val="0"/>
              </a:spcBef>
              <a:spcAft>
                <a:spcPts val="900"/>
              </a:spcAft>
            </a:pPr>
            <a:r>
              <a:rPr lang="de-DE" sz="1200" dirty="0"/>
              <a:t>Folie 87: Hier wird eine Übung vorgestellt, bei der es darum geht, bei der es darum geht, Beziehungen zwischen Kernaufgaben und Nicht-Kernaufgaben zu nutzen. Erst im Anschluss an eine verständnisbasierte Erarbeitung und einen beziehungsreichen Übungsprozess sollte eine Automatisierung der 1+1/1-1-Aufgaben erfolgen.</a:t>
            </a:r>
          </a:p>
          <a:p>
            <a:pPr>
              <a:spcBef>
                <a:spcPts val="0"/>
              </a:spcBef>
              <a:spcAft>
                <a:spcPts val="900"/>
              </a:spcAft>
            </a:pPr>
            <a:r>
              <a:rPr lang="de-DE" sz="1200" dirty="0"/>
              <a:t>Folie 88: Auf dieser Folie werden produktive Übungsformate benannt, die sich zum Üben der 1+1/1-1-Aufgaben eignen. Dabei kommen sowohl einfache Aufgaben zum Tragen als auch schwierigere Aufgaben, bei deren Lösung die Kinder auf Ableitungsstrategien zurückgreifen müssen. </a:t>
            </a:r>
          </a:p>
          <a:p>
            <a:pPr>
              <a:spcBef>
                <a:spcPts val="0"/>
              </a:spcBef>
              <a:spcAft>
                <a:spcPts val="900"/>
              </a:spcAft>
            </a:pPr>
            <a:r>
              <a:rPr lang="de-DE" sz="1200" dirty="0"/>
              <a:t>Folie 89: Auf dieser Folie wird beispielhaft gezeigt, wie nach einer verständnisbasierten Erarbeitung das schnelle Abrufen der Aufgaben des kleinen 1+1 geübt werden kann.</a:t>
            </a:r>
          </a:p>
        </p:txBody>
      </p:sp>
    </p:spTree>
    <p:extLst>
      <p:ext uri="{BB962C8B-B14F-4D97-AF65-F5344CB8AC3E}">
        <p14:creationId xmlns:p14="http://schemas.microsoft.com/office/powerpoint/2010/main" val="1809889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AUFGABEN NICHT ZU FRÜH AUTOMATISIEREN</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86</a:t>
            </a:fld>
            <a:endParaRPr lang="de-DE" dirty="0"/>
          </a:p>
        </p:txBody>
      </p:sp>
      <p:sp>
        <p:nvSpPr>
          <p:cNvPr id="7" name="Titel 1"/>
          <p:cNvSpPr>
            <a:spLocks noGrp="1"/>
          </p:cNvSpPr>
          <p:nvPr>
            <p:ph type="title"/>
          </p:nvPr>
        </p:nvSpPr>
        <p:spPr>
          <a:xfrm>
            <a:off x="1096423" y="382774"/>
            <a:ext cx="7715068" cy="603704"/>
          </a:xfrm>
        </p:spPr>
        <p:txBody>
          <a:bodyPr>
            <a:normAutofit/>
          </a:bodyPr>
          <a:lstStyle/>
          <a:p>
            <a:r>
              <a:rPr lang="de-DE" dirty="0"/>
              <a:t>Basisfakten abrufen</a:t>
            </a:r>
          </a:p>
        </p:txBody>
      </p:sp>
      <p:pic>
        <p:nvPicPr>
          <p:cNvPr id="3074" name="Picture 2"/>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0" y="3917540"/>
            <a:ext cx="3147460" cy="236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bgerundete rechteckige Legende 1">
            <a:extLst>
              <a:ext uri="{FF2B5EF4-FFF2-40B4-BE49-F238E27FC236}">
                <a16:creationId xmlns:a16="http://schemas.microsoft.com/office/drawing/2014/main" id="{1BC6A40F-466C-2362-561A-FC1E7EB57448}"/>
              </a:ext>
            </a:extLst>
          </p:cNvPr>
          <p:cNvSpPr/>
          <p:nvPr/>
        </p:nvSpPr>
        <p:spPr>
          <a:xfrm>
            <a:off x="4850296" y="1756592"/>
            <a:ext cx="4052204" cy="3474677"/>
          </a:xfrm>
          <a:prstGeom prst="wedgeRoundRectCallout">
            <a:avLst>
              <a:gd name="adj1" fmla="val 43571"/>
              <a:gd name="adj2" fmla="val 72361"/>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600" dirty="0">
                <a:solidFill>
                  <a:schemeClr val="tx1"/>
                </a:solidFill>
                <a:latin typeface="Arial" panose="020B0604020202020204" pitchFamily="34" charset="0"/>
                <a:cs typeface="Arial" panose="020B0604020202020204" pitchFamily="34" charset="0"/>
              </a:rPr>
              <a:t>Doch, </a:t>
            </a:r>
            <a:r>
              <a:rPr lang="de-DE" sz="1600" dirty="0">
                <a:solidFill>
                  <a:srgbClr val="C00000"/>
                </a:solidFill>
                <a:latin typeface="Arial" panose="020B0604020202020204" pitchFamily="34" charset="0"/>
                <a:cs typeface="Arial" panose="020B0604020202020204" pitchFamily="34" charset="0"/>
              </a:rPr>
              <a:t>aber</a:t>
            </a:r>
            <a:r>
              <a:rPr lang="de-DE" sz="1600" dirty="0">
                <a:solidFill>
                  <a:schemeClr val="tx1"/>
                </a:solidFill>
                <a:latin typeface="Arial" panose="020B0604020202020204" pitchFamily="34" charset="0"/>
                <a:cs typeface="Arial" panose="020B0604020202020204" pitchFamily="34" charset="0"/>
              </a:rPr>
              <a:t> das Automatisieren darf nicht zu früh erfolgen. Zuerst müssen </a:t>
            </a:r>
            <a:r>
              <a:rPr lang="de-DE" sz="1600" dirty="0" err="1">
                <a:solidFill>
                  <a:schemeClr val="tx1"/>
                </a:solidFill>
                <a:latin typeface="Arial" panose="020B0604020202020204" pitchFamily="34" charset="0"/>
                <a:cs typeface="Arial" panose="020B0604020202020204" pitchFamily="34" charset="0"/>
              </a:rPr>
              <a:t>Verstehensgrundlagen</a:t>
            </a:r>
            <a:r>
              <a:rPr lang="de-DE" sz="1600" dirty="0">
                <a:solidFill>
                  <a:schemeClr val="tx1"/>
                </a:solidFill>
                <a:latin typeface="Arial" panose="020B0604020202020204" pitchFamily="34" charset="0"/>
                <a:cs typeface="Arial" panose="020B0604020202020204" pitchFamily="34" charset="0"/>
              </a:rPr>
              <a:t> geschaffen werden, die auch auf andere Zahlräume übertragen werden können. Dann kann durch regelmäßige Übung auch die Geläufigkeit aller 1+1-Aufgaben gesichert werden.</a:t>
            </a:r>
          </a:p>
        </p:txBody>
      </p:sp>
      <p:sp>
        <p:nvSpPr>
          <p:cNvPr id="4" name="Abgerundete rechteckige Legende 3">
            <a:extLst>
              <a:ext uri="{FF2B5EF4-FFF2-40B4-BE49-F238E27FC236}">
                <a16:creationId xmlns:a16="http://schemas.microsoft.com/office/drawing/2014/main" id="{2352AA7B-12F8-E616-6E42-3624AF3F49A0}"/>
              </a:ext>
            </a:extLst>
          </p:cNvPr>
          <p:cNvSpPr/>
          <p:nvPr/>
        </p:nvSpPr>
        <p:spPr>
          <a:xfrm>
            <a:off x="1499631" y="2507260"/>
            <a:ext cx="2865430" cy="866399"/>
          </a:xfrm>
          <a:prstGeom prst="wedgeRoundRectCallout">
            <a:avLst>
              <a:gd name="adj1" fmla="val -39646"/>
              <a:gd name="adj2" fmla="val 12555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600" dirty="0">
                <a:solidFill>
                  <a:schemeClr val="tx1"/>
                </a:solidFill>
                <a:latin typeface="Arial" panose="020B0604020202020204" pitchFamily="34" charset="0"/>
                <a:cs typeface="Arial" panose="020B0604020202020204" pitchFamily="34" charset="0"/>
              </a:rPr>
              <a:t>Sollen Kinder 1+1-Aufgaben nicht mehr automatisieren?</a:t>
            </a:r>
          </a:p>
        </p:txBody>
      </p:sp>
    </p:spTree>
    <p:extLst>
      <p:ext uri="{BB962C8B-B14F-4D97-AF65-F5344CB8AC3E}">
        <p14:creationId xmlns:p14="http://schemas.microsoft.com/office/powerpoint/2010/main" val="24829954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04551EF-CE71-F58C-1B21-700C92140BE5}"/>
              </a:ext>
            </a:extLst>
          </p:cNvPr>
          <p:cNvSpPr>
            <a:spLocks noGrp="1"/>
          </p:cNvSpPr>
          <p:nvPr>
            <p:ph type="body" sz="quarter" idx="13"/>
          </p:nvPr>
        </p:nvSpPr>
        <p:spPr/>
        <p:txBody>
          <a:bodyPr/>
          <a:lstStyle/>
          <a:p>
            <a:r>
              <a:rPr lang="de-DE" dirty="0"/>
              <a:t>BEZIEHUNGSREICHES UND AUTOMATISIERENDES ÜBEN</a:t>
            </a:r>
          </a:p>
        </p:txBody>
      </p:sp>
      <p:sp>
        <p:nvSpPr>
          <p:cNvPr id="5" name="Datumsplatzhalter 4">
            <a:extLst>
              <a:ext uri="{FF2B5EF4-FFF2-40B4-BE49-F238E27FC236}">
                <a16:creationId xmlns:a16="http://schemas.microsoft.com/office/drawing/2014/main" id="{3214ACFE-94A6-BB98-50ED-D5C7B66354B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FF64595-4749-FFAD-2457-EFE5AD5379D5}"/>
              </a:ext>
            </a:extLst>
          </p:cNvPr>
          <p:cNvSpPr>
            <a:spLocks noGrp="1"/>
          </p:cNvSpPr>
          <p:nvPr>
            <p:ph type="sldNum" sz="quarter" idx="12"/>
          </p:nvPr>
        </p:nvSpPr>
        <p:spPr/>
        <p:txBody>
          <a:bodyPr/>
          <a:lstStyle/>
          <a:p>
            <a:fld id="{C3752B7C-18A9-864D-BBCB-54A9F41B5594}" type="slidenum">
              <a:rPr lang="de-DE" smtClean="0"/>
              <a:pPr/>
              <a:t>87</a:t>
            </a:fld>
            <a:endParaRPr lang="de-DE" dirty="0"/>
          </a:p>
        </p:txBody>
      </p:sp>
      <p:sp>
        <p:nvSpPr>
          <p:cNvPr id="11" name="Titel 1">
            <a:extLst>
              <a:ext uri="{FF2B5EF4-FFF2-40B4-BE49-F238E27FC236}">
                <a16:creationId xmlns:a16="http://schemas.microsoft.com/office/drawing/2014/main" id="{B7A85040-40CD-BD48-97CC-4A8D7A455F24}"/>
              </a:ext>
            </a:extLst>
          </p:cNvPr>
          <p:cNvSpPr>
            <a:spLocks noGrp="1"/>
          </p:cNvSpPr>
          <p:nvPr>
            <p:ph type="title"/>
          </p:nvPr>
        </p:nvSpPr>
        <p:spPr>
          <a:xfrm>
            <a:off x="1096423" y="382774"/>
            <a:ext cx="7009509" cy="603704"/>
          </a:xfrm>
        </p:spPr>
        <p:txBody>
          <a:bodyPr>
            <a:normAutofit/>
          </a:bodyPr>
          <a:lstStyle/>
          <a:p>
            <a:r>
              <a:rPr lang="de-DE" dirty="0"/>
              <a:t>Basisfakten abrufen</a:t>
            </a:r>
          </a:p>
        </p:txBody>
      </p:sp>
      <p:sp>
        <p:nvSpPr>
          <p:cNvPr id="2" name="Textfeld 1">
            <a:extLst>
              <a:ext uri="{FF2B5EF4-FFF2-40B4-BE49-F238E27FC236}">
                <a16:creationId xmlns:a16="http://schemas.microsoft.com/office/drawing/2014/main" id="{FBA9E80C-BDF9-1A1A-46F1-57F0FD32D5D2}"/>
              </a:ext>
            </a:extLst>
          </p:cNvPr>
          <p:cNvSpPr txBox="1"/>
          <p:nvPr/>
        </p:nvSpPr>
        <p:spPr>
          <a:xfrm>
            <a:off x="5990790" y="5994968"/>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(https://</a:t>
            </a:r>
            <a:r>
              <a:rPr lang="de-DE" sz="1200" b="0" i="0" u="none" strike="noStrike" dirty="0" err="1">
                <a:effectLst/>
                <a:latin typeface="Arial" panose="020B0604020202020204" pitchFamily="34" charset="0"/>
                <a:cs typeface="Arial" panose="020B0604020202020204" pitchFamily="34" charset="0"/>
              </a:rPr>
              <a:t>mahiko.dzlm.de</a:t>
            </a:r>
            <a:r>
              <a:rPr lang="de-DE" sz="1200" b="0" i="0" u="none" strike="noStrike" dirty="0">
                <a:effectLst/>
                <a:latin typeface="Arial" panose="020B0604020202020204" pitchFamily="34" charset="0"/>
                <a:cs typeface="Arial" panose="020B0604020202020204" pitchFamily="34" charset="0"/>
              </a:rPr>
              <a:t>/</a:t>
            </a:r>
            <a:r>
              <a:rPr lang="de-DE" sz="1200" b="0" i="0" u="none" strike="noStrike" dirty="0" err="1">
                <a:effectLst/>
                <a:latin typeface="Arial" panose="020B0604020202020204" pitchFamily="34" charset="0"/>
                <a:cs typeface="Arial" panose="020B0604020202020204" pitchFamily="34" charset="0"/>
              </a:rPr>
              <a:t>node</a:t>
            </a:r>
            <a:r>
              <a:rPr lang="de-DE" sz="1200" b="0" i="0" u="none" strike="noStrike" dirty="0">
                <a:effectLst/>
                <a:latin typeface="Arial" panose="020B0604020202020204" pitchFamily="34" charset="0"/>
                <a:cs typeface="Arial" panose="020B0604020202020204" pitchFamily="34" charset="0"/>
              </a:rPr>
              <a:t>/113)</a:t>
            </a:r>
          </a:p>
        </p:txBody>
      </p:sp>
      <p:grpSp>
        <p:nvGrpSpPr>
          <p:cNvPr id="20" name="Gruppieren 19">
            <a:extLst>
              <a:ext uri="{FF2B5EF4-FFF2-40B4-BE49-F238E27FC236}">
                <a16:creationId xmlns:a16="http://schemas.microsoft.com/office/drawing/2014/main" id="{E9ED89AC-BA04-4588-8EF5-E5773491707C}"/>
              </a:ext>
            </a:extLst>
          </p:cNvPr>
          <p:cNvGrpSpPr/>
          <p:nvPr/>
        </p:nvGrpSpPr>
        <p:grpSpPr>
          <a:xfrm>
            <a:off x="4102428" y="3429000"/>
            <a:ext cx="4711044" cy="1049736"/>
            <a:chOff x="4102427" y="3653921"/>
            <a:chExt cx="4711044" cy="1049736"/>
          </a:xfrm>
        </p:grpSpPr>
        <p:pic>
          <p:nvPicPr>
            <p:cNvPr id="9" name="Grafik 8">
              <a:extLst>
                <a:ext uri="{FF2B5EF4-FFF2-40B4-BE49-F238E27FC236}">
                  <a16:creationId xmlns:a16="http://schemas.microsoft.com/office/drawing/2014/main" id="{1FC922CB-F9BC-F859-BD7A-7CAB2965EAF4}"/>
                </a:ext>
              </a:extLst>
            </p:cNvPr>
            <p:cNvPicPr>
              <a:picLocks noChangeAspect="1"/>
            </p:cNvPicPr>
            <p:nvPr/>
          </p:nvPicPr>
          <p:blipFill>
            <a:blip r:embed="rId3"/>
            <a:stretch>
              <a:fillRect/>
            </a:stretch>
          </p:blipFill>
          <p:spPr>
            <a:xfrm>
              <a:off x="4102429" y="3723433"/>
              <a:ext cx="4711042" cy="936103"/>
            </a:xfrm>
            <a:prstGeom prst="rect">
              <a:avLst/>
            </a:prstGeom>
          </p:spPr>
        </p:pic>
        <p:pic>
          <p:nvPicPr>
            <p:cNvPr id="13" name="Grafik 12">
              <a:extLst>
                <a:ext uri="{FF2B5EF4-FFF2-40B4-BE49-F238E27FC236}">
                  <a16:creationId xmlns:a16="http://schemas.microsoft.com/office/drawing/2014/main" id="{ACC871DD-A698-5010-AA87-ADB1CB95B4F6}"/>
                </a:ext>
              </a:extLst>
            </p:cNvPr>
            <p:cNvPicPr>
              <a:picLocks noChangeAspect="1"/>
            </p:cNvPicPr>
            <p:nvPr/>
          </p:nvPicPr>
          <p:blipFill>
            <a:blip r:embed="rId4"/>
            <a:stretch>
              <a:fillRect/>
            </a:stretch>
          </p:blipFill>
          <p:spPr>
            <a:xfrm>
              <a:off x="4102428" y="3653921"/>
              <a:ext cx="2386489" cy="529178"/>
            </a:xfrm>
            <a:prstGeom prst="rect">
              <a:avLst/>
            </a:prstGeom>
          </p:spPr>
        </p:pic>
        <p:pic>
          <p:nvPicPr>
            <p:cNvPr id="14" name="Grafik 13">
              <a:extLst>
                <a:ext uri="{FF2B5EF4-FFF2-40B4-BE49-F238E27FC236}">
                  <a16:creationId xmlns:a16="http://schemas.microsoft.com/office/drawing/2014/main" id="{DD8D3CF1-A4DB-6404-AA57-3530780B8AA2}"/>
                </a:ext>
              </a:extLst>
            </p:cNvPr>
            <p:cNvPicPr>
              <a:picLocks noChangeAspect="1"/>
            </p:cNvPicPr>
            <p:nvPr/>
          </p:nvPicPr>
          <p:blipFill>
            <a:blip r:embed="rId5"/>
            <a:stretch>
              <a:fillRect/>
            </a:stretch>
          </p:blipFill>
          <p:spPr>
            <a:xfrm>
              <a:off x="4102427" y="4174479"/>
              <a:ext cx="2386489" cy="529178"/>
            </a:xfrm>
            <a:prstGeom prst="rect">
              <a:avLst/>
            </a:prstGeom>
          </p:spPr>
        </p:pic>
        <p:pic>
          <p:nvPicPr>
            <p:cNvPr id="15" name="Grafik 14">
              <a:extLst>
                <a:ext uri="{FF2B5EF4-FFF2-40B4-BE49-F238E27FC236}">
                  <a16:creationId xmlns:a16="http://schemas.microsoft.com/office/drawing/2014/main" id="{9CC0FFC5-02A8-12C2-D9CA-3861FC4CCBBE}"/>
                </a:ext>
              </a:extLst>
            </p:cNvPr>
            <p:cNvPicPr>
              <a:picLocks noChangeAspect="1"/>
            </p:cNvPicPr>
            <p:nvPr/>
          </p:nvPicPr>
          <p:blipFill>
            <a:blip r:embed="rId6"/>
            <a:stretch>
              <a:fillRect/>
            </a:stretch>
          </p:blipFill>
          <p:spPr>
            <a:xfrm>
              <a:off x="6550867" y="3767548"/>
              <a:ext cx="380359" cy="380359"/>
            </a:xfrm>
            <a:prstGeom prst="rect">
              <a:avLst/>
            </a:prstGeom>
          </p:spPr>
        </p:pic>
        <p:pic>
          <p:nvPicPr>
            <p:cNvPr id="16" name="Grafik 15">
              <a:extLst>
                <a:ext uri="{FF2B5EF4-FFF2-40B4-BE49-F238E27FC236}">
                  <a16:creationId xmlns:a16="http://schemas.microsoft.com/office/drawing/2014/main" id="{372F40F6-A4A2-6C82-BE64-627421D21A19}"/>
                </a:ext>
              </a:extLst>
            </p:cNvPr>
            <p:cNvPicPr>
              <a:picLocks noChangeAspect="1"/>
            </p:cNvPicPr>
            <p:nvPr/>
          </p:nvPicPr>
          <p:blipFill>
            <a:blip r:embed="rId7"/>
            <a:stretch>
              <a:fillRect/>
            </a:stretch>
          </p:blipFill>
          <p:spPr>
            <a:xfrm>
              <a:off x="6550867" y="4231780"/>
              <a:ext cx="389497" cy="371287"/>
            </a:xfrm>
            <a:prstGeom prst="rect">
              <a:avLst/>
            </a:prstGeom>
          </p:spPr>
        </p:pic>
        <p:pic>
          <p:nvPicPr>
            <p:cNvPr id="17" name="Grafik 16">
              <a:extLst>
                <a:ext uri="{FF2B5EF4-FFF2-40B4-BE49-F238E27FC236}">
                  <a16:creationId xmlns:a16="http://schemas.microsoft.com/office/drawing/2014/main" id="{E5E4EFCF-9614-021F-F341-F022A407959F}"/>
                </a:ext>
              </a:extLst>
            </p:cNvPr>
            <p:cNvPicPr>
              <a:picLocks noChangeAspect="1"/>
            </p:cNvPicPr>
            <p:nvPr/>
          </p:nvPicPr>
          <p:blipFill>
            <a:blip r:embed="rId6"/>
            <a:stretch>
              <a:fillRect/>
            </a:stretch>
          </p:blipFill>
          <p:spPr>
            <a:xfrm>
              <a:off x="7001667" y="3767548"/>
              <a:ext cx="380359" cy="380359"/>
            </a:xfrm>
            <a:prstGeom prst="rect">
              <a:avLst/>
            </a:prstGeom>
          </p:spPr>
        </p:pic>
      </p:grpSp>
      <p:pic>
        <p:nvPicPr>
          <p:cNvPr id="18" name="Grafik 17">
            <a:extLst>
              <a:ext uri="{FF2B5EF4-FFF2-40B4-BE49-F238E27FC236}">
                <a16:creationId xmlns:a16="http://schemas.microsoft.com/office/drawing/2014/main" id="{BEC8FC14-D630-0E29-7E2D-A13AECF93A64}"/>
              </a:ext>
            </a:extLst>
          </p:cNvPr>
          <p:cNvPicPr>
            <a:picLocks noChangeAspect="1"/>
          </p:cNvPicPr>
          <p:nvPr/>
        </p:nvPicPr>
        <p:blipFill>
          <a:blip r:embed="rId8"/>
          <a:stretch>
            <a:fillRect/>
          </a:stretch>
        </p:blipFill>
        <p:spPr>
          <a:xfrm rot="21251241">
            <a:off x="3839881" y="1954024"/>
            <a:ext cx="993160" cy="991100"/>
          </a:xfrm>
          <a:prstGeom prst="rect">
            <a:avLst/>
          </a:prstGeom>
          <a:ln>
            <a:solidFill>
              <a:schemeClr val="bg1">
                <a:lumMod val="85000"/>
              </a:schemeClr>
            </a:solidFill>
          </a:ln>
        </p:spPr>
      </p:pic>
      <p:sp>
        <p:nvSpPr>
          <p:cNvPr id="19" name="Abgerundete rechteckige Legende 18">
            <a:extLst>
              <a:ext uri="{FF2B5EF4-FFF2-40B4-BE49-F238E27FC236}">
                <a16:creationId xmlns:a16="http://schemas.microsoft.com/office/drawing/2014/main" id="{F3C99A15-DA96-176A-FEFE-FA64BBEF12CC}"/>
              </a:ext>
            </a:extLst>
          </p:cNvPr>
          <p:cNvSpPr/>
          <p:nvPr/>
        </p:nvSpPr>
        <p:spPr>
          <a:xfrm>
            <a:off x="263047" y="1770135"/>
            <a:ext cx="3139703" cy="2148852"/>
          </a:xfrm>
          <a:prstGeom prst="wedgeRoundRectCallout">
            <a:avLst>
              <a:gd name="adj1" fmla="val -54596"/>
              <a:gd name="adj2" fmla="val 8158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Welche Aufgabe könnte dir helfen, das Ergebnis der Aufgabe 7 + 6 herauszufinden? Lege mit Plättchen.</a:t>
            </a:r>
          </a:p>
        </p:txBody>
      </p:sp>
      <p:pic>
        <p:nvPicPr>
          <p:cNvPr id="29" name="Grafik 28">
            <a:extLst>
              <a:ext uri="{FF2B5EF4-FFF2-40B4-BE49-F238E27FC236}">
                <a16:creationId xmlns:a16="http://schemas.microsoft.com/office/drawing/2014/main" id="{728849BF-2059-FAEA-A099-402C7BE059CC}"/>
              </a:ext>
            </a:extLst>
          </p:cNvPr>
          <p:cNvPicPr>
            <a:picLocks noChangeAspect="1"/>
          </p:cNvPicPr>
          <p:nvPr/>
        </p:nvPicPr>
        <p:blipFill>
          <a:blip r:embed="rId7"/>
          <a:stretch>
            <a:fillRect/>
          </a:stretch>
        </p:blipFill>
        <p:spPr>
          <a:xfrm>
            <a:off x="3524670" y="5819053"/>
            <a:ext cx="389497" cy="371287"/>
          </a:xfrm>
          <a:prstGeom prst="rect">
            <a:avLst/>
          </a:prstGeom>
        </p:spPr>
      </p:pic>
      <p:pic>
        <p:nvPicPr>
          <p:cNvPr id="30" name="Grafik 29">
            <a:extLst>
              <a:ext uri="{FF2B5EF4-FFF2-40B4-BE49-F238E27FC236}">
                <a16:creationId xmlns:a16="http://schemas.microsoft.com/office/drawing/2014/main" id="{19388FB4-082E-F91B-7CF1-A748784A0A11}"/>
              </a:ext>
            </a:extLst>
          </p:cNvPr>
          <p:cNvPicPr>
            <a:picLocks noChangeAspect="1"/>
          </p:cNvPicPr>
          <p:nvPr/>
        </p:nvPicPr>
        <p:blipFill>
          <a:blip r:embed="rId6"/>
          <a:stretch>
            <a:fillRect/>
          </a:stretch>
        </p:blipFill>
        <p:spPr>
          <a:xfrm>
            <a:off x="3190479" y="5474084"/>
            <a:ext cx="380359" cy="380359"/>
          </a:xfrm>
          <a:prstGeom prst="rect">
            <a:avLst/>
          </a:prstGeom>
        </p:spPr>
      </p:pic>
      <p:pic>
        <p:nvPicPr>
          <p:cNvPr id="31" name="Grafik 30">
            <a:extLst>
              <a:ext uri="{FF2B5EF4-FFF2-40B4-BE49-F238E27FC236}">
                <a16:creationId xmlns:a16="http://schemas.microsoft.com/office/drawing/2014/main" id="{7014599C-67AF-352D-2B73-DD3529E6816B}"/>
              </a:ext>
            </a:extLst>
          </p:cNvPr>
          <p:cNvPicPr>
            <a:picLocks noChangeAspect="1"/>
          </p:cNvPicPr>
          <p:nvPr/>
        </p:nvPicPr>
        <p:blipFill>
          <a:blip r:embed="rId6"/>
          <a:stretch>
            <a:fillRect/>
          </a:stretch>
        </p:blipFill>
        <p:spPr>
          <a:xfrm>
            <a:off x="3576718" y="5249858"/>
            <a:ext cx="380359" cy="380359"/>
          </a:xfrm>
          <a:prstGeom prst="rect">
            <a:avLst/>
          </a:prstGeom>
        </p:spPr>
      </p:pic>
      <p:sp>
        <p:nvSpPr>
          <p:cNvPr id="33" name="Abgerundete rechteckige Legende 32">
            <a:extLst>
              <a:ext uri="{FF2B5EF4-FFF2-40B4-BE49-F238E27FC236}">
                <a16:creationId xmlns:a16="http://schemas.microsoft.com/office/drawing/2014/main" id="{5403C22B-33C4-5CE6-D1B1-281C1D31B673}"/>
              </a:ext>
            </a:extLst>
          </p:cNvPr>
          <p:cNvSpPr/>
          <p:nvPr/>
        </p:nvSpPr>
        <p:spPr>
          <a:xfrm>
            <a:off x="483108" y="4700793"/>
            <a:ext cx="2537319" cy="1250054"/>
          </a:xfrm>
          <a:prstGeom prst="wedgeRoundRectCallout">
            <a:avLst>
              <a:gd name="adj1" fmla="val -66128"/>
              <a:gd name="adj2" fmla="val 3769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Was ist gleich bei den beiden Aufgaben? Was ist verschieden?</a:t>
            </a:r>
          </a:p>
        </p:txBody>
      </p:sp>
      <p:grpSp>
        <p:nvGrpSpPr>
          <p:cNvPr id="34" name="Gruppieren 33">
            <a:extLst>
              <a:ext uri="{FF2B5EF4-FFF2-40B4-BE49-F238E27FC236}">
                <a16:creationId xmlns:a16="http://schemas.microsoft.com/office/drawing/2014/main" id="{E5949201-F7F2-9141-4013-04E649098492}"/>
              </a:ext>
            </a:extLst>
          </p:cNvPr>
          <p:cNvGrpSpPr/>
          <p:nvPr/>
        </p:nvGrpSpPr>
        <p:grpSpPr>
          <a:xfrm>
            <a:off x="4102428" y="4600979"/>
            <a:ext cx="4711044" cy="1049736"/>
            <a:chOff x="4102427" y="3653921"/>
            <a:chExt cx="4711044" cy="1049736"/>
          </a:xfrm>
        </p:grpSpPr>
        <p:pic>
          <p:nvPicPr>
            <p:cNvPr id="35" name="Grafik 34">
              <a:extLst>
                <a:ext uri="{FF2B5EF4-FFF2-40B4-BE49-F238E27FC236}">
                  <a16:creationId xmlns:a16="http://schemas.microsoft.com/office/drawing/2014/main" id="{76A81EF8-75C2-EA12-4AE2-2F73D959EA52}"/>
                </a:ext>
              </a:extLst>
            </p:cNvPr>
            <p:cNvPicPr>
              <a:picLocks noChangeAspect="1"/>
            </p:cNvPicPr>
            <p:nvPr/>
          </p:nvPicPr>
          <p:blipFill>
            <a:blip r:embed="rId3"/>
            <a:stretch>
              <a:fillRect/>
            </a:stretch>
          </p:blipFill>
          <p:spPr>
            <a:xfrm>
              <a:off x="4102429" y="3723433"/>
              <a:ext cx="4711042" cy="936103"/>
            </a:xfrm>
            <a:prstGeom prst="rect">
              <a:avLst/>
            </a:prstGeom>
          </p:spPr>
        </p:pic>
        <p:pic>
          <p:nvPicPr>
            <p:cNvPr id="36" name="Grafik 35">
              <a:extLst>
                <a:ext uri="{FF2B5EF4-FFF2-40B4-BE49-F238E27FC236}">
                  <a16:creationId xmlns:a16="http://schemas.microsoft.com/office/drawing/2014/main" id="{5F2E0F28-CBB9-85A3-0DF3-EDBF5437F68E}"/>
                </a:ext>
              </a:extLst>
            </p:cNvPr>
            <p:cNvPicPr>
              <a:picLocks noChangeAspect="1"/>
            </p:cNvPicPr>
            <p:nvPr/>
          </p:nvPicPr>
          <p:blipFill>
            <a:blip r:embed="rId4"/>
            <a:stretch>
              <a:fillRect/>
            </a:stretch>
          </p:blipFill>
          <p:spPr>
            <a:xfrm>
              <a:off x="4102428" y="3653921"/>
              <a:ext cx="2386489" cy="529178"/>
            </a:xfrm>
            <a:prstGeom prst="rect">
              <a:avLst/>
            </a:prstGeom>
          </p:spPr>
        </p:pic>
        <p:pic>
          <p:nvPicPr>
            <p:cNvPr id="37" name="Grafik 36">
              <a:extLst>
                <a:ext uri="{FF2B5EF4-FFF2-40B4-BE49-F238E27FC236}">
                  <a16:creationId xmlns:a16="http://schemas.microsoft.com/office/drawing/2014/main" id="{47716033-C55F-FA0B-352E-D7FF3792858A}"/>
                </a:ext>
              </a:extLst>
            </p:cNvPr>
            <p:cNvPicPr>
              <a:picLocks noChangeAspect="1"/>
            </p:cNvPicPr>
            <p:nvPr/>
          </p:nvPicPr>
          <p:blipFill>
            <a:blip r:embed="rId5"/>
            <a:stretch>
              <a:fillRect/>
            </a:stretch>
          </p:blipFill>
          <p:spPr>
            <a:xfrm>
              <a:off x="4102427" y="4174479"/>
              <a:ext cx="2386489" cy="529178"/>
            </a:xfrm>
            <a:prstGeom prst="rect">
              <a:avLst/>
            </a:prstGeom>
          </p:spPr>
        </p:pic>
        <p:pic>
          <p:nvPicPr>
            <p:cNvPr id="38" name="Grafik 37">
              <a:extLst>
                <a:ext uri="{FF2B5EF4-FFF2-40B4-BE49-F238E27FC236}">
                  <a16:creationId xmlns:a16="http://schemas.microsoft.com/office/drawing/2014/main" id="{2ADA81BD-2481-F2E9-C0D5-9F31EBBC66AB}"/>
                </a:ext>
              </a:extLst>
            </p:cNvPr>
            <p:cNvPicPr>
              <a:picLocks noChangeAspect="1"/>
            </p:cNvPicPr>
            <p:nvPr/>
          </p:nvPicPr>
          <p:blipFill>
            <a:blip r:embed="rId6"/>
            <a:stretch>
              <a:fillRect/>
            </a:stretch>
          </p:blipFill>
          <p:spPr>
            <a:xfrm>
              <a:off x="6550867" y="3767548"/>
              <a:ext cx="380359" cy="380359"/>
            </a:xfrm>
            <a:prstGeom prst="rect">
              <a:avLst/>
            </a:prstGeom>
          </p:spPr>
        </p:pic>
        <p:pic>
          <p:nvPicPr>
            <p:cNvPr id="39" name="Grafik 38">
              <a:extLst>
                <a:ext uri="{FF2B5EF4-FFF2-40B4-BE49-F238E27FC236}">
                  <a16:creationId xmlns:a16="http://schemas.microsoft.com/office/drawing/2014/main" id="{10ACA55C-9554-55BA-7F44-1EFA1FCA37F7}"/>
                </a:ext>
              </a:extLst>
            </p:cNvPr>
            <p:cNvPicPr>
              <a:picLocks noChangeAspect="1"/>
            </p:cNvPicPr>
            <p:nvPr/>
          </p:nvPicPr>
          <p:blipFill>
            <a:blip r:embed="rId7"/>
            <a:stretch>
              <a:fillRect/>
            </a:stretch>
          </p:blipFill>
          <p:spPr>
            <a:xfrm>
              <a:off x="6550867" y="4231780"/>
              <a:ext cx="389497" cy="371287"/>
            </a:xfrm>
            <a:prstGeom prst="rect">
              <a:avLst/>
            </a:prstGeom>
          </p:spPr>
        </p:pic>
        <p:pic>
          <p:nvPicPr>
            <p:cNvPr id="40" name="Grafik 39">
              <a:extLst>
                <a:ext uri="{FF2B5EF4-FFF2-40B4-BE49-F238E27FC236}">
                  <a16:creationId xmlns:a16="http://schemas.microsoft.com/office/drawing/2014/main" id="{B3406420-5D30-A60C-B6F7-A149CD596E87}"/>
                </a:ext>
              </a:extLst>
            </p:cNvPr>
            <p:cNvPicPr>
              <a:picLocks noChangeAspect="1"/>
            </p:cNvPicPr>
            <p:nvPr/>
          </p:nvPicPr>
          <p:blipFill>
            <a:blip r:embed="rId6"/>
            <a:stretch>
              <a:fillRect/>
            </a:stretch>
          </p:blipFill>
          <p:spPr>
            <a:xfrm>
              <a:off x="7001667" y="3767548"/>
              <a:ext cx="380359" cy="380359"/>
            </a:xfrm>
            <a:prstGeom prst="rect">
              <a:avLst/>
            </a:prstGeom>
          </p:spPr>
        </p:pic>
      </p:grpSp>
      <p:pic>
        <p:nvPicPr>
          <p:cNvPr id="41" name="Grafik 40">
            <a:extLst>
              <a:ext uri="{FF2B5EF4-FFF2-40B4-BE49-F238E27FC236}">
                <a16:creationId xmlns:a16="http://schemas.microsoft.com/office/drawing/2014/main" id="{2119E386-757E-EF1F-9C8F-73E34622E0C4}"/>
              </a:ext>
            </a:extLst>
          </p:cNvPr>
          <p:cNvPicPr>
            <a:picLocks noChangeAspect="1"/>
          </p:cNvPicPr>
          <p:nvPr/>
        </p:nvPicPr>
        <p:blipFill>
          <a:blip r:embed="rId7"/>
          <a:stretch>
            <a:fillRect/>
          </a:stretch>
        </p:blipFill>
        <p:spPr>
          <a:xfrm>
            <a:off x="6992530" y="5178838"/>
            <a:ext cx="389497" cy="371287"/>
          </a:xfrm>
          <a:prstGeom prst="rect">
            <a:avLst/>
          </a:prstGeom>
        </p:spPr>
      </p:pic>
    </p:spTree>
    <p:extLst>
      <p:ext uri="{BB962C8B-B14F-4D97-AF65-F5344CB8AC3E}">
        <p14:creationId xmlns:p14="http://schemas.microsoft.com/office/powerpoint/2010/main" val="425711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B7A85040-40CD-BD48-97CC-4A8D7A455F24}"/>
              </a:ext>
            </a:extLst>
          </p:cNvPr>
          <p:cNvSpPr>
            <a:spLocks noGrp="1"/>
          </p:cNvSpPr>
          <p:nvPr>
            <p:ph type="title"/>
          </p:nvPr>
        </p:nvSpPr>
        <p:spPr/>
        <p:txBody>
          <a:bodyPr>
            <a:normAutofit/>
          </a:bodyPr>
          <a:lstStyle/>
          <a:p>
            <a:r>
              <a:rPr lang="de-DE" dirty="0"/>
              <a:t>Basisfakten abrufen</a:t>
            </a:r>
          </a:p>
        </p:txBody>
      </p:sp>
      <p:sp>
        <p:nvSpPr>
          <p:cNvPr id="3" name="Textplatzhalter 2">
            <a:extLst>
              <a:ext uri="{FF2B5EF4-FFF2-40B4-BE49-F238E27FC236}">
                <a16:creationId xmlns:a16="http://schemas.microsoft.com/office/drawing/2014/main" id="{A04551EF-CE71-F58C-1B21-700C92140BE5}"/>
              </a:ext>
            </a:extLst>
          </p:cNvPr>
          <p:cNvSpPr>
            <a:spLocks noGrp="1"/>
          </p:cNvSpPr>
          <p:nvPr>
            <p:ph type="body" sz="quarter" idx="13"/>
          </p:nvPr>
        </p:nvSpPr>
        <p:spPr>
          <a:xfrm>
            <a:off x="1096265" y="1194030"/>
            <a:ext cx="8220729" cy="445628"/>
          </a:xfrm>
        </p:spPr>
        <p:txBody>
          <a:bodyPr/>
          <a:lstStyle/>
          <a:p>
            <a:r>
              <a:rPr lang="de-DE" dirty="0"/>
              <a:t>PRODUKTIVE ÜBUNGSFORMATE EINSETZEN</a:t>
            </a:r>
          </a:p>
        </p:txBody>
      </p:sp>
      <p:sp>
        <p:nvSpPr>
          <p:cNvPr id="4" name="Inhaltsplatzhalter 3">
            <a:extLst>
              <a:ext uri="{FF2B5EF4-FFF2-40B4-BE49-F238E27FC236}">
                <a16:creationId xmlns:a16="http://schemas.microsoft.com/office/drawing/2014/main" id="{F07D997A-A51D-6024-0820-8D6A0A218EB8}"/>
              </a:ext>
            </a:extLst>
          </p:cNvPr>
          <p:cNvSpPr>
            <a:spLocks noGrp="1"/>
          </p:cNvSpPr>
          <p:nvPr>
            <p:ph idx="1"/>
          </p:nvPr>
        </p:nvSpPr>
        <p:spPr>
          <a:xfrm>
            <a:off x="259344" y="1598346"/>
            <a:ext cx="2467768" cy="414302"/>
          </a:xfrm>
        </p:spPr>
        <p:txBody>
          <a:bodyPr/>
          <a:lstStyle/>
          <a:p>
            <a:r>
              <a:rPr lang="de-DE" sz="1600" dirty="0"/>
              <a:t>Beispiel: Zahlenmauern</a:t>
            </a:r>
          </a:p>
        </p:txBody>
      </p:sp>
      <p:sp>
        <p:nvSpPr>
          <p:cNvPr id="5" name="Datumsplatzhalter 4">
            <a:extLst>
              <a:ext uri="{FF2B5EF4-FFF2-40B4-BE49-F238E27FC236}">
                <a16:creationId xmlns:a16="http://schemas.microsoft.com/office/drawing/2014/main" id="{3214ACFE-94A6-BB98-50ED-D5C7B66354B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FF64595-4749-FFAD-2457-EFE5AD5379D5}"/>
              </a:ext>
            </a:extLst>
          </p:cNvPr>
          <p:cNvSpPr>
            <a:spLocks noGrp="1"/>
          </p:cNvSpPr>
          <p:nvPr>
            <p:ph type="sldNum" sz="quarter" idx="12"/>
          </p:nvPr>
        </p:nvSpPr>
        <p:spPr/>
        <p:txBody>
          <a:bodyPr/>
          <a:lstStyle/>
          <a:p>
            <a:fld id="{C3752B7C-18A9-864D-BBCB-54A9F41B5594}" type="slidenum">
              <a:rPr lang="de-DE" smtClean="0"/>
              <a:pPr/>
              <a:t>88</a:t>
            </a:fld>
            <a:endParaRPr lang="de-DE" dirty="0"/>
          </a:p>
        </p:txBody>
      </p:sp>
      <p:sp>
        <p:nvSpPr>
          <p:cNvPr id="8" name="Textfeld 7">
            <a:extLst>
              <a:ext uri="{FF2B5EF4-FFF2-40B4-BE49-F238E27FC236}">
                <a16:creationId xmlns:a16="http://schemas.microsoft.com/office/drawing/2014/main" id="{42898DB5-2FB4-CD67-7DE5-14AB43F80373}"/>
              </a:ext>
            </a:extLst>
          </p:cNvPr>
          <p:cNvSpPr txBox="1"/>
          <p:nvPr/>
        </p:nvSpPr>
        <p:spPr>
          <a:xfrm>
            <a:off x="1282482" y="5528808"/>
            <a:ext cx="3217317" cy="276999"/>
          </a:xfrm>
          <a:prstGeom prst="rect">
            <a:avLst/>
          </a:prstGeom>
          <a:noFill/>
        </p:spPr>
        <p:txBody>
          <a:bodyPr wrap="square" rtlCol="0">
            <a:spAutoFit/>
          </a:bodyPr>
          <a:lstStyle/>
          <a:p>
            <a:r>
              <a:rPr lang="de-DE" sz="1200" dirty="0"/>
              <a:t>(https://pikas.dzlm.de/</a:t>
            </a:r>
            <a:r>
              <a:rPr lang="de-DE" sz="1200" dirty="0" err="1"/>
              <a:t>node</a:t>
            </a:r>
            <a:r>
              <a:rPr lang="de-DE" sz="1200" dirty="0"/>
              <a:t>/693)</a:t>
            </a:r>
          </a:p>
        </p:txBody>
      </p:sp>
      <p:sp>
        <p:nvSpPr>
          <p:cNvPr id="14" name="Inhaltsplatzhalter 3">
            <a:extLst>
              <a:ext uri="{FF2B5EF4-FFF2-40B4-BE49-F238E27FC236}">
                <a16:creationId xmlns:a16="http://schemas.microsoft.com/office/drawing/2014/main" id="{D9774C9F-CAB2-76D6-7FE2-568DC7CC9653}"/>
              </a:ext>
            </a:extLst>
          </p:cNvPr>
          <p:cNvSpPr txBox="1">
            <a:spLocks/>
          </p:cNvSpPr>
          <p:nvPr/>
        </p:nvSpPr>
        <p:spPr>
          <a:xfrm>
            <a:off x="4557510" y="2144406"/>
            <a:ext cx="2827264" cy="42862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dirty="0"/>
              <a:t>Beispiel: Entdeckerpäckchen</a:t>
            </a:r>
          </a:p>
        </p:txBody>
      </p:sp>
      <p:sp>
        <p:nvSpPr>
          <p:cNvPr id="16" name="Textfeld 15">
            <a:extLst>
              <a:ext uri="{FF2B5EF4-FFF2-40B4-BE49-F238E27FC236}">
                <a16:creationId xmlns:a16="http://schemas.microsoft.com/office/drawing/2014/main" id="{DA2ACCC1-7B28-3E5A-0D36-393C53326589}"/>
              </a:ext>
            </a:extLst>
          </p:cNvPr>
          <p:cNvSpPr txBox="1"/>
          <p:nvPr/>
        </p:nvSpPr>
        <p:spPr>
          <a:xfrm>
            <a:off x="6322531" y="5795865"/>
            <a:ext cx="3217317" cy="276999"/>
          </a:xfrm>
          <a:prstGeom prst="rect">
            <a:avLst/>
          </a:prstGeom>
          <a:noFill/>
        </p:spPr>
        <p:txBody>
          <a:bodyPr wrap="square" rtlCol="0">
            <a:spAutoFit/>
          </a:bodyPr>
          <a:lstStyle/>
          <a:p>
            <a:r>
              <a:rPr lang="de-DE" sz="1200" dirty="0"/>
              <a:t>(https://pikas.dzlm.de/</a:t>
            </a:r>
            <a:r>
              <a:rPr lang="de-DE" sz="1200" dirty="0" err="1"/>
              <a:t>node</a:t>
            </a:r>
            <a:r>
              <a:rPr lang="de-DE" sz="1200" dirty="0"/>
              <a:t>/554)</a:t>
            </a:r>
          </a:p>
        </p:txBody>
      </p:sp>
      <p:pic>
        <p:nvPicPr>
          <p:cNvPr id="22" name="Grafik 21">
            <a:extLst>
              <a:ext uri="{FF2B5EF4-FFF2-40B4-BE49-F238E27FC236}">
                <a16:creationId xmlns:a16="http://schemas.microsoft.com/office/drawing/2014/main" id="{B4AE7B31-524A-CBD7-2F60-60CFBD694DA3}"/>
              </a:ext>
            </a:extLst>
          </p:cNvPr>
          <p:cNvPicPr>
            <a:picLocks noChangeAspect="1"/>
          </p:cNvPicPr>
          <p:nvPr/>
        </p:nvPicPr>
        <p:blipFill rotWithShape="1">
          <a:blip r:embed="rId3"/>
          <a:srcRect l="-157" r="8059" b="8741"/>
          <a:stretch/>
        </p:blipFill>
        <p:spPr>
          <a:xfrm>
            <a:off x="4642072" y="2562397"/>
            <a:ext cx="2418012" cy="2226238"/>
          </a:xfrm>
          <a:prstGeom prst="rect">
            <a:avLst/>
          </a:prstGeom>
          <a:effectLst>
            <a:outerShdw blurRad="63500" sx="102000" sy="102000" algn="ctr" rotWithShape="0">
              <a:prstClr val="black">
                <a:alpha val="40000"/>
              </a:prstClr>
            </a:outerShdw>
          </a:effectLst>
        </p:spPr>
      </p:pic>
      <p:pic>
        <p:nvPicPr>
          <p:cNvPr id="21" name="Grafik 20">
            <a:extLst>
              <a:ext uri="{FF2B5EF4-FFF2-40B4-BE49-F238E27FC236}">
                <a16:creationId xmlns:a16="http://schemas.microsoft.com/office/drawing/2014/main" id="{8557E735-66F0-26B6-24C3-A7B3F426944D}"/>
              </a:ext>
            </a:extLst>
          </p:cNvPr>
          <p:cNvPicPr>
            <a:picLocks noChangeAspect="1"/>
          </p:cNvPicPr>
          <p:nvPr/>
        </p:nvPicPr>
        <p:blipFill>
          <a:blip r:embed="rId4"/>
          <a:stretch>
            <a:fillRect/>
          </a:stretch>
        </p:blipFill>
        <p:spPr>
          <a:xfrm>
            <a:off x="6386806" y="3569627"/>
            <a:ext cx="2418012" cy="2226238"/>
          </a:xfrm>
          <a:prstGeom prst="rect">
            <a:avLst/>
          </a:prstGeom>
          <a:effectLst>
            <a:outerShdw blurRad="63500" sx="102000" sy="102000" algn="ctr" rotWithShape="0">
              <a:prstClr val="black">
                <a:alpha val="40000"/>
              </a:prstClr>
            </a:outerShdw>
          </a:effectLst>
        </p:spPr>
      </p:pic>
      <p:pic>
        <p:nvPicPr>
          <p:cNvPr id="12" name="Grafik 11">
            <a:extLst>
              <a:ext uri="{FF2B5EF4-FFF2-40B4-BE49-F238E27FC236}">
                <a16:creationId xmlns:a16="http://schemas.microsoft.com/office/drawing/2014/main" id="{0F7ADC89-5BBC-8017-A225-05CF06C3D941}"/>
              </a:ext>
            </a:extLst>
          </p:cNvPr>
          <p:cNvPicPr>
            <a:picLocks noChangeAspect="1"/>
          </p:cNvPicPr>
          <p:nvPr/>
        </p:nvPicPr>
        <p:blipFill rotWithShape="1">
          <a:blip r:embed="rId5"/>
          <a:srcRect l="3732" r="2389"/>
          <a:stretch/>
        </p:blipFill>
        <p:spPr>
          <a:xfrm>
            <a:off x="358895" y="2023231"/>
            <a:ext cx="2886441" cy="2044148"/>
          </a:xfrm>
          <a:prstGeom prst="rect">
            <a:avLst/>
          </a:prstGeom>
          <a:effectLst>
            <a:outerShdw blurRad="63500" sx="102000" sy="102000" algn="ctr" rotWithShape="0">
              <a:prstClr val="black">
                <a:alpha val="40000"/>
              </a:prstClr>
            </a:outerShdw>
          </a:effectLst>
        </p:spPr>
      </p:pic>
      <p:pic>
        <p:nvPicPr>
          <p:cNvPr id="10" name="Grafik 9">
            <a:extLst>
              <a:ext uri="{FF2B5EF4-FFF2-40B4-BE49-F238E27FC236}">
                <a16:creationId xmlns:a16="http://schemas.microsoft.com/office/drawing/2014/main" id="{23B56D5C-0C66-5EA4-6B1F-374549C21FB0}"/>
              </a:ext>
            </a:extLst>
          </p:cNvPr>
          <p:cNvPicPr>
            <a:picLocks noChangeAspect="1"/>
          </p:cNvPicPr>
          <p:nvPr/>
        </p:nvPicPr>
        <p:blipFill rotWithShape="1">
          <a:blip r:embed="rId6"/>
          <a:srcRect l="3401" t="-518" r="5362" b="518"/>
          <a:stretch/>
        </p:blipFill>
        <p:spPr>
          <a:xfrm>
            <a:off x="1383860" y="3429000"/>
            <a:ext cx="2886441" cy="20869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286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04551EF-CE71-F58C-1B21-700C92140BE5}"/>
              </a:ext>
            </a:extLst>
          </p:cNvPr>
          <p:cNvSpPr>
            <a:spLocks noGrp="1"/>
          </p:cNvSpPr>
          <p:nvPr>
            <p:ph type="body" sz="quarter" idx="13"/>
          </p:nvPr>
        </p:nvSpPr>
        <p:spPr/>
        <p:txBody>
          <a:bodyPr/>
          <a:lstStyle/>
          <a:p>
            <a:r>
              <a:rPr lang="de-DE" dirty="0"/>
              <a:t>SCHNELLES ABRUFEN - MIT VERSTÄNDNIS UND IMMER WIEDER</a:t>
            </a:r>
          </a:p>
        </p:txBody>
      </p:sp>
      <p:sp>
        <p:nvSpPr>
          <p:cNvPr id="5" name="Datumsplatzhalter 4">
            <a:extLst>
              <a:ext uri="{FF2B5EF4-FFF2-40B4-BE49-F238E27FC236}">
                <a16:creationId xmlns:a16="http://schemas.microsoft.com/office/drawing/2014/main" id="{3214ACFE-94A6-BB98-50ED-D5C7B66354B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FF64595-4749-FFAD-2457-EFE5AD5379D5}"/>
              </a:ext>
            </a:extLst>
          </p:cNvPr>
          <p:cNvSpPr>
            <a:spLocks noGrp="1"/>
          </p:cNvSpPr>
          <p:nvPr>
            <p:ph type="sldNum" sz="quarter" idx="12"/>
          </p:nvPr>
        </p:nvSpPr>
        <p:spPr/>
        <p:txBody>
          <a:bodyPr/>
          <a:lstStyle/>
          <a:p>
            <a:fld id="{C3752B7C-18A9-864D-BBCB-54A9F41B5594}" type="slidenum">
              <a:rPr lang="de-DE" smtClean="0"/>
              <a:pPr/>
              <a:t>89</a:t>
            </a:fld>
            <a:endParaRPr lang="de-DE" dirty="0"/>
          </a:p>
        </p:txBody>
      </p:sp>
      <p:sp>
        <p:nvSpPr>
          <p:cNvPr id="11" name="Titel 1">
            <a:extLst>
              <a:ext uri="{FF2B5EF4-FFF2-40B4-BE49-F238E27FC236}">
                <a16:creationId xmlns:a16="http://schemas.microsoft.com/office/drawing/2014/main" id="{B7A85040-40CD-BD48-97CC-4A8D7A455F24}"/>
              </a:ext>
            </a:extLst>
          </p:cNvPr>
          <p:cNvSpPr>
            <a:spLocks noGrp="1"/>
          </p:cNvSpPr>
          <p:nvPr>
            <p:ph type="title"/>
          </p:nvPr>
        </p:nvSpPr>
        <p:spPr>
          <a:xfrm>
            <a:off x="1096423" y="382774"/>
            <a:ext cx="7009509" cy="603704"/>
          </a:xfrm>
        </p:spPr>
        <p:txBody>
          <a:bodyPr>
            <a:normAutofit/>
          </a:bodyPr>
          <a:lstStyle/>
          <a:p>
            <a:r>
              <a:rPr lang="de-DE" dirty="0"/>
              <a:t>Basisfakten abrufen</a:t>
            </a:r>
          </a:p>
        </p:txBody>
      </p:sp>
      <p:sp>
        <p:nvSpPr>
          <p:cNvPr id="2" name="Textfeld 1">
            <a:extLst>
              <a:ext uri="{FF2B5EF4-FFF2-40B4-BE49-F238E27FC236}">
                <a16:creationId xmlns:a16="http://schemas.microsoft.com/office/drawing/2014/main" id="{FBA9E80C-BDF9-1A1A-46F1-57F0FD32D5D2}"/>
              </a:ext>
            </a:extLst>
          </p:cNvPr>
          <p:cNvSpPr txBox="1"/>
          <p:nvPr/>
        </p:nvSpPr>
        <p:spPr>
          <a:xfrm>
            <a:off x="5990790" y="5994968"/>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(https://</a:t>
            </a:r>
            <a:r>
              <a:rPr lang="de-DE" sz="1200" b="0" i="0" u="none" strike="noStrike" dirty="0" err="1">
                <a:effectLst/>
                <a:latin typeface="Arial" panose="020B0604020202020204" pitchFamily="34" charset="0"/>
                <a:cs typeface="Arial" panose="020B0604020202020204" pitchFamily="34" charset="0"/>
              </a:rPr>
              <a:t>mahiko.dzlm.de</a:t>
            </a:r>
            <a:r>
              <a:rPr lang="de-DE" sz="1200" b="0" i="0" u="none" strike="noStrike" dirty="0">
                <a:effectLst/>
                <a:latin typeface="Arial" panose="020B0604020202020204" pitchFamily="34" charset="0"/>
                <a:cs typeface="Arial" panose="020B0604020202020204" pitchFamily="34" charset="0"/>
              </a:rPr>
              <a:t>/</a:t>
            </a:r>
            <a:r>
              <a:rPr lang="de-DE" sz="1200" b="0" i="0" u="none" strike="noStrike" dirty="0" err="1">
                <a:effectLst/>
                <a:latin typeface="Arial" panose="020B0604020202020204" pitchFamily="34" charset="0"/>
                <a:cs typeface="Arial" panose="020B0604020202020204" pitchFamily="34" charset="0"/>
              </a:rPr>
              <a:t>node</a:t>
            </a:r>
            <a:r>
              <a:rPr lang="de-DE" sz="1200" b="0" i="0" u="none" strike="noStrike" dirty="0">
                <a:effectLst/>
                <a:latin typeface="Arial" panose="020B0604020202020204" pitchFamily="34" charset="0"/>
                <a:cs typeface="Arial" panose="020B0604020202020204" pitchFamily="34" charset="0"/>
              </a:rPr>
              <a:t>/113)</a:t>
            </a:r>
          </a:p>
        </p:txBody>
      </p:sp>
      <p:pic>
        <p:nvPicPr>
          <p:cNvPr id="21" name="Grafik 20">
            <a:extLst>
              <a:ext uri="{FF2B5EF4-FFF2-40B4-BE49-F238E27FC236}">
                <a16:creationId xmlns:a16="http://schemas.microsoft.com/office/drawing/2014/main" id="{E572D137-16B4-6208-1583-EDA8B46F801F}"/>
              </a:ext>
            </a:extLst>
          </p:cNvPr>
          <p:cNvPicPr>
            <a:picLocks noChangeAspect="1"/>
          </p:cNvPicPr>
          <p:nvPr/>
        </p:nvPicPr>
        <p:blipFill>
          <a:blip r:embed="rId3"/>
          <a:stretch>
            <a:fillRect/>
          </a:stretch>
        </p:blipFill>
        <p:spPr>
          <a:xfrm>
            <a:off x="1269409" y="2815100"/>
            <a:ext cx="4721381" cy="2565968"/>
          </a:xfrm>
          <a:prstGeom prst="rect">
            <a:avLst/>
          </a:prstGeom>
        </p:spPr>
      </p:pic>
      <p:pic>
        <p:nvPicPr>
          <p:cNvPr id="10" name="Grafik 9">
            <a:extLst>
              <a:ext uri="{FF2B5EF4-FFF2-40B4-BE49-F238E27FC236}">
                <a16:creationId xmlns:a16="http://schemas.microsoft.com/office/drawing/2014/main" id="{45925617-D344-A4DA-4EED-D4520ECA1C9D}"/>
              </a:ext>
            </a:extLst>
          </p:cNvPr>
          <p:cNvPicPr>
            <a:picLocks noChangeAspect="1"/>
          </p:cNvPicPr>
          <p:nvPr/>
        </p:nvPicPr>
        <p:blipFill>
          <a:blip r:embed="rId4"/>
          <a:stretch>
            <a:fillRect/>
          </a:stretch>
        </p:blipFill>
        <p:spPr>
          <a:xfrm>
            <a:off x="5233888" y="2304214"/>
            <a:ext cx="2336800" cy="1295400"/>
          </a:xfrm>
          <a:prstGeom prst="rect">
            <a:avLst/>
          </a:prstGeom>
        </p:spPr>
      </p:pic>
    </p:spTree>
    <p:extLst>
      <p:ext uri="{BB962C8B-B14F-4D97-AF65-F5344CB8AC3E}">
        <p14:creationId xmlns:p14="http://schemas.microsoft.com/office/powerpoint/2010/main" val="288796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a:xfrm>
            <a:off x="1096423" y="1639658"/>
            <a:ext cx="7681817" cy="4527819"/>
          </a:xfrm>
        </p:spPr>
        <p:txBody>
          <a:bodyPr/>
          <a:lstStyle/>
          <a:p>
            <a:pPr algn="just"/>
            <a:r>
              <a:rPr lang="de-DE" sz="1200" b="1" dirty="0"/>
              <a:t>Ziel: </a:t>
            </a:r>
            <a:r>
              <a:rPr lang="de-DE" sz="1200" dirty="0"/>
              <a:t>Reflexion des Erprobungsauftrags</a:t>
            </a:r>
          </a:p>
          <a:p>
            <a:r>
              <a:rPr lang="de-DE" sz="1200" b="1" dirty="0"/>
              <a:t>Hinweise zur Durchführung:</a:t>
            </a:r>
            <a:r>
              <a:rPr lang="de-DE" sz="1200" dirty="0"/>
              <a:t> Mit den Folien 11 und 12 wird auf den in Modul 3 gestellten Erprobungsauftrag zurückgeblickt. In Kleingruppen tauschen sich die Teilnehmenden zunächst leitfragenorientiert über ihre Erfahrungen und Beobachtungen aus.</a:t>
            </a:r>
          </a:p>
          <a:p>
            <a:r>
              <a:rPr lang="de-DE" sz="1200" dirty="0"/>
              <a:t>Dabei ist es wichtig, die Kernbotschaften aus dem vorangegangenen Modul bei der Zusammenführung erneut zu fokussieren: </a:t>
            </a:r>
          </a:p>
          <a:p>
            <a:pPr marL="285750" indent="-285750">
              <a:spcBef>
                <a:spcPts val="0"/>
              </a:spcBef>
              <a:buFont typeface="Arial" panose="020B0604020202020204" pitchFamily="34" charset="0"/>
              <a:buChar char="•"/>
            </a:pPr>
            <a:r>
              <a:rPr lang="de-DE" sz="1200" dirty="0"/>
              <a:t>Lernende brauchen Gelegenheiten, Aktivitäten zum Bündeln und Entbündeln durchzuführen.</a:t>
            </a:r>
          </a:p>
          <a:p>
            <a:pPr marL="285750" indent="-285750">
              <a:spcBef>
                <a:spcPts val="0"/>
              </a:spcBef>
              <a:buFont typeface="Arial" panose="020B0604020202020204" pitchFamily="34" charset="0"/>
              <a:buChar char="•"/>
            </a:pPr>
            <a:r>
              <a:rPr lang="de-DE" sz="1200" dirty="0"/>
              <a:t>Lernenden brauchen Gelegenheiten, die Ziffern einer Zahl stellenwertgerecht zu deuten.</a:t>
            </a:r>
          </a:p>
          <a:p>
            <a:pPr marL="285750" indent="-285750">
              <a:spcBef>
                <a:spcPts val="0"/>
              </a:spcBef>
              <a:buFont typeface="Arial" panose="020B0604020202020204" pitchFamily="34" charset="0"/>
              <a:buChar char="•"/>
            </a:pPr>
            <a:r>
              <a:rPr lang="de-DE" sz="1200" dirty="0"/>
              <a:t>Lernende brauchen Gelegenheiten, die Sprech- und Schreibweise sowie andere Darstellungen von Zahlen zu verknüpfen, die die Strukturen des Zehnersystems verkörpern.</a:t>
            </a:r>
          </a:p>
          <a:p>
            <a:pPr marL="285750" indent="-285750">
              <a:spcBef>
                <a:spcPts val="0"/>
              </a:spcBef>
              <a:buFont typeface="Arial" panose="020B0604020202020204" pitchFamily="34" charset="0"/>
              <a:buChar char="•"/>
            </a:pPr>
            <a:r>
              <a:rPr lang="de-DE" sz="1200" dirty="0"/>
              <a:t>Lernende brauchen Gelegenheiten zur Thematisierung der unregelmäßigen Zahlwortbildung und zur materialgestützten Veranschaulichung der korrekten Sprechweise.</a:t>
            </a:r>
          </a:p>
          <a:p>
            <a:pPr marL="285750" indent="-285750">
              <a:spcBef>
                <a:spcPts val="0"/>
              </a:spcBef>
              <a:buFont typeface="Arial" panose="020B0604020202020204" pitchFamily="34" charset="0"/>
              <a:buChar char="•"/>
            </a:pPr>
            <a:r>
              <a:rPr lang="de-DE" sz="1200" dirty="0"/>
              <a:t>Lernende brauchen Gelegenheiten, größere strukturierte Anzahlen schnell zu erfassen.</a:t>
            </a:r>
          </a:p>
          <a:p>
            <a:r>
              <a:rPr lang="de-DE" sz="1200" dirty="0"/>
              <a:t>Wenn der Erprobungsauftrag im vergangenen Modul modifiziert wurde, müssen auch die Folien 11 und 12 entsprechend angepasst werden</a:t>
            </a:r>
          </a:p>
        </p:txBody>
      </p:sp>
    </p:spTree>
    <p:extLst>
      <p:ext uri="{BB962C8B-B14F-4D97-AF65-F5344CB8AC3E}">
        <p14:creationId xmlns:p14="http://schemas.microsoft.com/office/powerpoint/2010/main" val="14067256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Basisfakten abrufen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90</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000" dirty="0">
                <a:solidFill>
                  <a:schemeClr val="tx1"/>
                </a:solidFill>
                <a:latin typeface="Arial" panose="020B0604020202020204" pitchFamily="34" charset="0"/>
                <a:ea typeface="Times New Roman" panose="02020603050405020304" pitchFamily="18" charset="0"/>
                <a:cs typeface="Arial" panose="020B0604020202020204" pitchFamily="34" charset="0"/>
              </a:rPr>
              <a:t>Lernende brauchen Gelegenheiten, </a:t>
            </a:r>
          </a:p>
          <a:p>
            <a:pPr algn="ctr">
              <a:lnSpc>
                <a:spcPct val="150000"/>
              </a:lnSpc>
            </a:pPr>
            <a:r>
              <a:rPr lang="de-DE" sz="2000" dirty="0">
                <a:solidFill>
                  <a:schemeClr val="tx1"/>
                </a:solidFill>
                <a:latin typeface="Arial" panose="020B0604020202020204" pitchFamily="34" charset="0"/>
                <a:ea typeface="Times New Roman" panose="02020603050405020304" pitchFamily="18" charset="0"/>
                <a:cs typeface="Arial" panose="020B0604020202020204" pitchFamily="34" charset="0"/>
              </a:rPr>
              <a:t>Ableitungsstrategien wiederholt abzurufen </a:t>
            </a:r>
          </a:p>
          <a:p>
            <a:pPr algn="ctr">
              <a:lnSpc>
                <a:spcPct val="150000"/>
              </a:lnSpc>
            </a:pPr>
            <a:r>
              <a:rPr lang="de-DE" sz="2000" dirty="0">
                <a:solidFill>
                  <a:schemeClr val="tx1"/>
                </a:solidFill>
                <a:latin typeface="Arial" panose="020B0604020202020204" pitchFamily="34" charset="0"/>
                <a:ea typeface="Times New Roman" panose="02020603050405020304" pitchFamily="18" charset="0"/>
                <a:cs typeface="Arial" panose="020B0604020202020204" pitchFamily="34" charset="0"/>
              </a:rPr>
              <a:t>und zu sichern.</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2810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des Erprobungsauftrags</a:t>
            </a:r>
          </a:p>
          <a:p>
            <a:r>
              <a:rPr lang="de-DE" dirty="0"/>
              <a:t>Bedeutung und Kompetenzerwartungen</a:t>
            </a:r>
          </a:p>
          <a:p>
            <a:r>
              <a:rPr lang="de-DE" dirty="0"/>
              <a:t>Einfache Aufgaben thematisieren</a:t>
            </a:r>
          </a:p>
          <a:p>
            <a:r>
              <a:rPr lang="de-DE" dirty="0"/>
              <a:t>Ableitungsstrategien nutzen</a:t>
            </a:r>
          </a:p>
          <a:p>
            <a:r>
              <a:rPr lang="de-DE" dirty="0"/>
              <a:t>Basisfakten abrufen</a:t>
            </a:r>
          </a:p>
          <a:p>
            <a:r>
              <a:rPr lang="de-DE" b="1" dirty="0"/>
              <a:t>Reflexion und Erprobungsauftrag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91</a:t>
            </a:fld>
            <a:endParaRPr lang="de-DE" dirty="0"/>
          </a:p>
        </p:txBody>
      </p:sp>
      <p:sp>
        <p:nvSpPr>
          <p:cNvPr id="6" name="Titel 5">
            <a:extLst>
              <a:ext uri="{FF2B5EF4-FFF2-40B4-BE49-F238E27FC236}">
                <a16:creationId xmlns:a16="http://schemas.microsoft.com/office/drawing/2014/main" id="{E505A1C4-9FCC-03DC-63CE-844A5B4AF278}"/>
              </a:ext>
            </a:extLst>
          </p:cNvPr>
          <p:cNvSpPr>
            <a:spLocks noGrp="1"/>
          </p:cNvSpPr>
          <p:nvPr>
            <p:ph type="title"/>
          </p:nvPr>
        </p:nvSpPr>
        <p:spPr/>
        <p:txBody>
          <a:bodyPr/>
          <a:lstStyle/>
          <a:p>
            <a:r>
              <a:rPr lang="de-DE" dirty="0"/>
              <a:t>Gliederung</a:t>
            </a:r>
          </a:p>
        </p:txBody>
      </p:sp>
    </p:spTree>
    <p:extLst>
      <p:ext uri="{BB962C8B-B14F-4D97-AF65-F5344CB8AC3E}">
        <p14:creationId xmlns:p14="http://schemas.microsoft.com/office/powerpoint/2010/main" val="40151703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Reflexion und Erprobungsauftrag</a:t>
            </a:r>
          </a:p>
        </p:txBody>
      </p:sp>
      <p:sp>
        <p:nvSpPr>
          <p:cNvPr id="3" name="Textplatzhalter 2"/>
          <p:cNvSpPr>
            <a:spLocks noGrp="1"/>
          </p:cNvSpPr>
          <p:nvPr>
            <p:ph type="body" sz="quarter" idx="13"/>
          </p:nvPr>
        </p:nvSpPr>
        <p:spPr>
          <a:xfrm>
            <a:off x="462224" y="3698563"/>
            <a:ext cx="8239649" cy="2468875"/>
          </a:xfrm>
        </p:spPr>
        <p:txBody>
          <a:bodyPr>
            <a:noAutofit/>
          </a:bodyPr>
          <a:lstStyle/>
          <a:p>
            <a:pPr marL="285750" indent="-285750">
              <a:spcBef>
                <a:spcPts val="0"/>
              </a:spcBef>
              <a:buFont typeface="Arial" panose="020B0604020202020204" pitchFamily="34" charset="0"/>
              <a:buChar char="•"/>
            </a:pPr>
            <a:r>
              <a:rPr lang="de-DE" sz="1600" dirty="0"/>
              <a:t>Inwiefern erhalten die Lernenden Gelegenheiten, …</a:t>
            </a:r>
          </a:p>
          <a:p>
            <a:pPr marL="742950" lvl="1" indent="-285750">
              <a:lnSpc>
                <a:spcPct val="100000"/>
              </a:lnSpc>
              <a:spcBef>
                <a:spcPts val="600"/>
              </a:spcBef>
              <a:buFont typeface="Arial" panose="020B0604020202020204" pitchFamily="34" charset="0"/>
              <a:buChar char="•"/>
            </a:pPr>
            <a:r>
              <a:rPr lang="de-DE" sz="1400" dirty="0"/>
              <a:t>einfache Aufgaben darzustellen und darüber zu sprechen?</a:t>
            </a:r>
          </a:p>
          <a:p>
            <a:pPr marL="742950" lvl="1" indent="-285750">
              <a:lnSpc>
                <a:spcPct val="100000"/>
              </a:lnSpc>
              <a:spcBef>
                <a:spcPts val="600"/>
              </a:spcBef>
              <a:buFont typeface="Arial" panose="020B0604020202020204" pitchFamily="34" charset="0"/>
              <a:buChar char="•"/>
            </a:pPr>
            <a:r>
              <a:rPr lang="de-DE" sz="1400" dirty="0"/>
              <a:t>Ableitungsstrategien zunächst mit Hilfe von Material zu entdecken und darzustellen sowie sich diese zunehmend mental vorzustellen?</a:t>
            </a:r>
          </a:p>
          <a:p>
            <a:pPr marL="742950" lvl="1" indent="-285750">
              <a:lnSpc>
                <a:spcPct val="100000"/>
              </a:lnSpc>
              <a:spcBef>
                <a:spcPts val="600"/>
              </a:spcBef>
              <a:buFont typeface="Arial" panose="020B0604020202020204" pitchFamily="34" charset="0"/>
              <a:buChar char="•"/>
            </a:pPr>
            <a:r>
              <a:rPr lang="de-DE" sz="1400" dirty="0"/>
              <a:t>Ableitungsstrategien wiederholt abzurufen und zu sichern?</a:t>
            </a:r>
          </a:p>
          <a:p>
            <a:pPr marL="285750" indent="-285750">
              <a:spcBef>
                <a:spcPts val="0"/>
              </a:spcBef>
              <a:buFont typeface="Arial" panose="020B0604020202020204" pitchFamily="34" charset="0"/>
              <a:buChar char="•"/>
            </a:pPr>
            <a:r>
              <a:rPr lang="de-DE" sz="1600" dirty="0"/>
              <a:t>Welche Aufgaben, die Sie aktuell einsetzen, passen schon gut, welche könnten Sie ggf. modifizieren und welche würden Sie (jetzt) zusätzlich hinzuziehen? </a:t>
            </a:r>
          </a:p>
        </p:txBody>
      </p:sp>
      <p:sp>
        <p:nvSpPr>
          <p:cNvPr id="4" name="Textplatzhalter 3"/>
          <p:cNvSpPr>
            <a:spLocks noGrp="1"/>
          </p:cNvSpPr>
          <p:nvPr>
            <p:ph type="body" sz="quarter" idx="14"/>
          </p:nvPr>
        </p:nvSpPr>
        <p:spPr/>
        <p:txBody>
          <a:bodyPr>
            <a:normAutofit/>
          </a:bodyPr>
          <a:lstStyle/>
          <a:p>
            <a:r>
              <a:rPr lang="de-DE" sz="1800" dirty="0"/>
              <a:t>Nehmen Sie Ihren eigenen Unterricht kritisch in den Blick. Tauschen Sie sich darüber aus, inwieweit Sie die in der Veranstaltung genannten Aspekte in der Erarbeitung des kleinen 1+1 bzw. 1-1 bereits berücksichtigen.</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92</a:t>
            </a:fld>
            <a:endParaRPr lang="de-DE" dirty="0"/>
          </a:p>
        </p:txBody>
      </p:sp>
    </p:spTree>
    <p:extLst>
      <p:ext uri="{BB962C8B-B14F-4D97-AF65-F5344CB8AC3E}">
        <p14:creationId xmlns:p14="http://schemas.microsoft.com/office/powerpoint/2010/main" val="26548520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E060FC-D5C9-3662-66BF-85C5ABCB6384}"/>
              </a:ext>
            </a:extLst>
          </p:cNvPr>
          <p:cNvSpPr>
            <a:spLocks noGrp="1"/>
          </p:cNvSpPr>
          <p:nvPr>
            <p:ph type="title"/>
          </p:nvPr>
        </p:nvSpPr>
        <p:spPr/>
        <p:txBody>
          <a:bodyPr/>
          <a:lstStyle/>
          <a:p>
            <a:r>
              <a:rPr lang="de-DE" dirty="0"/>
              <a:t>Reflexion und Erprobungsauftrag</a:t>
            </a:r>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13"/>
          </p:nvPr>
        </p:nvSpPr>
        <p:spPr>
          <a:prstGeom prst="rect">
            <a:avLst/>
          </a:prstGeom>
        </p:spPr>
        <p:txBody>
          <a:bodyPr>
            <a:normAutofit lnSpcReduction="10000"/>
          </a:bodyPr>
          <a:lstStyle/>
          <a:p>
            <a:pPr marL="0" indent="0">
              <a:lnSpc>
                <a:spcPct val="100000"/>
              </a:lnSpc>
              <a:buNone/>
            </a:pPr>
            <a:r>
              <a:rPr lang="de-DE" dirty="0"/>
              <a:t>Berücksichtigen Sie dabei ggf. folgende Punkte:</a:t>
            </a:r>
          </a:p>
          <a:p>
            <a:pPr marL="285750" indent="-285750">
              <a:lnSpc>
                <a:spcPct val="100000"/>
              </a:lnSpc>
              <a:buFontTx/>
              <a:buChar char="-"/>
            </a:pPr>
            <a:r>
              <a:rPr lang="de-DE" dirty="0"/>
              <a:t>Welche Impulse setzen Sie?</a:t>
            </a:r>
          </a:p>
          <a:p>
            <a:pPr marL="285750" indent="-285750">
              <a:lnSpc>
                <a:spcPct val="100000"/>
              </a:lnSpc>
              <a:buFontTx/>
              <a:buChar char="-"/>
            </a:pPr>
            <a:r>
              <a:rPr lang="de-DE" dirty="0"/>
              <a:t>Welche Darstellungsmittel stellen Sie den Kindern zur Verfügung?</a:t>
            </a:r>
          </a:p>
          <a:p>
            <a:pPr marL="285750" indent="-285750">
              <a:lnSpc>
                <a:spcPct val="100000"/>
              </a:lnSpc>
              <a:buFontTx/>
              <a:buChar char="-"/>
            </a:pPr>
            <a:r>
              <a:rPr lang="de-DE" dirty="0"/>
              <a:t>Wie sichern Sie eine sprachliche Begleitung der Handlungen am Material und im Kopf? Wie können Sie die Kinder dabei unterstützen?</a:t>
            </a:r>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prstGeom prst="rect">
            <a:avLst/>
          </a:prstGeom>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prstGeom prst="rect">
            <a:avLst/>
          </a:prstGeom>
        </p:spPr>
        <p:txBody>
          <a:bodyPr/>
          <a:lstStyle/>
          <a:p>
            <a:fld id="{C3752B7C-18A9-864D-BBCB-54A9F41B5594}" type="slidenum">
              <a:rPr lang="de-DE" smtClean="0"/>
              <a:pPr/>
              <a:t>93</a:t>
            </a:fld>
            <a:endParaRPr lang="de-DE" dirty="0"/>
          </a:p>
        </p:txBody>
      </p:sp>
      <p:sp>
        <p:nvSpPr>
          <p:cNvPr id="3" name="Textplatzhalter 2">
            <a:extLst>
              <a:ext uri="{FF2B5EF4-FFF2-40B4-BE49-F238E27FC236}">
                <a16:creationId xmlns:a16="http://schemas.microsoft.com/office/drawing/2014/main" id="{D64D9B7A-36F6-7F74-DE4A-7DA37B5C031D}"/>
              </a:ext>
            </a:extLst>
          </p:cNvPr>
          <p:cNvSpPr>
            <a:spLocks noGrp="1"/>
          </p:cNvSpPr>
          <p:nvPr>
            <p:ph type="body" sz="quarter" idx="14"/>
          </p:nvPr>
        </p:nvSpPr>
        <p:spPr/>
        <p:txBody>
          <a:bodyPr>
            <a:normAutofit/>
          </a:bodyPr>
          <a:lstStyle/>
          <a:p>
            <a:r>
              <a:rPr lang="de-DE" sz="2400" dirty="0"/>
              <a:t>Planen Sie die Erarbeitung einer von Ihnen gewählten Ableitungsstrategie am Beispiel der Aufgabe 8 + 7. </a:t>
            </a:r>
          </a:p>
          <a:p>
            <a:endParaRPr lang="de-DE" dirty="0"/>
          </a:p>
        </p:txBody>
      </p:sp>
    </p:spTree>
    <p:extLst>
      <p:ext uri="{BB962C8B-B14F-4D97-AF65-F5344CB8AC3E}">
        <p14:creationId xmlns:p14="http://schemas.microsoft.com/office/powerpoint/2010/main" val="20588890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C120B5-3417-FD41-B8D2-B44F41F8A784}"/>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47BB9C9C-F819-8F44-80D1-FF1FF3B58A91}"/>
              </a:ext>
            </a:extLst>
          </p:cNvPr>
          <p:cNvSpPr>
            <a:spLocks noGrp="1"/>
          </p:cNvSpPr>
          <p:nvPr>
            <p:ph type="sldNum" sz="quarter" idx="12"/>
          </p:nvPr>
        </p:nvSpPr>
        <p:spPr/>
        <p:txBody>
          <a:bodyPr/>
          <a:lstStyle/>
          <a:p>
            <a:fld id="{C3752B7C-18A9-864D-BBCB-54A9F41B5594}" type="slidenum">
              <a:rPr lang="de-DE" smtClean="0"/>
              <a:pPr/>
              <a:t>94</a:t>
            </a:fld>
            <a:endParaRPr lang="de-DE" dirty="0"/>
          </a:p>
        </p:txBody>
      </p:sp>
      <p:sp>
        <p:nvSpPr>
          <p:cNvPr id="4" name="Textplatzhalter 3">
            <a:extLst>
              <a:ext uri="{FF2B5EF4-FFF2-40B4-BE49-F238E27FC236}">
                <a16:creationId xmlns:a16="http://schemas.microsoft.com/office/drawing/2014/main" id="{70E2101B-9943-CE4B-890B-0B4CADAC93CD}"/>
              </a:ext>
            </a:extLst>
          </p:cNvPr>
          <p:cNvSpPr>
            <a:spLocks noGrp="1"/>
          </p:cNvSpPr>
          <p:nvPr>
            <p:ph type="body" sz="quarter" idx="13"/>
          </p:nvPr>
        </p:nvSpPr>
        <p:spPr/>
        <p:txBody>
          <a:bodyPr/>
          <a:lstStyle/>
          <a:p>
            <a:pPr>
              <a:spcBef>
                <a:spcPts val="0"/>
              </a:spcBef>
            </a:pPr>
            <a:r>
              <a:rPr lang="de-DE" sz="1800" dirty="0"/>
              <a:t>Beobachten und reflektieren Sie:</a:t>
            </a:r>
          </a:p>
          <a:p>
            <a:pPr>
              <a:spcBef>
                <a:spcPts val="0"/>
              </a:spcBef>
            </a:pPr>
            <a:r>
              <a:rPr lang="de-DE" sz="1800" dirty="0"/>
              <a:t>Inwiefern gelingt es den Kindern, die von Ihnen ausgewählte Ableitungsstrategie zu nutzen?</a:t>
            </a:r>
            <a:endParaRPr lang="de-DE" dirty="0"/>
          </a:p>
        </p:txBody>
      </p:sp>
      <p:sp>
        <p:nvSpPr>
          <p:cNvPr id="5" name="Textplatzhalter 4">
            <a:extLst>
              <a:ext uri="{FF2B5EF4-FFF2-40B4-BE49-F238E27FC236}">
                <a16:creationId xmlns:a16="http://schemas.microsoft.com/office/drawing/2014/main" id="{D7D38CE7-FED6-934F-8B1E-D6A205B15091}"/>
              </a:ext>
            </a:extLst>
          </p:cNvPr>
          <p:cNvSpPr>
            <a:spLocks noGrp="1"/>
          </p:cNvSpPr>
          <p:nvPr>
            <p:ph type="body" sz="quarter" idx="14"/>
          </p:nvPr>
        </p:nvSpPr>
        <p:spPr>
          <a:xfrm>
            <a:off x="1763315" y="1660387"/>
            <a:ext cx="6629913" cy="2565104"/>
          </a:xfrm>
        </p:spPr>
        <p:txBody>
          <a:bodyPr>
            <a:normAutofit/>
          </a:bodyPr>
          <a:lstStyle/>
          <a:p>
            <a:pPr>
              <a:lnSpc>
                <a:spcPct val="160000"/>
              </a:lnSpc>
            </a:pPr>
            <a:r>
              <a:rPr lang="de-DE" sz="1800" dirty="0"/>
              <a:t>Erarbeiten Sie in Ihrer Lerngruppe eine von Ihnen ausgewählte Ableitungsstrategie am Beispiel der Aufgabe 8 + 7. </a:t>
            </a:r>
          </a:p>
          <a:p>
            <a:pPr marL="0" marR="0" lvl="0" indent="0" algn="l" defTabSz="914400" rtl="0" eaLnBrk="1" fontAlgn="auto" latinLnBrk="0" hangingPunct="1">
              <a:lnSpc>
                <a:spcPct val="16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Bringen Sie entsprechende Kinderdokumente oder Fotos von diesen sowie Fragen und Anregungen zum nächsten Treffen mit. </a:t>
            </a:r>
          </a:p>
          <a:p>
            <a:pPr>
              <a:lnSpc>
                <a:spcPct val="114000"/>
              </a:lnSpc>
              <a:spcBef>
                <a:spcPts val="0"/>
              </a:spcBef>
            </a:pPr>
            <a:endParaRPr lang="de-DE" sz="2400" dirty="0"/>
          </a:p>
        </p:txBody>
      </p:sp>
      <p:sp>
        <p:nvSpPr>
          <p:cNvPr id="6" name="Titel 5">
            <a:extLst>
              <a:ext uri="{FF2B5EF4-FFF2-40B4-BE49-F238E27FC236}">
                <a16:creationId xmlns:a16="http://schemas.microsoft.com/office/drawing/2014/main" id="{347AA4A6-793C-7449-A1F2-DC5EB9B9A3D0}"/>
              </a:ext>
            </a:extLst>
          </p:cNvPr>
          <p:cNvSpPr>
            <a:spLocks noGrp="1"/>
          </p:cNvSpPr>
          <p:nvPr>
            <p:ph type="title"/>
          </p:nvPr>
        </p:nvSpPr>
        <p:spPr/>
        <p:txBody>
          <a:bodyPr/>
          <a:lstStyle/>
          <a:p>
            <a:r>
              <a:rPr lang="de-DE" dirty="0"/>
              <a:t>Reflexion und Erprobungsauftrag</a:t>
            </a:r>
          </a:p>
        </p:txBody>
      </p:sp>
      <p:sp>
        <p:nvSpPr>
          <p:cNvPr id="7" name="Textfeld 6">
            <a:extLst>
              <a:ext uri="{FF2B5EF4-FFF2-40B4-BE49-F238E27FC236}">
                <a16:creationId xmlns:a16="http://schemas.microsoft.com/office/drawing/2014/main" id="{48173688-BA4D-F84E-88D2-5EB6C0AEC52C}"/>
              </a:ext>
            </a:extLst>
          </p:cNvPr>
          <p:cNvSpPr txBox="1"/>
          <p:nvPr/>
        </p:nvSpPr>
        <p:spPr>
          <a:xfrm>
            <a:off x="2082018" y="7512148"/>
            <a:ext cx="184731" cy="369332"/>
          </a:xfrm>
          <a:prstGeom prst="rect">
            <a:avLst/>
          </a:prstGeom>
          <a:noFill/>
        </p:spPr>
        <p:txBody>
          <a:bodyPr wrap="none" rtlCol="0">
            <a:spAutoFit/>
          </a:bodyPr>
          <a:lstStyle/>
          <a:p>
            <a:endParaRPr lang="de-DE"/>
          </a:p>
        </p:txBody>
      </p:sp>
    </p:spTree>
    <p:extLst>
      <p:ext uri="{BB962C8B-B14F-4D97-AF65-F5344CB8AC3E}">
        <p14:creationId xmlns:p14="http://schemas.microsoft.com/office/powerpoint/2010/main" val="18324190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6651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7888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98</a:t>
            </a:fld>
            <a:endParaRPr lang="de-DE" dirty="0"/>
          </a:p>
        </p:txBody>
      </p:sp>
      <p:sp>
        <p:nvSpPr>
          <p:cNvPr id="3" name="Inhaltsplatzhalter 2"/>
          <p:cNvSpPr>
            <a:spLocks noGrp="1"/>
          </p:cNvSpPr>
          <p:nvPr>
            <p:ph idx="1"/>
          </p:nvPr>
        </p:nvSpPr>
        <p:spPr>
          <a:xfrm>
            <a:off x="1096423" y="1267597"/>
            <a:ext cx="7009509" cy="4418617"/>
          </a:xfrm>
        </p:spPr>
        <p:txBody>
          <a:bodyPr/>
          <a:lstStyle/>
          <a:p>
            <a:pPr>
              <a:lnSpc>
                <a:spcPct val="100000"/>
              </a:lnSpc>
              <a:spcBef>
                <a:spcPts val="600"/>
              </a:spcBef>
            </a:pPr>
            <a:r>
              <a:rPr lang="de-DE" sz="1600" dirty="0"/>
              <a:t>Gaidoschik, M. (2007). </a:t>
            </a:r>
            <a:r>
              <a:rPr lang="de-DE" sz="1600" i="1" dirty="0"/>
              <a:t>Rechenschwäche vorbeugen. Erstes Schuljahr: Vom Zählen zum Rechnen</a:t>
            </a:r>
            <a:r>
              <a:rPr lang="de-DE" sz="1600" dirty="0"/>
              <a:t>. ÖBV HPT. </a:t>
            </a:r>
          </a:p>
          <a:p>
            <a:pPr>
              <a:lnSpc>
                <a:spcPct val="100000"/>
              </a:lnSpc>
              <a:spcBef>
                <a:spcPts val="600"/>
              </a:spcBef>
            </a:pPr>
            <a:r>
              <a:rPr lang="de-DE" sz="1600" dirty="0"/>
              <a:t>Götze, D., Selter, C., &amp; Zannetin, E. (2019). </a:t>
            </a:r>
            <a:r>
              <a:rPr lang="de-DE" sz="1600" i="1" dirty="0"/>
              <a:t>Das KIRA-Buch: Kinder rechnen anders.</a:t>
            </a:r>
            <a:r>
              <a:rPr lang="de-DE" sz="1600" dirty="0"/>
              <a:t> Verstehen und Fördern im Mathematikunterricht. Kallmeyer.</a:t>
            </a:r>
          </a:p>
          <a:p>
            <a:pPr>
              <a:lnSpc>
                <a:spcPct val="100000"/>
              </a:lnSpc>
              <a:spcBef>
                <a:spcPts val="600"/>
              </a:spcBef>
            </a:pPr>
            <a:r>
              <a:rPr lang="de-DE" sz="1600" dirty="0" err="1"/>
              <a:t>Häsel</a:t>
            </a:r>
            <a:r>
              <a:rPr lang="de-DE" sz="1600" dirty="0"/>
              <a:t>-Weide, U., Nührenbörger, M, Moser Opitz, E. &amp; Wittich, C. (2013). </a:t>
            </a:r>
            <a:r>
              <a:rPr lang="de-DE" sz="1600" i="1" dirty="0"/>
              <a:t>Ablösung vom zählenden Rechnen</a:t>
            </a:r>
            <a:r>
              <a:rPr lang="de-DE" sz="1600" dirty="0"/>
              <a:t>. Kallmeyer.</a:t>
            </a:r>
          </a:p>
          <a:p>
            <a:pPr>
              <a:lnSpc>
                <a:spcPct val="100000"/>
              </a:lnSpc>
            </a:pPr>
            <a:r>
              <a:rPr lang="de-DE" sz="1600" dirty="0"/>
              <a:t>Ministerium für Schule und Bildung des Landes NRW (2021). </a:t>
            </a:r>
            <a:r>
              <a:rPr lang="de-DE" sz="1600" i="1" dirty="0"/>
              <a:t>Lehrpläne für die Primarstufe in Nordrhein-Westfalen</a:t>
            </a:r>
            <a:r>
              <a:rPr lang="de-DE" sz="1600" dirty="0"/>
              <a:t>. https://</a:t>
            </a:r>
            <a:r>
              <a:rPr lang="de-DE" sz="1600" dirty="0" err="1"/>
              <a:t>www.schulentwicklung.nrw.de</a:t>
            </a:r>
            <a:r>
              <a:rPr lang="de-DE" sz="1600" dirty="0"/>
              <a:t>/</a:t>
            </a:r>
            <a:r>
              <a:rPr lang="de-DE" sz="1600" dirty="0" err="1"/>
              <a:t>lehrplaene</a:t>
            </a:r>
            <a:r>
              <a:rPr lang="de-DE" sz="1600" dirty="0"/>
              <a:t>/</a:t>
            </a:r>
            <a:r>
              <a:rPr lang="de-DE" sz="1600" dirty="0" err="1"/>
              <a:t>upload</a:t>
            </a:r>
            <a:r>
              <a:rPr lang="de-DE" sz="1600" dirty="0"/>
              <a:t>/</a:t>
            </a:r>
            <a:r>
              <a:rPr lang="de-DE" sz="1600" dirty="0" err="1"/>
              <a:t>klp_PS</a:t>
            </a:r>
            <a:r>
              <a:rPr lang="de-DE" sz="1600" dirty="0"/>
              <a:t>/ps_lp_sammelband_2021_08_02.pdf </a:t>
            </a:r>
          </a:p>
          <a:p>
            <a:pPr>
              <a:lnSpc>
                <a:spcPct val="100000"/>
              </a:lnSpc>
            </a:pPr>
            <a:r>
              <a:rPr lang="de-DE" sz="1600" b="0" i="0" u="none" strike="noStrike" dirty="0">
                <a:effectLst/>
              </a:rPr>
              <a:t>PIKAS-Team (2020). </a:t>
            </a:r>
            <a:r>
              <a:rPr lang="de-DE" sz="1600" b="0" i="1" u="none" strike="noStrike" dirty="0">
                <a:effectLst/>
              </a:rPr>
              <a:t>Rechenschwierigkeiten vermeiden. Hintergrundwissen und Unterrichtsanregungen für die Schuleingangsphase</a:t>
            </a:r>
            <a:r>
              <a:rPr lang="de-DE" sz="1600" b="0" i="0" u="none" strike="noStrike" dirty="0">
                <a:effectLst/>
              </a:rPr>
              <a:t>. Ministerium für Schule und Bildung des Landes Nordrhein-Westfalen (Hrsg.). https://pikas.dzlm.de/</a:t>
            </a:r>
            <a:r>
              <a:rPr lang="de-DE" sz="1600" b="0" i="0" u="none" strike="noStrike" dirty="0" err="1">
                <a:effectLst/>
              </a:rPr>
              <a:t>node</a:t>
            </a:r>
            <a:r>
              <a:rPr lang="de-DE" sz="1600" b="0" i="0" u="none" strike="noStrike" dirty="0">
                <a:effectLst/>
              </a:rPr>
              <a:t>/1219</a:t>
            </a:r>
          </a:p>
          <a:p>
            <a:pPr>
              <a:lnSpc>
                <a:spcPct val="100000"/>
              </a:lnSpc>
            </a:pPr>
            <a:endParaRPr lang="de-DE" sz="1600" dirty="0"/>
          </a:p>
          <a:p>
            <a:endParaRPr lang="de-DE" dirty="0"/>
          </a:p>
        </p:txBody>
      </p:sp>
    </p:spTree>
    <p:extLst>
      <p:ext uri="{BB962C8B-B14F-4D97-AF65-F5344CB8AC3E}">
        <p14:creationId xmlns:p14="http://schemas.microsoft.com/office/powerpoint/2010/main" val="1159073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99</a:t>
            </a:fld>
            <a:endParaRPr lang="de-DE" dirty="0"/>
          </a:p>
        </p:txBody>
      </p:sp>
      <p:sp>
        <p:nvSpPr>
          <p:cNvPr id="3" name="Inhaltsplatzhalter 2"/>
          <p:cNvSpPr>
            <a:spLocks noGrp="1"/>
          </p:cNvSpPr>
          <p:nvPr>
            <p:ph idx="1"/>
          </p:nvPr>
        </p:nvSpPr>
        <p:spPr>
          <a:xfrm>
            <a:off x="1096423" y="1267597"/>
            <a:ext cx="7009509" cy="4418617"/>
          </a:xfrm>
        </p:spPr>
        <p:txBody>
          <a:bodyPr/>
          <a:lstStyle/>
          <a:p>
            <a:pPr>
              <a:lnSpc>
                <a:spcPct val="100000"/>
              </a:lnSpc>
              <a:spcBef>
                <a:spcPts val="600"/>
              </a:spcBef>
            </a:pPr>
            <a:r>
              <a:rPr lang="de-DE" sz="1600" dirty="0"/>
              <a:t>Schulz, A. (2014). </a:t>
            </a:r>
            <a:r>
              <a:rPr lang="de-DE" sz="1600" i="1" dirty="0"/>
              <a:t>Fachdidaktisches Wissen von Grundschullehrkräften</a:t>
            </a:r>
            <a:r>
              <a:rPr lang="de-DE" sz="1600" dirty="0"/>
              <a:t>. </a:t>
            </a:r>
            <a:r>
              <a:rPr lang="de-DE" sz="1600" i="1" dirty="0"/>
              <a:t>Diagnose und Förderung bei besonderen Problemen beim Rechnenlernen</a:t>
            </a:r>
            <a:r>
              <a:rPr lang="de-DE" sz="1600" dirty="0"/>
              <a:t>. Springer Spektrum.</a:t>
            </a:r>
          </a:p>
          <a:p>
            <a:pPr>
              <a:lnSpc>
                <a:spcPct val="100000"/>
              </a:lnSpc>
              <a:spcBef>
                <a:spcPts val="600"/>
              </a:spcBef>
            </a:pPr>
            <a:r>
              <a:rPr lang="de-DE" sz="1600" dirty="0"/>
              <a:t>Selter, C., &amp; Zannetin, E. (2018). </a:t>
            </a:r>
            <a:r>
              <a:rPr lang="de-DE" sz="1600" i="1" dirty="0"/>
              <a:t>Mathematik unterrichten in der Grundschule. </a:t>
            </a:r>
            <a:r>
              <a:rPr lang="de-DE" sz="1600" dirty="0"/>
              <a:t>Inhalte – Leitideen – Beispiele. Kallmeyer.</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de-DE" sz="1600" dirty="0"/>
              <a:t>Wartha, S., &amp; Schulz, A. (2011). </a:t>
            </a:r>
            <a:r>
              <a:rPr lang="de-DE" sz="1600" i="1" dirty="0"/>
              <a:t>Aufbau von Grundvorstellungen (nicht nur) bei besonderen Schwierigkeiten im Rechnen</a:t>
            </a:r>
            <a:r>
              <a:rPr lang="de-DE" sz="1600" dirty="0"/>
              <a:t>. http://www.sinus-an-grundschulen.de/fileadmin/uploads/Material_aus_SGS/</a:t>
            </a:r>
            <a:r>
              <a:rPr lang="de-DE" sz="1600" dirty="0" err="1"/>
              <a:t>Handreichung_WarthaSchulz.pdf</a:t>
            </a:r>
            <a:endParaRPr lang="de-DE" sz="1600" dirty="0"/>
          </a:p>
          <a:p>
            <a:pPr marL="0" marR="0" lvl="0" indent="0" algn="l" defTabSz="914400" rtl="0" eaLnBrk="1" fontAlgn="auto" latinLnBrk="0" hangingPunct="1">
              <a:lnSpc>
                <a:spcPct val="100000"/>
              </a:lnSpc>
              <a:spcBef>
                <a:spcPts val="1000"/>
              </a:spcBef>
              <a:spcAft>
                <a:spcPts val="0"/>
              </a:spcAft>
              <a:buClrTx/>
              <a:buSzTx/>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00000"/>
              </a:lnSpc>
              <a:spcBef>
                <a:spcPts val="600"/>
              </a:spcBef>
            </a:pPr>
            <a:endParaRPr lang="de-DE" sz="1600" dirty="0"/>
          </a:p>
          <a:p>
            <a:endParaRPr lang="de-DE" dirty="0"/>
          </a:p>
        </p:txBody>
      </p:sp>
    </p:spTree>
    <p:extLst>
      <p:ext uri="{BB962C8B-B14F-4D97-AF65-F5344CB8AC3E}">
        <p14:creationId xmlns:p14="http://schemas.microsoft.com/office/powerpoint/2010/main" val="1669851113"/>
      </p:ext>
    </p:extLst>
  </p:cSld>
  <p:clrMapOvr>
    <a:masterClrMapping/>
  </p:clrMapOvr>
</p:sld>
</file>

<file path=ppt/theme/theme1.xml><?xml version="1.0" encoding="utf-8"?>
<a:theme xmlns:a="http://schemas.openxmlformats.org/drawingml/2006/main" name="Folienmaster_aktue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9643</Words>
  <Application>Microsoft Office PowerPoint</Application>
  <PresentationFormat>Bildschirmpräsentation (4:3)</PresentationFormat>
  <Paragraphs>1327</Paragraphs>
  <Slides>100</Slides>
  <Notes>90</Notes>
  <HiddenSlides>30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100</vt:i4>
      </vt:variant>
    </vt:vector>
  </HeadingPairs>
  <TitlesOfParts>
    <vt:vector size="109" baseType="lpstr">
      <vt:lpstr>Arial</vt:lpstr>
      <vt:lpstr>Calibri</vt:lpstr>
      <vt:lpstr>Comic Sans MS</vt:lpstr>
      <vt:lpstr>Grundschrift</vt:lpstr>
      <vt:lpstr>Open Sans</vt:lpstr>
      <vt:lpstr>OpenSans</vt:lpstr>
      <vt:lpstr>Roboto</vt:lpstr>
      <vt:lpstr>Wingdings</vt:lpstr>
      <vt:lpstr>Folienmaster_aktuell</vt:lpstr>
      <vt:lpstr>Nicht zählendes Rechnen: 1+1 und 1-1</vt:lpstr>
      <vt:lpstr>PowerPoint-Präsentation</vt:lpstr>
      <vt:lpstr>PowerPoint-Präsentation</vt:lpstr>
      <vt:lpstr>Arithmetische Basiskompetenzen sichern – Rechenschwierigkeiten vermeiden  </vt:lpstr>
      <vt:lpstr>Hintergrundinfos</vt:lpstr>
      <vt:lpstr>Hintergrundinfos</vt:lpstr>
      <vt:lpstr>Gliederung</vt:lpstr>
      <vt:lpstr>Gliederung</vt:lpstr>
      <vt:lpstr>Hintergrundinfos</vt:lpstr>
      <vt:lpstr>Hintergrundinfos</vt:lpstr>
      <vt:lpstr>Reflexion des Erprobungsauftrags</vt:lpstr>
      <vt:lpstr>Reflexion des Erprobungsauftrags</vt:lpstr>
      <vt:lpstr>Gliederung</vt:lpstr>
      <vt:lpstr>Hintergrundinfos</vt:lpstr>
      <vt:lpstr>Hintergrundinfos</vt:lpstr>
      <vt:lpstr>Bedeutung und Kompetenzerwartungen</vt:lpstr>
      <vt:lpstr>Bedeutung und Kompetenzerwartungen</vt:lpstr>
      <vt:lpstr>Hintergrundinfos</vt:lpstr>
      <vt:lpstr>Bedeutung und Kompetenzerwartungen</vt:lpstr>
      <vt:lpstr>Bedeutung und Kompetenzerwartungen</vt:lpstr>
      <vt:lpstr>Bedeutung und Kompetenzerwartungen</vt:lpstr>
      <vt:lpstr>Bedeutung und Kompetenzerwartungen</vt:lpstr>
      <vt:lpstr>Hintergrundinfos</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Hintergrundinfos</vt:lpstr>
      <vt:lpstr>Bedeutung und Kompetenzerwartungen</vt:lpstr>
      <vt:lpstr>Bedeutung und Kompetenzerwartungen</vt:lpstr>
      <vt:lpstr>Bedeutung und Kompetenzerwartungen</vt:lpstr>
      <vt:lpstr>Bedeutung und Kompetenzerwartungen</vt:lpstr>
      <vt:lpstr>Gliederung</vt:lpstr>
      <vt:lpstr>Hintergrundinfos</vt:lpstr>
      <vt:lpstr>Hintergrundinfos</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Einfache Aufgaben thematisieren</vt:lpstr>
      <vt:lpstr>Gliederung</vt:lpstr>
      <vt:lpstr>Hintergrundinfos</vt:lpstr>
      <vt:lpstr>Ableitungsstrategien nutzen</vt:lpstr>
      <vt:lpstr>Hintergrundinfos</vt:lpstr>
      <vt:lpstr>Ableitungsstrategien nutzen</vt:lpstr>
      <vt:lpstr>Ableitungsstrategien nutzen</vt:lpstr>
      <vt:lpstr>Ableitungsstrategien nutzen</vt:lpstr>
      <vt:lpstr>Ableitungsstrategien nutzen</vt:lpstr>
      <vt:lpstr>Ableitungsstrategien nutzen</vt:lpstr>
      <vt:lpstr>Ableitungsstrategien nutzen</vt:lpstr>
      <vt:lpstr>Ableitungsstrategien nutzen</vt:lpstr>
      <vt:lpstr>Ableitungsstrategien nutzen</vt:lpstr>
      <vt:lpstr>Ableitungsstrategien nutzen</vt:lpstr>
      <vt:lpstr>Ableitungsstrategien nutzen</vt:lpstr>
      <vt:lpstr>Ableitungsstrategien nutzen</vt:lpstr>
      <vt:lpstr>Gliederung</vt:lpstr>
      <vt:lpstr>Hintergrundinfos</vt:lpstr>
      <vt:lpstr>Basisfakten abrufen</vt:lpstr>
      <vt:lpstr>Basisfakten abrufen</vt:lpstr>
      <vt:lpstr>Basisfakten abrufen</vt:lpstr>
      <vt:lpstr>Basisfakten abrufen</vt:lpstr>
      <vt:lpstr>Basisfakten abrufen</vt:lpstr>
      <vt:lpstr>Gliederung</vt:lpstr>
      <vt:lpstr>Reflexion und Erprobungsauftrag</vt:lpstr>
      <vt:lpstr>Reflexion und Erprobungsauftrag</vt:lpstr>
      <vt:lpstr>Reflexion und Erprobungsauftrag</vt:lpstr>
      <vt:lpstr>PowerPoint-Präsentation</vt:lpstr>
      <vt:lpstr>PowerPoint-Präsentation</vt:lpstr>
      <vt:lpstr>PowerPoint-Präsentation</vt:lpstr>
      <vt:lpstr>Literatur</vt:lpstr>
      <vt:lpstr>Literatur</vt:lpstr>
      <vt:lpstr>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Eva Rabiega</cp:lastModifiedBy>
  <cp:revision>1547</cp:revision>
  <dcterms:created xsi:type="dcterms:W3CDTF">2021-10-04T08:50:15Z</dcterms:created>
  <dcterms:modified xsi:type="dcterms:W3CDTF">2024-04-14T09:15:11Z</dcterms:modified>
</cp:coreProperties>
</file>