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09" r:id="rId1"/>
    <p:sldMasterId id="2147483821" r:id="rId2"/>
  </p:sldMasterIdLst>
  <p:notesMasterIdLst>
    <p:notesMasterId r:id="rId74"/>
  </p:notesMasterIdLst>
  <p:handoutMasterIdLst>
    <p:handoutMasterId r:id="rId75"/>
  </p:handoutMasterIdLst>
  <p:sldIdLst>
    <p:sldId id="2675" r:id="rId3"/>
    <p:sldId id="3222" r:id="rId4"/>
    <p:sldId id="3223" r:id="rId5"/>
    <p:sldId id="2715" r:id="rId6"/>
    <p:sldId id="2744" r:id="rId7"/>
    <p:sldId id="3244" r:id="rId8"/>
    <p:sldId id="3262" r:id="rId9"/>
    <p:sldId id="3263" r:id="rId10"/>
    <p:sldId id="2746" r:id="rId11"/>
    <p:sldId id="3271" r:id="rId12"/>
    <p:sldId id="652" r:id="rId13"/>
    <p:sldId id="2820" r:id="rId14"/>
    <p:sldId id="3264" r:id="rId15"/>
    <p:sldId id="3277" r:id="rId16"/>
    <p:sldId id="3278" r:id="rId17"/>
    <p:sldId id="2767" r:id="rId18"/>
    <p:sldId id="2768" r:id="rId19"/>
    <p:sldId id="2802" r:id="rId20"/>
    <p:sldId id="2803" r:id="rId21"/>
    <p:sldId id="3128" r:id="rId22"/>
    <p:sldId id="2724" r:id="rId23"/>
    <p:sldId id="2725" r:id="rId24"/>
    <p:sldId id="2726" r:id="rId25"/>
    <p:sldId id="1525" r:id="rId26"/>
    <p:sldId id="3134" r:id="rId27"/>
    <p:sldId id="3265" r:id="rId28"/>
    <p:sldId id="1438" r:id="rId29"/>
    <p:sldId id="1447" r:id="rId30"/>
    <p:sldId id="1448" r:id="rId31"/>
    <p:sldId id="2765" r:id="rId32"/>
    <p:sldId id="1498" r:id="rId33"/>
    <p:sldId id="1499" r:id="rId34"/>
    <p:sldId id="1430" r:id="rId35"/>
    <p:sldId id="2764" r:id="rId36"/>
    <p:sldId id="2821" r:id="rId37"/>
    <p:sldId id="2822" r:id="rId38"/>
    <p:sldId id="2762" r:id="rId39"/>
    <p:sldId id="2763" r:id="rId40"/>
    <p:sldId id="3268" r:id="rId41"/>
    <p:sldId id="3269" r:id="rId42"/>
    <p:sldId id="3256" r:id="rId43"/>
    <p:sldId id="1451" r:id="rId44"/>
    <p:sldId id="1552" r:id="rId45"/>
    <p:sldId id="3261" r:id="rId46"/>
    <p:sldId id="3273" r:id="rId47"/>
    <p:sldId id="3274" r:id="rId48"/>
    <p:sldId id="2839" r:id="rId49"/>
    <p:sldId id="2677" r:id="rId50"/>
    <p:sldId id="3270" r:id="rId51"/>
    <p:sldId id="2672" r:id="rId52"/>
    <p:sldId id="2791" r:id="rId53"/>
    <p:sldId id="2793" r:id="rId54"/>
    <p:sldId id="3255" r:id="rId55"/>
    <p:sldId id="1196" r:id="rId56"/>
    <p:sldId id="3275" r:id="rId57"/>
    <p:sldId id="3254" r:id="rId58"/>
    <p:sldId id="2823" r:id="rId59"/>
    <p:sldId id="2824" r:id="rId60"/>
    <p:sldId id="2812" r:id="rId61"/>
    <p:sldId id="3276" r:id="rId62"/>
    <p:sldId id="3245" r:id="rId63"/>
    <p:sldId id="3242" r:id="rId64"/>
    <p:sldId id="1465" r:id="rId65"/>
    <p:sldId id="2795" r:id="rId66"/>
    <p:sldId id="3272" r:id="rId67"/>
    <p:sldId id="2796" r:id="rId68"/>
    <p:sldId id="2797" r:id="rId69"/>
    <p:sldId id="1268" r:id="rId70"/>
    <p:sldId id="3279" r:id="rId71"/>
    <p:sldId id="1394" r:id="rId72"/>
    <p:sldId id="2800" r:id="rId73"/>
  </p:sldIdLst>
  <p:sldSz cx="9144000" cy="6858000" type="screen4x3"/>
  <p:notesSz cx="9144000" cy="6858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Hauptabschnitt" id="{533D3421-6C13-4B52-B2D5-19D29895A86D}">
          <p14:sldIdLst>
            <p14:sldId id="2675"/>
            <p14:sldId id="3222"/>
            <p14:sldId id="3223"/>
            <p14:sldId id="2715"/>
            <p14:sldId id="2744"/>
            <p14:sldId id="3244"/>
            <p14:sldId id="3262"/>
            <p14:sldId id="3263"/>
            <p14:sldId id="2746"/>
            <p14:sldId id="3271"/>
            <p14:sldId id="652"/>
            <p14:sldId id="2820"/>
            <p14:sldId id="3264"/>
            <p14:sldId id="3277"/>
            <p14:sldId id="3278"/>
            <p14:sldId id="2767"/>
            <p14:sldId id="2768"/>
            <p14:sldId id="2802"/>
            <p14:sldId id="2803"/>
            <p14:sldId id="3128"/>
            <p14:sldId id="2724"/>
            <p14:sldId id="2725"/>
            <p14:sldId id="2726"/>
            <p14:sldId id="1525"/>
            <p14:sldId id="3134"/>
            <p14:sldId id="3265"/>
            <p14:sldId id="1438"/>
            <p14:sldId id="1447"/>
            <p14:sldId id="1448"/>
            <p14:sldId id="2765"/>
            <p14:sldId id="1498"/>
            <p14:sldId id="1499"/>
            <p14:sldId id="1430"/>
            <p14:sldId id="2764"/>
            <p14:sldId id="2821"/>
            <p14:sldId id="2822"/>
            <p14:sldId id="2762"/>
            <p14:sldId id="2763"/>
            <p14:sldId id="3268"/>
            <p14:sldId id="3269"/>
            <p14:sldId id="3256"/>
            <p14:sldId id="1451"/>
            <p14:sldId id="1552"/>
            <p14:sldId id="3261"/>
            <p14:sldId id="3273"/>
            <p14:sldId id="3274"/>
            <p14:sldId id="2839"/>
            <p14:sldId id="2677"/>
            <p14:sldId id="3270"/>
            <p14:sldId id="2672"/>
            <p14:sldId id="2791"/>
            <p14:sldId id="2793"/>
            <p14:sldId id="3255"/>
            <p14:sldId id="1196"/>
            <p14:sldId id="3275"/>
            <p14:sldId id="3254"/>
            <p14:sldId id="2823"/>
            <p14:sldId id="2824"/>
            <p14:sldId id="2812"/>
            <p14:sldId id="3276"/>
            <p14:sldId id="3245"/>
            <p14:sldId id="3242"/>
            <p14:sldId id="1465"/>
            <p14:sldId id="2795"/>
            <p14:sldId id="3272"/>
            <p14:sldId id="2796"/>
            <p14:sldId id="2797"/>
            <p14:sldId id="1268"/>
            <p14:sldId id="3279"/>
            <p14:sldId id="1394"/>
            <p14:sldId id="2800"/>
          </p14:sldIdLst>
        </p14:section>
      </p14:sectionLst>
    </p:ext>
    <p:ext uri="{EFAFB233-063F-42B5-8137-9DF3F51BA10A}">
      <p15:sldGuideLst xmlns:p15="http://schemas.microsoft.com/office/powerpoint/2012/main">
        <p15:guide id="8" pos="5760" userDrawn="1">
          <p15:clr>
            <a:srgbClr val="A4A3A4"/>
          </p15:clr>
        </p15:guide>
        <p15:guide id="9"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9512DA-3C52-0E03-3D27-59B229F778A3}" name="Nicole Seidel" initials="NS" userId="S::nseidel@on.wwu.de::e259ab0e-9244-4143-8a4c-03cf7af926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Pancakes" initials="PP" lastIdx="1" clrIdx="0"/>
  <p:cmAuthor id="2" name="Regine Brandtner" initials="RB" lastIdx="2" clrIdx="1"/>
  <p:cmAuthor id="3" name="Franziska Frenzel" initials="FF" lastIdx="4" clrIdx="2"/>
  <p:cmAuthor id="4" name="Nicole Seidel" initials="NS" lastIdx="1" clrIdx="3"/>
  <p:cmAuthor id="5" name="jojo.brandt@web.de" initials="j" lastIdx="2" clrIdx="4"/>
  <p:cmAuthor id="6" name="Daniela Götze" initials="DG" lastIdx="6" clrIdx="5"/>
  <p:cmAuthor id="7" name="Franziska Siebel" initials="FS" lastIdx="160" clrIdx="6"/>
  <p:cmAuthor id="8" name="Daniela Götze" initials="DG [2]" lastIdx="49" clrIdx="7"/>
  <p:cmAuthor id="9" name="Marlen Retke" initials="MR" lastIdx="29" clrIdx="8"/>
  <p:cmAuthor id="10" name="Luise Eichholz" initials="LE" lastIdx="28" clrIdx="9"/>
  <p:cmAuthor id="11" name="Janina" initials="J" lastIdx="52" clrIdx="10"/>
  <p:cmAuthor id="12" name="Janina Klammt" initials="JK" lastIdx="4" clrIdx="11"/>
  <p:cmAuthor id="13" name="Ben Weiß" initials="BW" lastIdx="64" clrIdx="12">
    <p:extLst>
      <p:ext uri="{19B8F6BF-5375-455C-9EA6-DF929625EA0E}">
        <p15:presenceInfo xmlns:p15="http://schemas.microsoft.com/office/powerpoint/2012/main" userId="c5c0338bf4e01031" providerId="Windows Live"/>
      </p:ext>
    </p:extLst>
  </p:cmAuthor>
  <p:cmAuthor id="14" name="Rene Schlüter" initials="RS" lastIdx="78" clrIdx="13">
    <p:extLst>
      <p:ext uri="{19B8F6BF-5375-455C-9EA6-DF929625EA0E}">
        <p15:presenceInfo xmlns:p15="http://schemas.microsoft.com/office/powerpoint/2012/main" userId="162d892549bb2eab" providerId="Windows Live"/>
      </p:ext>
    </p:extLst>
  </p:cmAuthor>
  <p:cmAuthor id="15" name="Julia Westerhaus" initials="JW" lastIdx="87" clrIdx="14">
    <p:extLst>
      <p:ext uri="{19B8F6BF-5375-455C-9EA6-DF929625EA0E}">
        <p15:presenceInfo xmlns:p15="http://schemas.microsoft.com/office/powerpoint/2012/main" userId="S::Julia.westerhaus@schulen-gelsenkirchen.de::63781bce-aa0e-4488-b927-d9a5702c4dc4" providerId="AD"/>
      </p:ext>
    </p:extLst>
  </p:cmAuthor>
  <p:cmAuthor id="16" name="Elena Zannetin" initials="MOU" lastIdx="1" clrIdx="15"/>
  <p:cmAuthor id="17" name="René" initials="R" lastIdx="9" clrIdx="16">
    <p:extLst>
      <p:ext uri="{19B8F6BF-5375-455C-9EA6-DF929625EA0E}">
        <p15:presenceInfo xmlns:p15="http://schemas.microsoft.com/office/powerpoint/2012/main" userId="René" providerId="None"/>
      </p:ext>
    </p:extLst>
  </p:cmAuthor>
  <p:cmAuthor id="18" name="Nina Glasmeyer" initials="NG" lastIdx="18" clrIdx="17"/>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24A4A4"/>
    <a:srgbClr val="0432FF"/>
    <a:srgbClr val="FDECD3"/>
    <a:srgbClr val="FCE1B9"/>
    <a:srgbClr val="F8B44F"/>
    <a:srgbClr val="327A86"/>
    <a:srgbClr val="737373"/>
    <a:srgbClr val="CCDEE1"/>
    <a:srgbClr val="A441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29" autoAdjust="0"/>
    <p:restoredTop sz="78446" autoAdjust="0"/>
  </p:normalViewPr>
  <p:slideViewPr>
    <p:cSldViewPr snapToGrid="0">
      <p:cViewPr varScale="1">
        <p:scale>
          <a:sx n="93" d="100"/>
          <a:sy n="93" d="100"/>
        </p:scale>
        <p:origin x="2118" y="90"/>
      </p:cViewPr>
      <p:guideLst>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2083"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dirty="0">
              <a:latin typeface="Calibri Normal" charset="0"/>
            </a:endParaRPr>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3C42287-BBCD-194E-8FCC-4BC0753B332B}" type="datetimeFigureOut">
              <a:rPr lang="de-DE" smtClean="0">
                <a:latin typeface="Calibri Normal" charset="0"/>
              </a:rPr>
              <a:pPr/>
              <a:t>14.04.2024</a:t>
            </a:fld>
            <a:endParaRPr lang="de-DE" dirty="0">
              <a:latin typeface="Calibri Normal" charset="0"/>
            </a:endParaRPr>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dirty="0">
              <a:latin typeface="Calibri Normal" charset="0"/>
            </a:endParaRPr>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02F6D5D-152F-9C4D-8D9D-F0D4C7E2218B}" type="slidenum">
              <a:rPr lang="de-DE" smtClean="0">
                <a:latin typeface="Calibri Normal" charset="0"/>
              </a:rPr>
              <a:pPr/>
              <a:t>‹Nr.›</a:t>
            </a:fld>
            <a:endParaRPr lang="de-DE" dirty="0">
              <a:latin typeface="Calibri Normal" charset="0"/>
            </a:endParaRPr>
          </a:p>
        </p:txBody>
      </p:sp>
    </p:spTree>
    <p:extLst>
      <p:ext uri="{BB962C8B-B14F-4D97-AF65-F5344CB8AC3E}">
        <p14:creationId xmlns:p14="http://schemas.microsoft.com/office/powerpoint/2010/main" val="469402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Calibri Normal" charset="0"/>
              </a:defRPr>
            </a:lvl1pPr>
          </a:lstStyle>
          <a:p>
            <a:endParaRPr lang="de-DE" dirty="0"/>
          </a:p>
        </p:txBody>
      </p:sp>
      <p:sp>
        <p:nvSpPr>
          <p:cNvPr id="10243" name="Rectangle 3"/>
          <p:cNvSpPr>
            <a:spLocks noGrp="1" noChangeArrowheads="1"/>
          </p:cNvSpPr>
          <p:nvPr>
            <p:ph type="dt"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Calibri Normal" charset="0"/>
              </a:defRPr>
            </a:lvl1pPr>
          </a:lstStyle>
          <a:p>
            <a:endParaRPr lang="de-DE" dirty="0"/>
          </a:p>
        </p:txBody>
      </p:sp>
      <p:sp>
        <p:nvSpPr>
          <p:cNvPr id="1024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46"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Calibri Normal" charset="0"/>
              </a:defRPr>
            </a:lvl1pPr>
          </a:lstStyle>
          <a:p>
            <a:endParaRPr lang="de-DE" dirty="0"/>
          </a:p>
        </p:txBody>
      </p:sp>
      <p:sp>
        <p:nvSpPr>
          <p:cNvPr id="10247"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Calibri Normal" charset="0"/>
              </a:defRPr>
            </a:lvl1pPr>
          </a:lstStyle>
          <a:p>
            <a:fld id="{FAF12454-57A3-5346-8AD1-8A7E704F94A5}" type="slidenum">
              <a:rPr lang="de-DE" smtClean="0"/>
              <a:pPr/>
              <a:t>‹Nr.›</a:t>
            </a:fld>
            <a:endParaRPr lang="de-DE" dirty="0"/>
          </a:p>
        </p:txBody>
      </p:sp>
    </p:spTree>
    <p:extLst>
      <p:ext uri="{BB962C8B-B14F-4D97-AF65-F5344CB8AC3E}">
        <p14:creationId xmlns:p14="http://schemas.microsoft.com/office/powerpoint/2010/main" val="229454030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b="0" i="0" kern="1200">
        <a:solidFill>
          <a:schemeClr val="tx1"/>
        </a:solidFill>
        <a:latin typeface="Calibri Normal" charset="0"/>
        <a:ea typeface="ＭＳ Ｐゴシック" charset="-128"/>
        <a:cs typeface="ＭＳ Ｐゴシック" charset="-128"/>
      </a:defRPr>
    </a:lvl1pPr>
    <a:lvl2pPr marL="457200" algn="l" rtl="0" fontAlgn="base">
      <a:spcBef>
        <a:spcPct val="30000"/>
      </a:spcBef>
      <a:spcAft>
        <a:spcPct val="0"/>
      </a:spcAft>
      <a:defRPr sz="1200" b="0" i="0" kern="1200">
        <a:solidFill>
          <a:schemeClr val="tx1"/>
        </a:solidFill>
        <a:latin typeface="Calibri Normal" charset="0"/>
        <a:ea typeface="ＭＳ Ｐゴシック" charset="-128"/>
        <a:cs typeface="+mn-cs"/>
      </a:defRPr>
    </a:lvl2pPr>
    <a:lvl3pPr marL="914400" algn="l" rtl="0" fontAlgn="base">
      <a:spcBef>
        <a:spcPct val="30000"/>
      </a:spcBef>
      <a:spcAft>
        <a:spcPct val="0"/>
      </a:spcAft>
      <a:defRPr sz="1200" b="0" i="0" kern="1200">
        <a:solidFill>
          <a:schemeClr val="tx1"/>
        </a:solidFill>
        <a:latin typeface="Calibri Normal" charset="0"/>
        <a:ea typeface="ＭＳ Ｐゴシック" charset="-128"/>
        <a:cs typeface="+mn-cs"/>
      </a:defRPr>
    </a:lvl3pPr>
    <a:lvl4pPr marL="1371600" algn="l" rtl="0" fontAlgn="base">
      <a:spcBef>
        <a:spcPct val="30000"/>
      </a:spcBef>
      <a:spcAft>
        <a:spcPct val="0"/>
      </a:spcAft>
      <a:defRPr sz="1200" b="0" i="0" kern="1200">
        <a:solidFill>
          <a:schemeClr val="tx1"/>
        </a:solidFill>
        <a:latin typeface="Calibri Normal" charset="0"/>
        <a:ea typeface="ＭＳ Ｐゴシック" charset="-128"/>
        <a:cs typeface="+mn-cs"/>
      </a:defRPr>
    </a:lvl4pPr>
    <a:lvl5pPr marL="1828800" algn="l" rtl="0" fontAlgn="base">
      <a:spcBef>
        <a:spcPct val="30000"/>
      </a:spcBef>
      <a:spcAft>
        <a:spcPct val="0"/>
      </a:spcAft>
      <a:defRPr sz="1200" b="0" i="0" kern="1200">
        <a:solidFill>
          <a:schemeClr val="tx1"/>
        </a:solidFill>
        <a:latin typeface="Calibri Norm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a:t>
            </a:fld>
            <a:endParaRPr lang="de-DE" dirty="0"/>
          </a:p>
        </p:txBody>
      </p:sp>
    </p:spTree>
    <p:extLst>
      <p:ext uri="{BB962C8B-B14F-4D97-AF65-F5344CB8AC3E}">
        <p14:creationId xmlns:p14="http://schemas.microsoft.com/office/powerpoint/2010/main" val="374417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dirty="0"/>
              <a:t>Um die Kernaussage dieser Folien zu vertiefen bzw. durch Selbsterfahrungen nachhaltiger zu machen, können Sie die Lehrkräfte bitten, die Aufgabe 0,2 · 0,2 zu rechnen und das Ergebnis zu erklären. Häufig wird die falsche Antwort 0,4 statt 0,04 genannt (typischer Fehler durch auswendig gelerntes 1·1). Erst die Bedeutungsebene erklärt, dass eigentlich von 0,2 nur ein Teil genommen werden soll, also das Ergebnis des Produkts kleiner sein muss. 0,2 · 0,2 bedeutet, man möchte nur ein Fünftel von einem Fünftel (einen Kuchen in 5 Stücke teilen und eins dieser Stücke nochmals in 5 Stücke teilen). Das ist bezogen auf das Ganze ein Fünfundzwanzigstel, also 0,04.</a:t>
            </a:r>
          </a:p>
          <a:p>
            <a:r>
              <a:rPr lang="de-DE" sz="1200" dirty="0"/>
              <a:t>Die Folien 18 und 19 nehmen mit einem Blick auf die Kompetenzerwartungen des Lehrplans NRW den zeitlichen Druck, den viele Lehrkräfte haben: Die </a:t>
            </a:r>
            <a:r>
              <a:rPr lang="de-DE" sz="1200" dirty="0" err="1"/>
              <a:t>Einmaleinsaufgaben</a:t>
            </a:r>
            <a:r>
              <a:rPr lang="de-DE" sz="1200" dirty="0"/>
              <a:t> sollen erst Ende des 4. Schuljahres automatisiert wiedergegeben werden können.</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986610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2602129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Ableiten wird oftmals als „zu schwer“ für die mathematisch schwächeren Kinder empfunden. </a:t>
            </a:r>
          </a:p>
          <a:p>
            <a:r>
              <a:rPr lang="de-DE" dirty="0"/>
              <a:t>Studien belegen aber, dass das Ableiten Vorteile gegenüber dem Auswendiglernen hat – vor allem bei leistungsschwächeren Kindern. </a:t>
            </a:r>
          </a:p>
          <a:p>
            <a:r>
              <a:rPr lang="de-DE" dirty="0"/>
              <a:t>Wie könnte man die Kinder nun in ihren Denkprozessen unterstützen? Das Veranschaulichen (z. B. am Punktefeld) kann den Kindern Denkfehler verdeutlichen und beim Aufbau von Vorstellungen unterstützen.</a:t>
            </a:r>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16</a:t>
            </a:fld>
            <a:endParaRPr lang="de-DE" dirty="0"/>
          </a:p>
        </p:txBody>
      </p:sp>
    </p:spTree>
    <p:extLst>
      <p:ext uri="{BB962C8B-B14F-4D97-AF65-F5344CB8AC3E}">
        <p14:creationId xmlns:p14="http://schemas.microsoft.com/office/powerpoint/2010/main" val="311682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Man könnte vermuten, dass die Kinder das Erklären von Zusammenhängen von </a:t>
            </a:r>
            <a:r>
              <a:rPr lang="de-DE" sz="1200" dirty="0"/>
              <a:t>1·1-</a:t>
            </a:r>
            <a:r>
              <a:rPr lang="de-DE" dirty="0"/>
              <a:t>Aufgaben nicht im Unterricht behandelt haben. Dieses Kinderdokument, das aus der gleichen Klasse stammt, zeigt deutlich, dass die Kinder anscheinend über Hilfsaufgaben gesprochen haben. Aber sie helfen dem Kind nicht. In dieser Veranstaltung werden noch Anregungen gegeben, wie Kinder das Ableiten verstehen können. Allerdings sind viele Lehrkräfte unsicher, ob das Ableiten vielleicht zu schwer für manche Kinder sei. Aber gerade weil das Ableiten von Aufgaben Kindern nicht immer leicht fällt, ist es sinnvoll und notwendig im Unterricht genügend Zeit dazu zu investieren.</a:t>
            </a:r>
          </a:p>
          <a:p>
            <a:r>
              <a:rPr lang="de-DE" dirty="0"/>
              <a:t>Denn die Unterrichtforschung zeigt, dass das Ableiten klare Vorteile gegenüber dem Auswendiglernen hat, weil es tragfähiger ist und Kompetenzen gefördert werden, die eine wichtige Voraussetzung für flexibles Rechnen sind.</a:t>
            </a:r>
          </a:p>
        </p:txBody>
      </p:sp>
      <p:sp>
        <p:nvSpPr>
          <p:cNvPr id="4" name="Foliennummernplatzhalter 3"/>
          <p:cNvSpPr>
            <a:spLocks noGrp="1"/>
          </p:cNvSpPr>
          <p:nvPr>
            <p:ph type="sldNum" sz="quarter" idx="10"/>
          </p:nvPr>
        </p:nvSpPr>
        <p:spPr/>
        <p:txBody>
          <a:bodyPr/>
          <a:lstStyle/>
          <a:p>
            <a:fld id="{FAF12454-57A3-5346-8AD1-8A7E704F94A5}" type="slidenum">
              <a:rPr lang="de-DE" smtClean="0"/>
              <a:pPr/>
              <a:t>17</a:t>
            </a:fld>
            <a:endParaRPr lang="de-DE" dirty="0"/>
          </a:p>
        </p:txBody>
      </p:sp>
    </p:spTree>
    <p:extLst>
      <p:ext uri="{BB962C8B-B14F-4D97-AF65-F5344CB8AC3E}">
        <p14:creationId xmlns:p14="http://schemas.microsoft.com/office/powerpoint/2010/main" val="94743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Nach den Richtlinien wird die automatisierte Wiedergabe aller Zahlensätze des kleinen 1·1 zum Ende der Klasse 4 angestrebt. Dies muss jedoch auf Grundlage der Fähigkeiten des Ableitens und Nutzen von Zahl- und Aufgabenbeziehungen geschehen. Ein isoliertes Inselwissen soll nicht erworben werden.(siehe nächste Folie)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4290143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3981307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additive Denken ist geprägt von Zwischenschritten und dem Zerlegen der einzelnen Summanden. Dieses Denken hilft bei der Lösung additiver Aufgaben, aber langfristig hilft es nicht (mehr) bei der Lösung multiplikativer Aufgabe wie z. B. 1/3 · 1/4</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fortgesetzte Addition ist der Zugang zur Multiplikation. Langfristig müssen die Kinder aber in der Lage sein, zumindest in Schritten/Sprüngen und damit in gleich großen Gruppe denken zu können. Bleiben sie bei der fortgesetzten Addition, kommen die Kinder mit dieser Vorstellung langfristig nicht weiter (siehe nächste Folie).</a:t>
            </a:r>
          </a:p>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22</a:t>
            </a:fld>
            <a:endParaRPr lang="de-DE" dirty="0"/>
          </a:p>
        </p:txBody>
      </p:sp>
    </p:spTree>
    <p:extLst>
      <p:ext uri="{BB962C8B-B14F-4D97-AF65-F5344CB8AC3E}">
        <p14:creationId xmlns:p14="http://schemas.microsoft.com/office/powerpoint/2010/main" val="295683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Sich vom additiven Denken zu lösen bedeutet, in ganzen Einheiten – in diesem Fall in Vierern – denken zu können. Das Zählen in Schritten darf nicht als stumpfes Aufsagen der Reihen verstanden werden, sondern z. B. als ein Springen am Zahlenstrahl: Einen Vierersprung weiter. Diese Vorstellung mündet in der Grundschule in der multiplikativen Deutung von 3·4 als 3 Vierer. Diese Denkweise ist übertragbar auf andere Zahlbereiche wie z. B. das Bruchrechnen. Dieses Verständnis von „Malrechnen“ ist langfristig tragbar, das additive Verständnis und auch das Aufsagen der Reihen nicht.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325657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a:t>
            </a:fld>
            <a:endParaRPr lang="de-DE" dirty="0"/>
          </a:p>
        </p:txBody>
      </p:sp>
    </p:spTree>
    <p:extLst>
      <p:ext uri="{BB962C8B-B14F-4D97-AF65-F5344CB8AC3E}">
        <p14:creationId xmlns:p14="http://schemas.microsoft.com/office/powerpoint/2010/main" val="2443122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1947697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29834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149767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2338904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3836172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1012165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Rechnen soll nicht bloß auf der symbolischen Ebene erfolgen, sondern immer auch mit Vorstellungen von Handlungen und Sachsituationen verbunden sein. </a:t>
            </a:r>
            <a:r>
              <a:rPr lang="de-DE" sz="1200" kern="1200" dirty="0">
                <a:solidFill>
                  <a:schemeClr val="tx1"/>
                </a:solidFill>
                <a:effectLst/>
                <a:latin typeface="+mn-lt"/>
                <a:ea typeface="+mn-ea"/>
                <a:cs typeface="+mn-cs"/>
              </a:rPr>
              <a:t>Auch nach der Automatisierung des 1+1/1-1 sollten die Lernenden beispielsweise also in der Lage sein, zu einer Aufgabe</a:t>
            </a:r>
            <a:r>
              <a:rPr lang="de-DE" sz="1200" kern="1200" baseline="0" dirty="0">
                <a:solidFill>
                  <a:schemeClr val="tx1"/>
                </a:solidFill>
                <a:effectLst/>
                <a:latin typeface="+mn-lt"/>
                <a:ea typeface="+mn-ea"/>
                <a:cs typeface="+mn-cs"/>
              </a:rPr>
              <a:t> eine</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Handlung </a:t>
            </a:r>
            <a:r>
              <a:rPr lang="de-DE" sz="1200" kern="1200" dirty="0">
                <a:solidFill>
                  <a:schemeClr val="tx1"/>
                </a:solidFill>
                <a:effectLst/>
                <a:latin typeface="+mn-lt"/>
                <a:ea typeface="+mn-ea"/>
                <a:cs typeface="+mn-cs"/>
              </a:rPr>
              <a:t>(nach) zu</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vollziehen (</a:t>
            </a:r>
            <a:r>
              <a:rPr lang="de-DE" sz="1200" i="1" kern="1200" dirty="0">
                <a:solidFill>
                  <a:schemeClr val="tx1"/>
                </a:solidFill>
                <a:effectLst/>
                <a:latin typeface="+mn-lt"/>
                <a:ea typeface="+mn-ea"/>
                <a:cs typeface="+mn-cs"/>
              </a:rPr>
              <a:t>Hinzulegen oder Wegnehmen von z. B. Plättchen</a:t>
            </a:r>
            <a:r>
              <a:rPr lang="de-DE" sz="1200" kern="1200" dirty="0">
                <a:solidFill>
                  <a:schemeClr val="tx1"/>
                </a:solidFill>
                <a:effectLst/>
                <a:latin typeface="+mn-lt"/>
                <a:ea typeface="+mn-ea"/>
                <a:cs typeface="+mn-cs"/>
              </a:rPr>
              <a:t>), eine </a:t>
            </a:r>
            <a:r>
              <a:rPr lang="de-DE" sz="1200" b="1" kern="1200" dirty="0">
                <a:solidFill>
                  <a:schemeClr val="tx1"/>
                </a:solidFill>
                <a:effectLst/>
                <a:latin typeface="+mn-lt"/>
                <a:ea typeface="+mn-ea"/>
                <a:cs typeface="+mn-cs"/>
              </a:rPr>
              <a:t>verbale Darstellung </a:t>
            </a:r>
            <a:r>
              <a:rPr lang="de-DE" sz="1200" kern="1200" dirty="0">
                <a:solidFill>
                  <a:schemeClr val="tx1"/>
                </a:solidFill>
                <a:effectLst/>
                <a:latin typeface="+mn-lt"/>
                <a:ea typeface="+mn-ea"/>
                <a:cs typeface="+mn-cs"/>
              </a:rPr>
              <a:t>zu interpretieren oder zu erfinden (</a:t>
            </a:r>
            <a:r>
              <a:rPr lang="de-DE" sz="1200" i="1" kern="1200" dirty="0">
                <a:solidFill>
                  <a:schemeClr val="tx1"/>
                </a:solidFill>
                <a:effectLst/>
                <a:latin typeface="+mn-lt"/>
                <a:ea typeface="+mn-ea"/>
                <a:cs typeface="+mn-cs"/>
              </a:rPr>
              <a:t>Ich kaufe einen Teddy für 8 € und einen Ball für 4 €; Ich lege einen 5er-Streifen und drei Plättchen.</a:t>
            </a:r>
            <a:r>
              <a:rPr lang="de-DE" sz="1200" kern="1200" dirty="0">
                <a:solidFill>
                  <a:schemeClr val="tx1"/>
                </a:solidFill>
                <a:effectLst/>
                <a:latin typeface="+mn-lt"/>
                <a:ea typeface="+mn-ea"/>
                <a:cs typeface="+mn-cs"/>
              </a:rPr>
              <a:t>) oder ein </a:t>
            </a:r>
            <a:r>
              <a:rPr lang="de-DE" sz="1200" b="1" kern="1200" dirty="0">
                <a:solidFill>
                  <a:schemeClr val="tx1"/>
                </a:solidFill>
                <a:effectLst/>
                <a:latin typeface="+mn-lt"/>
                <a:ea typeface="+mn-ea"/>
                <a:cs typeface="+mn-cs"/>
              </a:rPr>
              <a:t>Bild </a:t>
            </a:r>
            <a:r>
              <a:rPr lang="de-DE" sz="1200" kern="1200" dirty="0">
                <a:solidFill>
                  <a:schemeClr val="tx1"/>
                </a:solidFill>
                <a:effectLst/>
                <a:latin typeface="+mn-lt"/>
                <a:ea typeface="+mn-ea"/>
                <a:cs typeface="+mn-cs"/>
              </a:rPr>
              <a:t>zu deuten oder zu erstellen (</a:t>
            </a:r>
            <a:r>
              <a:rPr lang="de-DE" sz="1200" i="1" kern="1200" dirty="0">
                <a:solidFill>
                  <a:schemeClr val="tx1"/>
                </a:solidFill>
                <a:effectLst/>
                <a:latin typeface="+mn-lt"/>
                <a:ea typeface="+mn-ea"/>
                <a:cs typeface="+mn-cs"/>
              </a:rPr>
              <a:t>Aufgaben am</a:t>
            </a:r>
            <a:r>
              <a:rPr lang="de-DE" sz="1200" i="1" kern="1200" baseline="0" dirty="0">
                <a:solidFill>
                  <a:schemeClr val="tx1"/>
                </a:solidFill>
                <a:effectLst/>
                <a:latin typeface="+mn-lt"/>
                <a:ea typeface="+mn-ea"/>
                <a:cs typeface="+mn-cs"/>
              </a:rPr>
              <a:t> 20er-Feld; </a:t>
            </a:r>
            <a:r>
              <a:rPr lang="de-DE" sz="1200" i="1" kern="1200" baseline="0" dirty="0" err="1">
                <a:solidFill>
                  <a:schemeClr val="tx1"/>
                </a:solidFill>
                <a:effectLst/>
                <a:latin typeface="+mn-lt"/>
                <a:ea typeface="+mn-ea"/>
                <a:cs typeface="+mn-cs"/>
              </a:rPr>
              <a:t>Plättchendarstellung</a:t>
            </a:r>
            <a:r>
              <a:rPr lang="de-DE" sz="1200" i="1" kern="1200" baseline="0" dirty="0">
                <a:solidFill>
                  <a:schemeClr val="tx1"/>
                </a:solidFill>
                <a:effectLst/>
                <a:latin typeface="+mn-lt"/>
                <a:ea typeface="+mn-ea"/>
                <a:cs typeface="+mn-cs"/>
              </a:rPr>
              <a:t> zu einer Aufgabe</a:t>
            </a:r>
            <a:r>
              <a:rPr lang="de-DE" sz="1200" kern="1200" dirty="0">
                <a:solidFill>
                  <a:schemeClr val="tx1"/>
                </a:solidFill>
                <a:effectLst/>
                <a:latin typeface="+mn-lt"/>
                <a:ea typeface="+mn-ea"/>
                <a:cs typeface="+mn-cs"/>
              </a:rPr>
              <a:t>). </a:t>
            </a:r>
          </a:p>
          <a:p>
            <a:r>
              <a:rPr lang="de-DE" dirty="0">
                <a:latin typeface="Arial" panose="020B0604020202020204" pitchFamily="34" charset="0"/>
                <a:cs typeface="Arial" panose="020B0604020202020204" pitchFamily="34" charset="0"/>
              </a:rPr>
              <a:t>Diese </a:t>
            </a:r>
            <a:r>
              <a:rPr lang="de-DE" dirty="0">
                <a:solidFill>
                  <a:srgbClr val="327D87"/>
                </a:solidFill>
                <a:latin typeface="Arial" panose="020B0604020202020204" pitchFamily="34" charset="0"/>
                <a:cs typeface="Arial" panose="020B0604020202020204" pitchFamily="34" charset="0"/>
              </a:rPr>
              <a:t>Fähigkeit des Darstellungswechsels entwickelt sich nicht von alleine, sondern muss gezielt angesprochen und </a:t>
            </a:r>
            <a:r>
              <a:rPr lang="de-DE" dirty="0">
                <a:latin typeface="Arial" panose="020B0604020202020204" pitchFamily="34" charset="0"/>
                <a:cs typeface="Arial" panose="020B0604020202020204" pitchFamily="34" charset="0"/>
              </a:rPr>
              <a:t>gefördert werden. Auch Darstellungswechsel innerhalb einer Darstellungsform (z. B. das Übertragen von Alltagsbildern in didaktische Bilder) sind hierbei wichtig.</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Wichtig bei allen Aktivitäten zum Darstellungswechsel ist es, immer auch darüber zu reflektieren und zu reden: „Warum passt das (nicht)? Was ändert sich, wenn …?" Indem in diesen Gemeinsamkeiten (der dargestellten Aufgabe/Operation) entdeckt werden,</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werden </a:t>
            </a:r>
            <a:r>
              <a:rPr lang="de-DE" sz="1200" b="1" kern="1200" dirty="0">
                <a:solidFill>
                  <a:schemeClr val="tx1"/>
                </a:solidFill>
                <a:effectLst/>
                <a:latin typeface="+mn-lt"/>
                <a:ea typeface="+mn-ea"/>
                <a:cs typeface="+mn-cs"/>
              </a:rPr>
              <a:t>alle</a:t>
            </a:r>
            <a:r>
              <a:rPr lang="de-DE" sz="1200" kern="1200" dirty="0">
                <a:solidFill>
                  <a:schemeClr val="tx1"/>
                </a:solidFill>
                <a:effectLst/>
                <a:latin typeface="+mn-lt"/>
                <a:ea typeface="+mn-ea"/>
                <a:cs typeface="+mn-cs"/>
              </a:rPr>
              <a:t> Darstellungen miteinander vernetzt.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t>Darstellungsvernetzung…</a:t>
            </a:r>
          </a:p>
          <a:p>
            <a:pPr marL="581025" lvl="1" indent="-352425">
              <a:lnSpc>
                <a:spcPct val="114000"/>
              </a:lnSpc>
              <a:spcBef>
                <a:spcPts val="600"/>
              </a:spcBef>
              <a:buClr>
                <a:srgbClr val="327A86"/>
              </a:buClr>
              <a:buFont typeface="Wingdings" pitchFamily="2" charset="2"/>
              <a:buChar char="§"/>
              <a:defRPr/>
            </a:pPr>
            <a:r>
              <a:rPr lang="de-DE" sz="2000" dirty="0"/>
              <a:t>… ist wichtig, um Operationen nicht nur symbolisch durchführen zu können, sondern auch zu verstehen </a:t>
            </a:r>
            <a:r>
              <a:rPr lang="de-DE" sz="2000" dirty="0">
                <a:solidFill>
                  <a:srgbClr val="FF0000"/>
                </a:solidFill>
              </a:rPr>
              <a:t>(und mental ausführen zu können)</a:t>
            </a:r>
            <a:r>
              <a:rPr lang="de-DE" sz="2000" dirty="0"/>
              <a:t>.</a:t>
            </a:r>
          </a:p>
          <a:p>
            <a:pPr marL="581025" lvl="1" indent="-352425">
              <a:lnSpc>
                <a:spcPct val="114000"/>
              </a:lnSpc>
              <a:spcBef>
                <a:spcPts val="600"/>
              </a:spcBef>
              <a:buClr>
                <a:srgbClr val="327A86"/>
              </a:buClr>
              <a:buFont typeface="Wingdings" pitchFamily="2" charset="2"/>
              <a:buChar char="§"/>
              <a:defRPr/>
            </a:pPr>
            <a:r>
              <a:rPr lang="de-DE" sz="2000" dirty="0"/>
              <a:t>… fördert das sichere Rechnen.</a:t>
            </a:r>
          </a:p>
          <a:p>
            <a:pPr marL="581025" lvl="1" indent="-352425">
              <a:lnSpc>
                <a:spcPct val="114000"/>
              </a:lnSpc>
              <a:spcBef>
                <a:spcPts val="600"/>
              </a:spcBef>
              <a:buClr>
                <a:srgbClr val="327A86"/>
              </a:buClr>
              <a:buFont typeface="Wingdings" pitchFamily="2" charset="2"/>
              <a:buChar char="§"/>
              <a:defRPr/>
            </a:pPr>
            <a:r>
              <a:rPr lang="de-DE" sz="2000" dirty="0"/>
              <a:t>… bildet die Grundlage für weiterführendes Lernen, z. B. für das Verständnis von</a:t>
            </a:r>
            <a:r>
              <a:rPr lang="de-DE" sz="2000" baseline="0" dirty="0"/>
              <a:t> Algebra.</a:t>
            </a:r>
            <a:endParaRPr lang="de-DE" sz="20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3073905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34</a:t>
            </a:fld>
            <a:endParaRPr lang="de-DE" dirty="0"/>
          </a:p>
        </p:txBody>
      </p:sp>
    </p:spTree>
    <p:extLst>
      <p:ext uri="{BB962C8B-B14F-4D97-AF65-F5344CB8AC3E}">
        <p14:creationId xmlns:p14="http://schemas.microsoft.com/office/powerpoint/2010/main" val="9886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35</a:t>
            </a:fld>
            <a:endParaRPr lang="de-DE" dirty="0"/>
          </a:p>
        </p:txBody>
      </p:sp>
    </p:spTree>
    <p:extLst>
      <p:ext uri="{BB962C8B-B14F-4D97-AF65-F5344CB8AC3E}">
        <p14:creationId xmlns:p14="http://schemas.microsoft.com/office/powerpoint/2010/main" val="1431482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36</a:t>
            </a:fld>
            <a:endParaRPr lang="de-DE" dirty="0"/>
          </a:p>
        </p:txBody>
      </p:sp>
    </p:spTree>
    <p:extLst>
      <p:ext uri="{BB962C8B-B14F-4D97-AF65-F5344CB8AC3E}">
        <p14:creationId xmlns:p14="http://schemas.microsoft.com/office/powerpoint/2010/main" val="101014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Für manche Kinder sind aber bereits Aufgaben mit 5 nicht wirklich einfach. Hier hilft wieder die Veranschaulichung und das sprachliche Aushandeln (siehe nächste Folie).</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Das Beispiel zeigt, dass das Gespräch über die gleich großen Gruppen und die Veränderung der „mit 10“-Aufgaben zu „mit 5“-Aufgaben auf anschauliche Weise erklärt, wie „mit 10“ und „mit 5“ zusammenhängen.</a:t>
            </a:r>
          </a:p>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37</a:t>
            </a:fld>
            <a:endParaRPr lang="de-DE" dirty="0"/>
          </a:p>
        </p:txBody>
      </p:sp>
    </p:spTree>
    <p:extLst>
      <p:ext uri="{BB962C8B-B14F-4D97-AF65-F5344CB8AC3E}">
        <p14:creationId xmlns:p14="http://schemas.microsoft.com/office/powerpoint/2010/main" val="3655672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38</a:t>
            </a:fld>
            <a:endParaRPr lang="de-DE" dirty="0"/>
          </a:p>
        </p:txBody>
      </p:sp>
    </p:spTree>
    <p:extLst>
      <p:ext uri="{BB962C8B-B14F-4D97-AF65-F5344CB8AC3E}">
        <p14:creationId xmlns:p14="http://schemas.microsoft.com/office/powerpoint/2010/main" val="1577629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39</a:t>
            </a:fld>
            <a:endParaRPr lang="de-DE" dirty="0"/>
          </a:p>
        </p:txBody>
      </p:sp>
    </p:spTree>
    <p:extLst>
      <p:ext uri="{BB962C8B-B14F-4D97-AF65-F5344CB8AC3E}">
        <p14:creationId xmlns:p14="http://schemas.microsoft.com/office/powerpoint/2010/main" val="3154657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40</a:t>
            </a:fld>
            <a:endParaRPr lang="de-DE" dirty="0"/>
          </a:p>
        </p:txBody>
      </p:sp>
    </p:spTree>
    <p:extLst>
      <p:ext uri="{BB962C8B-B14F-4D97-AF65-F5344CB8AC3E}">
        <p14:creationId xmlns:p14="http://schemas.microsoft.com/office/powerpoint/2010/main" val="1101764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Einfache Aufgabe (das sind für Kinder meist die Kernaufgaben) sind Aufgaben, die die Kinder schnell lösen können. Diese bilden die Grundlage, um von ihnen weitere Aufgaben, die die Kinder nicht schnell abrufen können abzuleiten. </a:t>
            </a:r>
          </a:p>
          <a:p>
            <a:r>
              <a:rPr lang="de-DE" dirty="0"/>
              <a:t>Dazu sollte Kinder bewusst sein, welche Aufgaben für sie als einfache und welche Aufgaben für sie als schwierige Aufgaben gelten. Selbstverständlich wird mit zunehmender Übung der Anteil an einfachen Aufgaben größer.</a:t>
            </a:r>
          </a:p>
        </p:txBody>
      </p:sp>
      <p:sp>
        <p:nvSpPr>
          <p:cNvPr id="4" name="Foliennummernplatzhalter 3"/>
          <p:cNvSpPr>
            <a:spLocks noGrp="1"/>
          </p:cNvSpPr>
          <p:nvPr>
            <p:ph type="sldNum" sz="quarter" idx="10"/>
          </p:nvPr>
        </p:nvSpPr>
        <p:spPr/>
        <p:txBody>
          <a:bodyPr/>
          <a:lstStyle/>
          <a:p>
            <a:fld id="{FAF12454-57A3-5346-8AD1-8A7E704F94A5}" type="slidenum">
              <a:rPr lang="de-DE" smtClean="0"/>
              <a:pPr/>
              <a:t>41</a:t>
            </a:fld>
            <a:endParaRPr lang="de-DE" dirty="0"/>
          </a:p>
        </p:txBody>
      </p:sp>
    </p:spTree>
    <p:extLst>
      <p:ext uri="{BB962C8B-B14F-4D97-AF65-F5344CB8AC3E}">
        <p14:creationId xmlns:p14="http://schemas.microsoft.com/office/powerpoint/2010/main" val="1757658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in dieser</a:t>
            </a:r>
            <a:r>
              <a:rPr lang="de-DE" baseline="0" dirty="0"/>
              <a:t> Phase kommt der Lehrkraft eine zentrale Rolle zu. Durch gezielte Impulse kann sie die Kinder zu Entdeckungen und Beschreibungen ermuntern und zu Begründungen anregen.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2962627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3508213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149767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47</a:t>
            </a:fld>
            <a:endParaRPr lang="de-DE" dirty="0"/>
          </a:p>
        </p:txBody>
      </p:sp>
    </p:spTree>
    <p:extLst>
      <p:ext uri="{BB962C8B-B14F-4D97-AF65-F5344CB8AC3E}">
        <p14:creationId xmlns:p14="http://schemas.microsoft.com/office/powerpoint/2010/main" val="13023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2250050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Kernaufgabenstreifen können von der </a:t>
            </a:r>
            <a:r>
              <a:rPr lang="de-DE" dirty="0" err="1"/>
              <a:t>Lehrkaft</a:t>
            </a:r>
            <a:r>
              <a:rPr lang="de-DE" dirty="0"/>
              <a:t> zu den Aufgaben passend vorbereitet werden, damit die Kinder mit ihnen flexibel verschiedene Aufgaben und Aufgabenbeziehungen darstellen können.</a:t>
            </a:r>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48</a:t>
            </a:fld>
            <a:endParaRPr lang="de-DE" dirty="0"/>
          </a:p>
        </p:txBody>
      </p:sp>
    </p:spTree>
    <p:extLst>
      <p:ext uri="{BB962C8B-B14F-4D97-AF65-F5344CB8AC3E}">
        <p14:creationId xmlns:p14="http://schemas.microsoft.com/office/powerpoint/2010/main" val="1843294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Hier wird rückblickend auf Modul 4 eine Übersicht über das Vierphasenmodell nach </a:t>
            </a:r>
            <a:r>
              <a:rPr lang="de-DE" sz="1200" dirty="0" err="1"/>
              <a:t>Wartha</a:t>
            </a:r>
            <a:r>
              <a:rPr lang="de-DE" sz="1200" dirty="0"/>
              <a:t> &amp; Schulz gegeben, das als Werkzeug zur Übung der 1+1- und 1-1-Aufgaben genutzt wird, um eine Ablösung vom Material hin zu mentalen Vorstellungsbildern zu ermöglichen. Analog kann das Üben des 1·1 und 1:1 erfolgen.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3975776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Kernaufgaben(streifen) werden genutzt um andere</a:t>
            </a:r>
            <a:r>
              <a:rPr lang="de-DE" baseline="0" dirty="0"/>
              <a:t> Aufgaben abzuleiten. </a:t>
            </a:r>
            <a:endParaRPr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50</a:t>
            </a:fld>
            <a:endParaRPr lang="de-DE" dirty="0"/>
          </a:p>
        </p:txBody>
      </p:sp>
    </p:spTree>
    <p:extLst>
      <p:ext uri="{BB962C8B-B14F-4D97-AF65-F5344CB8AC3E}">
        <p14:creationId xmlns:p14="http://schemas.microsoft.com/office/powerpoint/2010/main" val="2678785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rPr>
              <a:t>Lernvideo 2 –</a:t>
            </a:r>
            <a:r>
              <a:rPr lang="de-DE" sz="1200" baseline="0" dirty="0">
                <a:solidFill>
                  <a:schemeClr val="bg1"/>
                </a:solidFill>
              </a:rPr>
              <a:t> Sicher im 1:1</a:t>
            </a:r>
          </a:p>
          <a:p>
            <a:r>
              <a:rPr lang="de-DE" sz="1200" baseline="0" dirty="0">
                <a:solidFill>
                  <a:schemeClr val="bg1"/>
                </a:solidFill>
              </a:rPr>
              <a:t>Schwierige </a:t>
            </a:r>
            <a:r>
              <a:rPr lang="de-DE" sz="1200" baseline="0" dirty="0" err="1">
                <a:solidFill>
                  <a:schemeClr val="bg1"/>
                </a:solidFill>
              </a:rPr>
              <a:t>Geteiltaufgaben</a:t>
            </a:r>
            <a:r>
              <a:rPr lang="de-DE" sz="1200" baseline="0" dirty="0">
                <a:solidFill>
                  <a:schemeClr val="bg1"/>
                </a:solidFill>
              </a:rPr>
              <a:t> lösen</a:t>
            </a:r>
          </a:p>
          <a:p>
            <a:r>
              <a:rPr lang="de-DE" sz="1200" dirty="0"/>
              <a:t>https://</a:t>
            </a:r>
            <a:r>
              <a:rPr lang="de-DE" sz="1200" dirty="0" err="1"/>
              <a:t>mahiko.dzlm.de</a:t>
            </a:r>
            <a:r>
              <a:rPr lang="de-DE" sz="1200" dirty="0"/>
              <a:t>/</a:t>
            </a:r>
            <a:r>
              <a:rPr lang="de-DE" sz="1200" dirty="0" err="1"/>
              <a:t>node</a:t>
            </a:r>
            <a:r>
              <a:rPr lang="de-DE" sz="1200" dirty="0"/>
              <a:t>/431</a:t>
            </a:r>
            <a:endParaRPr lang="de-DE" sz="1200" baseline="0" dirty="0">
              <a:solidFill>
                <a:schemeClr val="bg1"/>
              </a:solidFill>
            </a:endParaRPr>
          </a:p>
        </p:txBody>
      </p:sp>
      <p:sp>
        <p:nvSpPr>
          <p:cNvPr id="4" name="Foliennummernplatzhalter 3"/>
          <p:cNvSpPr>
            <a:spLocks noGrp="1"/>
          </p:cNvSpPr>
          <p:nvPr>
            <p:ph type="sldNum" sz="quarter" idx="10"/>
          </p:nvPr>
        </p:nvSpPr>
        <p:spPr/>
        <p:txBody>
          <a:bodyPr/>
          <a:lstStyle/>
          <a:p>
            <a:fld id="{FAF12454-57A3-5346-8AD1-8A7E704F94A5}" type="slidenum">
              <a:rPr lang="de-DE" smtClean="0"/>
              <a:pPr/>
              <a:t>51</a:t>
            </a:fld>
            <a:endParaRPr lang="de-DE" dirty="0"/>
          </a:p>
        </p:txBody>
      </p:sp>
    </p:spTree>
    <p:extLst>
      <p:ext uri="{BB962C8B-B14F-4D97-AF65-F5344CB8AC3E}">
        <p14:creationId xmlns:p14="http://schemas.microsoft.com/office/powerpoint/2010/main" val="2064865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rPr>
              <a:t>Lernvideo 2 –</a:t>
            </a:r>
            <a:r>
              <a:rPr lang="de-DE" sz="1200" baseline="0" dirty="0">
                <a:solidFill>
                  <a:schemeClr val="bg1"/>
                </a:solidFill>
              </a:rPr>
              <a:t> Sicher im 1:1</a:t>
            </a:r>
          </a:p>
          <a:p>
            <a:r>
              <a:rPr lang="de-DE" sz="1200" baseline="0" dirty="0">
                <a:solidFill>
                  <a:schemeClr val="bg1"/>
                </a:solidFill>
              </a:rPr>
              <a:t>Schwierige </a:t>
            </a:r>
            <a:r>
              <a:rPr lang="de-DE" sz="1200" baseline="0" dirty="0" err="1">
                <a:solidFill>
                  <a:schemeClr val="bg1"/>
                </a:solidFill>
              </a:rPr>
              <a:t>Geteiltaufgaben</a:t>
            </a:r>
            <a:r>
              <a:rPr lang="de-DE" sz="1200" baseline="0" dirty="0">
                <a:solidFill>
                  <a:schemeClr val="bg1"/>
                </a:solidFill>
              </a:rPr>
              <a:t> lösen</a:t>
            </a:r>
          </a:p>
          <a:p>
            <a:r>
              <a:rPr lang="de-DE" sz="1200" dirty="0"/>
              <a:t>https://</a:t>
            </a:r>
            <a:r>
              <a:rPr lang="de-DE" sz="1200" dirty="0" err="1"/>
              <a:t>mahiko.dzlm.de</a:t>
            </a:r>
            <a:r>
              <a:rPr lang="de-DE" sz="1200" dirty="0"/>
              <a:t>/</a:t>
            </a:r>
            <a:r>
              <a:rPr lang="de-DE" sz="1200" dirty="0" err="1"/>
              <a:t>node</a:t>
            </a:r>
            <a:r>
              <a:rPr lang="de-DE" sz="1200" dirty="0"/>
              <a:t>/431</a:t>
            </a:r>
            <a:endParaRPr lang="de-DE" sz="1200" dirty="0">
              <a:solidFill>
                <a:schemeClr val="bg1"/>
              </a:solidFill>
            </a:endParaRPr>
          </a:p>
        </p:txBody>
      </p:sp>
      <p:sp>
        <p:nvSpPr>
          <p:cNvPr id="4" name="Foliennummernplatzhalter 3"/>
          <p:cNvSpPr>
            <a:spLocks noGrp="1"/>
          </p:cNvSpPr>
          <p:nvPr>
            <p:ph type="sldNum" sz="quarter" idx="10"/>
          </p:nvPr>
        </p:nvSpPr>
        <p:spPr/>
        <p:txBody>
          <a:bodyPr/>
          <a:lstStyle/>
          <a:p>
            <a:fld id="{FAF12454-57A3-5346-8AD1-8A7E704F94A5}" type="slidenum">
              <a:rPr lang="de-DE" smtClean="0"/>
              <a:pPr/>
              <a:t>52</a:t>
            </a:fld>
            <a:endParaRPr lang="de-DE" dirty="0"/>
          </a:p>
        </p:txBody>
      </p:sp>
    </p:spTree>
    <p:extLst>
      <p:ext uri="{BB962C8B-B14F-4D97-AF65-F5344CB8AC3E}">
        <p14:creationId xmlns:p14="http://schemas.microsoft.com/office/powerpoint/2010/main" val="2579337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1720991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104449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Kinder benötigen selbstverständlich auch die Fähigkeit des automatisierten Abrufens von Ergebnissen der kleinen 1·1-Aufgaben. Denn mit diesem Werkzeug sind sie erst in der Lage komplexere Aufgaben zu lösen, ohne sich jedes Ergebnis einzeln ableiten zu müssen. Allerdings muss vor dem Üben der 1·1-Aufgaben eine Verständnisgrundlage geschaffen werden. Dieses Wissen befähigt Kinder auch dazu, die Zahl- und Aufgabenbeziehungen, die sie nutzen, auf weitere Zahlräume zu übertragen. Denn es können ja nicht alle benötigten Aufgaben auswendig gelernt werden.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56</a:t>
            </a:fld>
            <a:endParaRPr lang="de-DE" dirty="0"/>
          </a:p>
        </p:txBody>
      </p:sp>
    </p:spTree>
    <p:extLst>
      <p:ext uri="{BB962C8B-B14F-4D97-AF65-F5344CB8AC3E}">
        <p14:creationId xmlns:p14="http://schemas.microsoft.com/office/powerpoint/2010/main" val="3523789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57</a:t>
            </a:fld>
            <a:endParaRPr lang="de-DE" dirty="0"/>
          </a:p>
        </p:txBody>
      </p:sp>
    </p:spTree>
    <p:extLst>
      <p:ext uri="{BB962C8B-B14F-4D97-AF65-F5344CB8AC3E}">
        <p14:creationId xmlns:p14="http://schemas.microsoft.com/office/powerpoint/2010/main" val="941463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59</a:t>
            </a:fld>
            <a:endParaRPr lang="de-DE" dirty="0"/>
          </a:p>
        </p:txBody>
      </p:sp>
    </p:spTree>
    <p:extLst>
      <p:ext uri="{BB962C8B-B14F-4D97-AF65-F5344CB8AC3E}">
        <p14:creationId xmlns:p14="http://schemas.microsoft.com/office/powerpoint/2010/main" val="151063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9</a:t>
            </a:fld>
            <a:endParaRPr lang="de-DE" dirty="0"/>
          </a:p>
        </p:txBody>
      </p:sp>
    </p:spTree>
    <p:extLst>
      <p:ext uri="{BB962C8B-B14F-4D97-AF65-F5344CB8AC3E}">
        <p14:creationId xmlns:p14="http://schemas.microsoft.com/office/powerpoint/2010/main" val="2213141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1970203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61</a:t>
            </a:fld>
            <a:endParaRPr lang="de-DE" dirty="0"/>
          </a:p>
        </p:txBody>
      </p:sp>
    </p:spTree>
    <p:extLst>
      <p:ext uri="{BB962C8B-B14F-4D97-AF65-F5344CB8AC3E}">
        <p14:creationId xmlns:p14="http://schemas.microsoft.com/office/powerpoint/2010/main" val="20544983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i="0" u="none"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1343645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An dieser Stelle bietet es sich bei der Arbeit in einem </a:t>
            </a:r>
            <a:r>
              <a:rPr lang="de-DE" sz="1200" b="0" i="0" u="none" kern="1200" dirty="0" err="1">
                <a:solidFill>
                  <a:schemeClr val="tx1"/>
                </a:solidFill>
                <a:effectLst/>
                <a:latin typeface="+mn-lt"/>
                <a:ea typeface="+mn-ea"/>
                <a:cs typeface="+mn-cs"/>
              </a:rPr>
              <a:t>Lehrer:innenkollegium</a:t>
            </a:r>
            <a:r>
              <a:rPr lang="de-DE" sz="1200" b="0" i="0" u="none" kern="1200" dirty="0">
                <a:solidFill>
                  <a:schemeClr val="tx1"/>
                </a:solidFill>
                <a:effectLst/>
                <a:latin typeface="+mn-lt"/>
                <a:ea typeface="+mn-ea"/>
                <a:cs typeface="+mn-cs"/>
              </a:rPr>
              <a:t> an, das verwendete Schulbuch mit in den Blick zu nehmen und die Strukturierung der Reihe zur Einführung des 1∙1 zu überdenken. Wie können die Aspekte aus dem Modul dabei berücksichtigt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2823716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1951780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67</a:t>
            </a:fld>
            <a:endParaRPr lang="de-DE" dirty="0"/>
          </a:p>
        </p:txBody>
      </p:sp>
    </p:spTree>
    <p:extLst>
      <p:ext uri="{BB962C8B-B14F-4D97-AF65-F5344CB8AC3E}">
        <p14:creationId xmlns:p14="http://schemas.microsoft.com/office/powerpoint/2010/main" val="602975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10</a:t>
            </a:fld>
            <a:endParaRPr lang="de-DE" dirty="0"/>
          </a:p>
        </p:txBody>
      </p:sp>
    </p:spTree>
    <p:extLst>
      <p:ext uri="{BB962C8B-B14F-4D97-AF65-F5344CB8AC3E}">
        <p14:creationId xmlns:p14="http://schemas.microsoft.com/office/powerpoint/2010/main" val="340763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393892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12</a:t>
            </a:fld>
            <a:endParaRPr lang="de-DE" dirty="0"/>
          </a:p>
        </p:txBody>
      </p:sp>
    </p:spTree>
    <p:extLst>
      <p:ext uri="{BB962C8B-B14F-4D97-AF65-F5344CB8AC3E}">
        <p14:creationId xmlns:p14="http://schemas.microsoft.com/office/powerpoint/2010/main" val="391237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319476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ikas.dzlm.de/" TargetMode="External"/><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02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164657" y="5380414"/>
            <a:ext cx="7122695"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164657" y="1660385"/>
            <a:ext cx="7122695"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618185"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April 24</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76528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April 24</a:t>
            </a:fld>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32427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April 24</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13547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779647" y="4134423"/>
            <a:ext cx="7422676"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779646" y="1660386"/>
            <a:ext cx="742257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2"/>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April 24</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793448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April 24</a:t>
            </a:fld>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537455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April 24</a:t>
            </a:fld>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805610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68016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315356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485583"/>
            <a:ext cx="7105899" cy="268185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13996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947625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66405" y="273165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485583"/>
            <a:ext cx="7105899" cy="268185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046600"/>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79926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3395925"/>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48227" y="3564054"/>
            <a:ext cx="7105899" cy="2673784"/>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2973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7828"/>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p:cNvPicPr>
          <p:nvPr userDrawn="1"/>
        </p:nvPicPr>
        <p:blipFill>
          <a:blip r:embed="rId3"/>
          <a:stretch>
            <a:fillRect/>
          </a:stretch>
        </p:blipFill>
        <p:spPr>
          <a:xfrm>
            <a:off x="244032" y="159143"/>
            <a:ext cx="2725200" cy="1028778"/>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4"/>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5"/>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6"/>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7"/>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354802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2972529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481264" y="1194030"/>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481263" y="1748860"/>
            <a:ext cx="819109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April 24</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4287488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AD0911FC-87C8-7B40-90C7-A7E0F2BD378D}" type="datetime6">
              <a:rPr lang="de-DE" smtClean="0"/>
              <a:t>April 24</a:t>
            </a:fld>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475747"/>
            <a:ext cx="7105899" cy="1691691"/>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8" y="4282203"/>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7"/>
            <a:ext cx="6438900" cy="176860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306790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2314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476440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116591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3092799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E26D6FD4-392A-F64A-B497-49C0936F09C9}"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3336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698563"/>
            <a:ext cx="7105899" cy="246887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76861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F3479144-EBE6-3F4E-8BB6-2235F344F2D2}"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3568890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F2CCC3B5-0B25-4A4E-8A2D-B937F85FF053}"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202602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F36B75A0-10E2-E143-9B1E-B9FD57082D72}"/>
              </a:ext>
            </a:extLst>
          </p:cNvPr>
          <p:cNvPicPr>
            <a:picLocks/>
          </p:cNvPicPr>
          <p:nvPr userDrawn="1"/>
        </p:nvPicPr>
        <p:blipFill>
          <a:blip r:embed="rId2"/>
          <a:stretch>
            <a:fillRect/>
          </a:stretch>
        </p:blipFill>
        <p:spPr>
          <a:xfrm>
            <a:off x="244032" y="159143"/>
            <a:ext cx="2725200" cy="1028778"/>
          </a:xfrm>
          <a:prstGeom prst="rect">
            <a:avLst/>
          </a:prstGeom>
        </p:spPr>
      </p:pic>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7"/>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414618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549087" y="13240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457200" y="1627429"/>
            <a:ext cx="8410575"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Lehrerbildung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Dabei wurden wesentliche Teile der Präsentation zu „Verständig und sicher im Einmaleins und Einsdurcheins“ aus dem Projekt „Mathe aufholen nach Corona“ von Daniela Götze und Nicole Seidel übernommen.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7"/>
          <a:stretch>
            <a:fillRect/>
          </a:stretch>
        </p:blipFill>
        <p:spPr>
          <a:xfrm>
            <a:off x="5940771" y="6049009"/>
            <a:ext cx="1332960" cy="353896"/>
          </a:xfrm>
          <a:prstGeom prst="rect">
            <a:avLst/>
          </a:prstGeom>
        </p:spPr>
      </p:pic>
      <p:pic>
        <p:nvPicPr>
          <p:cNvPr id="27" name="Grafik 26">
            <a:extLst>
              <a:ext uri="{FF2B5EF4-FFF2-40B4-BE49-F238E27FC236}">
                <a16:creationId xmlns:a16="http://schemas.microsoft.com/office/drawing/2014/main" id="{593A5677-D31C-0641-8744-9BBF3528CE8F}"/>
              </a:ext>
            </a:extLst>
          </p:cNvPr>
          <p:cNvPicPr>
            <a:picLocks/>
          </p:cNvPicPr>
          <p:nvPr userDrawn="1"/>
        </p:nvPicPr>
        <p:blipFill>
          <a:blip r:embed="rId8"/>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1088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27" name="Grafik 26">
            <a:extLst>
              <a:ext uri="{FF2B5EF4-FFF2-40B4-BE49-F238E27FC236}">
                <a16:creationId xmlns:a16="http://schemas.microsoft.com/office/drawing/2014/main" id="{593A5677-D31C-0641-8744-9BBF3528CE8F}"/>
              </a:ext>
            </a:extLst>
          </p:cNvPr>
          <p:cNvPicPr>
            <a:picLocks/>
          </p:cNvPicPr>
          <p:nvPr userDrawn="1"/>
        </p:nvPicPr>
        <p:blipFill>
          <a:blip r:embed="rId7"/>
          <a:stretch>
            <a:fillRect/>
          </a:stretch>
        </p:blipFill>
        <p:spPr>
          <a:xfrm>
            <a:off x="121429" y="260617"/>
            <a:ext cx="855317" cy="732691"/>
          </a:xfrm>
          <a:prstGeom prst="rect">
            <a:avLst/>
          </a:prstGeom>
        </p:spPr>
      </p:pic>
    </p:spTree>
    <p:extLst>
      <p:ext uri="{BB962C8B-B14F-4D97-AF65-F5344CB8AC3E}">
        <p14:creationId xmlns:p14="http://schemas.microsoft.com/office/powerpoint/2010/main" val="89725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453925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231856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83327"/>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br>
              <a:rPr lang="de-DE" dirty="0"/>
            </a:br>
            <a:endParaRPr lang="de-DE" dirty="0"/>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394854" y="1194030"/>
            <a:ext cx="7710921"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394855" y="1639658"/>
            <a:ext cx="8354291"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Titel 1">
            <a:extLst>
              <a:ext uri="{FF2B5EF4-FFF2-40B4-BE49-F238E27FC236}">
                <a16:creationId xmlns:a16="http://schemas.microsoft.com/office/drawing/2014/main" id="{2885EA08-E94F-133B-AD46-B70D16C9EF9B}"/>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
        <p:nvSpPr>
          <p:cNvPr id="3" name="Rechteck 2">
            <a:extLst>
              <a:ext uri="{FF2B5EF4-FFF2-40B4-BE49-F238E27FC236}">
                <a16:creationId xmlns:a16="http://schemas.microsoft.com/office/drawing/2014/main" id="{0B387F7A-1D93-32BB-2533-54E23A5F414B}"/>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43163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580260" y="1194030"/>
            <a:ext cx="793508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580260" y="1748860"/>
            <a:ext cx="793508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April 24</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5789230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54E02F5-21F5-1C98-DB85-AB17B567B21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2007BE6-9164-966F-919C-AB2326494B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C77B3F4-764A-A006-D0C0-10EB927D23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D7D6A-879E-2542-885A-2A3E1BDD4AC6}" type="datetimeFigureOut">
              <a:rPr lang="de-DE" smtClean="0"/>
              <a:t>14.04.2024</a:t>
            </a:fld>
            <a:endParaRPr lang="de-DE"/>
          </a:p>
        </p:txBody>
      </p:sp>
      <p:sp>
        <p:nvSpPr>
          <p:cNvPr id="5" name="Fußzeilenplatzhalter 4">
            <a:extLst>
              <a:ext uri="{FF2B5EF4-FFF2-40B4-BE49-F238E27FC236}">
                <a16:creationId xmlns:a16="http://schemas.microsoft.com/office/drawing/2014/main" id="{8D7F7FB7-E4C1-D218-60BE-8147938269E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F895A18-87A4-29C5-A2B9-EC80D9A28BA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E2F7-4409-024F-A08B-5215A9DB2DDE}" type="slidenum">
              <a:rPr lang="de-DE" smtClean="0"/>
              <a:t>‹Nr.›</a:t>
            </a:fld>
            <a:endParaRPr lang="de-DE"/>
          </a:p>
        </p:txBody>
      </p:sp>
    </p:spTree>
    <p:extLst>
      <p:ext uri="{BB962C8B-B14F-4D97-AF65-F5344CB8AC3E}">
        <p14:creationId xmlns:p14="http://schemas.microsoft.com/office/powerpoint/2010/main" val="392579937"/>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6715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38" r:id="rId4"/>
    <p:sldLayoutId id="2147483825" r:id="rId5"/>
    <p:sldLayoutId id="2147483826" r:id="rId6"/>
    <p:sldLayoutId id="2147483827" r:id="rId7"/>
    <p:sldLayoutId id="2147483828" r:id="rId8"/>
    <p:sldLayoutId id="2147483829" r:id="rId9"/>
    <p:sldLayoutId id="2147483830" r:id="rId10"/>
    <p:sldLayoutId id="2147483831" r:id="rId11"/>
    <p:sldLayoutId id="2147483839" r:id="rId12"/>
    <p:sldLayoutId id="2147483832" r:id="rId13"/>
    <p:sldLayoutId id="2147483833" r:id="rId14"/>
    <p:sldLayoutId id="2147483834" r:id="rId15"/>
    <p:sldLayoutId id="2147483835" r:id="rId16"/>
    <p:sldLayoutId id="2147483849" r:id="rId17"/>
    <p:sldLayoutId id="2147483836" r:id="rId18"/>
    <p:sldLayoutId id="2147483837" r:id="rId19"/>
    <p:sldLayoutId id="2147483841" r:id="rId20"/>
    <p:sldLayoutId id="2147483850" r:id="rId21"/>
    <p:sldLayoutId id="2147483851" r:id="rId22"/>
    <p:sldLayoutId id="2147483857" r:id="rId23"/>
    <p:sldLayoutId id="2147483852" r:id="rId24"/>
    <p:sldLayoutId id="2147483853" r:id="rId25"/>
    <p:sldLayoutId id="2147483854" r:id="rId26"/>
    <p:sldLayoutId id="2147483855" r:id="rId27"/>
    <p:sldLayoutId id="2147483856" r:id="rId28"/>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70.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57.png"/><Relationship Id="rId11" Type="http://schemas.openxmlformats.org/officeDocument/2006/relationships/image" Target="../media/image62.png"/><Relationship Id="rId5" Type="http://schemas.microsoft.com/office/2007/relationships/hdphoto" Target="../media/hdphoto1.wdp"/><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68.png"/><Relationship Id="rId4" Type="http://schemas.openxmlformats.org/officeDocument/2006/relationships/image" Target="../media/image65.jp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68.png"/><Relationship Id="rId4" Type="http://schemas.openxmlformats.org/officeDocument/2006/relationships/image" Target="../media/image65.jp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67.jp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mahiko.dzlm.de/node/12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7.jp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90.gif"/><Relationship Id="rId5" Type="http://schemas.openxmlformats.org/officeDocument/2006/relationships/image" Target="../media/image89.gif"/><Relationship Id="rId4" Type="http://schemas.openxmlformats.org/officeDocument/2006/relationships/image" Target="../media/image88.jp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67.jp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hyperlink" Target="https://maco.dzlm.de/" TargetMode="External"/><Relationship Id="rId7" Type="http://schemas.openxmlformats.org/officeDocument/2006/relationships/hyperlink" Target="https://mahiko.dzlm.de/node/431" TargetMode="External"/><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hyperlink" Target="https://pikas.dzlm.de/node/1588" TargetMode="External"/><Relationship Id="rId5" Type="http://schemas.openxmlformats.org/officeDocument/2006/relationships/hyperlink" Target="https://mahiko.dzlm.de/node/282" TargetMode="External"/><Relationship Id="rId4" Type="http://schemas.openxmlformats.org/officeDocument/2006/relationships/hyperlink" Target="https://mahiko.dzlm.de/node/12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35FF69F0-A3FD-2754-8479-3BA75386CF62}"/>
              </a:ext>
            </a:extLst>
          </p:cNvPr>
          <p:cNvSpPr>
            <a:spLocks noGrp="1"/>
          </p:cNvSpPr>
          <p:nvPr>
            <p:ph type="subTitle" idx="1"/>
          </p:nvPr>
        </p:nvSpPr>
        <p:spPr/>
        <p:txBody>
          <a:bodyPr/>
          <a:lstStyle/>
          <a:p>
            <a:r>
              <a:rPr lang="de-DE" dirty="0"/>
              <a:t>Modul 5</a:t>
            </a:r>
          </a:p>
        </p:txBody>
      </p:sp>
      <p:sp>
        <p:nvSpPr>
          <p:cNvPr id="3" name="Titel 2">
            <a:extLst>
              <a:ext uri="{FF2B5EF4-FFF2-40B4-BE49-F238E27FC236}">
                <a16:creationId xmlns:a16="http://schemas.microsoft.com/office/drawing/2014/main" id="{B04E585B-104A-FEDF-6CA1-15F0A9CEEF77}"/>
              </a:ext>
            </a:extLst>
          </p:cNvPr>
          <p:cNvSpPr>
            <a:spLocks noGrp="1"/>
          </p:cNvSpPr>
          <p:nvPr>
            <p:ph type="ctrTitle"/>
          </p:nvPr>
        </p:nvSpPr>
        <p:spPr/>
        <p:txBody>
          <a:bodyPr/>
          <a:lstStyle/>
          <a:p>
            <a:r>
              <a:rPr lang="de-DE" dirty="0"/>
              <a:t>Nicht zählendes Rechnen: 1∙1 und 1:1</a:t>
            </a:r>
          </a:p>
        </p:txBody>
      </p:sp>
      <p:sp>
        <p:nvSpPr>
          <p:cNvPr id="4" name="Textplatzhalter 3">
            <a:extLst>
              <a:ext uri="{FF2B5EF4-FFF2-40B4-BE49-F238E27FC236}">
                <a16:creationId xmlns:a16="http://schemas.microsoft.com/office/drawing/2014/main" id="{22652BFC-1D56-6354-BB1D-02E8251F0B51}"/>
              </a:ext>
            </a:extLst>
          </p:cNvPr>
          <p:cNvSpPr>
            <a:spLocks noGrp="1"/>
          </p:cNvSpPr>
          <p:nvPr>
            <p:ph type="body" idx="10"/>
          </p:nvPr>
        </p:nvSpPr>
        <p:spPr/>
        <p:txBody>
          <a:bodyPr/>
          <a:lstStyle/>
          <a:p>
            <a:r>
              <a:rPr lang="de-DE" dirty="0"/>
              <a:t>Arithmetische Basiskompetenzen sichern – Rechenschwierigkeiten vermeiden </a:t>
            </a:r>
          </a:p>
          <a:p>
            <a:endParaRPr lang="de-DE" dirty="0"/>
          </a:p>
        </p:txBody>
      </p:sp>
    </p:spTree>
    <p:extLst>
      <p:ext uri="{BB962C8B-B14F-4D97-AF65-F5344CB8AC3E}">
        <p14:creationId xmlns:p14="http://schemas.microsoft.com/office/powerpoint/2010/main" val="384808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3143068" cy="603704"/>
          </a:xfrm>
          <a:prstGeom prst="rect">
            <a:avLst/>
          </a:prstGeom>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10</a:t>
            </a:fld>
            <a:endParaRPr lang="de-DE" dirty="0"/>
          </a:p>
        </p:txBody>
      </p:sp>
      <p:sp>
        <p:nvSpPr>
          <p:cNvPr id="5" name="Textplatzhalter 4"/>
          <p:cNvSpPr>
            <a:spLocks noGrp="1"/>
          </p:cNvSpPr>
          <p:nvPr>
            <p:ph type="body" sz="quarter" idx="13"/>
          </p:nvPr>
        </p:nvSpPr>
        <p:spPr/>
        <p:txBody>
          <a:bodyPr/>
          <a:lstStyle/>
          <a:p>
            <a:r>
              <a:rPr lang="de-DE" dirty="0"/>
              <a:t>HINWEISE ZUR REFLEXION DES ERPROBUNGSAUFTRAGES</a:t>
            </a:r>
          </a:p>
        </p:txBody>
      </p:sp>
      <p:sp>
        <p:nvSpPr>
          <p:cNvPr id="6" name="Inhaltsplatzhalter 5"/>
          <p:cNvSpPr>
            <a:spLocks noGrp="1"/>
          </p:cNvSpPr>
          <p:nvPr>
            <p:ph idx="1"/>
          </p:nvPr>
        </p:nvSpPr>
        <p:spPr/>
        <p:txBody>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Mögliche Vorgehensweise</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 werden Dreiergruppen gebildet. Die Ergebnisse werden auf verschiedenfarbigen Karten festgehalten (mit Stift auf Papier oder digital).</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Farbe A: Verwendung der Ableitungsstrategie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Farbe B: sprachliche Begleitung </a:t>
            </a:r>
            <a:r>
              <a:rPr lang="de-DE" sz="1200" dirty="0">
                <a:solidFill>
                  <a:prstClr val="black"/>
                </a:solidFill>
              </a:rPr>
              <a:t>der</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Handlung am Material durch die Lehrkraft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Farbe C: aufgetretene Schwierigkeiten</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Farbe D: offene Fragen</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Die Karten werden an einer Flipchart oder digital nach Möglichkeit thematisch geclustert. Zum Abschluss fokussiert die/der Moderierende im Plenum noch einmal wesentliche Aspekte (siehe Kernbotschaften) und greift Fragen auf.</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00000"/>
              </a:lnSpc>
              <a:spcBef>
                <a:spcPts val="0"/>
              </a:spcBef>
              <a:defRPr/>
            </a:pPr>
            <a:endParaRPr lang="de-DE" dirty="0"/>
          </a:p>
          <a:p>
            <a:endParaRPr lang="de-DE" dirty="0"/>
          </a:p>
        </p:txBody>
      </p:sp>
    </p:spTree>
    <p:extLst>
      <p:ext uri="{BB962C8B-B14F-4D97-AF65-F5344CB8AC3E}">
        <p14:creationId xmlns:p14="http://schemas.microsoft.com/office/powerpoint/2010/main" val="1283766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7843C-A926-A086-511E-5F3CF311AEEF}"/>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C8BFB350-3DE6-A2A3-44DA-B193F5827D7B}"/>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947F8041-3E4C-BD19-85F1-C27C44ADCDF5}"/>
              </a:ext>
            </a:extLst>
          </p:cNvPr>
          <p:cNvSpPr>
            <a:spLocks noGrp="1"/>
          </p:cNvSpPr>
          <p:nvPr>
            <p:ph type="sldNum" sz="quarter" idx="12"/>
          </p:nvPr>
        </p:nvSpPr>
        <p:spPr/>
        <p:txBody>
          <a:bodyPr/>
          <a:lstStyle/>
          <a:p>
            <a:fld id="{C3752B7C-18A9-864D-BBCB-54A9F41B5594}" type="slidenum">
              <a:rPr lang="de-DE" smtClean="0"/>
              <a:pPr/>
              <a:t>11</a:t>
            </a:fld>
            <a:endParaRPr lang="de-DE" dirty="0"/>
          </a:p>
        </p:txBody>
      </p:sp>
      <p:pic>
        <p:nvPicPr>
          <p:cNvPr id="7" name="Grafik 6">
            <a:extLst>
              <a:ext uri="{FF2B5EF4-FFF2-40B4-BE49-F238E27FC236}">
                <a16:creationId xmlns:a16="http://schemas.microsoft.com/office/drawing/2014/main" id="{ED99C2D1-D456-2E23-87D7-7F7F4A85FAAC}"/>
              </a:ext>
            </a:extLst>
          </p:cNvPr>
          <p:cNvPicPr>
            <a:picLocks noChangeAspect="1"/>
          </p:cNvPicPr>
          <p:nvPr/>
        </p:nvPicPr>
        <p:blipFill>
          <a:blip r:embed="rId3"/>
          <a:srcRect/>
          <a:stretch/>
        </p:blipFill>
        <p:spPr>
          <a:xfrm>
            <a:off x="869683" y="1305521"/>
            <a:ext cx="3527221" cy="4991462"/>
          </a:xfrm>
          <a:prstGeom prst="rect">
            <a:avLst/>
          </a:prstGeom>
          <a:effectLst>
            <a:outerShdw blurRad="63500" sx="102000" sy="102000" algn="ctr" rotWithShape="0">
              <a:schemeClr val="tx1">
                <a:alpha val="40000"/>
              </a:schemeClr>
            </a:outerShdw>
          </a:effectLst>
        </p:spPr>
      </p:pic>
      <p:pic>
        <p:nvPicPr>
          <p:cNvPr id="9" name="Grafik 8">
            <a:extLst>
              <a:ext uri="{FF2B5EF4-FFF2-40B4-BE49-F238E27FC236}">
                <a16:creationId xmlns:a16="http://schemas.microsoft.com/office/drawing/2014/main" id="{85C95209-0505-9EC8-632F-5A6C2E02FC9A}"/>
              </a:ext>
            </a:extLst>
          </p:cNvPr>
          <p:cNvPicPr>
            <a:picLocks noChangeAspect="1"/>
          </p:cNvPicPr>
          <p:nvPr/>
        </p:nvPicPr>
        <p:blipFill>
          <a:blip r:embed="rId4"/>
          <a:srcRect/>
          <a:stretch/>
        </p:blipFill>
        <p:spPr>
          <a:xfrm>
            <a:off x="3896791" y="2375470"/>
            <a:ext cx="4800000" cy="3600000"/>
          </a:xfrm>
          <a:prstGeom prst="rect">
            <a:avLst/>
          </a:prstGeom>
          <a:effectLst>
            <a:outerShdw blurRad="50800" dir="5400000" sx="102000" sy="102000" algn="ctr" rotWithShape="0">
              <a:schemeClr val="tx1">
                <a:alpha val="40000"/>
              </a:schemeClr>
            </a:outerShdw>
          </a:effectLst>
        </p:spPr>
      </p:pic>
    </p:spTree>
    <p:extLst>
      <p:ext uri="{BB962C8B-B14F-4D97-AF65-F5344CB8AC3E}">
        <p14:creationId xmlns:p14="http://schemas.microsoft.com/office/powerpoint/2010/main" val="1921604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Reflexion des Erprobungsauftrags</a:t>
            </a:r>
          </a:p>
        </p:txBody>
      </p:sp>
      <p:sp>
        <p:nvSpPr>
          <p:cNvPr id="3" name="Textplatzhalter 2"/>
          <p:cNvSpPr>
            <a:spLocks noGrp="1"/>
          </p:cNvSpPr>
          <p:nvPr>
            <p:ph type="body" sz="quarter" idx="13"/>
          </p:nvPr>
        </p:nvSpPr>
        <p:spPr>
          <a:xfrm>
            <a:off x="1096423" y="2930237"/>
            <a:ext cx="7105899" cy="3237202"/>
          </a:xfrm>
        </p:spPr>
        <p:txBody>
          <a:bodyPr>
            <a:normAutofit fontScale="85000" lnSpcReduction="20000"/>
          </a:bodyPr>
          <a:lstStyle/>
          <a:p>
            <a:pPr lvl="0">
              <a:lnSpc>
                <a:spcPct val="114000"/>
              </a:lnSpc>
              <a:spcBef>
                <a:spcPts val="600"/>
              </a:spcBef>
              <a:defRPr/>
            </a:pPr>
            <a:r>
              <a:rPr lang="de-DE" sz="1900" b="1" dirty="0"/>
              <a:t>Berichten Sie über die Durchführung der Aufgabe und Ihre Beobachtungen:</a:t>
            </a:r>
            <a:r>
              <a:rPr lang="de-DE" sz="1900" dirty="0"/>
              <a:t> </a:t>
            </a:r>
          </a:p>
          <a:p>
            <a:pPr>
              <a:buClr>
                <a:schemeClr val="tx2"/>
              </a:buClr>
            </a:pPr>
            <a:r>
              <a:rPr lang="de-DE" sz="1900" b="1" dirty="0"/>
              <a:t>Austausch über die Erfahrungen aus der Erprobung in Dreiergruppen:</a:t>
            </a:r>
          </a:p>
          <a:p>
            <a:pPr marL="342900" indent="-342900">
              <a:buClr>
                <a:schemeClr val="tx2"/>
              </a:buClr>
              <a:buFont typeface="Wingdings" panose="05000000000000000000" pitchFamily="2" charset="2"/>
              <a:buChar char="§"/>
            </a:pPr>
            <a:r>
              <a:rPr lang="de-DE" sz="1900" dirty="0"/>
              <a:t>Wie haben Sie die sprachliche Begleitung der Handlung am Material unterstützt?</a:t>
            </a:r>
          </a:p>
          <a:p>
            <a:pPr marL="342900" lvl="1" indent="-342900">
              <a:buClr>
                <a:schemeClr val="tx2"/>
              </a:buClr>
              <a:buFont typeface="Wingdings" panose="05000000000000000000" pitchFamily="2" charset="2"/>
              <a:buChar char="§"/>
            </a:pPr>
            <a:r>
              <a:rPr lang="de-DE" sz="1900" dirty="0"/>
              <a:t>Welche Impulse haben Sie gesetzt?</a:t>
            </a:r>
          </a:p>
          <a:p>
            <a:pPr marL="342900" lvl="1" indent="-342900">
              <a:buClr>
                <a:schemeClr val="tx2"/>
              </a:buClr>
              <a:buFont typeface="Wingdings" panose="05000000000000000000" pitchFamily="2" charset="2"/>
              <a:buChar char="§"/>
            </a:pPr>
            <a:r>
              <a:rPr lang="de-DE" sz="1900" dirty="0"/>
              <a:t>Welche Schwierigkeiten treten auf?</a:t>
            </a:r>
          </a:p>
          <a:p>
            <a:pPr marL="0" lvl="1">
              <a:buClr>
                <a:schemeClr val="tx2"/>
              </a:buClr>
            </a:pPr>
            <a:r>
              <a:rPr lang="de-DE" sz="1900" dirty="0"/>
              <a:t>Notieren Sie Ihre zentralen Erlebnisse aber auch offen gebliebene Fragen, so dass wir uns im Plenum darüber austauschen können.</a:t>
            </a:r>
          </a:p>
          <a:p>
            <a:endParaRPr lang="de-DE" dirty="0"/>
          </a:p>
        </p:txBody>
      </p:sp>
      <p:sp>
        <p:nvSpPr>
          <p:cNvPr id="4" name="Textplatzhalter 3"/>
          <p:cNvSpPr>
            <a:spLocks noGrp="1"/>
          </p:cNvSpPr>
          <p:nvPr>
            <p:ph type="body" sz="quarter" idx="14"/>
          </p:nvPr>
        </p:nvSpPr>
        <p:spPr/>
        <p:txBody>
          <a:bodyPr>
            <a:normAutofit fontScale="92500" lnSpcReduction="10000"/>
          </a:bodyPr>
          <a:lstStyle/>
          <a:p>
            <a:r>
              <a:rPr lang="de-DE" sz="2400" dirty="0"/>
              <a:t>Inwiefern ist es den Kindern gelungen, die von Ihnen ausgewählte Ableitungsstrategie zu nutzen?</a:t>
            </a:r>
          </a:p>
          <a:p>
            <a:endParaRPr lang="de-DE" dirty="0"/>
          </a:p>
        </p:txBody>
      </p:sp>
      <p:sp>
        <p:nvSpPr>
          <p:cNvPr id="5" name="Datumsplatzhalter 4"/>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185670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b="1" dirty="0"/>
              <a:t>Bedeutung und Kompetenzerwartungen</a:t>
            </a:r>
          </a:p>
          <a:p>
            <a:r>
              <a:rPr lang="de-DE" dirty="0"/>
              <a:t>Einfache Aufgaben thematisieren</a:t>
            </a:r>
          </a:p>
          <a:p>
            <a:r>
              <a:rPr lang="de-DE"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8807742-434F-F646-A8BB-CB5B100508E5}" type="datetime6">
              <a:rPr lang="de-DE" smtClean="0"/>
              <a:t>April 24</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11057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14</a:t>
            </a:fld>
            <a:endParaRPr lang="de-DE" dirty="0"/>
          </a:p>
        </p:txBody>
      </p:sp>
      <p:sp>
        <p:nvSpPr>
          <p:cNvPr id="5" name="Textplatzhalter 4"/>
          <p:cNvSpPr>
            <a:spLocks noGrp="1"/>
          </p:cNvSpPr>
          <p:nvPr>
            <p:ph type="body" sz="quarter" idx="13"/>
          </p:nvPr>
        </p:nvSpPr>
        <p:spPr/>
        <p:txBody>
          <a:bodyPr/>
          <a:lstStyle/>
          <a:p>
            <a:r>
              <a:rPr lang="de-DE" dirty="0"/>
              <a:t>HINWEISE ZU DEN FOLIEN 15-25</a:t>
            </a:r>
          </a:p>
        </p:txBody>
      </p:sp>
      <p:sp>
        <p:nvSpPr>
          <p:cNvPr id="6" name="Inhaltsplatzhalter 5"/>
          <p:cNvSpPr>
            <a:spLocks noGrp="1"/>
          </p:cNvSpPr>
          <p:nvPr>
            <p:ph idx="1"/>
          </p:nvPr>
        </p:nvSpPr>
        <p:spPr>
          <a:xfrm>
            <a:off x="1096423" y="1639658"/>
            <a:ext cx="7665740" cy="4932592"/>
          </a:xfrm>
        </p:spPr>
        <p:txBody>
          <a:bodyPr/>
          <a:lstStyle/>
          <a:p>
            <a:pPr marL="0" indent="0">
              <a:buNone/>
            </a:pPr>
            <a:r>
              <a:rPr lang="de-DE" sz="1200" dirty="0"/>
              <a:t>In diesem Teil der Präsentation werden die teilnehmenden zunächst für das Thema sensibilisiert. Im Anschluss werden die Kompetenzerwartungen und die Bedeutung für den langfristigen Lernprozess thematisiert.</a:t>
            </a:r>
          </a:p>
          <a:p>
            <a:pPr marL="0" indent="0">
              <a:buNone/>
            </a:pPr>
            <a:r>
              <a:rPr lang="de-DE" sz="1200" dirty="0"/>
              <a:t>Folien 16-17: Aktivität „Kinderdokumente zum Ableiten betrachten“ (Hinweis s. Folie 15)</a:t>
            </a:r>
          </a:p>
          <a:p>
            <a:pPr marL="0" indent="0">
              <a:buNone/>
            </a:pPr>
            <a:r>
              <a:rPr lang="de-DE" sz="1200" dirty="0"/>
              <a:t>Folien 18-19: Die konkreten Kompetenzerwartungen des Lehrplans bzgl. des Zahlenrechnens werden aufgezeigt.</a:t>
            </a:r>
          </a:p>
          <a:p>
            <a:pPr marL="0" indent="0">
              <a:buNone/>
            </a:pPr>
            <a:r>
              <a:rPr lang="de-DE" sz="1200" dirty="0"/>
              <a:t>Folien 21-23: In Anlehnung an diese Kompetenzerwartungen wird die Bedeutung für den langfristigen Lernprozess dargestellt. Besonders betont wird hierbei, dass die Veranschaulichung über die fortgesetzte Addition hinaus gehen muss. Folie 22 verdeutlichen, warum das Auswendiglernen des 1·1 langfristig nicht hilfreich ist. Ohne ein Verständnis von gleich großen Gruppen wird das Weiterlernen erschwert. Wir haben somit in der Grundschule eine große Verantwortung und die Pflicht, das 1·1 </a:t>
            </a:r>
            <a:r>
              <a:rPr lang="de-DE" sz="1200" dirty="0" err="1"/>
              <a:t>verstehensorientiert</a:t>
            </a:r>
            <a:r>
              <a:rPr lang="de-DE" sz="1200" dirty="0"/>
              <a:t> zu erarbeiten.</a:t>
            </a:r>
          </a:p>
          <a:p>
            <a:pPr marL="0" indent="0">
              <a:buNone/>
            </a:pPr>
            <a:r>
              <a:rPr lang="de-DE" sz="1200" dirty="0"/>
              <a:t>Folien 24-25: Diese Folien fasst zusammen, was konkret bei der Bearbeitung des 1·1 und 1:1 beachtet werden muss, woraus sich die Gliederungspunkte für den weiteren Verlauf des Moduls ergeben.</a:t>
            </a:r>
          </a:p>
          <a:p>
            <a:endParaRPr lang="de-DE" sz="1200" dirty="0"/>
          </a:p>
        </p:txBody>
      </p:sp>
    </p:spTree>
    <p:extLst>
      <p:ext uri="{BB962C8B-B14F-4D97-AF65-F5344CB8AC3E}">
        <p14:creationId xmlns:p14="http://schemas.microsoft.com/office/powerpoint/2010/main" val="1833924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16</a:t>
            </a: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a:xfrm>
            <a:off x="1096422" y="1639658"/>
            <a:ext cx="7009353" cy="4699071"/>
          </a:xfrm>
        </p:spPr>
        <p:txBody>
          <a:bodyPr/>
          <a:lstStyle/>
          <a:p>
            <a:pPr marL="0" indent="0">
              <a:spcBef>
                <a:spcPts val="600"/>
              </a:spcBef>
              <a:buNone/>
            </a:pPr>
            <a:r>
              <a:rPr lang="de-DE" sz="1200" b="1" dirty="0"/>
              <a:t>Ziel: </a:t>
            </a:r>
            <a:r>
              <a:rPr lang="de-DE" sz="1200" dirty="0"/>
              <a:t>Typische Schwierigkeiten beim Ableiten in Kinderdokumenten erkennen</a:t>
            </a:r>
          </a:p>
          <a:p>
            <a:pPr marL="0" indent="0">
              <a:spcBef>
                <a:spcPts val="600"/>
              </a:spcBef>
              <a:buNone/>
            </a:pPr>
            <a:r>
              <a:rPr lang="de-DE" sz="1200" b="1" dirty="0"/>
              <a:t>Hinweise zur Durchführung: </a:t>
            </a:r>
            <a:r>
              <a:rPr lang="de-DE" sz="1200" dirty="0"/>
              <a:t>Die Erfahrungen mit fehlerhaftem Ableiten können dazu führen, dass Lehrkräfte sich bestärkt darin fühlen, das 1·1 doch wieder Auswendiglernen zu lassen. Oftmals wird es als einzige Lösung für die leistungsschwächeren Kinder verstanden.</a:t>
            </a:r>
          </a:p>
          <a:p>
            <a:pPr marL="0" indent="0">
              <a:spcBef>
                <a:spcPts val="600"/>
              </a:spcBef>
              <a:buNone/>
            </a:pPr>
            <a:r>
              <a:rPr lang="de-DE" sz="1200" dirty="0"/>
              <a:t>Diese Aktivität greift daher diese „Sorge“ bewusst auf: Das Erklären von Zusammenhängen von Aufgaben fällt vielen Kinder nicht leicht. Sie zeigen große Unsicherheit beim Bestimmen des Unterschieds: Wie viele kommen eigentlich dazu / werden abgezogen?</a:t>
            </a:r>
          </a:p>
          <a:p>
            <a:pPr marL="0" indent="0">
              <a:spcBef>
                <a:spcPts val="600"/>
              </a:spcBef>
              <a:buNone/>
            </a:pPr>
            <a:r>
              <a:rPr lang="de-DE" sz="1200" dirty="0"/>
              <a:t>Aber gerade wegen dieser auftretenden Hürden, benötigen Kinder vielfältige Möglichkeiten, über Vorgehensweisen zu sprechen und Vorgehensweisen zu visualisieren</a:t>
            </a:r>
          </a:p>
          <a:p>
            <a:pPr marL="0" indent="0">
              <a:spcBef>
                <a:spcPts val="600"/>
              </a:spcBef>
              <a:buNone/>
            </a:pPr>
            <a:r>
              <a:rPr lang="de-DE" sz="1200" dirty="0"/>
              <a:t>Die Dokumente der Kinder werden auf Papier verteilt (s. AB2 „Aufgabenbeziehungen nutzen“) und in Kleingruppen besprochen.</a:t>
            </a:r>
          </a:p>
        </p:txBody>
      </p:sp>
    </p:spTree>
    <p:extLst>
      <p:ext uri="{BB962C8B-B14F-4D97-AF65-F5344CB8AC3E}">
        <p14:creationId xmlns:p14="http://schemas.microsoft.com/office/powerpoint/2010/main" val="359101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1096423" y="5233737"/>
            <a:ext cx="7105899" cy="933701"/>
          </a:xfrm>
        </p:spPr>
        <p:txBody>
          <a:bodyPr>
            <a:normAutofit fontScale="92500" lnSpcReduction="20000"/>
          </a:bodyPr>
          <a:lstStyle/>
          <a:p>
            <a:pPr marL="285750" indent="-285750">
              <a:buFont typeface="Arial" panose="020B0604020202020204" pitchFamily="34" charset="0"/>
              <a:buChar char="•"/>
            </a:pPr>
            <a:r>
              <a:rPr lang="de-DE" kern="0" dirty="0"/>
              <a:t>Welche Unsicherheiten sehen Sie bei den Kindern? </a:t>
            </a:r>
          </a:p>
          <a:p>
            <a:pPr marL="285750" indent="-285750">
              <a:buFont typeface="Arial" panose="020B0604020202020204" pitchFamily="34" charset="0"/>
              <a:buChar char="•"/>
            </a:pPr>
            <a:r>
              <a:rPr lang="de-DE" kern="0" dirty="0"/>
              <a:t>Welche Erklärungen haben Sie für diese Unsicherheiten?</a:t>
            </a:r>
          </a:p>
          <a:p>
            <a:endParaRPr lang="de-DE" dirty="0"/>
          </a:p>
        </p:txBody>
      </p:sp>
      <p:sp>
        <p:nvSpPr>
          <p:cNvPr id="4" name="Textplatzhalter 3"/>
          <p:cNvSpPr>
            <a:spLocks noGrp="1"/>
          </p:cNvSpPr>
          <p:nvPr>
            <p:ph type="body" sz="quarter" idx="14"/>
          </p:nvPr>
        </p:nvSpPr>
        <p:spPr>
          <a:xfrm>
            <a:off x="1662545" y="1671336"/>
            <a:ext cx="6349689" cy="757960"/>
          </a:xfrm>
        </p:spPr>
        <p:txBody>
          <a:bodyPr>
            <a:normAutofit fontScale="77500" lnSpcReduction="20000"/>
          </a:bodyPr>
          <a:lstStyle/>
          <a:p>
            <a:r>
              <a:rPr lang="de-DE" dirty="0"/>
              <a:t>Betrachten Sie die Kinderdokumente aus einem 3. Schuljahr. </a:t>
            </a:r>
          </a:p>
        </p:txBody>
      </p:sp>
      <p:sp>
        <p:nvSpPr>
          <p:cNvPr id="5" name="Datumsplatzhalter 4"/>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16</a:t>
            </a:fld>
            <a:endParaRPr lang="de-DE" dirty="0"/>
          </a:p>
        </p:txBody>
      </p:sp>
      <p:pic>
        <p:nvPicPr>
          <p:cNvPr id="9" name="Grafik 8">
            <a:extLst>
              <a:ext uri="{FF2B5EF4-FFF2-40B4-BE49-F238E27FC236}">
                <a16:creationId xmlns:a16="http://schemas.microsoft.com/office/drawing/2014/main" id="{1B75BBEC-3BE4-A726-DE65-C56CE7B5A76D}"/>
              </a:ext>
            </a:extLst>
          </p:cNvPr>
          <p:cNvPicPr>
            <a:picLocks noChangeAspect="1"/>
          </p:cNvPicPr>
          <p:nvPr/>
        </p:nvPicPr>
        <p:blipFill>
          <a:blip r:embed="rId3"/>
          <a:stretch>
            <a:fillRect/>
          </a:stretch>
        </p:blipFill>
        <p:spPr>
          <a:xfrm>
            <a:off x="134714" y="2282639"/>
            <a:ext cx="3581982" cy="1928413"/>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DB0F4F83-191F-1D0A-B412-DD55B4FED0DE}"/>
              </a:ext>
            </a:extLst>
          </p:cNvPr>
          <p:cNvPicPr>
            <a:picLocks noChangeAspect="1"/>
          </p:cNvPicPr>
          <p:nvPr/>
        </p:nvPicPr>
        <p:blipFill>
          <a:blip r:embed="rId4"/>
          <a:stretch>
            <a:fillRect/>
          </a:stretch>
        </p:blipFill>
        <p:spPr>
          <a:xfrm>
            <a:off x="2983832" y="3138557"/>
            <a:ext cx="3619155" cy="1916383"/>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8" name="Grafik 7">
            <a:extLst>
              <a:ext uri="{FF2B5EF4-FFF2-40B4-BE49-F238E27FC236}">
                <a16:creationId xmlns:a16="http://schemas.microsoft.com/office/drawing/2014/main" id="{CBD555DC-E01B-39C9-3F00-E16D77950053}"/>
              </a:ext>
            </a:extLst>
          </p:cNvPr>
          <p:cNvPicPr>
            <a:picLocks noChangeAspect="1"/>
          </p:cNvPicPr>
          <p:nvPr/>
        </p:nvPicPr>
        <p:blipFill>
          <a:blip r:embed="rId5"/>
          <a:stretch>
            <a:fillRect/>
          </a:stretch>
        </p:blipFill>
        <p:spPr>
          <a:xfrm>
            <a:off x="5620247" y="2230663"/>
            <a:ext cx="3391409" cy="181243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E83FA146-B2E7-F6B7-B1B2-A1C358E48474}"/>
              </a:ext>
            </a:extLst>
          </p:cNvPr>
          <p:cNvPicPr>
            <a:picLocks noChangeAspect="1"/>
          </p:cNvPicPr>
          <p:nvPr/>
        </p:nvPicPr>
        <p:blipFill rotWithShape="1">
          <a:blip r:embed="rId6">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13" name="Titel 1">
            <a:extLst>
              <a:ext uri="{FF2B5EF4-FFF2-40B4-BE49-F238E27FC236}">
                <a16:creationId xmlns:a16="http://schemas.microsoft.com/office/drawing/2014/main" id="{0375CF36-A58E-D686-BC5C-4E3FAF21CE7C}"/>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Tree>
    <p:extLst>
      <p:ext uri="{BB962C8B-B14F-4D97-AF65-F5344CB8AC3E}">
        <p14:creationId xmlns:p14="http://schemas.microsoft.com/office/powerpoint/2010/main" val="1381247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WENN VERSTEHENSGRUNDLAGEN IN HÖHEREN KLASSEN FEHLEN</a:t>
            </a:r>
          </a:p>
        </p:txBody>
      </p:sp>
      <p:sp>
        <p:nvSpPr>
          <p:cNvPr id="4" name="Inhaltsplatzhalter 3"/>
          <p:cNvSpPr>
            <a:spLocks noGrp="1"/>
          </p:cNvSpPr>
          <p:nvPr>
            <p:ph idx="1"/>
          </p:nvPr>
        </p:nvSpPr>
        <p:spPr/>
        <p:txBody>
          <a:bodyPr/>
          <a:lstStyle/>
          <a:p>
            <a:r>
              <a:rPr lang="de-DE" dirty="0"/>
              <a:t>Das Ableiten wird oftmals als „zu schwer“ für die mathematisch schwächeren Kinder empfunden. </a:t>
            </a:r>
          </a:p>
          <a:p>
            <a:endParaRPr lang="de-DE" dirty="0"/>
          </a:p>
          <a:p>
            <a:endParaRPr lang="de-DE" dirty="0"/>
          </a:p>
          <a:p>
            <a:endParaRPr lang="de-DE" dirty="0"/>
          </a:p>
          <a:p>
            <a:endParaRPr lang="de-DE" dirty="0"/>
          </a:p>
          <a:p>
            <a:endParaRPr lang="de-DE" dirty="0"/>
          </a:p>
          <a:p>
            <a:r>
              <a:rPr lang="de-DE" dirty="0"/>
              <a:t>Studien belegen aber, dass das Ableiten Vorteile gegenüber dem Auswendiglernen hat – vor allem bei schwächeren Kindern. </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17</a:t>
            </a:fld>
            <a:endParaRPr lang="de-DE" dirty="0"/>
          </a:p>
        </p:txBody>
      </p:sp>
      <p:pic>
        <p:nvPicPr>
          <p:cNvPr id="7" name="Grafik 6">
            <a:extLst>
              <a:ext uri="{FF2B5EF4-FFF2-40B4-BE49-F238E27FC236}">
                <a16:creationId xmlns:a16="http://schemas.microsoft.com/office/drawing/2014/main" id="{D96B6BC9-9148-427E-A5DB-7961CC383D77}"/>
              </a:ext>
            </a:extLst>
          </p:cNvPr>
          <p:cNvPicPr>
            <a:picLocks noChangeAspect="1"/>
          </p:cNvPicPr>
          <p:nvPr/>
        </p:nvPicPr>
        <p:blipFill rotWithShape="1">
          <a:blip r:embed="rId3"/>
          <a:srcRect r="1543" b="9685"/>
          <a:stretch/>
        </p:blipFill>
        <p:spPr>
          <a:xfrm>
            <a:off x="2679584" y="2484091"/>
            <a:ext cx="4963346" cy="2758829"/>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9" name="Textfeld 8"/>
          <p:cNvSpPr txBox="1"/>
          <p:nvPr/>
        </p:nvSpPr>
        <p:spPr>
          <a:xfrm>
            <a:off x="6794090" y="6019800"/>
            <a:ext cx="1956211" cy="276999"/>
          </a:xfrm>
          <a:prstGeom prst="rect">
            <a:avLst/>
          </a:prstGeom>
          <a:noFill/>
        </p:spPr>
        <p:txBody>
          <a:bodyPr wrap="square" rtlCol="0">
            <a:spAutoFit/>
          </a:bodyPr>
          <a:lstStyle/>
          <a:p>
            <a:pPr algn="r"/>
            <a:r>
              <a:rPr lang="de-DE" sz="1200" dirty="0"/>
              <a:t>(Köhler</a:t>
            </a:r>
            <a:r>
              <a:rPr lang="de-DE" sz="1200"/>
              <a:t>, 2019, </a:t>
            </a:r>
            <a:r>
              <a:rPr lang="de-DE" sz="1200" dirty="0"/>
              <a:t>S. 103-110)</a:t>
            </a:r>
          </a:p>
        </p:txBody>
      </p:sp>
      <p:pic>
        <p:nvPicPr>
          <p:cNvPr id="10" name="Grafik 9">
            <a:extLst>
              <a:ext uri="{FF2B5EF4-FFF2-40B4-BE49-F238E27FC236}">
                <a16:creationId xmlns:a16="http://schemas.microsoft.com/office/drawing/2014/main" id="{E83FA146-B2E7-F6B7-B1B2-A1C358E48474}"/>
              </a:ext>
            </a:extLst>
          </p:cNvPr>
          <p:cNvPicPr>
            <a:picLocks noChangeAspect="1"/>
          </p:cNvPicPr>
          <p:nvPr/>
        </p:nvPicPr>
        <p:blipFill rotWithShape="1">
          <a:blip r:embed="rId4">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18" name="Titel 1">
            <a:extLst>
              <a:ext uri="{FF2B5EF4-FFF2-40B4-BE49-F238E27FC236}">
                <a16:creationId xmlns:a16="http://schemas.microsoft.com/office/drawing/2014/main" id="{9170A739-8BFE-A189-1CDD-F18B500F2F32}"/>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Tree>
    <p:extLst>
      <p:ext uri="{BB962C8B-B14F-4D97-AF65-F5344CB8AC3E}">
        <p14:creationId xmlns:p14="http://schemas.microsoft.com/office/powerpoint/2010/main" val="2884839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18</a:t>
            </a:fld>
            <a:endParaRPr lang="de-DE" dirty="0"/>
          </a:p>
        </p:txBody>
      </p:sp>
      <p:graphicFrame>
        <p:nvGraphicFramePr>
          <p:cNvPr id="11" name="Tabelle 10"/>
          <p:cNvGraphicFramePr>
            <a:graphicFrameLocks noGrp="1"/>
          </p:cNvGraphicFramePr>
          <p:nvPr>
            <p:extLst>
              <p:ext uri="{D42A27DB-BD31-4B8C-83A1-F6EECF244321}">
                <p14:modId xmlns:p14="http://schemas.microsoft.com/office/powerpoint/2010/main" val="4245924248"/>
              </p:ext>
            </p:extLst>
          </p:nvPr>
        </p:nvGraphicFramePr>
        <p:xfrm>
          <a:off x="584200" y="1968500"/>
          <a:ext cx="7912100" cy="3187497"/>
        </p:xfrm>
        <a:graphic>
          <a:graphicData uri="http://schemas.openxmlformats.org/drawingml/2006/table">
            <a:tbl>
              <a:tblPr firstRow="1" bandRow="1">
                <a:tableStyleId>{5940675A-B579-460E-94D1-54222C63F5DA}</a:tableStyleId>
              </a:tblPr>
              <a:tblGrid>
                <a:gridCol w="3956050">
                  <a:extLst>
                    <a:ext uri="{9D8B030D-6E8A-4147-A177-3AD203B41FA5}">
                      <a16:colId xmlns:a16="http://schemas.microsoft.com/office/drawing/2014/main" val="20000"/>
                    </a:ext>
                  </a:extLst>
                </a:gridCol>
                <a:gridCol w="3956050">
                  <a:extLst>
                    <a:ext uri="{9D8B030D-6E8A-4147-A177-3AD203B41FA5}">
                      <a16:colId xmlns:a16="http://schemas.microsoft.com/office/drawing/2014/main" val="20001"/>
                    </a:ext>
                  </a:extLst>
                </a:gridCol>
              </a:tblGrid>
              <a:tr h="430106">
                <a:tc gridSpan="2">
                  <a:txBody>
                    <a:bodyPr/>
                    <a:lstStyle/>
                    <a:p>
                      <a:r>
                        <a:rPr lang="de-DE" b="1" dirty="0">
                          <a:solidFill>
                            <a:schemeClr val="tx1"/>
                          </a:solidFill>
                          <a:latin typeface="Arial" panose="020B0604020202020204" pitchFamily="34" charset="0"/>
                          <a:cs typeface="Arial" panose="020B0604020202020204" pitchFamily="34" charset="0"/>
                        </a:rPr>
                        <a:t>Schnelles</a:t>
                      </a:r>
                      <a:r>
                        <a:rPr lang="de-DE" b="1" baseline="0" dirty="0">
                          <a:solidFill>
                            <a:schemeClr val="tx1"/>
                          </a:solidFill>
                          <a:latin typeface="Arial" panose="020B0604020202020204" pitchFamily="34" charset="0"/>
                          <a:cs typeface="Arial" panose="020B0604020202020204" pitchFamily="34" charset="0"/>
                        </a:rPr>
                        <a:t> Kopfrechnen</a:t>
                      </a:r>
                      <a:endParaRPr lang="de-DE" b="1" dirty="0">
                        <a:solidFill>
                          <a:schemeClr val="tx1"/>
                        </a:solidFill>
                        <a:latin typeface="Arial" panose="020B0604020202020204" pitchFamily="34" charset="0"/>
                        <a:cs typeface="Arial" panose="020B0604020202020204" pitchFamily="34" charset="0"/>
                      </a:endParaRPr>
                    </a:p>
                  </a:txBody>
                  <a:tcPr>
                    <a:solidFill>
                      <a:schemeClr val="bg1">
                        <a:lumMod val="85000"/>
                      </a:schemeClr>
                    </a:solidFill>
                  </a:tcPr>
                </a:tc>
                <a:tc hMerge="1">
                  <a:txBody>
                    <a:bodyPr/>
                    <a:lstStyle/>
                    <a:p>
                      <a:endParaRPr lang="de-DE" dirty="0"/>
                    </a:p>
                  </a:txBody>
                  <a:tcPr/>
                </a:tc>
                <a:extLst>
                  <a:ext uri="{0D108BD9-81ED-4DB2-BD59-A6C34878D82A}">
                    <a16:rowId xmlns:a16="http://schemas.microsoft.com/office/drawing/2014/main" val="10000"/>
                  </a:ext>
                </a:extLst>
              </a:tr>
              <a:tr h="1060535">
                <a:tc>
                  <a:txBody>
                    <a:bodyPr/>
                    <a:lstStyle/>
                    <a:p>
                      <a:pPr algn="ctr"/>
                      <a:r>
                        <a:rPr lang="de-DE" dirty="0">
                          <a:solidFill>
                            <a:schemeClr val="tx1"/>
                          </a:solidFill>
                          <a:latin typeface="Arial" panose="020B0604020202020204" pitchFamily="34" charset="0"/>
                          <a:cs typeface="Arial" panose="020B0604020202020204" pitchFamily="34" charset="0"/>
                        </a:rPr>
                        <a:t>Kompetenzerwartungen</a:t>
                      </a:r>
                      <a:r>
                        <a:rPr lang="de-DE" baseline="0" dirty="0">
                          <a:solidFill>
                            <a:schemeClr val="tx1"/>
                          </a:solidFill>
                          <a:latin typeface="Arial" panose="020B0604020202020204" pitchFamily="34" charset="0"/>
                          <a:cs typeface="Arial" panose="020B0604020202020204" pitchFamily="34" charset="0"/>
                        </a:rPr>
                        <a:t> am Ende der Schuleingangsphase</a:t>
                      </a:r>
                    </a:p>
                    <a:p>
                      <a:r>
                        <a:rPr lang="de-DE" baseline="0" dirty="0">
                          <a:solidFill>
                            <a:schemeClr val="tx1"/>
                          </a:solidFill>
                          <a:latin typeface="Arial" panose="020B0604020202020204" pitchFamily="34" charset="0"/>
                          <a:cs typeface="Arial" panose="020B0604020202020204" pitchFamily="34" charset="0"/>
                        </a:rPr>
                        <a:t>Die Schülerinnen und Schüler</a:t>
                      </a:r>
                      <a:endParaRPr lang="de-DE" dirty="0">
                        <a:solidFill>
                          <a:schemeClr val="tx1"/>
                        </a:solidFill>
                        <a:latin typeface="Arial" panose="020B0604020202020204" pitchFamily="34" charset="0"/>
                        <a:cs typeface="Arial" panose="020B0604020202020204" pitchFamily="34" charset="0"/>
                      </a:endParaRPr>
                    </a:p>
                  </a:txBody>
                  <a:tcPr/>
                </a:tc>
                <a:tc>
                  <a:txBody>
                    <a:bodyPr/>
                    <a:lstStyle/>
                    <a:p>
                      <a:pPr algn="ctr"/>
                      <a:r>
                        <a:rPr lang="de-DE" dirty="0">
                          <a:solidFill>
                            <a:schemeClr val="tx1"/>
                          </a:solidFill>
                          <a:latin typeface="Arial" panose="020B0604020202020204" pitchFamily="34" charset="0"/>
                          <a:cs typeface="Arial" panose="020B0604020202020204" pitchFamily="34" charset="0"/>
                        </a:rPr>
                        <a:t>Kompetenzerwartungen am Ende</a:t>
                      </a:r>
                      <a:r>
                        <a:rPr lang="de-DE" baseline="0" dirty="0">
                          <a:solidFill>
                            <a:schemeClr val="tx1"/>
                          </a:solidFill>
                          <a:latin typeface="Arial" panose="020B0604020202020204" pitchFamily="34" charset="0"/>
                          <a:cs typeface="Arial" panose="020B0604020202020204" pitchFamily="34" charset="0"/>
                        </a:rPr>
                        <a:t> der Klasse 4</a:t>
                      </a:r>
                    </a:p>
                    <a:p>
                      <a:r>
                        <a:rPr lang="de-DE" baseline="0" dirty="0">
                          <a:solidFill>
                            <a:schemeClr val="tx1"/>
                          </a:solidFill>
                          <a:latin typeface="Arial" panose="020B0604020202020204" pitchFamily="34" charset="0"/>
                          <a:cs typeface="Arial" panose="020B0604020202020204" pitchFamily="34" charset="0"/>
                        </a:rPr>
                        <a:t>Die Schülerinnen und Schüler</a:t>
                      </a:r>
                      <a:endParaRPr lang="de-DE"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696856">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a:solidFill>
                            <a:schemeClr val="tx1"/>
                          </a:solidFill>
                          <a:latin typeface="Arial" panose="020B0604020202020204" pitchFamily="34" charset="0"/>
                          <a:cs typeface="Arial" panose="020B0604020202020204" pitchFamily="34" charset="0"/>
                        </a:rPr>
                        <a:t>geben die </a:t>
                      </a:r>
                      <a:r>
                        <a:rPr lang="de-DE" sz="1800" b="0" dirty="0">
                          <a:solidFill>
                            <a:schemeClr val="tx1"/>
                          </a:solidFill>
                          <a:latin typeface="Arial" panose="020B0604020202020204" pitchFamily="34" charset="0"/>
                          <a:cs typeface="Arial" panose="020B0604020202020204" pitchFamily="34" charset="0"/>
                        </a:rPr>
                        <a:t>Kernaufgaben automatisiert </a:t>
                      </a:r>
                      <a:r>
                        <a:rPr lang="de-DE" sz="1800" dirty="0">
                          <a:solidFill>
                            <a:schemeClr val="tx1"/>
                          </a:solidFill>
                          <a:latin typeface="Arial" panose="020B0604020202020204" pitchFamily="34" charset="0"/>
                          <a:cs typeface="Arial" panose="020B0604020202020204" pitchFamily="34" charset="0"/>
                        </a:rPr>
                        <a:t>wieder und leiten weitere Aufgaben des kleinen Einmaleins daraus ab.</a:t>
                      </a:r>
                    </a:p>
                    <a:p>
                      <a:endParaRPr lang="de-DE" dirty="0">
                        <a:solidFill>
                          <a:schemeClr val="tx1"/>
                        </a:solidFill>
                        <a:latin typeface="Arial" panose="020B0604020202020204" pitchFamily="34" charset="0"/>
                        <a:cs typeface="Arial" panose="020B0604020202020204" pitchFamily="34" charset="0"/>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a:solidFill>
                            <a:schemeClr val="tx1"/>
                          </a:solidFill>
                          <a:latin typeface="Arial" panose="020B0604020202020204" pitchFamily="34" charset="0"/>
                          <a:cs typeface="Arial" panose="020B0604020202020204" pitchFamily="34" charset="0"/>
                        </a:rPr>
                        <a:t>geben alle Zahlensätze des kleinen Einmaleins automatisiert wieder und leiten deren Umkehraufgaben sicher ab.</a:t>
                      </a:r>
                    </a:p>
                    <a:p>
                      <a:endParaRPr lang="de-DE"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15" name="Textfeld 14">
            <a:extLst>
              <a:ext uri="{FF2B5EF4-FFF2-40B4-BE49-F238E27FC236}">
                <a16:creationId xmlns:a16="http://schemas.microsoft.com/office/drawing/2014/main" id="{801D3741-2255-CCC6-2630-94E41453A03F}"/>
              </a:ext>
            </a:extLst>
          </p:cNvPr>
          <p:cNvSpPr txBox="1"/>
          <p:nvPr/>
        </p:nvSpPr>
        <p:spPr>
          <a:xfrm>
            <a:off x="5990790" y="6009437"/>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a:t>
            </a:r>
            <a:r>
              <a:rPr lang="de-DE" sz="1200" b="0" i="0" u="none" strike="noStrike" dirty="0">
                <a:effectLst/>
                <a:latin typeface="Arial" panose="020B0604020202020204" pitchFamily="34" charset="0"/>
                <a:cs typeface="Arial" panose="020B0604020202020204" pitchFamily="34" charset="0"/>
              </a:rPr>
              <a:t> S. </a:t>
            </a:r>
            <a:r>
              <a:rPr lang="de-DE" sz="1200" dirty="0">
                <a:latin typeface="Arial" panose="020B0604020202020204" pitchFamily="34" charset="0"/>
                <a:cs typeface="Arial" panose="020B0604020202020204" pitchFamily="34" charset="0"/>
              </a:rPr>
              <a:t>87)</a:t>
            </a:r>
            <a:endParaRPr lang="de-DE" sz="1200" b="0" i="0" u="none" strike="noStrike" dirty="0">
              <a:effectLst/>
              <a:latin typeface="Arial" panose="020B0604020202020204" pitchFamily="34" charset="0"/>
              <a:cs typeface="Arial" panose="020B0604020202020204" pitchFamily="34" charset="0"/>
            </a:endParaRPr>
          </a:p>
        </p:txBody>
      </p:sp>
      <p:sp>
        <p:nvSpPr>
          <p:cNvPr id="20" name="Titel 1">
            <a:extLst>
              <a:ext uri="{FF2B5EF4-FFF2-40B4-BE49-F238E27FC236}">
                <a16:creationId xmlns:a16="http://schemas.microsoft.com/office/drawing/2014/main" id="{08E0B28F-4B0A-4816-BD81-6E65A9D74EA5}"/>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
        <p:nvSpPr>
          <p:cNvPr id="23" name="Textplatzhalter 2">
            <a:extLst>
              <a:ext uri="{FF2B5EF4-FFF2-40B4-BE49-F238E27FC236}">
                <a16:creationId xmlns:a16="http://schemas.microsoft.com/office/drawing/2014/main" id="{876E6F27-0D94-1F09-1D22-8D30EA1603F3}"/>
              </a:ext>
            </a:extLst>
          </p:cNvPr>
          <p:cNvSpPr>
            <a:spLocks noGrp="1"/>
          </p:cNvSpPr>
          <p:nvPr>
            <p:ph type="body" sz="quarter" idx="13"/>
          </p:nvPr>
        </p:nvSpPr>
        <p:spPr>
          <a:xfrm>
            <a:off x="1096266" y="1194030"/>
            <a:ext cx="7323834" cy="445628"/>
          </a:xfrm>
        </p:spPr>
        <p:txBody>
          <a:bodyPr/>
          <a:lstStyle/>
          <a:p>
            <a:r>
              <a:rPr lang="de-DE" dirty="0"/>
              <a:t>ZAHLEN UND OPERATIONEN</a:t>
            </a:r>
          </a:p>
        </p:txBody>
      </p:sp>
    </p:spTree>
    <p:extLst>
      <p:ext uri="{BB962C8B-B14F-4D97-AF65-F5344CB8AC3E}">
        <p14:creationId xmlns:p14="http://schemas.microsoft.com/office/powerpoint/2010/main" val="3940610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2" name="Textfeld 1">
            <a:extLst>
              <a:ext uri="{FF2B5EF4-FFF2-40B4-BE49-F238E27FC236}">
                <a16:creationId xmlns:a16="http://schemas.microsoft.com/office/drawing/2014/main" id="{801D3741-2255-CCC6-2630-94E41453A03F}"/>
              </a:ext>
            </a:extLst>
          </p:cNvPr>
          <p:cNvSpPr txBox="1"/>
          <p:nvPr/>
        </p:nvSpPr>
        <p:spPr>
          <a:xfrm>
            <a:off x="5990790" y="6009437"/>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87-88</a:t>
            </a:r>
            <a:r>
              <a:rPr lang="de-DE" sz="1200" b="0" i="0" u="none" strike="noStrike" dirty="0">
                <a:effectLst/>
                <a:latin typeface="Arial" panose="020B0604020202020204" pitchFamily="34" charset="0"/>
                <a:cs typeface="Arial" panose="020B0604020202020204" pitchFamily="34" charset="0"/>
              </a:rPr>
              <a:t>)</a:t>
            </a:r>
          </a:p>
        </p:txBody>
      </p:sp>
      <p:graphicFrame>
        <p:nvGraphicFramePr>
          <p:cNvPr id="11" name="Tabelle 10"/>
          <p:cNvGraphicFramePr>
            <a:graphicFrameLocks noGrp="1"/>
          </p:cNvGraphicFramePr>
          <p:nvPr/>
        </p:nvGraphicFramePr>
        <p:xfrm>
          <a:off x="470822" y="1767574"/>
          <a:ext cx="8216900" cy="4178363"/>
        </p:xfrm>
        <a:graphic>
          <a:graphicData uri="http://schemas.openxmlformats.org/drawingml/2006/table">
            <a:tbl>
              <a:tblPr firstRow="1" bandRow="1">
                <a:tableStyleId>{5940675A-B579-460E-94D1-54222C63F5DA}</a:tableStyleId>
              </a:tblPr>
              <a:tblGrid>
                <a:gridCol w="4108450">
                  <a:extLst>
                    <a:ext uri="{9D8B030D-6E8A-4147-A177-3AD203B41FA5}">
                      <a16:colId xmlns:a16="http://schemas.microsoft.com/office/drawing/2014/main" val="20000"/>
                    </a:ext>
                  </a:extLst>
                </a:gridCol>
                <a:gridCol w="4108450">
                  <a:extLst>
                    <a:ext uri="{9D8B030D-6E8A-4147-A177-3AD203B41FA5}">
                      <a16:colId xmlns:a16="http://schemas.microsoft.com/office/drawing/2014/main" val="20001"/>
                    </a:ext>
                  </a:extLst>
                </a:gridCol>
              </a:tblGrid>
              <a:tr h="364167">
                <a:tc gridSpan="2">
                  <a:txBody>
                    <a:bodyPr/>
                    <a:lstStyle/>
                    <a:p>
                      <a:r>
                        <a:rPr lang="de-DE" b="1" dirty="0">
                          <a:latin typeface="Arial" panose="020B0604020202020204" pitchFamily="34" charset="0"/>
                          <a:cs typeface="Arial" panose="020B0604020202020204" pitchFamily="34" charset="0"/>
                        </a:rPr>
                        <a:t>Zahlenrechnen</a:t>
                      </a:r>
                    </a:p>
                  </a:txBody>
                  <a:tcPr>
                    <a:solidFill>
                      <a:schemeClr val="bg1">
                        <a:lumMod val="85000"/>
                      </a:schemeClr>
                    </a:solidFill>
                  </a:tcPr>
                </a:tc>
                <a:tc hMerge="1">
                  <a:txBody>
                    <a:bodyPr/>
                    <a:lstStyle/>
                    <a:p>
                      <a:endParaRPr lang="de-DE" dirty="0"/>
                    </a:p>
                  </a:txBody>
                  <a:tcPr/>
                </a:tc>
                <a:extLst>
                  <a:ext uri="{0D108BD9-81ED-4DB2-BD59-A6C34878D82A}">
                    <a16:rowId xmlns:a16="http://schemas.microsoft.com/office/drawing/2014/main" val="10000"/>
                  </a:ext>
                </a:extLst>
              </a:tr>
              <a:tr h="910416">
                <a:tc>
                  <a:txBody>
                    <a:bodyPr/>
                    <a:lstStyle/>
                    <a:p>
                      <a:pPr algn="ctr"/>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Ende der Schuleingangsphase</a:t>
                      </a:r>
                    </a:p>
                    <a:p>
                      <a:r>
                        <a:rPr lang="de-DE" baseline="0" dirty="0">
                          <a:latin typeface="Arial" panose="020B0604020202020204" pitchFamily="34" charset="0"/>
                          <a:cs typeface="Arial" panose="020B0604020202020204" pitchFamily="34" charset="0"/>
                        </a:rPr>
                        <a:t>Die Schülerinnen und Schüler</a:t>
                      </a:r>
                      <a:endParaRPr lang="de-DE" dirty="0">
                        <a:latin typeface="Arial" panose="020B0604020202020204" pitchFamily="34" charset="0"/>
                        <a:cs typeface="Arial" panose="020B0604020202020204" pitchFamily="34" charset="0"/>
                      </a:endParaRPr>
                    </a:p>
                  </a:txBody>
                  <a:tcPr/>
                </a:tc>
                <a:tc>
                  <a:txBody>
                    <a:bodyPr/>
                    <a:lstStyle/>
                    <a:p>
                      <a:pPr algn="ctr"/>
                      <a:r>
                        <a:rPr lang="de-DE" dirty="0">
                          <a:latin typeface="Arial" panose="020B0604020202020204" pitchFamily="34" charset="0"/>
                          <a:cs typeface="Arial" panose="020B0604020202020204" pitchFamily="34" charset="0"/>
                        </a:rPr>
                        <a:t>Kompetenzerwartungen am Ende</a:t>
                      </a:r>
                      <a:r>
                        <a:rPr lang="de-DE" baseline="0" dirty="0">
                          <a:latin typeface="Arial" panose="020B0604020202020204" pitchFamily="34" charset="0"/>
                          <a:cs typeface="Arial" panose="020B0604020202020204" pitchFamily="34" charset="0"/>
                        </a:rPr>
                        <a:t> der Klasse 4</a:t>
                      </a:r>
                    </a:p>
                    <a:p>
                      <a:r>
                        <a:rPr lang="de-DE" baseline="0" dirty="0">
                          <a:latin typeface="Arial" panose="020B0604020202020204" pitchFamily="34" charset="0"/>
                          <a:cs typeface="Arial" panose="020B0604020202020204" pitchFamily="34" charset="0"/>
                        </a:rPr>
                        <a:t>Die 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898203">
                <a:tc>
                  <a:txBody>
                    <a:bodyPr/>
                    <a:lstStyle/>
                    <a:p>
                      <a:pPr marL="285750" indent="-285750">
                        <a:buFont typeface="Arial" panose="020B0604020202020204" pitchFamily="34" charset="0"/>
                        <a:buChar char="•"/>
                      </a:pPr>
                      <a:endParaRPr lang="de-DE"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b="0" dirty="0">
                          <a:solidFill>
                            <a:schemeClr val="tx1"/>
                          </a:solidFill>
                          <a:latin typeface="Arial" panose="020B0604020202020204" pitchFamily="34" charset="0"/>
                          <a:cs typeface="Arial" panose="020B0604020202020204" pitchFamily="34" charset="0"/>
                        </a:rPr>
                        <a:t>rechnen vorteilhaft mithilfe von Zahlbeziehungen (u.a.</a:t>
                      </a:r>
                      <a:r>
                        <a:rPr lang="de-DE" b="0" baseline="0" dirty="0">
                          <a:solidFill>
                            <a:schemeClr val="tx1"/>
                          </a:solidFill>
                          <a:latin typeface="Arial" panose="020B0604020202020204" pitchFamily="34" charset="0"/>
                          <a:cs typeface="Arial" panose="020B0604020202020204" pitchFamily="34" charset="0"/>
                        </a:rPr>
                        <a:t> </a:t>
                      </a:r>
                      <a:r>
                        <a:rPr lang="de-DE" b="0" dirty="0">
                          <a:solidFill>
                            <a:schemeClr val="tx1"/>
                          </a:solidFill>
                          <a:latin typeface="Arial" panose="020B0604020202020204" pitchFamily="34" charset="0"/>
                          <a:cs typeface="Arial" panose="020B0604020202020204" pitchFamily="34" charset="0"/>
                        </a:rPr>
                        <a:t>Nachbarzahlen) und Rechengesetzen (u.a. Kommutativgesetz),</a:t>
                      </a:r>
                    </a:p>
                  </a:txBody>
                  <a:tcPr/>
                </a:tc>
                <a:tc>
                  <a:txBody>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lösen Aufgaben aller vier Grundrechenarten unter Ausnutzung von Rechengesetzen und</a:t>
                      </a:r>
                      <a:r>
                        <a:rPr lang="de-DE" baseline="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Zerlegungsstrategien mündlich oder halbschriftlich,</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rechnen vorteilhaft mithilfe von Zahlbeziehungen und Rechengesetzen bei allen vier Grundrechenarten (u.a. Distributivgesetz, </a:t>
                      </a:r>
                      <a:r>
                        <a:rPr lang="de-DE" dirty="0" err="1">
                          <a:latin typeface="Arial" panose="020B0604020202020204" pitchFamily="34" charset="0"/>
                          <a:cs typeface="Arial" panose="020B0604020202020204" pitchFamily="34" charset="0"/>
                        </a:rPr>
                        <a:t>Konstanzgesetz</a:t>
                      </a:r>
                      <a:r>
                        <a:rPr lang="de-DE"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2"/>
                  </a:ext>
                </a:extLst>
              </a:tr>
            </a:tbl>
          </a:graphicData>
        </a:graphic>
      </p:graphicFrame>
      <p:sp>
        <p:nvSpPr>
          <p:cNvPr id="20" name="Titel 1">
            <a:extLst>
              <a:ext uri="{FF2B5EF4-FFF2-40B4-BE49-F238E27FC236}">
                <a16:creationId xmlns:a16="http://schemas.microsoft.com/office/drawing/2014/main" id="{FF449CF0-3D62-81A8-7CC0-609768F6A2D4}"/>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
        <p:nvSpPr>
          <p:cNvPr id="23" name="Textplatzhalter 2">
            <a:extLst>
              <a:ext uri="{FF2B5EF4-FFF2-40B4-BE49-F238E27FC236}">
                <a16:creationId xmlns:a16="http://schemas.microsoft.com/office/drawing/2014/main" id="{2A8D5145-D306-5CDB-CCCC-DED747E5951B}"/>
              </a:ext>
            </a:extLst>
          </p:cNvPr>
          <p:cNvSpPr>
            <a:spLocks noGrp="1"/>
          </p:cNvSpPr>
          <p:nvPr>
            <p:ph type="body" sz="quarter" idx="13"/>
          </p:nvPr>
        </p:nvSpPr>
        <p:spPr>
          <a:xfrm>
            <a:off x="1096266" y="1194030"/>
            <a:ext cx="7323834" cy="445628"/>
          </a:xfrm>
        </p:spPr>
        <p:txBody>
          <a:bodyPr/>
          <a:lstStyle/>
          <a:p>
            <a:r>
              <a:rPr lang="de-DE" dirty="0"/>
              <a:t>ZAHLEN UND OPERATIONEN</a:t>
            </a:r>
          </a:p>
        </p:txBody>
      </p:sp>
    </p:spTree>
    <p:extLst>
      <p:ext uri="{BB962C8B-B14F-4D97-AF65-F5344CB8AC3E}">
        <p14:creationId xmlns:p14="http://schemas.microsoft.com/office/powerpoint/2010/main" val="113811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17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C7D323C-7585-3B29-9983-6D570BD31757}"/>
              </a:ext>
            </a:extLst>
          </p:cNvPr>
          <p:cNvSpPr>
            <a:spLocks noGrp="1"/>
          </p:cNvSpPr>
          <p:nvPr>
            <p:ph type="title"/>
          </p:nvPr>
        </p:nvSpPr>
        <p:spPr/>
        <p:txBody>
          <a:bodyPr/>
          <a:lstStyle/>
          <a:p>
            <a:r>
              <a:rPr lang="de-DE" dirty="0"/>
              <a:t>Hintergrundinfos</a:t>
            </a:r>
          </a:p>
        </p:txBody>
      </p:sp>
      <p:sp>
        <p:nvSpPr>
          <p:cNvPr id="5" name="Datumsplatzhalter 4">
            <a:extLst>
              <a:ext uri="{FF2B5EF4-FFF2-40B4-BE49-F238E27FC236}">
                <a16:creationId xmlns:a16="http://schemas.microsoft.com/office/drawing/2014/main" id="{57098E15-0E37-2D15-D3A9-F93D4C82DED4}"/>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DA21F6DC-4F08-F041-EB5B-55BD4528934B}"/>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9" name="Textplatzhalter 8">
            <a:extLst>
              <a:ext uri="{FF2B5EF4-FFF2-40B4-BE49-F238E27FC236}">
                <a16:creationId xmlns:a16="http://schemas.microsoft.com/office/drawing/2014/main" id="{239BD50D-E091-D8A2-B90A-199CFB1B88C4}"/>
              </a:ext>
            </a:extLst>
          </p:cNvPr>
          <p:cNvSpPr>
            <a:spLocks noGrp="1"/>
          </p:cNvSpPr>
          <p:nvPr>
            <p:ph type="body" sz="quarter" idx="13"/>
          </p:nvPr>
        </p:nvSpPr>
        <p:spPr/>
        <p:txBody>
          <a:bodyPr/>
          <a:lstStyle/>
          <a:p>
            <a:r>
              <a:rPr lang="de-DE" dirty="0"/>
              <a:t>HINWEISE ZU DEN FOLIEN 21-23</a:t>
            </a:r>
          </a:p>
        </p:txBody>
      </p:sp>
      <p:sp>
        <p:nvSpPr>
          <p:cNvPr id="8" name="Inhaltsplatzhalter 7">
            <a:extLst>
              <a:ext uri="{FF2B5EF4-FFF2-40B4-BE49-F238E27FC236}">
                <a16:creationId xmlns:a16="http://schemas.microsoft.com/office/drawing/2014/main" id="{DA87B990-62EF-AA8F-4983-B2649FBAA829}"/>
              </a:ext>
            </a:extLst>
          </p:cNvPr>
          <p:cNvSpPr>
            <a:spLocks noGrp="1"/>
          </p:cNvSpPr>
          <p:nvPr>
            <p:ph idx="1"/>
          </p:nvPr>
        </p:nvSpPr>
        <p:spPr/>
        <p:txBody>
          <a:bodyPr/>
          <a:lstStyle/>
          <a:p>
            <a:r>
              <a:rPr lang="de-DE" sz="1200" b="1" dirty="0"/>
              <a:t>Ziel:</a:t>
            </a:r>
            <a:r>
              <a:rPr lang="de-DE" sz="1200" dirty="0"/>
              <a:t> Bewusstmachen der Bedeutung der Ablösung vom additiven Denken</a:t>
            </a:r>
          </a:p>
          <a:p>
            <a:r>
              <a:rPr lang="de-DE" sz="1200" dirty="0"/>
              <a:t>Mit den Folien 21-23 soll erläutert werden, dass das additive Denken langfristig nicht beim Lösen multiplikativer Aufgaben hilft. Trotzdem ist die fortgesetzte Addition ein Zugang für die Kinder zur Multiplikation. Wichtig ist aber, dass mit den Kindern eine Verstehensgrundlage erarbeitet wird, damit sie sich langfristig von diesem Denken lösen können. Sie müssen lernen, in Sprüngen oder Schritten und insbesondere in Gruppen zu denken. Nur so können sie die Ableitungsstrategien sinnvoll nutzen. </a:t>
            </a:r>
          </a:p>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Das nicht-zählende Rechnen von 1·1- und 1:1-Aufgaben im </a:t>
            </a:r>
            <a:r>
              <a:rPr kumimoji="0" lang="de-DE"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Zahlraum</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bis 100 ist grundlegend für</a:t>
            </a:r>
          </a:p>
          <a:p>
            <a:pPr marL="171450" marR="0" lvl="0" indent="-171450" algn="l" defTabSz="914400" rtl="0" eaLnBrk="1" fontAlgn="auto" latinLnBrk="0" hangingPunct="1">
              <a:lnSpc>
                <a:spcPct val="100000"/>
              </a:lnSpc>
              <a:spcBef>
                <a:spcPts val="600"/>
              </a:spcBef>
              <a:spcAft>
                <a:spcPts val="0"/>
              </a:spcAft>
              <a:buClrTx/>
              <a:buSzTx/>
              <a:buFontTx/>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das Vernetzen und Automatisieren von Multiplikations- und Divisionssaufgaben in höheren Zahlräumen</a:t>
            </a:r>
          </a:p>
          <a:p>
            <a:pPr marL="171450" marR="0" lvl="0" indent="-171450" algn="l" defTabSz="914400" rtl="0" eaLnBrk="1" fontAlgn="auto" latinLnBrk="0" hangingPunct="1">
              <a:lnSpc>
                <a:spcPct val="100000"/>
              </a:lnSpc>
              <a:spcBef>
                <a:spcPts val="600"/>
              </a:spcBef>
              <a:spcAft>
                <a:spcPts val="0"/>
              </a:spcAft>
              <a:buClrTx/>
              <a:buSzTx/>
              <a:buFontTx/>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das Verständnis des Zahlenrechnens (Halbschriftliche Strategien)</a:t>
            </a:r>
          </a:p>
          <a:p>
            <a:pPr marL="171450" marR="0" lvl="0" indent="-171450" algn="l" defTabSz="914400" rtl="0" eaLnBrk="1" fontAlgn="auto" latinLnBrk="0" hangingPunct="1">
              <a:lnSpc>
                <a:spcPct val="100000"/>
              </a:lnSpc>
              <a:spcBef>
                <a:spcPts val="600"/>
              </a:spcBef>
              <a:spcAft>
                <a:spcPts val="0"/>
              </a:spcAft>
              <a:buClrTx/>
              <a:buSzTx/>
              <a:buFontTx/>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die Entwicklung eines flexiblen Rechnens</a:t>
            </a:r>
          </a:p>
          <a:p>
            <a:pPr marL="171450" marR="0" lvl="0" indent="-171450" algn="l" defTabSz="914400" rtl="0" eaLnBrk="1" fontAlgn="auto" latinLnBrk="0" hangingPunct="1">
              <a:lnSpc>
                <a:spcPct val="100000"/>
              </a:lnSpc>
              <a:spcBef>
                <a:spcPts val="600"/>
              </a:spcBef>
              <a:spcAft>
                <a:spcPts val="0"/>
              </a:spcAft>
              <a:buClrTx/>
              <a:buSzTx/>
              <a:buFontTx/>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das Rechnen mit Buchstaben (Algebra)</a:t>
            </a:r>
          </a:p>
          <a:p>
            <a:pPr>
              <a:spcBef>
                <a:spcPts val="600"/>
              </a:spcBef>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Die im </a:t>
            </a:r>
            <a:r>
              <a:rPr kumimoji="0" lang="de-DE"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Zahlraum</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bis 100 erworbenen Kenntnisse über die Strukturen und Beziehungen von Zahlen und Aufgaben sind grundlegend für die Übertragung auf andere Zahlräume und  Zahlbereiche – auch über den Primarstufenunterricht hinaus. Die konkreten Beispiele zu den einzelnen Punkten auf Folie </a:t>
            </a:r>
            <a:r>
              <a:rPr lang="de-DE" sz="1200" dirty="0">
                <a:solidFill>
                  <a:prstClr val="black"/>
                </a:solidFill>
              </a:rPr>
              <a:t>23</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können genutzt werden, um dies zu verdeutlichen.</a:t>
            </a:r>
            <a:endParaRPr lang="de-DE" sz="1200" dirty="0"/>
          </a:p>
        </p:txBody>
      </p:sp>
    </p:spTree>
    <p:extLst>
      <p:ext uri="{BB962C8B-B14F-4D97-AF65-F5344CB8AC3E}">
        <p14:creationId xmlns:p14="http://schemas.microsoft.com/office/powerpoint/2010/main" val="2561270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156476" y="5275327"/>
            <a:ext cx="5674291" cy="923330"/>
          </a:xfrm>
          <a:prstGeom prst="rect">
            <a:avLst/>
          </a:prstGeom>
          <a:noFill/>
        </p:spPr>
        <p:txBody>
          <a:bodyPr wrap="square" rtlCol="0">
            <a:spAutoFit/>
          </a:bodyPr>
          <a:lstStyle/>
          <a:p>
            <a:r>
              <a:rPr lang="de-DE" sz="1800" dirty="0">
                <a:solidFill>
                  <a:srgbClr val="327D87"/>
                </a:solidFill>
                <a:latin typeface="Arial" panose="020B0604020202020204" pitchFamily="34" charset="0"/>
                <a:cs typeface="Arial" panose="020B0604020202020204" pitchFamily="34" charset="0"/>
              </a:rPr>
              <a:t>Die fortgesetzte Addition als dominante Vorstellung lässt sich </a:t>
            </a:r>
            <a:r>
              <a:rPr lang="de-DE" sz="1800" b="1" dirty="0">
                <a:solidFill>
                  <a:srgbClr val="327D87"/>
                </a:solidFill>
                <a:latin typeface="Arial" panose="020B0604020202020204" pitchFamily="34" charset="0"/>
                <a:cs typeface="Arial" panose="020B0604020202020204" pitchFamily="34" charset="0"/>
              </a:rPr>
              <a:t>NICHT</a:t>
            </a:r>
            <a:r>
              <a:rPr lang="de-DE" sz="1800" dirty="0">
                <a:solidFill>
                  <a:srgbClr val="327D87"/>
                </a:solidFill>
                <a:latin typeface="Arial" panose="020B0604020202020204" pitchFamily="34" charset="0"/>
                <a:cs typeface="Arial" panose="020B0604020202020204" pitchFamily="34" charset="0"/>
              </a:rPr>
              <a:t> auf die Multiplikation anderer Inhaltsbereiche übertragen.</a:t>
            </a:r>
          </a:p>
        </p:txBody>
      </p:sp>
      <p:sp>
        <p:nvSpPr>
          <p:cNvPr id="3" name="Form 2">
            <a:extLst>
              <a:ext uri="{FF2B5EF4-FFF2-40B4-BE49-F238E27FC236}">
                <a16:creationId xmlns:a16="http://schemas.microsoft.com/office/drawing/2014/main" id="{98A4A55D-5F86-2BF3-C76D-66BC6EF1559B}"/>
              </a:ext>
            </a:extLst>
          </p:cNvPr>
          <p:cNvSpPr/>
          <p:nvPr/>
        </p:nvSpPr>
        <p:spPr>
          <a:xfrm>
            <a:off x="299620" y="2026788"/>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32" name="Ellipse 33">
            <a:extLst>
              <a:ext uri="{FF2B5EF4-FFF2-40B4-BE49-F238E27FC236}">
                <a16:creationId xmlns:a16="http://schemas.microsoft.com/office/drawing/2014/main" id="{C037B3FD-80A5-C553-494B-63495A884F1E}"/>
              </a:ext>
            </a:extLst>
          </p:cNvPr>
          <p:cNvSpPr/>
          <p:nvPr/>
        </p:nvSpPr>
        <p:spPr>
          <a:xfrm>
            <a:off x="475275" y="5477481"/>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1181542" y="4722830"/>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487539"/>
            <a:ext cx="540000" cy="540000"/>
          </a:xfrm>
          <a:prstGeom prst="rect">
            <a:avLst/>
          </a:prstGeom>
        </p:spPr>
      </p:pic>
      <p:grpSp>
        <p:nvGrpSpPr>
          <p:cNvPr id="8" name="Gruppieren 7">
            <a:extLst>
              <a:ext uri="{FF2B5EF4-FFF2-40B4-BE49-F238E27FC236}">
                <a16:creationId xmlns:a16="http://schemas.microsoft.com/office/drawing/2014/main" id="{A2773E80-6896-52B8-ED75-A926E4089637}"/>
              </a:ext>
            </a:extLst>
          </p:cNvPr>
          <p:cNvGrpSpPr/>
          <p:nvPr/>
        </p:nvGrpSpPr>
        <p:grpSpPr>
          <a:xfrm>
            <a:off x="6721956" y="2711368"/>
            <a:ext cx="531706" cy="527336"/>
            <a:chOff x="2617966" y="4089452"/>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61796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68492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6" name="Textplatzhalter 2"/>
          <p:cNvSpPr>
            <a:spLocks noGrp="1"/>
          </p:cNvSpPr>
          <p:nvPr>
            <p:ph type="body" sz="quarter" idx="13"/>
          </p:nvPr>
        </p:nvSpPr>
        <p:spPr>
          <a:xfrm>
            <a:off x="580260" y="1194030"/>
            <a:ext cx="7935089" cy="445628"/>
          </a:xfrm>
        </p:spPr>
        <p:txBody>
          <a:bodyPr/>
          <a:lstStyle/>
          <a:p>
            <a:r>
              <a:rPr lang="de-DE" dirty="0"/>
              <a:t>WENN VERSTEHENSGRUNDLAGEN IN HÖHEREN KLASSEN FEHLEN</a:t>
            </a:r>
          </a:p>
        </p:txBody>
      </p:sp>
      <p:sp>
        <p:nvSpPr>
          <p:cNvPr id="37" name="Textfeld 36">
            <a:extLst>
              <a:ext uri="{FF2B5EF4-FFF2-40B4-BE49-F238E27FC236}">
                <a16:creationId xmlns:a16="http://schemas.microsoft.com/office/drawing/2014/main" id="{491BD04C-E000-4FED-AE34-5BC87022E1DC}"/>
              </a:ext>
            </a:extLst>
          </p:cNvPr>
          <p:cNvSpPr txBox="1"/>
          <p:nvPr/>
        </p:nvSpPr>
        <p:spPr>
          <a:xfrm>
            <a:off x="1289542" y="5121439"/>
            <a:ext cx="1527110" cy="1077218"/>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r>
              <a:rPr lang="de-DE" sz="1600" dirty="0">
                <a:latin typeface="Arial" panose="020B0604020202020204" pitchFamily="34" charset="0"/>
                <a:cs typeface="Arial" panose="020B0604020202020204" pitchFamily="34" charset="0"/>
              </a:rPr>
              <a:t>       3 · 4 =</a:t>
            </a:r>
          </a:p>
          <a:p>
            <a:r>
              <a:rPr lang="de-DE" sz="1600" dirty="0">
                <a:latin typeface="Arial" panose="020B0604020202020204" pitchFamily="34" charset="0"/>
                <a:cs typeface="Arial" panose="020B0604020202020204" pitchFamily="34" charset="0"/>
              </a:rPr>
              <a:t>4 + 4 + 4 = </a:t>
            </a:r>
          </a:p>
          <a:p>
            <a:r>
              <a:rPr lang="de-DE" sz="1600" dirty="0">
                <a:latin typeface="Arial" panose="020B0604020202020204" pitchFamily="34" charset="0"/>
                <a:cs typeface="Arial" panose="020B0604020202020204" pitchFamily="34" charset="0"/>
              </a:rPr>
              <a:t>      8 + 4 = </a:t>
            </a:r>
          </a:p>
          <a:p>
            <a:r>
              <a:rPr lang="de-DE" sz="1600" dirty="0">
                <a:latin typeface="Arial" panose="020B0604020202020204" pitchFamily="34" charset="0"/>
                <a:cs typeface="Arial" panose="020B0604020202020204" pitchFamily="34" charset="0"/>
              </a:rPr>
              <a:t>    10 + 2 = 12</a:t>
            </a:r>
          </a:p>
        </p:txBody>
      </p:sp>
      <p:sp>
        <p:nvSpPr>
          <p:cNvPr id="38" name="Textfeld 37"/>
          <p:cNvSpPr txBox="1"/>
          <p:nvPr/>
        </p:nvSpPr>
        <p:spPr>
          <a:xfrm>
            <a:off x="475275" y="3934251"/>
            <a:ext cx="2137725" cy="584775"/>
          </a:xfrm>
          <a:prstGeom prst="rect">
            <a:avLst/>
          </a:prstGeom>
          <a:noFill/>
        </p:spPr>
        <p:txBody>
          <a:bodyPr wrap="square" rtlCol="0">
            <a:spAutoFit/>
          </a:bodyPr>
          <a:lstStyle/>
          <a:p>
            <a:r>
              <a:rPr lang="de-DE" sz="1600" dirty="0"/>
              <a:t>Additives </a:t>
            </a:r>
          </a:p>
          <a:p>
            <a:r>
              <a:rPr lang="de-DE" sz="1600" dirty="0"/>
              <a:t>Denken</a:t>
            </a:r>
          </a:p>
        </p:txBody>
      </p:sp>
      <p:sp>
        <p:nvSpPr>
          <p:cNvPr id="42" name="Textfeld 41"/>
          <p:cNvSpPr txBox="1"/>
          <p:nvPr/>
        </p:nvSpPr>
        <p:spPr>
          <a:xfrm>
            <a:off x="5705984" y="1734400"/>
            <a:ext cx="2563652" cy="584775"/>
          </a:xfrm>
          <a:prstGeom prst="rect">
            <a:avLst/>
          </a:prstGeom>
          <a:noFill/>
        </p:spPr>
        <p:txBody>
          <a:bodyPr wrap="square" rtlCol="0">
            <a:spAutoFit/>
          </a:bodyPr>
          <a:lstStyle/>
          <a:p>
            <a:r>
              <a:rPr lang="de-DE" sz="1600" dirty="0"/>
              <a:t>Multiplikatives Denken in anderen Zahlbereichen</a:t>
            </a:r>
          </a:p>
        </p:txBody>
      </p:sp>
      <mc:AlternateContent xmlns:mc="http://schemas.openxmlformats.org/markup-compatibility/2006" xmlns:a14="http://schemas.microsoft.com/office/drawing/2010/main">
        <mc:Choice Requires="a14">
          <p:sp>
            <p:nvSpPr>
              <p:cNvPr id="43" name="Textfeld 42">
                <a:extLst>
                  <a:ext uri="{FF2B5EF4-FFF2-40B4-BE49-F238E27FC236}">
                    <a16:creationId xmlns:a16="http://schemas.microsoft.com/office/drawing/2014/main" id="{3C35340B-D039-49A7-A45D-7D6F2FF41A98}"/>
                  </a:ext>
                </a:extLst>
              </p:cNvPr>
              <p:cNvSpPr txBox="1"/>
              <p:nvPr/>
            </p:nvSpPr>
            <p:spPr>
              <a:xfrm>
                <a:off x="5993622" y="3409950"/>
                <a:ext cx="2191316" cy="1528880"/>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14:m>
                  <m:oMath xmlns:m="http://schemas.openxmlformats.org/officeDocument/2006/math">
                    <m:f>
                      <m:fPr>
                        <m:ctrlPr>
                          <a:rPr lang="de-DE" sz="1600" i="1" dirty="0" smtClean="0">
                            <a:solidFill>
                              <a:schemeClr val="tx1"/>
                            </a:solidFill>
                            <a:latin typeface="Cambria Math" panose="02040503050406030204" pitchFamily="18" charset="0"/>
                          </a:rPr>
                        </m:ctrlPr>
                      </m:fPr>
                      <m:num>
                        <m:r>
                          <a:rPr lang="de-DE" sz="1600" b="0" i="1" dirty="0" smtClean="0">
                            <a:solidFill>
                              <a:schemeClr val="tx1"/>
                            </a:solidFill>
                            <a:latin typeface="Cambria Math" panose="02040503050406030204" pitchFamily="18" charset="0"/>
                          </a:rPr>
                          <m:t>1</m:t>
                        </m:r>
                      </m:num>
                      <m:den>
                        <m:r>
                          <a:rPr lang="de-DE" sz="1600" b="0" i="1" dirty="0" smtClean="0">
                            <a:solidFill>
                              <a:schemeClr val="tx1"/>
                            </a:solidFill>
                            <a:latin typeface="Cambria Math" panose="02040503050406030204" pitchFamily="18" charset="0"/>
                          </a:rPr>
                          <m:t>3</m:t>
                        </m:r>
                      </m:den>
                    </m:f>
                  </m:oMath>
                </a14:m>
                <a:r>
                  <a:rPr lang="de-DE" sz="1600" dirty="0">
                    <a:solidFill>
                      <a:schemeClr val="tx1"/>
                    </a:solidFill>
                    <a:latin typeface="Arial" panose="020B0604020202020204" pitchFamily="34" charset="0"/>
                    <a:cs typeface="Arial" panose="020B0604020202020204" pitchFamily="34" charset="0"/>
                  </a:rPr>
                  <a:t> · 4 das ist ein Drittel </a:t>
                </a:r>
              </a:p>
              <a:p>
                <a:r>
                  <a:rPr lang="de-DE" sz="1600" dirty="0">
                    <a:solidFill>
                      <a:schemeClr val="tx1"/>
                    </a:solidFill>
                    <a:latin typeface="Arial" panose="020B0604020202020204" pitchFamily="34" charset="0"/>
                    <a:cs typeface="Arial" panose="020B0604020202020204" pitchFamily="34" charset="0"/>
                  </a:rPr>
                  <a:t>von einem Vierer</a:t>
                </a:r>
              </a:p>
              <a:p>
                <a:endParaRPr lang="de-DE" sz="1600" dirty="0">
                  <a:solidFill>
                    <a:schemeClr val="tx1"/>
                  </a:solidFill>
                  <a:latin typeface="Arial" panose="020B0604020202020204" pitchFamily="34" charset="0"/>
                  <a:cs typeface="Arial" panose="020B0604020202020204" pitchFamily="34" charset="0"/>
                </a:endParaRPr>
              </a:p>
              <a:p>
                <a14:m>
                  <m:oMath xmlns:m="http://schemas.openxmlformats.org/officeDocument/2006/math">
                    <m:f>
                      <m:fPr>
                        <m:ctrlPr>
                          <a:rPr lang="de-DE" sz="1600" i="1" dirty="0">
                            <a:solidFill>
                              <a:schemeClr val="tx1"/>
                            </a:solidFill>
                            <a:latin typeface="Cambria Math" panose="02040503050406030204" pitchFamily="18" charset="0"/>
                          </a:rPr>
                        </m:ctrlPr>
                      </m:fPr>
                      <m:num>
                        <m:r>
                          <a:rPr lang="de-DE" sz="1600" b="0" i="1" dirty="0" smtClean="0">
                            <a:solidFill>
                              <a:schemeClr val="tx1"/>
                            </a:solidFill>
                            <a:latin typeface="Cambria Math" panose="02040503050406030204" pitchFamily="18" charset="0"/>
                          </a:rPr>
                          <m:t>1</m:t>
                        </m:r>
                      </m:num>
                      <m:den>
                        <m:r>
                          <a:rPr lang="de-DE" sz="1600" b="0" i="1" dirty="0" smtClean="0">
                            <a:solidFill>
                              <a:schemeClr val="tx1"/>
                            </a:solidFill>
                            <a:latin typeface="Cambria Math" panose="02040503050406030204" pitchFamily="18" charset="0"/>
                          </a:rPr>
                          <m:t>3</m:t>
                        </m:r>
                      </m:den>
                    </m:f>
                  </m:oMath>
                </a14:m>
                <a:r>
                  <a:rPr lang="de-DE" sz="1600"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de-DE" sz="1600" i="1" dirty="0">
                            <a:solidFill>
                              <a:schemeClr val="tx1"/>
                            </a:solidFill>
                            <a:latin typeface="Cambria Math" panose="02040503050406030204" pitchFamily="18" charset="0"/>
                          </a:rPr>
                        </m:ctrlPr>
                      </m:fPr>
                      <m:num>
                        <m:r>
                          <a:rPr lang="de-DE" sz="1600" b="0" i="1" dirty="0" smtClean="0">
                            <a:solidFill>
                              <a:schemeClr val="tx1"/>
                            </a:solidFill>
                            <a:latin typeface="Cambria Math" panose="02040503050406030204" pitchFamily="18" charset="0"/>
                          </a:rPr>
                          <m:t>1</m:t>
                        </m:r>
                      </m:num>
                      <m:den>
                        <m:r>
                          <a:rPr lang="de-DE" sz="1600" b="0" i="1" dirty="0" smtClean="0">
                            <a:solidFill>
                              <a:schemeClr val="tx1"/>
                            </a:solidFill>
                            <a:latin typeface="Cambria Math" panose="02040503050406030204" pitchFamily="18" charset="0"/>
                          </a:rPr>
                          <m:t>4</m:t>
                        </m:r>
                      </m:den>
                    </m:f>
                  </m:oMath>
                </a14:m>
                <a:r>
                  <a:rPr lang="de-DE" sz="1600" dirty="0">
                    <a:solidFill>
                      <a:schemeClr val="tx1"/>
                    </a:solidFill>
                    <a:latin typeface="Arial" panose="020B0604020202020204" pitchFamily="34" charset="0"/>
                    <a:cs typeface="Arial" panose="020B0604020202020204" pitchFamily="34" charset="0"/>
                  </a:rPr>
                  <a:t> das ist ein Drittel </a:t>
                </a:r>
              </a:p>
              <a:p>
                <a:r>
                  <a:rPr lang="de-DE" sz="1600" dirty="0">
                    <a:solidFill>
                      <a:schemeClr val="tx1"/>
                    </a:solidFill>
                    <a:latin typeface="Arial" panose="020B0604020202020204" pitchFamily="34" charset="0"/>
                    <a:cs typeface="Arial" panose="020B0604020202020204" pitchFamily="34" charset="0"/>
                  </a:rPr>
                  <a:t>von einem Viertel</a:t>
                </a:r>
              </a:p>
            </p:txBody>
          </p:sp>
        </mc:Choice>
        <mc:Fallback xmlns="">
          <p:sp>
            <p:nvSpPr>
              <p:cNvPr id="43" name="Textfeld 42">
                <a:extLst>
                  <a:ext uri="{FF2B5EF4-FFF2-40B4-BE49-F238E27FC236}">
                    <a16:creationId xmlns:a16="http://schemas.microsoft.com/office/drawing/2014/main" xmlns:a14="http://schemas.microsoft.com/office/drawing/2010/main" xmlns="" id="{3C35340B-D039-49A7-A45D-7D6F2FF41A98}"/>
                  </a:ext>
                </a:extLst>
              </p:cNvPr>
              <p:cNvSpPr txBox="1">
                <a:spLocks noRot="1" noChangeAspect="1" noMove="1" noResize="1" noEditPoints="1" noAdjustHandles="1" noChangeArrowheads="1" noChangeShapeType="1" noTextEdit="1"/>
              </p:cNvSpPr>
              <p:nvPr/>
            </p:nvSpPr>
            <p:spPr>
              <a:xfrm>
                <a:off x="5993622" y="3409950"/>
                <a:ext cx="2191316" cy="1528880"/>
              </a:xfrm>
              <a:prstGeom prst="rect">
                <a:avLst/>
              </a:prstGeom>
              <a:blipFill rotWithShape="1">
                <a:blip r:embed="rId4"/>
                <a:stretch>
                  <a:fillRect l="-1102" r="-551" b="-3543"/>
                </a:stretch>
              </a:blipFill>
              <a:ln w="19050">
                <a:solidFill>
                  <a:schemeClr val="tx2"/>
                </a:solidFill>
              </a:ln>
            </p:spPr>
            <p:txBody>
              <a:bodyPr/>
              <a:lstStyle/>
              <a:p>
                <a:r>
                  <a:rPr lang="de-DE">
                    <a:noFill/>
                  </a:rPr>
                  <a:t> </a:t>
                </a:r>
              </a:p>
            </p:txBody>
          </p:sp>
        </mc:Fallback>
      </mc:AlternateContent>
      <p:sp>
        <p:nvSpPr>
          <p:cNvPr id="44" name="Gewitterblitz 43">
            <a:extLst>
              <a:ext uri="{FF2B5EF4-FFF2-40B4-BE49-F238E27FC236}">
                <a16:creationId xmlns:a16="http://schemas.microsoft.com/office/drawing/2014/main" id="{0B6EA567-3BFE-47D3-8C5D-3A15B563E157}"/>
              </a:ext>
            </a:extLst>
          </p:cNvPr>
          <p:cNvSpPr/>
          <p:nvPr/>
        </p:nvSpPr>
        <p:spPr bwMode="auto">
          <a:xfrm rot="21054473" flipH="1">
            <a:off x="3424045" y="2343736"/>
            <a:ext cx="1665283" cy="2348745"/>
          </a:xfrm>
          <a:prstGeom prst="lightningBol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52" name="Textplatzhalter 4">
            <a:extLst>
              <a:ext uri="{FF2B5EF4-FFF2-40B4-BE49-F238E27FC236}">
                <a16:creationId xmlns:a16="http://schemas.microsoft.com/office/drawing/2014/main" id="{92D5B1B3-B631-8140-8B72-3B18E05DE466}"/>
              </a:ext>
            </a:extLst>
          </p:cNvPr>
          <p:cNvSpPr txBox="1">
            <a:spLocks/>
          </p:cNvSpPr>
          <p:nvPr/>
        </p:nvSpPr>
        <p:spPr>
          <a:xfrm>
            <a:off x="7178744" y="6017445"/>
            <a:ext cx="1711871" cy="216000"/>
          </a:xfrm>
          <a:prstGeom prst="rect">
            <a:avLst/>
          </a:prstGeom>
        </p:spPr>
        <p:txBody>
          <a:bodyPr lIns="0" tIns="0" rIns="0" bIns="0"/>
          <a:lstStyle>
            <a:lvl1pPr marL="0" indent="0" algn="r" rtl="0" eaLnBrk="1" fontAlgn="base" hangingPunct="1">
              <a:lnSpc>
                <a:spcPct val="100000"/>
              </a:lnSpc>
              <a:spcBef>
                <a:spcPts val="0"/>
              </a:spcBef>
              <a:spcAft>
                <a:spcPts val="0"/>
              </a:spcAft>
              <a:buClr>
                <a:srgbClr val="327A86"/>
              </a:buClr>
              <a:buFont typeface="Wingdings" charset="2"/>
              <a:buNone/>
              <a:defRPr sz="1000">
                <a:solidFill>
                  <a:schemeClr val="bg1">
                    <a:lumMod val="50000"/>
                  </a:schemeClr>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5"/>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6"/>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6"/>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6"/>
              </a:buBlip>
              <a:defRPr sz="1200">
                <a:solidFill>
                  <a:schemeClr val="tx1"/>
                </a:solidFill>
                <a:latin typeface="+mn-lt"/>
                <a:ea typeface="+mn-ea"/>
              </a:defRPr>
            </a:lvl9pPr>
          </a:lstStyle>
          <a:p>
            <a:pPr algn="l"/>
            <a:r>
              <a:rPr lang="de-DE" sz="1200" dirty="0">
                <a:solidFill>
                  <a:schemeClr val="tx1"/>
                </a:solidFill>
                <a:latin typeface="Arial" panose="020B0604020202020204" pitchFamily="34" charset="0"/>
                <a:cs typeface="Arial" panose="020B0604020202020204" pitchFamily="34" charset="0"/>
              </a:rPr>
              <a:t>(Götze &amp; Baiker, 2021)</a:t>
            </a:r>
            <a:endParaRPr lang="de-DE" sz="900" kern="0" dirty="0">
              <a:solidFill>
                <a:schemeClr val="tx1"/>
              </a:solidFill>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E83FA146-B2E7-F6B7-B1B2-A1C358E48474}"/>
              </a:ext>
            </a:extLst>
          </p:cNvPr>
          <p:cNvPicPr>
            <a:picLocks noChangeAspect="1"/>
          </p:cNvPicPr>
          <p:nvPr/>
        </p:nvPicPr>
        <p:blipFill rotWithShape="1">
          <a:blip r:embed="rId7">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17" name="Titel 1">
            <a:extLst>
              <a:ext uri="{FF2B5EF4-FFF2-40B4-BE49-F238E27FC236}">
                <a16:creationId xmlns:a16="http://schemas.microsoft.com/office/drawing/2014/main" id="{69DAC876-B521-5DE8-948A-C76B9FB5DFA2}"/>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Tree>
    <p:extLst>
      <p:ext uri="{BB962C8B-B14F-4D97-AF65-F5344CB8AC3E}">
        <p14:creationId xmlns:p14="http://schemas.microsoft.com/office/powerpoint/2010/main" val="1214513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GRUNDLAGEN SCHAFFEN FÜR WEITERE LERNPROZESSE</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22</a:t>
            </a:fld>
            <a:endParaRPr lang="de-DE" dirty="0"/>
          </a:p>
        </p:txBody>
      </p:sp>
      <p:pic>
        <p:nvPicPr>
          <p:cNvPr id="3074" name="Picture 2"/>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79" y="3917540"/>
            <a:ext cx="3147460" cy="23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bgerundete rechteckige Legende 7"/>
          <p:cNvSpPr/>
          <p:nvPr/>
        </p:nvSpPr>
        <p:spPr>
          <a:xfrm>
            <a:off x="1925050" y="2242686"/>
            <a:ext cx="2983833" cy="1809550"/>
          </a:xfrm>
          <a:prstGeom prst="wedgeRoundRectCallout">
            <a:avLst>
              <a:gd name="adj1" fmla="val -47286"/>
              <a:gd name="adj2" fmla="val 65441"/>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Darf ich die Multiplikation jetzt nicht mehr über die fortgesetzte Addition einführen?</a:t>
            </a:r>
          </a:p>
        </p:txBody>
      </p:sp>
      <p:sp>
        <p:nvSpPr>
          <p:cNvPr id="14" name="Abgerundete rechteckige Legende 13"/>
          <p:cNvSpPr/>
          <p:nvPr/>
        </p:nvSpPr>
        <p:spPr>
          <a:xfrm>
            <a:off x="5021178" y="3147461"/>
            <a:ext cx="3988068" cy="2531444"/>
          </a:xfrm>
          <a:prstGeom prst="wedgeRoundRectCallout">
            <a:avLst>
              <a:gd name="adj1" fmla="val 49222"/>
              <a:gd name="adj2" fmla="val 6695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800" dirty="0">
                <a:solidFill>
                  <a:schemeClr val="tx1"/>
                </a:solidFill>
                <a:latin typeface="Arial" panose="020B0604020202020204" pitchFamily="34" charset="0"/>
                <a:cs typeface="Arial" panose="020B0604020202020204" pitchFamily="34" charset="0"/>
              </a:rPr>
              <a:t>Doch, </a:t>
            </a:r>
            <a:r>
              <a:rPr lang="de-DE" sz="1800" dirty="0">
                <a:solidFill>
                  <a:srgbClr val="C00000"/>
                </a:solidFill>
                <a:latin typeface="Arial" panose="020B0604020202020204" pitchFamily="34" charset="0"/>
                <a:cs typeface="Arial" panose="020B0604020202020204" pitchFamily="34" charset="0"/>
              </a:rPr>
              <a:t>aber</a:t>
            </a:r>
            <a:r>
              <a:rPr lang="de-DE" sz="1800" dirty="0">
                <a:solidFill>
                  <a:schemeClr val="tx1"/>
                </a:solidFill>
                <a:latin typeface="Arial" panose="020B0604020202020204" pitchFamily="34" charset="0"/>
                <a:cs typeface="Arial" panose="020B0604020202020204" pitchFamily="34" charset="0"/>
              </a:rPr>
              <a:t> wir müssen mit den Kindern die Verstehensgrundlagen erarbeiten, damit sie sich von additiven Vorstellungen lösen können. </a:t>
            </a:r>
          </a:p>
        </p:txBody>
      </p:sp>
      <p:pic>
        <p:nvPicPr>
          <p:cNvPr id="10" name="Grafik 9">
            <a:extLst>
              <a:ext uri="{FF2B5EF4-FFF2-40B4-BE49-F238E27FC236}">
                <a16:creationId xmlns:a16="http://schemas.microsoft.com/office/drawing/2014/main" id="{E83FA146-B2E7-F6B7-B1B2-A1C358E48474}"/>
              </a:ext>
            </a:extLst>
          </p:cNvPr>
          <p:cNvPicPr>
            <a:picLocks noChangeAspect="1"/>
          </p:cNvPicPr>
          <p:nvPr/>
        </p:nvPicPr>
        <p:blipFill rotWithShape="1">
          <a:blip r:embed="rId4">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17" name="Titel 1">
            <a:extLst>
              <a:ext uri="{FF2B5EF4-FFF2-40B4-BE49-F238E27FC236}">
                <a16:creationId xmlns:a16="http://schemas.microsoft.com/office/drawing/2014/main" id="{59468260-465B-61B4-000A-93070439BFDE}"/>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Tree>
    <p:extLst>
      <p:ext uri="{BB962C8B-B14F-4D97-AF65-F5344CB8AC3E}">
        <p14:creationId xmlns:p14="http://schemas.microsoft.com/office/powerpoint/2010/main" val="396593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99620" y="2168306"/>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32" name="Ellipse 33">
            <a:extLst>
              <a:ext uri="{FF2B5EF4-FFF2-40B4-BE49-F238E27FC236}">
                <a16:creationId xmlns:a16="http://schemas.microsoft.com/office/drawing/2014/main" id="{C037B3FD-80A5-C553-494B-63495A884F1E}"/>
              </a:ext>
            </a:extLst>
          </p:cNvPr>
          <p:cNvSpPr/>
          <p:nvPr/>
        </p:nvSpPr>
        <p:spPr>
          <a:xfrm>
            <a:off x="475275" y="5618999"/>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1181542" y="4864348"/>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629057"/>
            <a:ext cx="540000" cy="540000"/>
          </a:xfrm>
          <a:prstGeom prst="rect">
            <a:avLst/>
          </a:prstGeom>
        </p:spPr>
      </p:pic>
      <p:sp>
        <p:nvSpPr>
          <p:cNvPr id="4" name="Abgerundetes Rechteck 5">
            <a:extLst>
              <a:ext uri="{FF2B5EF4-FFF2-40B4-BE49-F238E27FC236}">
                <a16:creationId xmlns:a16="http://schemas.microsoft.com/office/drawing/2014/main" id="{18760D0D-8D94-9FC5-9E45-551F7AFEB899}"/>
              </a:ext>
            </a:extLst>
          </p:cNvPr>
          <p:cNvSpPr/>
          <p:nvPr/>
        </p:nvSpPr>
        <p:spPr bwMode="auto">
          <a:xfrm>
            <a:off x="141892" y="1749862"/>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cs typeface="Calibri"/>
              </a:rPr>
              <a:t>Langfristigkeit</a:t>
            </a:r>
            <a:br>
              <a:rPr lang="de-DE" sz="1600" dirty="0">
                <a:solidFill>
                  <a:srgbClr val="327A86"/>
                </a:solidFill>
                <a:cs typeface="Calibri"/>
              </a:rPr>
            </a:br>
            <a:r>
              <a:rPr lang="de-DE" sz="1600" dirty="0">
                <a:solidFill>
                  <a:srgbClr val="327A86"/>
                </a:solidFill>
                <a:cs typeface="Calibri"/>
              </a:rPr>
              <a:t>statt Kurzfristigkeit</a:t>
            </a:r>
          </a:p>
        </p:txBody>
      </p:sp>
      <p:sp>
        <p:nvSpPr>
          <p:cNvPr id="40" name="Textfeld 39">
            <a:extLst>
              <a:ext uri="{FF2B5EF4-FFF2-40B4-BE49-F238E27FC236}">
                <a16:creationId xmlns:a16="http://schemas.microsoft.com/office/drawing/2014/main" id="{06DD5A32-8591-7FB1-3AC3-CBCA52B8B7F4}"/>
              </a:ext>
            </a:extLst>
          </p:cNvPr>
          <p:cNvSpPr txBox="1"/>
          <p:nvPr/>
        </p:nvSpPr>
        <p:spPr>
          <a:xfrm>
            <a:off x="3540579" y="5410812"/>
            <a:ext cx="5406381" cy="646331"/>
          </a:xfrm>
          <a:prstGeom prst="rect">
            <a:avLst/>
          </a:prstGeom>
          <a:noFill/>
        </p:spPr>
        <p:txBody>
          <a:bodyPr wrap="square" rtlCol="0">
            <a:spAutoFit/>
          </a:bodyPr>
          <a:lstStyle/>
          <a:p>
            <a:r>
              <a:rPr lang="de-DE" sz="1800" dirty="0">
                <a:solidFill>
                  <a:srgbClr val="327D87"/>
                </a:solidFill>
              </a:rPr>
              <a:t>Das Zählen und Denken in gleich großen Schritten ermöglicht langfristig ein Weiterlernen. </a:t>
            </a:r>
          </a:p>
        </p:txBody>
      </p:sp>
      <p:grpSp>
        <p:nvGrpSpPr>
          <p:cNvPr id="41" name="Gruppieren 40">
            <a:extLst>
              <a:ext uri="{FF2B5EF4-FFF2-40B4-BE49-F238E27FC236}">
                <a16:creationId xmlns:a16="http://schemas.microsoft.com/office/drawing/2014/main" id="{2CB084A4-570C-904D-1183-6DA563FA64AF}"/>
              </a:ext>
            </a:extLst>
          </p:cNvPr>
          <p:cNvGrpSpPr/>
          <p:nvPr/>
        </p:nvGrpSpPr>
        <p:grpSpPr>
          <a:xfrm>
            <a:off x="3036119" y="3799965"/>
            <a:ext cx="375150" cy="375150"/>
            <a:chOff x="2596650" y="4051507"/>
            <a:chExt cx="216000" cy="216000"/>
          </a:xfrm>
        </p:grpSpPr>
        <p:sp>
          <p:nvSpPr>
            <p:cNvPr id="46"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7"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8" name="Gruppieren 47">
            <a:extLst>
              <a:ext uri="{FF2B5EF4-FFF2-40B4-BE49-F238E27FC236}">
                <a16:creationId xmlns:a16="http://schemas.microsoft.com/office/drawing/2014/main" id="{156EB6A1-1D50-E4FB-25BA-C047B1FE37EA}"/>
              </a:ext>
            </a:extLst>
          </p:cNvPr>
          <p:cNvGrpSpPr/>
          <p:nvPr/>
        </p:nvGrpSpPr>
        <p:grpSpPr>
          <a:xfrm>
            <a:off x="5218505" y="3164615"/>
            <a:ext cx="416149" cy="416149"/>
            <a:chOff x="2456444" y="4073886"/>
            <a:chExt cx="216000" cy="216000"/>
          </a:xfrm>
        </p:grpSpPr>
        <p:sp>
          <p:nvSpPr>
            <p:cNvPr id="49" name="Ellipse 48">
              <a:extLst>
                <a:ext uri="{FF2B5EF4-FFF2-40B4-BE49-F238E27FC236}">
                  <a16:creationId xmlns:a16="http://schemas.microsoft.com/office/drawing/2014/main" id="{FE99EF40-0B1D-B2C8-E55F-373FB73A9096}"/>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1" name="Ellipse 49">
              <a:extLst>
                <a:ext uri="{FF2B5EF4-FFF2-40B4-BE49-F238E27FC236}">
                  <a16:creationId xmlns:a16="http://schemas.microsoft.com/office/drawing/2014/main" id="{65DDC538-D1EF-CB34-443F-2673F24F9CF7}"/>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7" name="Ellipse 49">
            <a:extLst>
              <a:ext uri="{FF2B5EF4-FFF2-40B4-BE49-F238E27FC236}">
                <a16:creationId xmlns:a16="http://schemas.microsoft.com/office/drawing/2014/main" id="{DB58930B-F7F7-2564-1F85-32C52582419A}"/>
              </a:ext>
            </a:extLst>
          </p:cNvPr>
          <p:cNvSpPr/>
          <p:nvPr/>
        </p:nvSpPr>
        <p:spPr>
          <a:xfrm>
            <a:off x="7357894" y="2936615"/>
            <a:ext cx="202058" cy="200397"/>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nvGrpSpPr>
          <p:cNvPr id="8" name="Gruppieren 7">
            <a:extLst>
              <a:ext uri="{FF2B5EF4-FFF2-40B4-BE49-F238E27FC236}">
                <a16:creationId xmlns:a16="http://schemas.microsoft.com/office/drawing/2014/main" id="{A2773E80-6896-52B8-ED75-A926E4089637}"/>
              </a:ext>
            </a:extLst>
          </p:cNvPr>
          <p:cNvGrpSpPr/>
          <p:nvPr/>
        </p:nvGrpSpPr>
        <p:grpSpPr>
          <a:xfrm>
            <a:off x="7193070" y="2773146"/>
            <a:ext cx="531706" cy="527336"/>
            <a:chOff x="2809351" y="4043289"/>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6" name="Textplatzhalter 2"/>
          <p:cNvSpPr>
            <a:spLocks noGrp="1"/>
          </p:cNvSpPr>
          <p:nvPr>
            <p:ph type="body" sz="quarter" idx="13"/>
          </p:nvPr>
        </p:nvSpPr>
        <p:spPr>
          <a:xfrm>
            <a:off x="580260" y="1194030"/>
            <a:ext cx="7935089" cy="445628"/>
          </a:xfrm>
        </p:spPr>
        <p:txBody>
          <a:bodyPr/>
          <a:lstStyle/>
          <a:p>
            <a:r>
              <a:rPr lang="de-DE" dirty="0"/>
              <a:t>GRUNDLAGEN SCHAFFEN FÜR WEITERE LERNPROZESSE</a:t>
            </a:r>
          </a:p>
        </p:txBody>
      </p:sp>
      <p:sp>
        <p:nvSpPr>
          <p:cNvPr id="24" name="Textplatzhalter 4">
            <a:extLst>
              <a:ext uri="{FF2B5EF4-FFF2-40B4-BE49-F238E27FC236}">
                <a16:creationId xmlns:a16="http://schemas.microsoft.com/office/drawing/2014/main" id="{92D5B1B3-B631-8140-8B72-3B18E05DE466}"/>
              </a:ext>
            </a:extLst>
          </p:cNvPr>
          <p:cNvSpPr txBox="1">
            <a:spLocks/>
          </p:cNvSpPr>
          <p:nvPr/>
        </p:nvSpPr>
        <p:spPr>
          <a:xfrm>
            <a:off x="7178744" y="6017445"/>
            <a:ext cx="1711871" cy="216000"/>
          </a:xfrm>
          <a:prstGeom prst="rect">
            <a:avLst/>
          </a:prstGeom>
        </p:spPr>
        <p:txBody>
          <a:bodyPr lIns="0" tIns="0" rIns="0" bIns="0"/>
          <a:lstStyle>
            <a:lvl1pPr marL="0" indent="0" algn="r" rtl="0" eaLnBrk="1" fontAlgn="base" hangingPunct="1">
              <a:lnSpc>
                <a:spcPct val="100000"/>
              </a:lnSpc>
              <a:spcBef>
                <a:spcPts val="0"/>
              </a:spcBef>
              <a:spcAft>
                <a:spcPts val="0"/>
              </a:spcAft>
              <a:buClr>
                <a:srgbClr val="327A86"/>
              </a:buClr>
              <a:buFont typeface="Wingdings" charset="2"/>
              <a:buNone/>
              <a:defRPr sz="1000">
                <a:solidFill>
                  <a:schemeClr val="bg1">
                    <a:lumMod val="50000"/>
                  </a:schemeClr>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algn="l"/>
            <a:r>
              <a:rPr lang="de-DE" sz="1200" dirty="0">
                <a:solidFill>
                  <a:schemeClr val="tx1"/>
                </a:solidFill>
                <a:latin typeface="Arial" panose="020B0604020202020204" pitchFamily="34" charset="0"/>
                <a:cs typeface="Arial" panose="020B0604020202020204" pitchFamily="34" charset="0"/>
              </a:rPr>
              <a:t>(Götze &amp; Baiker, 2021)</a:t>
            </a:r>
            <a:endParaRPr lang="de-DE" sz="900" kern="0" dirty="0">
              <a:solidFill>
                <a:schemeClr val="tx1"/>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AE122863-94A1-47E2-9035-F41D8773C5F3}"/>
              </a:ext>
            </a:extLst>
          </p:cNvPr>
          <p:cNvSpPr txBox="1"/>
          <p:nvPr/>
        </p:nvSpPr>
        <p:spPr>
          <a:xfrm>
            <a:off x="4442752" y="3875767"/>
            <a:ext cx="1809510"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dirty="0">
                <a:latin typeface="Arial" panose="020B0604020202020204" pitchFamily="34" charset="0"/>
                <a:cs typeface="Arial" panose="020B0604020202020204" pitchFamily="34" charset="0"/>
              </a:rPr>
              <a:t>3 · 4 </a:t>
            </a:r>
          </a:p>
          <a:p>
            <a:r>
              <a:rPr lang="de-DE" sz="1600" dirty="0">
                <a:latin typeface="Arial" panose="020B0604020202020204" pitchFamily="34" charset="0"/>
                <a:cs typeface="Arial" panose="020B0604020202020204" pitchFamily="34" charset="0"/>
              </a:rPr>
              <a:t>Das sind 3 Vierer, also 12.</a:t>
            </a:r>
          </a:p>
        </p:txBody>
      </p:sp>
      <p:sp>
        <p:nvSpPr>
          <p:cNvPr id="26" name="Textfeld 25">
            <a:extLst>
              <a:ext uri="{FF2B5EF4-FFF2-40B4-BE49-F238E27FC236}">
                <a16:creationId xmlns:a16="http://schemas.microsoft.com/office/drawing/2014/main" id="{E222D9BB-0ADC-4DFD-99EF-0A1BB10F283A}"/>
              </a:ext>
            </a:extLst>
          </p:cNvPr>
          <p:cNvSpPr txBox="1"/>
          <p:nvPr/>
        </p:nvSpPr>
        <p:spPr>
          <a:xfrm>
            <a:off x="2862221" y="4249351"/>
            <a:ext cx="1404979"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dirty="0">
                <a:latin typeface="Arial" panose="020B0604020202020204" pitchFamily="34" charset="0"/>
                <a:cs typeface="Arial" panose="020B0604020202020204" pitchFamily="34" charset="0"/>
              </a:rPr>
              <a:t>4, 8, 12</a:t>
            </a:r>
          </a:p>
          <a:p>
            <a:r>
              <a:rPr lang="de-DE" sz="1600" dirty="0">
                <a:latin typeface="Arial" panose="020B0604020202020204" pitchFamily="34" charset="0"/>
                <a:cs typeface="Arial" panose="020B0604020202020204" pitchFamily="34" charset="0"/>
              </a:rPr>
              <a:t>Immer ein Vierer weiter.</a:t>
            </a:r>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E801152E-7121-4C77-A605-FCB513E42657}"/>
                  </a:ext>
                </a:extLst>
              </p:cNvPr>
              <p:cNvSpPr txBox="1"/>
              <p:nvPr/>
            </p:nvSpPr>
            <p:spPr>
              <a:xfrm>
                <a:off x="6432800" y="3588158"/>
                <a:ext cx="2254303" cy="154221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3</m:t>
                        </m:r>
                      </m:den>
                    </m:f>
                  </m:oMath>
                </a14:m>
                <a:r>
                  <a:rPr lang="de-DE" sz="1600" dirty="0">
                    <a:latin typeface="Arial" panose="020B0604020202020204" pitchFamily="34" charset="0"/>
                    <a:cs typeface="Arial" panose="020B0604020202020204" pitchFamily="34" charset="0"/>
                  </a:rPr>
                  <a:t> · 4 das ist ein Drittel </a:t>
                </a:r>
              </a:p>
              <a:p>
                <a:r>
                  <a:rPr lang="de-DE" sz="1600" dirty="0">
                    <a:latin typeface="Arial" panose="020B0604020202020204" pitchFamily="34" charset="0"/>
                    <a:cs typeface="Arial" panose="020B0604020202020204" pitchFamily="34" charset="0"/>
                  </a:rPr>
                  <a:t>von einem Vierer.</a:t>
                </a:r>
              </a:p>
              <a:p>
                <a:endParaRPr lang="de-DE" sz="1600" dirty="0">
                  <a:latin typeface="Arial" panose="020B0604020202020204" pitchFamily="34" charset="0"/>
                  <a:cs typeface="Arial" panose="020B0604020202020204" pitchFamily="34" charset="0"/>
                </a:endParaRPr>
              </a:p>
              <a:p>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3</m:t>
                        </m:r>
                      </m:den>
                    </m:f>
                  </m:oMath>
                </a14:m>
                <a:r>
                  <a:rPr lang="de-DE" sz="1600" dirty="0">
                    <a:latin typeface="Arial" panose="020B0604020202020204" pitchFamily="34" charset="0"/>
                    <a:cs typeface="Arial" panose="020B0604020202020204" pitchFamily="34" charset="0"/>
                  </a:rPr>
                  <a:t> · </a:t>
                </a:r>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4</m:t>
                        </m:r>
                      </m:den>
                    </m:f>
                  </m:oMath>
                </a14:m>
                <a:r>
                  <a:rPr lang="de-DE" sz="1600" dirty="0">
                    <a:latin typeface="Arial" panose="020B0604020202020204" pitchFamily="34" charset="0"/>
                    <a:cs typeface="Arial" panose="020B0604020202020204" pitchFamily="34" charset="0"/>
                  </a:rPr>
                  <a:t> das ist ein Drittel </a:t>
                </a:r>
              </a:p>
              <a:p>
                <a:r>
                  <a:rPr lang="de-DE" sz="1600" dirty="0">
                    <a:latin typeface="Arial" panose="020B0604020202020204" pitchFamily="34" charset="0"/>
                    <a:cs typeface="Arial" panose="020B0604020202020204" pitchFamily="34" charset="0"/>
                  </a:rPr>
                  <a:t>von einem Viertel.</a:t>
                </a:r>
              </a:p>
            </p:txBody>
          </p:sp>
        </mc:Choice>
        <mc:Fallback xmlns="">
          <p:sp>
            <p:nvSpPr>
              <p:cNvPr id="27" name="Textfeld 26">
                <a:extLst>
                  <a:ext uri="{FF2B5EF4-FFF2-40B4-BE49-F238E27FC236}">
                    <a16:creationId xmlns:a16="http://schemas.microsoft.com/office/drawing/2014/main" xmlns="" xmlns:a14="http://schemas.microsoft.com/office/drawing/2010/main" id="{E801152E-7121-4C77-A605-FCB513E42657}"/>
                  </a:ext>
                </a:extLst>
              </p:cNvPr>
              <p:cNvSpPr txBox="1">
                <a:spLocks noRot="1" noChangeAspect="1" noMove="1" noResize="1" noEditPoints="1" noAdjustHandles="1" noChangeArrowheads="1" noChangeShapeType="1" noTextEdit="1"/>
              </p:cNvSpPr>
              <p:nvPr/>
            </p:nvSpPr>
            <p:spPr>
              <a:xfrm>
                <a:off x="6432800" y="3588158"/>
                <a:ext cx="2254303" cy="1542217"/>
              </a:xfrm>
              <a:prstGeom prst="rect">
                <a:avLst/>
              </a:prstGeom>
              <a:blipFill rotWithShape="1">
                <a:blip r:embed="rId6"/>
                <a:stretch>
                  <a:fillRect l="-1072" b="-2734"/>
                </a:stretch>
              </a:blipFill>
              <a:ln w="19050">
                <a:solidFill>
                  <a:schemeClr val="tx2"/>
                </a:solidFill>
              </a:ln>
            </p:spPr>
            <p:txBody>
              <a:bodyPr/>
              <a:lstStyle/>
              <a:p>
                <a:r>
                  <a:rPr lang="de-DE">
                    <a:noFill/>
                  </a:rPr>
                  <a:t> </a:t>
                </a:r>
              </a:p>
            </p:txBody>
          </p:sp>
        </mc:Fallback>
      </mc:AlternateContent>
      <p:sp>
        <p:nvSpPr>
          <p:cNvPr id="30" name="Freihandform: Form 35">
            <a:extLst>
              <a:ext uri="{FF2B5EF4-FFF2-40B4-BE49-F238E27FC236}">
                <a16:creationId xmlns:a16="http://schemas.microsoft.com/office/drawing/2014/main" id="{62F273C9-141B-4940-809C-6A5EFA2F6C25}"/>
              </a:ext>
            </a:extLst>
          </p:cNvPr>
          <p:cNvSpPr/>
          <p:nvPr/>
        </p:nvSpPr>
        <p:spPr>
          <a:xfrm>
            <a:off x="2596649" y="2547012"/>
            <a:ext cx="1282723" cy="1135224"/>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Denken in (ganzen) Sprüngen/ Schritten</a:t>
            </a:r>
          </a:p>
        </p:txBody>
      </p:sp>
      <p:sp>
        <p:nvSpPr>
          <p:cNvPr id="37" name="Freihandform: Form 36">
            <a:extLst>
              <a:ext uri="{FF2B5EF4-FFF2-40B4-BE49-F238E27FC236}">
                <a16:creationId xmlns:a16="http://schemas.microsoft.com/office/drawing/2014/main" id="{150CC3A0-45A2-4F1A-8344-3F6F5890E509}"/>
              </a:ext>
            </a:extLst>
          </p:cNvPr>
          <p:cNvSpPr/>
          <p:nvPr/>
        </p:nvSpPr>
        <p:spPr>
          <a:xfrm>
            <a:off x="4488418" y="1799771"/>
            <a:ext cx="1282723" cy="127406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endParaRPr lang="de-DE" sz="1600" b="1" kern="1200" dirty="0">
              <a:solidFill>
                <a:schemeClr val="tx2"/>
              </a:solidFill>
              <a:latin typeface="Calibri" panose="020F0502020204030204" pitchFamily="34" charset="0"/>
              <a:cs typeface="Calibri" panose="020F0502020204030204" pitchFamily="34" charset="0"/>
            </a:endParaRPr>
          </a:p>
          <a:p>
            <a:pPr defTabSz="711200">
              <a:lnSpc>
                <a:spcPct val="90000"/>
              </a:lnSpc>
              <a:spcAft>
                <a:spcPct val="35000"/>
              </a:spcAft>
            </a:pPr>
            <a:r>
              <a:rPr lang="de-DE" sz="1600" dirty="0">
                <a:solidFill>
                  <a:schemeClr val="tx1"/>
                </a:solidFill>
                <a:latin typeface="Arial" panose="020B0604020202020204" pitchFamily="34" charset="0"/>
                <a:cs typeface="Arial" panose="020B0604020202020204" pitchFamily="34" charset="0"/>
              </a:rPr>
              <a:t>Multiplikatives Denken als ein Denken in Bündeln</a:t>
            </a:r>
          </a:p>
        </p:txBody>
      </p:sp>
      <p:sp>
        <p:nvSpPr>
          <p:cNvPr id="38" name="Freihandform: Form 37">
            <a:extLst>
              <a:ext uri="{FF2B5EF4-FFF2-40B4-BE49-F238E27FC236}">
                <a16:creationId xmlns:a16="http://schemas.microsoft.com/office/drawing/2014/main" id="{A9CC4D1E-6918-44FC-8749-5020A6A48E09}"/>
              </a:ext>
            </a:extLst>
          </p:cNvPr>
          <p:cNvSpPr/>
          <p:nvPr/>
        </p:nvSpPr>
        <p:spPr>
          <a:xfrm>
            <a:off x="6507179" y="1830292"/>
            <a:ext cx="1572054" cy="873667"/>
          </a:xfrm>
          <a:custGeom>
            <a:avLst/>
            <a:gdLst>
              <a:gd name="connsiteX0" fmla="*/ 0 w 1685523"/>
              <a:gd name="connsiteY0" fmla="*/ 0 h 439851"/>
              <a:gd name="connsiteX1" fmla="*/ 1685523 w 1685523"/>
              <a:gd name="connsiteY1" fmla="*/ 0 h 439851"/>
              <a:gd name="connsiteX2" fmla="*/ 1685523 w 1685523"/>
              <a:gd name="connsiteY2" fmla="*/ 439851 h 439851"/>
              <a:gd name="connsiteX3" fmla="*/ 0 w 1685523"/>
              <a:gd name="connsiteY3" fmla="*/ 439851 h 439851"/>
              <a:gd name="connsiteX4" fmla="*/ 0 w 1685523"/>
              <a:gd name="connsiteY4" fmla="*/ 0 h 4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523" h="439851">
                <a:moveTo>
                  <a:pt x="0" y="0"/>
                </a:moveTo>
                <a:lnTo>
                  <a:pt x="1685523" y="0"/>
                </a:lnTo>
                <a:lnTo>
                  <a:pt x="1685523" y="439851"/>
                </a:lnTo>
                <a:lnTo>
                  <a:pt x="0" y="439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90000"/>
              </a:lnSpc>
              <a:spcAft>
                <a:spcPct val="35000"/>
              </a:spcAft>
              <a:buNone/>
            </a:pPr>
            <a:r>
              <a:rPr lang="de-DE" sz="1600" dirty="0">
                <a:solidFill>
                  <a:schemeClr val="tx1"/>
                </a:solidFill>
                <a:latin typeface="Arial" panose="020B0604020202020204" pitchFamily="34" charset="0"/>
                <a:cs typeface="Arial" panose="020B0604020202020204" pitchFamily="34" charset="0"/>
              </a:rPr>
              <a:t>Multiplikatives Denken</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in anderen Zahlbereichen</a:t>
            </a:r>
          </a:p>
        </p:txBody>
      </p:sp>
      <p:sp>
        <p:nvSpPr>
          <p:cNvPr id="39" name="Textfeld 38">
            <a:extLst>
              <a:ext uri="{FF2B5EF4-FFF2-40B4-BE49-F238E27FC236}">
                <a16:creationId xmlns:a16="http://schemas.microsoft.com/office/drawing/2014/main" id="{491BD04C-E000-4FED-AE34-5BC87022E1DC}"/>
              </a:ext>
            </a:extLst>
          </p:cNvPr>
          <p:cNvSpPr txBox="1"/>
          <p:nvPr/>
        </p:nvSpPr>
        <p:spPr>
          <a:xfrm>
            <a:off x="1289542" y="5121439"/>
            <a:ext cx="1527110" cy="1077218"/>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r>
              <a:rPr lang="de-DE" sz="1600" dirty="0">
                <a:latin typeface="Arial" panose="020B0604020202020204" pitchFamily="34" charset="0"/>
                <a:cs typeface="Arial" panose="020B0604020202020204" pitchFamily="34" charset="0"/>
              </a:rPr>
              <a:t>       3 · 4 =</a:t>
            </a:r>
          </a:p>
          <a:p>
            <a:r>
              <a:rPr lang="de-DE" sz="1600" dirty="0">
                <a:latin typeface="Arial" panose="020B0604020202020204" pitchFamily="34" charset="0"/>
                <a:cs typeface="Arial" panose="020B0604020202020204" pitchFamily="34" charset="0"/>
              </a:rPr>
              <a:t>4 + 4 + 4 = </a:t>
            </a:r>
          </a:p>
          <a:p>
            <a:r>
              <a:rPr lang="de-DE" sz="1600" dirty="0">
                <a:latin typeface="Arial" panose="020B0604020202020204" pitchFamily="34" charset="0"/>
                <a:cs typeface="Arial" panose="020B0604020202020204" pitchFamily="34" charset="0"/>
              </a:rPr>
              <a:t>      8 + 4 = </a:t>
            </a:r>
          </a:p>
          <a:p>
            <a:r>
              <a:rPr lang="de-DE" sz="1600" dirty="0">
                <a:latin typeface="Arial" panose="020B0604020202020204" pitchFamily="34" charset="0"/>
                <a:cs typeface="Arial" panose="020B0604020202020204" pitchFamily="34" charset="0"/>
              </a:rPr>
              <a:t>    10 + 2 = 12</a:t>
            </a:r>
          </a:p>
        </p:txBody>
      </p:sp>
      <p:sp>
        <p:nvSpPr>
          <p:cNvPr id="42" name="Textfeld 41"/>
          <p:cNvSpPr txBox="1"/>
          <p:nvPr/>
        </p:nvSpPr>
        <p:spPr>
          <a:xfrm>
            <a:off x="475275" y="3934251"/>
            <a:ext cx="2137725" cy="584775"/>
          </a:xfrm>
          <a:prstGeom prst="rect">
            <a:avLst/>
          </a:prstGeom>
          <a:noFill/>
        </p:spPr>
        <p:txBody>
          <a:bodyPr wrap="square" rtlCol="0">
            <a:spAutoFit/>
          </a:bodyPr>
          <a:lstStyle/>
          <a:p>
            <a:r>
              <a:rPr lang="de-DE" sz="1600" dirty="0"/>
              <a:t>Additives </a:t>
            </a:r>
          </a:p>
          <a:p>
            <a:r>
              <a:rPr lang="de-DE" sz="1600" dirty="0"/>
              <a:t>Denken</a:t>
            </a:r>
          </a:p>
        </p:txBody>
      </p:sp>
      <p:pic>
        <p:nvPicPr>
          <p:cNvPr id="44" name="Grafik 43">
            <a:extLst>
              <a:ext uri="{FF2B5EF4-FFF2-40B4-BE49-F238E27FC236}">
                <a16:creationId xmlns:a16="http://schemas.microsoft.com/office/drawing/2014/main" id="{E83FA146-B2E7-F6B7-B1B2-A1C358E48474}"/>
              </a:ext>
            </a:extLst>
          </p:cNvPr>
          <p:cNvPicPr>
            <a:picLocks noChangeAspect="1"/>
          </p:cNvPicPr>
          <p:nvPr/>
        </p:nvPicPr>
        <p:blipFill rotWithShape="1">
          <a:blip r:embed="rId7">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20" name="Titel 1">
            <a:extLst>
              <a:ext uri="{FF2B5EF4-FFF2-40B4-BE49-F238E27FC236}">
                <a16:creationId xmlns:a16="http://schemas.microsoft.com/office/drawing/2014/main" id="{2E6FEC41-9998-3610-CA25-9A26F739897D}"/>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Tree>
    <p:extLst>
      <p:ext uri="{BB962C8B-B14F-4D97-AF65-F5344CB8AC3E}">
        <p14:creationId xmlns:p14="http://schemas.microsoft.com/office/powerpoint/2010/main" val="2699555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WAS IST BEI DER BEARBEITUNG DES 1·1/1:1 ZU BEACHTEN? </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61052"/>
            <a:ext cx="7508562" cy="4418617"/>
          </a:xfrm>
        </p:spPr>
        <p:txBody>
          <a:bodyPr/>
          <a:lstStyle/>
          <a:p>
            <a:pPr marL="285750" indent="-285750" fontAlgn="base">
              <a:buFont typeface="Arial" panose="020B0604020202020204" pitchFamily="34" charset="0"/>
              <a:buChar char="•"/>
            </a:pPr>
            <a:r>
              <a:rPr lang="de-DE" dirty="0"/>
              <a:t>Kinder sollten die Aufgaben des kleinen 1·1 und 1:1 im Verlauf der ersten Grundschuljahre auswendig abrufen können. </a:t>
            </a:r>
          </a:p>
          <a:p>
            <a:pPr marL="285750" indent="-285750" fontAlgn="base">
              <a:buFont typeface="Arial" panose="020B0604020202020204" pitchFamily="34" charset="0"/>
              <a:buChar char="•"/>
            </a:pPr>
            <a:r>
              <a:rPr lang="de-DE" dirty="0"/>
              <a:t>Die Aufgaben sollen jedoch nicht als „Einzelfakten“ gepaukt werden!</a:t>
            </a:r>
          </a:p>
          <a:p>
            <a:pPr marL="285750" indent="-285750" fontAlgn="base">
              <a:buFont typeface="Arial" panose="020B0604020202020204" pitchFamily="34" charset="0"/>
              <a:buChar char="•"/>
            </a:pPr>
            <a:r>
              <a:rPr lang="de-DE" dirty="0"/>
              <a:t>Die Kinder sollen sich die Aufgaben durch das Nutzen von Beziehungen zwischen den Aufgaben erschließen und so nachhaltig verfügbar haben.</a:t>
            </a:r>
            <a:endParaRPr lang="de-DE" sz="1200" dirty="0"/>
          </a:p>
          <a:p>
            <a:pPr algn="r" fontAlgn="base"/>
            <a:endParaRPr lang="de-DE" sz="1200"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Bedeutung und Kompetenzerwartungen</a:t>
            </a:r>
          </a:p>
        </p:txBody>
      </p:sp>
      <p:sp>
        <p:nvSpPr>
          <p:cNvPr id="2" name="Textfeld 1">
            <a:extLst>
              <a:ext uri="{FF2B5EF4-FFF2-40B4-BE49-F238E27FC236}">
                <a16:creationId xmlns:a16="http://schemas.microsoft.com/office/drawing/2014/main" id="{D6481F89-AC78-DE70-39FF-63A6410959B3}"/>
              </a:ext>
            </a:extLst>
          </p:cNvPr>
          <p:cNvSpPr txBox="1"/>
          <p:nvPr/>
        </p:nvSpPr>
        <p:spPr>
          <a:xfrm>
            <a:off x="5070733" y="5925890"/>
            <a:ext cx="3751941" cy="276999"/>
          </a:xfrm>
          <a:prstGeom prst="rect">
            <a:avLst/>
          </a:prstGeom>
          <a:noFill/>
        </p:spPr>
        <p:txBody>
          <a:bodyPr wrap="square" rtlCol="0">
            <a:spAutoFit/>
          </a:bodyPr>
          <a:lstStyle/>
          <a:p>
            <a:pPr algn="r"/>
            <a:r>
              <a:rPr lang="de-DE" sz="1200" dirty="0"/>
              <a:t>(Selter &amp; </a:t>
            </a:r>
            <a:r>
              <a:rPr lang="de-DE" sz="1200" dirty="0" err="1"/>
              <a:t>Zannetin</a:t>
            </a:r>
            <a:r>
              <a:rPr lang="de-DE" sz="1200" dirty="0"/>
              <a:t>, 2018, S. 63-64)</a:t>
            </a:r>
          </a:p>
        </p:txBody>
      </p:sp>
    </p:spTree>
    <p:extLst>
      <p:ext uri="{BB962C8B-B14F-4D97-AF65-F5344CB8AC3E}">
        <p14:creationId xmlns:p14="http://schemas.microsoft.com/office/powerpoint/2010/main" val="274801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WAS IST BEI DER BEARBEITUNG DES 1·1/1:1 ZU BEACHTEN? </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61052"/>
            <a:ext cx="7508562" cy="3100315"/>
          </a:xfrm>
        </p:spPr>
        <p:txBody>
          <a:bodyPr/>
          <a:lstStyle/>
          <a:p>
            <a:pPr marL="0" indent="0">
              <a:buNone/>
            </a:pPr>
            <a:r>
              <a:rPr lang="de-DE" dirty="0"/>
              <a:t>Daher sind die folgenden drei Aspekte wesentlich: </a:t>
            </a:r>
          </a:p>
          <a:p>
            <a:pPr marL="285750" indent="-285750">
              <a:buFont typeface="Arial" panose="020B0604020202020204" pitchFamily="34" charset="0"/>
              <a:buChar char="•"/>
            </a:pPr>
            <a:r>
              <a:rPr lang="de-DE" dirty="0"/>
              <a:t>einfache Aufgaben kennenlernen und sichern</a:t>
            </a:r>
          </a:p>
          <a:p>
            <a:pPr marL="285750" indent="-285750">
              <a:buFont typeface="Arial" panose="020B0604020202020204" pitchFamily="34" charset="0"/>
              <a:buChar char="•"/>
            </a:pPr>
            <a:r>
              <a:rPr lang="de-DE" dirty="0"/>
              <a:t>Aufgabenbeziehungen nutzen</a:t>
            </a:r>
          </a:p>
          <a:p>
            <a:pPr marL="285750" indent="-285750">
              <a:buFont typeface="Arial" panose="020B0604020202020204" pitchFamily="34" charset="0"/>
              <a:buChar char="•"/>
            </a:pPr>
            <a:r>
              <a:rPr lang="de-DE" dirty="0"/>
              <a:t>Basisfakten sichern</a:t>
            </a:r>
          </a:p>
          <a:p>
            <a:pPr marL="0" indent="0">
              <a:buNone/>
            </a:pPr>
            <a:r>
              <a:rPr lang="de-DE" dirty="0">
                <a:solidFill>
                  <a:prstClr val="black"/>
                </a:solidFill>
              </a:rPr>
              <a:t>Sie unterstützen ein Ablösen von zählenden Rechenstrategien und bilden damit die Grundlage dafür, schnell und fehlerfrei Rechnen zu können.</a:t>
            </a:r>
          </a:p>
          <a:p>
            <a:pPr algn="r" fontAlgn="base"/>
            <a:endParaRPr lang="de-DE" sz="1200" dirty="0"/>
          </a:p>
          <a:p>
            <a:pPr algn="r" fontAlgn="base"/>
            <a:endParaRPr lang="de-DE" sz="1200" dirty="0"/>
          </a:p>
          <a:p>
            <a:pPr algn="r" fontAlgn="base"/>
            <a:endParaRPr lang="de-DE" sz="1200" dirty="0"/>
          </a:p>
          <a:p>
            <a:pPr algn="r" fontAlgn="base"/>
            <a:endParaRPr lang="de-DE" sz="1200"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Bedeutung und Kompetenzerwartungen</a:t>
            </a:r>
          </a:p>
        </p:txBody>
      </p:sp>
    </p:spTree>
    <p:extLst>
      <p:ext uri="{BB962C8B-B14F-4D97-AF65-F5344CB8AC3E}">
        <p14:creationId xmlns:p14="http://schemas.microsoft.com/office/powerpoint/2010/main" val="82129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b="1" dirty="0"/>
              <a:t>Einfache Aufgaben thematisieren</a:t>
            </a:r>
          </a:p>
          <a:p>
            <a:r>
              <a:rPr lang="de-DE"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8807742-434F-F646-A8BB-CB5B100508E5}" type="datetime6">
              <a:rPr lang="de-DE" smtClean="0"/>
              <a:t>April 24</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863479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27</a:t>
            </a:fld>
            <a:endParaRPr lang="de-DE" dirty="0"/>
          </a:p>
        </p:txBody>
      </p:sp>
      <p:sp>
        <p:nvSpPr>
          <p:cNvPr id="5" name="Textplatzhalter 4"/>
          <p:cNvSpPr>
            <a:spLocks noGrp="1"/>
          </p:cNvSpPr>
          <p:nvPr>
            <p:ph type="body" sz="quarter" idx="13"/>
          </p:nvPr>
        </p:nvSpPr>
        <p:spPr/>
        <p:txBody>
          <a:bodyPr/>
          <a:lstStyle/>
          <a:p>
            <a:r>
              <a:rPr lang="de-DE" dirty="0"/>
              <a:t>HINWEISE ZU DEN FOLIEN 28-43</a:t>
            </a:r>
          </a:p>
        </p:txBody>
      </p:sp>
      <p:sp>
        <p:nvSpPr>
          <p:cNvPr id="6" name="Inhaltsplatzhalter 5"/>
          <p:cNvSpPr>
            <a:spLocks noGrp="1"/>
          </p:cNvSpPr>
          <p:nvPr>
            <p:ph idx="1"/>
          </p:nvPr>
        </p:nvSpPr>
        <p:spPr>
          <a:xfrm>
            <a:off x="1096423" y="1639658"/>
            <a:ext cx="7665740" cy="4932592"/>
          </a:xfrm>
        </p:spPr>
        <p:txBody>
          <a:bodyPr/>
          <a:lstStyle/>
          <a:p>
            <a:pPr>
              <a:spcBef>
                <a:spcPts val="400"/>
              </a:spcBef>
            </a:pPr>
            <a:r>
              <a:rPr lang="de-DE" sz="1200" b="1" dirty="0"/>
              <a:t>Kernbotschaft (Folie 43): </a:t>
            </a:r>
          </a:p>
          <a:p>
            <a:pPr marL="171450" indent="-171450">
              <a:spcBef>
                <a:spcPts val="400"/>
              </a:spcBef>
              <a:spcAft>
                <a:spcPts val="600"/>
              </a:spcAft>
              <a:buFont typeface="Arial" panose="020B0604020202020204" pitchFamily="34" charset="0"/>
              <a:buChar char="•"/>
            </a:pPr>
            <a:r>
              <a:rPr lang="de-DE"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a:t>
            </a:r>
            <a:r>
              <a:rPr lang="de-DE"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„einfache“ Aufgaben zu identifizieren, darzustellen und darüber zu sprechen.</a:t>
            </a:r>
            <a:endParaRPr lang="de-DE"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0000"/>
              </a:lnSpc>
              <a:spcBef>
                <a:spcPts val="400"/>
              </a:spcBef>
              <a:spcAft>
                <a:spcPts val="400"/>
              </a:spcAft>
            </a:pPr>
            <a:r>
              <a:rPr lang="de-DE" sz="1200" dirty="0"/>
              <a:t>Folie 29: Aktivität „Einfache Aufgaben sortieren“ (Hinweise s. Folie 28)</a:t>
            </a:r>
          </a:p>
          <a:p>
            <a:pPr>
              <a:spcBef>
                <a:spcPts val="400"/>
              </a:spcBef>
              <a:spcAft>
                <a:spcPts val="400"/>
              </a:spcAft>
            </a:pPr>
            <a:r>
              <a:rPr lang="de-DE" sz="1200" dirty="0"/>
              <a:t>Folien 30: Auflistung von Kernaufgaben</a:t>
            </a:r>
          </a:p>
          <a:p>
            <a:pPr>
              <a:spcBef>
                <a:spcPts val="400"/>
              </a:spcBef>
              <a:spcAft>
                <a:spcPts val="400"/>
              </a:spcAft>
            </a:pPr>
            <a:r>
              <a:rPr lang="de-DE" sz="1200" dirty="0"/>
              <a:t>Folien 31-32: Für die fachwissenschaftlichen Hintergründe können die Videos „Sicher im 1·1“ oder „Sicher im 1:1“ eingesetzt werden.</a:t>
            </a:r>
            <a:endParaRPr lang="de-DE" sz="1200" b="1" dirty="0"/>
          </a:p>
          <a:p>
            <a:pPr>
              <a:spcBef>
                <a:spcPts val="400"/>
              </a:spcBef>
              <a:spcAft>
                <a:spcPts val="400"/>
              </a:spcAft>
            </a:pPr>
            <a:r>
              <a:rPr lang="de-DE" sz="1200" dirty="0"/>
              <a:t>Folie 33-36: Auf diesen Folien wird der Zusammenhang zu bereits bekannten Aufgaben (Verdoppeln, Halbieren und das Zählen in Zehnerschritten aufgegriffen).</a:t>
            </a:r>
          </a:p>
          <a:p>
            <a:pPr>
              <a:spcBef>
                <a:spcPts val="0"/>
              </a:spcBef>
              <a:spcAft>
                <a:spcPts val="400"/>
              </a:spcAft>
            </a:pPr>
            <a:r>
              <a:rPr lang="de-DE" sz="1200" dirty="0"/>
              <a:t>Folie 37-39: Auf diesen Folien wird thematisiert, wie der Zusammenhang zwischen Aufgaben am Punktefeld dargestellt und von den Kindern sprachlich begleitet werden kann. Dabei ist besonders darauf zu achten, dass das Sprechen von gleich großen Gruppen immer wieder fokussiert wird.</a:t>
            </a:r>
          </a:p>
          <a:p>
            <a:pPr>
              <a:spcBef>
                <a:spcPts val="0"/>
              </a:spcBef>
              <a:spcAft>
                <a:spcPts val="400"/>
              </a:spcAft>
            </a:pPr>
            <a:r>
              <a:rPr lang="de-DE" sz="1200" dirty="0"/>
              <a:t>Folie 40-42: Mit Kernaufgabenstreifen werden einfache Aufgaben dargestellt. Auch hier wird die Sprechweise in Gruppen nochmal aufgegriffen. Anschließend werden Aufgaben nach einfachen und schwierigen Aufgaben sortiert und darüber gesprochen. </a:t>
            </a:r>
            <a:endParaRPr lang="de-DE" sz="1200" dirty="0">
              <a:solidFill>
                <a:srgbClr val="FF0000"/>
              </a:solidFill>
            </a:endParaRPr>
          </a:p>
          <a:p>
            <a:endParaRPr lang="de-DE" dirty="0"/>
          </a:p>
        </p:txBody>
      </p:sp>
    </p:spTree>
    <p:extLst>
      <p:ext uri="{BB962C8B-B14F-4D97-AF65-F5344CB8AC3E}">
        <p14:creationId xmlns:p14="http://schemas.microsoft.com/office/powerpoint/2010/main" val="2398811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29</a:t>
            </a: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a:xfrm>
            <a:off x="1096422" y="1639658"/>
            <a:ext cx="7009353" cy="4699071"/>
          </a:xfrm>
        </p:spPr>
        <p:txBody>
          <a:bodyPr/>
          <a:lstStyle/>
          <a:p>
            <a:pPr>
              <a:spcBef>
                <a:spcPts val="400"/>
              </a:spcBef>
            </a:pPr>
            <a:r>
              <a:rPr lang="de-DE" sz="1100" b="1" dirty="0"/>
              <a:t>Ziel: </a:t>
            </a:r>
            <a:r>
              <a:rPr lang="de-DE" sz="1100" dirty="0"/>
              <a:t>Bewusstwerden der Bedeutung des Bildens von Gruppen mit gleicher Struktur </a:t>
            </a:r>
          </a:p>
          <a:p>
            <a:pPr>
              <a:spcBef>
                <a:spcPts val="400"/>
              </a:spcBef>
            </a:pPr>
            <a:r>
              <a:rPr lang="de-DE" sz="1100" b="1" dirty="0"/>
              <a:t>Hinweise zur Durchführung: </a:t>
            </a:r>
            <a:r>
              <a:rPr lang="de-DE" sz="1100" dirty="0"/>
              <a:t>Die Teilnehmenden werden gebeten, sich Gedanken über die Zuordnung „einfacher“ Aufgaben zu machen und diese zu begründen. Dabei werden Gruppierung für Aufgaben vorgenommen sowie Überschriften für diese benannt. </a:t>
            </a:r>
          </a:p>
          <a:p>
            <a:pPr>
              <a:spcBef>
                <a:spcPts val="400"/>
              </a:spcBef>
            </a:pPr>
            <a:r>
              <a:rPr lang="de-DE" sz="1100" b="1" dirty="0"/>
              <a:t>Bei den Teilnehmenden – wie auch bei den Kindern einer Lerngruppe – kann es unterschiedliche Einschätzungen zu „einfachen“ Aufgaben geben. </a:t>
            </a:r>
            <a:r>
              <a:rPr lang="de-DE" sz="1100" dirty="0"/>
              <a:t>In der Mathematikdidaktik wird zwischen einfachen bzw. einprägsamen und schwierigen bzw. weniger einprägsamen Aufgaben unterschieden. Aufgaben, die von vielen Kindern als eher einfach empfunden werden, sind die so genannten Kernaufgaben. Zu diesen zählen…  </a:t>
            </a:r>
          </a:p>
          <a:p>
            <a:pPr>
              <a:spcBef>
                <a:spcPts val="600"/>
              </a:spcBef>
            </a:pPr>
            <a:endParaRPr lang="de-DE" sz="1100" dirty="0"/>
          </a:p>
          <a:p>
            <a:pPr>
              <a:spcBef>
                <a:spcPts val="600"/>
              </a:spcBef>
            </a:pPr>
            <a:endParaRPr lang="de-DE" sz="1100" dirty="0"/>
          </a:p>
          <a:p>
            <a:pPr>
              <a:spcBef>
                <a:spcPts val="400"/>
              </a:spcBef>
            </a:pPr>
            <a:endParaRPr lang="de-DE" sz="1100" dirty="0"/>
          </a:p>
          <a:p>
            <a:pPr>
              <a:spcBef>
                <a:spcPts val="400"/>
              </a:spcBef>
            </a:pPr>
            <a:r>
              <a:rPr lang="de-DE" sz="1100" dirty="0"/>
              <a:t>Auch die Kernaufgaben werden strukturell erarbeitet – nicht symbolisch, sondern im Sinne der Darstellungsvernetzung sprachlich begleitet am Material. Das Sortieren der Aufgaben in Gruppen von Kernaufgaben entlastet – es gilt die gleiche Idee für eine Gruppe von Aufgaben.</a:t>
            </a:r>
            <a:endParaRPr lang="de-DE" sz="1100" dirty="0">
              <a:solidFill>
                <a:srgbClr val="FF0000"/>
              </a:solidFill>
            </a:endParaRPr>
          </a:p>
          <a:p>
            <a:endParaRPr lang="de-DE" sz="1400" dirty="0"/>
          </a:p>
        </p:txBody>
      </p:sp>
      <p:sp>
        <p:nvSpPr>
          <p:cNvPr id="7" name="Rechteck 6"/>
          <p:cNvSpPr/>
          <p:nvPr/>
        </p:nvSpPr>
        <p:spPr>
          <a:xfrm>
            <a:off x="1185301" y="3851954"/>
            <a:ext cx="3054191" cy="507831"/>
          </a:xfrm>
          <a:prstGeom prst="rect">
            <a:avLst/>
          </a:prstGeom>
        </p:spPr>
        <p:txBody>
          <a:bodyPr wrap="square">
            <a:spAutoFit/>
          </a:bodyPr>
          <a:lstStyle/>
          <a:p>
            <a:pPr marL="0" lvl="1" defTabSz="914400" fontAlgn="base">
              <a:spcBef>
                <a:spcPts val="600"/>
              </a:spcBef>
            </a:pPr>
            <a:r>
              <a:rPr lang="de-DE" sz="1100" dirty="0">
                <a:latin typeface="Arial" panose="020B0604020202020204" pitchFamily="34" charset="0"/>
                <a:cs typeface="Arial" panose="020B0604020202020204" pitchFamily="34" charset="0"/>
              </a:rPr>
              <a:t>… bei der Multiplikation: </a:t>
            </a:r>
          </a:p>
          <a:p>
            <a:pPr marL="171450" lvl="1" indent="-171450" defTabSz="914400" fontAlgn="base">
              <a:spcBef>
                <a:spcPts val="600"/>
              </a:spcBef>
              <a:buFont typeface="Arial" panose="020B0604020202020204" pitchFamily="34" charset="0"/>
              <a:buChar char="•"/>
            </a:pPr>
            <a:r>
              <a:rPr lang="de-DE" sz="1100" dirty="0">
                <a:latin typeface="Arial" panose="020B0604020202020204" pitchFamily="34" charset="0"/>
                <a:cs typeface="Arial" panose="020B0604020202020204" pitchFamily="34" charset="0"/>
              </a:rPr>
              <a:t>mit den Faktoren 1, 2, 5 oder 10</a:t>
            </a:r>
          </a:p>
        </p:txBody>
      </p:sp>
      <p:sp>
        <p:nvSpPr>
          <p:cNvPr id="8" name="Rechteck 7"/>
          <p:cNvSpPr/>
          <p:nvPr/>
        </p:nvSpPr>
        <p:spPr>
          <a:xfrm>
            <a:off x="4532313" y="3851954"/>
            <a:ext cx="4162204" cy="738087"/>
          </a:xfrm>
          <a:prstGeom prst="rect">
            <a:avLst/>
          </a:prstGeom>
        </p:spPr>
        <p:txBody>
          <a:bodyPr wrap="square">
            <a:spAutoFit/>
          </a:bodyPr>
          <a:lstStyle/>
          <a:p>
            <a:pPr marL="0" lvl="1" defTabSz="914400" fontAlgn="base">
              <a:spcBef>
                <a:spcPts val="600"/>
              </a:spcBef>
            </a:pPr>
            <a:r>
              <a:rPr lang="de-DE" sz="1100" dirty="0">
                <a:latin typeface="Arial" panose="020B0604020202020204" pitchFamily="34" charset="0"/>
                <a:cs typeface="Arial" panose="020B0604020202020204" pitchFamily="34" charset="0"/>
              </a:rPr>
              <a:t>… bei der Division:</a:t>
            </a:r>
          </a:p>
          <a:p>
            <a:pPr marL="171450" lvl="1" indent="-171450" fontAlgn="base">
              <a:lnSpc>
                <a:spcPct val="150000"/>
              </a:lnSpc>
              <a:buFont typeface="Arial" panose="020B0604020202020204" pitchFamily="34" charset="0"/>
              <a:buChar char="•"/>
            </a:pPr>
            <a:r>
              <a:rPr lang="de-DE" sz="1100" dirty="0"/>
              <a:t>Aufgaben mit den Divisoren 1, 2, 5 oder 10</a:t>
            </a:r>
          </a:p>
          <a:p>
            <a:pPr marL="171450" lvl="1" indent="-171450" fontAlgn="base">
              <a:lnSpc>
                <a:spcPct val="150000"/>
              </a:lnSpc>
              <a:buFont typeface="Arial" panose="020B0604020202020204" pitchFamily="34" charset="0"/>
              <a:buChar char="•"/>
            </a:pPr>
            <a:r>
              <a:rPr lang="de-DE" sz="1100" dirty="0"/>
              <a:t>umgekehrte Quadratzahlaufgaben</a:t>
            </a:r>
          </a:p>
        </p:txBody>
      </p:sp>
    </p:spTree>
    <p:extLst>
      <p:ext uri="{BB962C8B-B14F-4D97-AF65-F5344CB8AC3E}">
        <p14:creationId xmlns:p14="http://schemas.microsoft.com/office/powerpoint/2010/main" val="419899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p:txBody>
          <a:bodyPr>
            <a:normAutofit/>
          </a:bodyPr>
          <a:lstStyle/>
          <a:p>
            <a:r>
              <a:rPr lang="de-DE" dirty="0"/>
              <a:t>Einfache Aufgaben thematisieren</a:t>
            </a:r>
          </a:p>
        </p:txBody>
      </p:sp>
      <p:sp>
        <p:nvSpPr>
          <p:cNvPr id="5" name="Datumsplatzhalter 4"/>
          <p:cNvSpPr>
            <a:spLocks noGrp="1"/>
          </p:cNvSpPr>
          <p:nvPr>
            <p:ph type="dt" sz="half" idx="10"/>
          </p:nvPr>
        </p:nvSpPr>
        <p:spPr/>
        <p:txBody>
          <a:bodyPr/>
          <a:lstStyle/>
          <a:p>
            <a:pPr>
              <a:lnSpc>
                <a:spcPct val="150000"/>
              </a:lnSpc>
            </a:pPr>
            <a:fld id="{BFE72B97-2351-7645-9CDF-29DDC3E0047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29</a:t>
            </a:fld>
            <a:endParaRPr lang="de-DE" dirty="0"/>
          </a:p>
        </p:txBody>
      </p:sp>
      <p:pic>
        <p:nvPicPr>
          <p:cNvPr id="2" name="Grafik 1">
            <a:extLst>
              <a:ext uri="{FF2B5EF4-FFF2-40B4-BE49-F238E27FC236}">
                <a16:creationId xmlns:a16="http://schemas.microsoft.com/office/drawing/2014/main" id="{7C721C32-7CE4-925E-0644-E6643700D3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70476" y="2652282"/>
            <a:ext cx="6261401" cy="3126237"/>
          </a:xfrm>
          <a:prstGeom prst="rect">
            <a:avLst/>
          </a:prstGeom>
        </p:spPr>
      </p:pic>
      <p:sp>
        <p:nvSpPr>
          <p:cNvPr id="7" name="Rechteck 6">
            <a:extLst>
              <a:ext uri="{FF2B5EF4-FFF2-40B4-BE49-F238E27FC236}">
                <a16:creationId xmlns:a16="http://schemas.microsoft.com/office/drawing/2014/main" id="{BCA8426E-94D4-A168-3762-FEA892D67F43}"/>
              </a:ext>
            </a:extLst>
          </p:cNvPr>
          <p:cNvSpPr/>
          <p:nvPr/>
        </p:nvSpPr>
        <p:spPr>
          <a:xfrm>
            <a:off x="2148983" y="3144755"/>
            <a:ext cx="750117" cy="284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2 · 9</a:t>
            </a:r>
          </a:p>
        </p:txBody>
      </p:sp>
      <p:sp>
        <p:nvSpPr>
          <p:cNvPr id="8" name="Rechteck 7">
            <a:extLst>
              <a:ext uri="{FF2B5EF4-FFF2-40B4-BE49-F238E27FC236}">
                <a16:creationId xmlns:a16="http://schemas.microsoft.com/office/drawing/2014/main" id="{28D45098-AB89-ECAD-54DD-C7D1502AC4E9}"/>
              </a:ext>
            </a:extLst>
          </p:cNvPr>
          <p:cNvSpPr/>
          <p:nvPr/>
        </p:nvSpPr>
        <p:spPr>
          <a:xfrm>
            <a:off x="1869082" y="3726403"/>
            <a:ext cx="865343" cy="3235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5 · 9</a:t>
            </a:r>
          </a:p>
        </p:txBody>
      </p:sp>
      <p:sp>
        <p:nvSpPr>
          <p:cNvPr id="10" name="Rechteck 9">
            <a:extLst>
              <a:ext uri="{FF2B5EF4-FFF2-40B4-BE49-F238E27FC236}">
                <a16:creationId xmlns:a16="http://schemas.microsoft.com/office/drawing/2014/main" id="{DB9B2604-ECB7-9847-6EE6-F8E31D2C53B5}"/>
              </a:ext>
            </a:extLst>
          </p:cNvPr>
          <p:cNvSpPr/>
          <p:nvPr/>
        </p:nvSpPr>
        <p:spPr>
          <a:xfrm>
            <a:off x="3001581" y="3541601"/>
            <a:ext cx="865343" cy="3235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1 · 8</a:t>
            </a:r>
          </a:p>
        </p:txBody>
      </p:sp>
      <p:sp>
        <p:nvSpPr>
          <p:cNvPr id="11" name="Rechteck 10">
            <a:extLst>
              <a:ext uri="{FF2B5EF4-FFF2-40B4-BE49-F238E27FC236}">
                <a16:creationId xmlns:a16="http://schemas.microsoft.com/office/drawing/2014/main" id="{40A9B306-25CF-B3A4-4195-B1035EB8A0CC}"/>
              </a:ext>
            </a:extLst>
          </p:cNvPr>
          <p:cNvSpPr/>
          <p:nvPr/>
        </p:nvSpPr>
        <p:spPr>
          <a:xfrm>
            <a:off x="2063830" y="4338598"/>
            <a:ext cx="865343" cy="3235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5 · 4</a:t>
            </a:r>
          </a:p>
        </p:txBody>
      </p:sp>
      <p:sp>
        <p:nvSpPr>
          <p:cNvPr id="13" name="Rechteck 12">
            <a:extLst>
              <a:ext uri="{FF2B5EF4-FFF2-40B4-BE49-F238E27FC236}">
                <a16:creationId xmlns:a16="http://schemas.microsoft.com/office/drawing/2014/main" id="{76A96A8C-BAD8-D340-715E-E323C6DEA8C6}"/>
              </a:ext>
            </a:extLst>
          </p:cNvPr>
          <p:cNvSpPr/>
          <p:nvPr/>
        </p:nvSpPr>
        <p:spPr>
          <a:xfrm>
            <a:off x="4216700" y="4329870"/>
            <a:ext cx="865343" cy="3409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3 · 7</a:t>
            </a:r>
          </a:p>
        </p:txBody>
      </p:sp>
      <p:sp>
        <p:nvSpPr>
          <p:cNvPr id="14" name="Rechteck 13">
            <a:extLst>
              <a:ext uri="{FF2B5EF4-FFF2-40B4-BE49-F238E27FC236}">
                <a16:creationId xmlns:a16="http://schemas.microsoft.com/office/drawing/2014/main" id="{6E9BADB4-85B4-9A39-6F01-CDA59DA2D657}"/>
              </a:ext>
            </a:extLst>
          </p:cNvPr>
          <p:cNvSpPr/>
          <p:nvPr/>
        </p:nvSpPr>
        <p:spPr>
          <a:xfrm>
            <a:off x="3802265" y="2912717"/>
            <a:ext cx="1094891" cy="4555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2000" dirty="0">
                <a:solidFill>
                  <a:schemeClr val="bg1"/>
                </a:solidFill>
                <a:latin typeface="Comic Sans MS" panose="030F0902030302020204" pitchFamily="66" charset="0"/>
              </a:rPr>
              <a:t>einfach</a:t>
            </a:r>
            <a:endParaRPr lang="de-DE" dirty="0">
              <a:solidFill>
                <a:schemeClr val="bg1"/>
              </a:solidFill>
              <a:latin typeface="Comic Sans MS" panose="030F0902030302020204" pitchFamily="66" charset="0"/>
            </a:endParaRPr>
          </a:p>
        </p:txBody>
      </p:sp>
      <p:sp>
        <p:nvSpPr>
          <p:cNvPr id="15" name="Rechteck 14">
            <a:extLst>
              <a:ext uri="{FF2B5EF4-FFF2-40B4-BE49-F238E27FC236}">
                <a16:creationId xmlns:a16="http://schemas.microsoft.com/office/drawing/2014/main" id="{EA9BE81E-B61E-525B-8D00-8820194C01CA}"/>
              </a:ext>
            </a:extLst>
          </p:cNvPr>
          <p:cNvSpPr/>
          <p:nvPr/>
        </p:nvSpPr>
        <p:spPr>
          <a:xfrm>
            <a:off x="4168504" y="3592383"/>
            <a:ext cx="865343" cy="3409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2 · 9</a:t>
            </a:r>
          </a:p>
        </p:txBody>
      </p:sp>
      <p:sp>
        <p:nvSpPr>
          <p:cNvPr id="16" name="Rechteck 15">
            <a:extLst>
              <a:ext uri="{FF2B5EF4-FFF2-40B4-BE49-F238E27FC236}">
                <a16:creationId xmlns:a16="http://schemas.microsoft.com/office/drawing/2014/main" id="{DD542F08-1649-B7B2-E913-C2BCFF01A87B}"/>
              </a:ext>
            </a:extLst>
          </p:cNvPr>
          <p:cNvSpPr/>
          <p:nvPr/>
        </p:nvSpPr>
        <p:spPr>
          <a:xfrm>
            <a:off x="5408924" y="3978338"/>
            <a:ext cx="865343" cy="3235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20 : 2</a:t>
            </a:r>
          </a:p>
        </p:txBody>
      </p:sp>
      <p:sp>
        <p:nvSpPr>
          <p:cNvPr id="17" name="Rechteck 16">
            <a:extLst>
              <a:ext uri="{FF2B5EF4-FFF2-40B4-BE49-F238E27FC236}">
                <a16:creationId xmlns:a16="http://schemas.microsoft.com/office/drawing/2014/main" id="{0365F24B-0FB8-083A-C2CB-EC5A54BDB90F}"/>
              </a:ext>
            </a:extLst>
          </p:cNvPr>
          <p:cNvSpPr/>
          <p:nvPr/>
        </p:nvSpPr>
        <p:spPr>
          <a:xfrm>
            <a:off x="5592607" y="3233699"/>
            <a:ext cx="865343" cy="3409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40 : 4</a:t>
            </a:r>
          </a:p>
        </p:txBody>
      </p:sp>
      <p:sp>
        <p:nvSpPr>
          <p:cNvPr id="18" name="Rechteck 17">
            <a:extLst>
              <a:ext uri="{FF2B5EF4-FFF2-40B4-BE49-F238E27FC236}">
                <a16:creationId xmlns:a16="http://schemas.microsoft.com/office/drawing/2014/main" id="{465F76F1-0D07-1B3B-4AB9-0FD80417E1D3}"/>
              </a:ext>
            </a:extLst>
          </p:cNvPr>
          <p:cNvSpPr/>
          <p:nvPr/>
        </p:nvSpPr>
        <p:spPr>
          <a:xfrm>
            <a:off x="6418847" y="3861827"/>
            <a:ext cx="865343" cy="3409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56 : 7</a:t>
            </a:r>
          </a:p>
        </p:txBody>
      </p:sp>
      <p:sp>
        <p:nvSpPr>
          <p:cNvPr id="19" name="Rechteck 18">
            <a:extLst>
              <a:ext uri="{FF2B5EF4-FFF2-40B4-BE49-F238E27FC236}">
                <a16:creationId xmlns:a16="http://schemas.microsoft.com/office/drawing/2014/main" id="{BC9572CB-7B16-99ED-ADB1-F9170CC174FC}"/>
              </a:ext>
            </a:extLst>
          </p:cNvPr>
          <p:cNvSpPr/>
          <p:nvPr/>
        </p:nvSpPr>
        <p:spPr>
          <a:xfrm>
            <a:off x="3085972" y="4095810"/>
            <a:ext cx="865343" cy="3235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5 · 10</a:t>
            </a:r>
          </a:p>
        </p:txBody>
      </p:sp>
      <p:sp>
        <p:nvSpPr>
          <p:cNvPr id="20" name="Rechteck 19">
            <a:extLst>
              <a:ext uri="{FF2B5EF4-FFF2-40B4-BE49-F238E27FC236}">
                <a16:creationId xmlns:a16="http://schemas.microsoft.com/office/drawing/2014/main" id="{55632C70-08A1-3E92-B820-0040CD8EE2D3}"/>
              </a:ext>
            </a:extLst>
          </p:cNvPr>
          <p:cNvSpPr/>
          <p:nvPr/>
        </p:nvSpPr>
        <p:spPr>
          <a:xfrm>
            <a:off x="2596399" y="4818486"/>
            <a:ext cx="865343" cy="3235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_ · _</a:t>
            </a:r>
          </a:p>
        </p:txBody>
      </p:sp>
      <p:sp>
        <p:nvSpPr>
          <p:cNvPr id="21" name="Rechteck 20">
            <a:extLst>
              <a:ext uri="{FF2B5EF4-FFF2-40B4-BE49-F238E27FC236}">
                <a16:creationId xmlns:a16="http://schemas.microsoft.com/office/drawing/2014/main" id="{90F70F8C-FE31-91C9-8F47-681E149E901A}"/>
              </a:ext>
            </a:extLst>
          </p:cNvPr>
          <p:cNvSpPr/>
          <p:nvPr/>
        </p:nvSpPr>
        <p:spPr>
          <a:xfrm>
            <a:off x="5656976" y="4791199"/>
            <a:ext cx="865343" cy="3235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800" dirty="0">
                <a:latin typeface="Comic Sans MS" panose="030F0902030302020204" pitchFamily="66" charset="0"/>
              </a:rPr>
              <a:t>_ : _</a:t>
            </a:r>
          </a:p>
        </p:txBody>
      </p:sp>
      <p:sp>
        <p:nvSpPr>
          <p:cNvPr id="25" name="Textplatzhalter 3">
            <a:extLst>
              <a:ext uri="{FF2B5EF4-FFF2-40B4-BE49-F238E27FC236}">
                <a16:creationId xmlns:a16="http://schemas.microsoft.com/office/drawing/2014/main" id="{4AC1C0F2-BB50-9646-F5FF-ADAD0EB49537}"/>
              </a:ext>
            </a:extLst>
          </p:cNvPr>
          <p:cNvSpPr>
            <a:spLocks noGrp="1"/>
          </p:cNvSpPr>
          <p:nvPr>
            <p:ph type="body" sz="quarter" idx="14"/>
          </p:nvPr>
        </p:nvSpPr>
        <p:spPr>
          <a:xfrm>
            <a:off x="1763316" y="1660387"/>
            <a:ext cx="6438900" cy="1768614"/>
          </a:xfrm>
        </p:spPr>
        <p:txBody>
          <a:bodyPr/>
          <a:lstStyle/>
          <a:p>
            <a:pPr>
              <a:spcBef>
                <a:spcPts val="0"/>
              </a:spcBef>
            </a:pPr>
            <a:r>
              <a:rPr lang="de-DE" sz="2000" dirty="0"/>
              <a:t>Überlegen Sie gemeinsam: </a:t>
            </a:r>
          </a:p>
          <a:p>
            <a:pPr>
              <a:spcBef>
                <a:spcPts val="0"/>
              </a:spcBef>
            </a:pPr>
            <a:r>
              <a:rPr lang="de-DE" sz="2000" dirty="0"/>
              <a:t>Welche Aufgaben sind einfach? Warum?</a:t>
            </a:r>
          </a:p>
          <a:p>
            <a:r>
              <a:rPr lang="de-DE" dirty="0"/>
              <a:t> </a:t>
            </a:r>
          </a:p>
        </p:txBody>
      </p:sp>
      <p:sp>
        <p:nvSpPr>
          <p:cNvPr id="28" name="Textplatzhalter 2">
            <a:extLst>
              <a:ext uri="{FF2B5EF4-FFF2-40B4-BE49-F238E27FC236}">
                <a16:creationId xmlns:a16="http://schemas.microsoft.com/office/drawing/2014/main" id="{8435BBB3-1BA8-3F0C-2F50-A8E7E1C624D9}"/>
              </a:ext>
            </a:extLst>
          </p:cNvPr>
          <p:cNvSpPr>
            <a:spLocks noGrp="1"/>
          </p:cNvSpPr>
          <p:nvPr>
            <p:ph type="body" sz="quarter" idx="13"/>
          </p:nvPr>
        </p:nvSpPr>
        <p:spPr>
          <a:xfrm>
            <a:off x="1096423" y="5369169"/>
            <a:ext cx="7105899" cy="798269"/>
          </a:xfrm>
        </p:spPr>
        <p:txBody>
          <a:bodyPr>
            <a:normAutofit/>
          </a:bodyPr>
          <a:lstStyle/>
          <a:p>
            <a:pPr algn="ctr"/>
            <a:r>
              <a:rPr lang="de-DE" dirty="0"/>
              <a:t>Wonach könnten Sie die Aufgaben sortieren?</a:t>
            </a:r>
          </a:p>
          <a:p>
            <a:endParaRPr lang="de-DE" dirty="0"/>
          </a:p>
        </p:txBody>
      </p:sp>
      <p:sp>
        <p:nvSpPr>
          <p:cNvPr id="29" name="Textfeld 28">
            <a:extLst>
              <a:ext uri="{FF2B5EF4-FFF2-40B4-BE49-F238E27FC236}">
                <a16:creationId xmlns:a16="http://schemas.microsoft.com/office/drawing/2014/main" id="{447DF58D-7E32-2305-B5BD-13F4A4BD92D5}"/>
              </a:ext>
            </a:extLst>
          </p:cNvPr>
          <p:cNvSpPr txBox="1"/>
          <p:nvPr/>
        </p:nvSpPr>
        <p:spPr>
          <a:xfrm>
            <a:off x="7563398" y="5193991"/>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70593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143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KERNAUFGABEN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30</a:t>
            </a:fld>
            <a:endParaRPr lang="de-DE" dirty="0"/>
          </a:p>
        </p:txBody>
      </p:sp>
      <p:grpSp>
        <p:nvGrpSpPr>
          <p:cNvPr id="23" name="Gruppieren 22"/>
          <p:cNvGrpSpPr/>
          <p:nvPr/>
        </p:nvGrpSpPr>
        <p:grpSpPr>
          <a:xfrm>
            <a:off x="1063898" y="3167401"/>
            <a:ext cx="6968187" cy="2652486"/>
            <a:chOff x="1063898" y="3411832"/>
            <a:chExt cx="6968187" cy="2652486"/>
          </a:xfrm>
        </p:grpSpPr>
        <p:sp>
          <p:nvSpPr>
            <p:cNvPr id="7" name="Textfeld 6"/>
            <p:cNvSpPr txBox="1"/>
            <p:nvPr/>
          </p:nvSpPr>
          <p:spPr>
            <a:xfrm>
              <a:off x="1089298" y="3411832"/>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700" dirty="0"/>
                <a:t> </a:t>
              </a:r>
              <a:r>
                <a:rPr lang="de-DE" sz="1800" dirty="0"/>
                <a:t>∙  2 =   2 </a:t>
              </a:r>
            </a:p>
            <a:p>
              <a:r>
                <a:rPr lang="de-DE" sz="1800" dirty="0"/>
                <a:t>  2 ∙  2 =   4 </a:t>
              </a:r>
            </a:p>
            <a:p>
              <a:r>
                <a:rPr lang="de-DE" sz="1800" dirty="0"/>
                <a:t>  5 ∙  2 = 10 10 ∙  2 = 20 </a:t>
              </a:r>
            </a:p>
          </p:txBody>
        </p:sp>
        <p:sp>
          <p:nvSpPr>
            <p:cNvPr id="10" name="Textfeld 9"/>
            <p:cNvSpPr txBox="1"/>
            <p:nvPr/>
          </p:nvSpPr>
          <p:spPr>
            <a:xfrm>
              <a:off x="2930354" y="3411832"/>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900" dirty="0"/>
                <a:t> </a:t>
              </a:r>
              <a:r>
                <a:rPr lang="de-DE" sz="1800" dirty="0"/>
                <a:t>∙  3 =   3 </a:t>
              </a:r>
            </a:p>
            <a:p>
              <a:r>
                <a:rPr lang="de-DE" sz="1800" dirty="0"/>
                <a:t>  2 ∙  3 =   6</a:t>
              </a:r>
            </a:p>
            <a:p>
              <a:r>
                <a:rPr lang="de-DE" sz="1800" dirty="0"/>
                <a:t>  5 ∙  3 = 15 10 ∙  3 = 30 </a:t>
              </a:r>
            </a:p>
          </p:txBody>
        </p:sp>
        <p:sp>
          <p:nvSpPr>
            <p:cNvPr id="11" name="Textfeld 10"/>
            <p:cNvSpPr txBox="1"/>
            <p:nvPr/>
          </p:nvSpPr>
          <p:spPr>
            <a:xfrm>
              <a:off x="4771410" y="3411832"/>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900" dirty="0"/>
                <a:t> </a:t>
              </a:r>
              <a:r>
                <a:rPr lang="de-DE" sz="1800" dirty="0"/>
                <a:t>∙  4 =   4</a:t>
              </a:r>
            </a:p>
            <a:p>
              <a:r>
                <a:rPr lang="de-DE" sz="1800" dirty="0"/>
                <a:t>  2 ∙  4 =   8</a:t>
              </a:r>
            </a:p>
            <a:p>
              <a:r>
                <a:rPr lang="de-DE" sz="1800" dirty="0"/>
                <a:t>  5 ∙  4 = 20 10 ∙  4 = 40 </a:t>
              </a:r>
            </a:p>
          </p:txBody>
        </p:sp>
        <p:sp>
          <p:nvSpPr>
            <p:cNvPr id="13" name="Textfeld 12"/>
            <p:cNvSpPr txBox="1"/>
            <p:nvPr/>
          </p:nvSpPr>
          <p:spPr>
            <a:xfrm>
              <a:off x="6612467" y="3411832"/>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900" dirty="0"/>
                <a:t> </a:t>
              </a:r>
              <a:r>
                <a:rPr lang="de-DE" sz="1800" dirty="0"/>
                <a:t>∙  5 =   5</a:t>
              </a:r>
            </a:p>
            <a:p>
              <a:r>
                <a:rPr lang="de-DE" sz="1800" dirty="0"/>
                <a:t>  2 ∙  5 = 10</a:t>
              </a:r>
            </a:p>
            <a:p>
              <a:r>
                <a:rPr lang="de-DE" sz="1800" dirty="0"/>
                <a:t>  5 ∙  5 = 25 10 ∙  5 = 50 </a:t>
              </a:r>
            </a:p>
          </p:txBody>
        </p:sp>
        <p:sp>
          <p:nvSpPr>
            <p:cNvPr id="14" name="Textfeld 13"/>
            <p:cNvSpPr txBox="1"/>
            <p:nvPr/>
          </p:nvSpPr>
          <p:spPr>
            <a:xfrm>
              <a:off x="1063898" y="4863989"/>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900" dirty="0"/>
                <a:t> </a:t>
              </a:r>
              <a:r>
                <a:rPr lang="de-DE" sz="1800" dirty="0"/>
                <a:t>∙  6 =   6</a:t>
              </a:r>
            </a:p>
            <a:p>
              <a:r>
                <a:rPr lang="de-DE" sz="1800" dirty="0"/>
                <a:t>  2 ∙  6 = 12</a:t>
              </a:r>
            </a:p>
            <a:p>
              <a:r>
                <a:rPr lang="de-DE" sz="1800" dirty="0"/>
                <a:t>  5 ∙  6 = 30 10 ∙  6 = 60 </a:t>
              </a:r>
            </a:p>
          </p:txBody>
        </p:sp>
        <p:sp>
          <p:nvSpPr>
            <p:cNvPr id="15" name="Textfeld 14"/>
            <p:cNvSpPr txBox="1"/>
            <p:nvPr/>
          </p:nvSpPr>
          <p:spPr>
            <a:xfrm>
              <a:off x="2913421" y="4863989"/>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900" dirty="0"/>
                <a:t> </a:t>
              </a:r>
              <a:r>
                <a:rPr lang="de-DE" sz="1800" dirty="0"/>
                <a:t>∙  7 =   7</a:t>
              </a:r>
            </a:p>
            <a:p>
              <a:r>
                <a:rPr lang="de-DE" sz="1800" dirty="0"/>
                <a:t>  2 ∙  7 = 14</a:t>
              </a:r>
            </a:p>
            <a:p>
              <a:r>
                <a:rPr lang="de-DE" sz="1800" dirty="0"/>
                <a:t>  5 ∙  7 = 35 10 ∙  7 = 70 </a:t>
              </a:r>
            </a:p>
          </p:txBody>
        </p:sp>
        <p:sp>
          <p:nvSpPr>
            <p:cNvPr id="16" name="Textfeld 15"/>
            <p:cNvSpPr txBox="1"/>
            <p:nvPr/>
          </p:nvSpPr>
          <p:spPr>
            <a:xfrm>
              <a:off x="4762944" y="4863989"/>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900" dirty="0"/>
                <a:t> </a:t>
              </a:r>
              <a:r>
                <a:rPr lang="de-DE" sz="1800" dirty="0"/>
                <a:t>∙  8 =   8</a:t>
              </a:r>
            </a:p>
            <a:p>
              <a:r>
                <a:rPr lang="de-DE" sz="1800" dirty="0"/>
                <a:t>  2 ∙  8 = 16</a:t>
              </a:r>
            </a:p>
            <a:p>
              <a:r>
                <a:rPr lang="de-DE" sz="1800" dirty="0"/>
                <a:t>  5 ∙  8 = 40 10 ∙  8 = 80 </a:t>
              </a:r>
            </a:p>
          </p:txBody>
        </p:sp>
        <p:sp>
          <p:nvSpPr>
            <p:cNvPr id="17" name="Textfeld 16"/>
            <p:cNvSpPr txBox="1"/>
            <p:nvPr/>
          </p:nvSpPr>
          <p:spPr>
            <a:xfrm>
              <a:off x="6612467" y="4863989"/>
              <a:ext cx="1419618"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a:t>
              </a:r>
              <a:r>
                <a:rPr lang="de-DE" sz="1800" dirty="0"/>
                <a:t>1 </a:t>
              </a:r>
              <a:r>
                <a:rPr lang="de-DE" sz="900" dirty="0"/>
                <a:t> </a:t>
              </a:r>
              <a:r>
                <a:rPr lang="de-DE" sz="1800" dirty="0"/>
                <a:t>∙  9 =   9</a:t>
              </a:r>
            </a:p>
            <a:p>
              <a:r>
                <a:rPr lang="de-DE" sz="1800" dirty="0"/>
                <a:t>  2 ∙  9 = 18</a:t>
              </a:r>
            </a:p>
            <a:p>
              <a:r>
                <a:rPr lang="de-DE" sz="1800" dirty="0"/>
                <a:t>  5 ∙  9 = 45 10 ∙  9 = 90 </a:t>
              </a:r>
            </a:p>
          </p:txBody>
        </p:sp>
      </p:grpSp>
      <p:grpSp>
        <p:nvGrpSpPr>
          <p:cNvPr id="22" name="Gruppieren 21"/>
          <p:cNvGrpSpPr/>
          <p:nvPr/>
        </p:nvGrpSpPr>
        <p:grpSpPr>
          <a:xfrm>
            <a:off x="1148563" y="2227860"/>
            <a:ext cx="3205703" cy="369332"/>
            <a:chOff x="1148563" y="2227860"/>
            <a:chExt cx="3205703" cy="369332"/>
          </a:xfrm>
        </p:grpSpPr>
        <p:sp>
          <p:nvSpPr>
            <p:cNvPr id="18" name="Textfeld 17"/>
            <p:cNvSpPr txBox="1"/>
            <p:nvPr/>
          </p:nvSpPr>
          <p:spPr>
            <a:xfrm>
              <a:off x="1148563" y="2227860"/>
              <a:ext cx="714103" cy="369332"/>
            </a:xfrm>
            <a:prstGeom prst="rect">
              <a:avLst/>
            </a:prstGeom>
            <a:solidFill>
              <a:srgbClr val="24A4A4">
                <a:alpha val="22000"/>
              </a:srgbClr>
            </a:solidFill>
            <a:effectLst>
              <a:outerShdw blurRad="63500" sx="102000" sy="102000" algn="ctr" rotWithShape="0">
                <a:prstClr val="black">
                  <a:alpha val="40000"/>
                </a:prstClr>
              </a:outerShdw>
            </a:effectLst>
          </p:spPr>
          <p:txBody>
            <a:bodyPr wrap="square" rtlCol="0">
              <a:spAutoFit/>
            </a:bodyPr>
            <a:lstStyle/>
            <a:p>
              <a:pPr algn="ctr"/>
              <a:r>
                <a:rPr lang="de-DE" sz="1400" dirty="0"/>
                <a:t>  </a:t>
              </a:r>
              <a:r>
                <a:rPr lang="de-DE" sz="1800" b="1" dirty="0"/>
                <a:t>1 ∙</a:t>
              </a:r>
            </a:p>
          </p:txBody>
        </p:sp>
        <p:sp>
          <p:nvSpPr>
            <p:cNvPr id="19" name="Textfeld 18"/>
            <p:cNvSpPr txBox="1"/>
            <p:nvPr/>
          </p:nvSpPr>
          <p:spPr>
            <a:xfrm>
              <a:off x="1979096" y="2227860"/>
              <a:ext cx="714104" cy="369332"/>
            </a:xfrm>
            <a:prstGeom prst="rect">
              <a:avLst/>
            </a:prstGeom>
            <a:solidFill>
              <a:srgbClr val="24A4A4">
                <a:alpha val="22000"/>
              </a:srgbClr>
            </a:solidFill>
            <a:effectLst>
              <a:outerShdw blurRad="63500" sx="102000" sy="102000" algn="ctr" rotWithShape="0">
                <a:prstClr val="black">
                  <a:alpha val="40000"/>
                </a:prstClr>
              </a:outerShdw>
            </a:effectLst>
          </p:spPr>
          <p:txBody>
            <a:bodyPr wrap="square" rtlCol="0">
              <a:spAutoFit/>
            </a:bodyPr>
            <a:lstStyle/>
            <a:p>
              <a:pPr algn="ctr"/>
              <a:r>
                <a:rPr lang="de-DE" sz="1400" b="1" dirty="0"/>
                <a:t>  </a:t>
              </a:r>
              <a:r>
                <a:rPr lang="de-DE" sz="1800" b="1" dirty="0"/>
                <a:t>2 ∙</a:t>
              </a:r>
            </a:p>
          </p:txBody>
        </p:sp>
        <p:sp>
          <p:nvSpPr>
            <p:cNvPr id="20" name="Textfeld 19"/>
            <p:cNvSpPr txBox="1"/>
            <p:nvPr/>
          </p:nvSpPr>
          <p:spPr>
            <a:xfrm>
              <a:off x="2809630" y="2227860"/>
              <a:ext cx="714104" cy="369332"/>
            </a:xfrm>
            <a:prstGeom prst="rect">
              <a:avLst/>
            </a:prstGeom>
            <a:solidFill>
              <a:srgbClr val="24A4A4">
                <a:alpha val="22000"/>
              </a:srgbClr>
            </a:solidFill>
            <a:effectLst>
              <a:outerShdw blurRad="63500" sx="102000" sy="102000" algn="ctr" rotWithShape="0">
                <a:prstClr val="black">
                  <a:alpha val="40000"/>
                </a:prstClr>
              </a:outerShdw>
            </a:effectLst>
          </p:spPr>
          <p:txBody>
            <a:bodyPr wrap="square" rtlCol="0">
              <a:spAutoFit/>
            </a:bodyPr>
            <a:lstStyle/>
            <a:p>
              <a:pPr algn="ctr"/>
              <a:r>
                <a:rPr lang="de-DE" sz="1400" dirty="0"/>
                <a:t>  </a:t>
              </a:r>
              <a:r>
                <a:rPr lang="de-DE" sz="1800" b="1" dirty="0"/>
                <a:t>5 ∙</a:t>
              </a:r>
            </a:p>
          </p:txBody>
        </p:sp>
        <p:sp>
          <p:nvSpPr>
            <p:cNvPr id="21" name="Textfeld 20"/>
            <p:cNvSpPr txBox="1"/>
            <p:nvPr/>
          </p:nvSpPr>
          <p:spPr>
            <a:xfrm>
              <a:off x="3640163" y="2227860"/>
              <a:ext cx="714103" cy="369332"/>
            </a:xfrm>
            <a:prstGeom prst="rect">
              <a:avLst/>
            </a:prstGeom>
            <a:solidFill>
              <a:srgbClr val="24A4A4">
                <a:alpha val="22000"/>
              </a:srgbClr>
            </a:solidFill>
            <a:effectLst>
              <a:outerShdw blurRad="63500" sx="102000" sy="102000" algn="ctr" rotWithShape="0">
                <a:prstClr val="black">
                  <a:alpha val="40000"/>
                </a:prstClr>
              </a:outerShdw>
            </a:effectLst>
          </p:spPr>
          <p:txBody>
            <a:bodyPr wrap="square" rtlCol="0">
              <a:spAutoFit/>
            </a:bodyPr>
            <a:lstStyle/>
            <a:p>
              <a:pPr algn="ctr"/>
              <a:r>
                <a:rPr lang="de-DE" sz="1400" dirty="0"/>
                <a:t>  </a:t>
              </a:r>
              <a:r>
                <a:rPr lang="de-DE" sz="1800" b="1" dirty="0"/>
                <a:t>10 ∙</a:t>
              </a:r>
            </a:p>
          </p:txBody>
        </p:sp>
      </p:grpSp>
      <p:sp>
        <p:nvSpPr>
          <p:cNvPr id="9" name="Titel 1">
            <a:extLst>
              <a:ext uri="{FF2B5EF4-FFF2-40B4-BE49-F238E27FC236}">
                <a16:creationId xmlns:a16="http://schemas.microsoft.com/office/drawing/2014/main" id="{36A4FFEC-B6F0-EBD4-4D00-533AB00533AD}"/>
              </a:ext>
            </a:extLst>
          </p:cNvPr>
          <p:cNvSpPr>
            <a:spLocks noGrp="1"/>
          </p:cNvSpPr>
          <p:nvPr>
            <p:ph type="title"/>
          </p:nvPr>
        </p:nvSpPr>
        <p:spPr>
          <a:xfrm>
            <a:off x="1096423" y="382774"/>
            <a:ext cx="7009509" cy="603704"/>
          </a:xfrm>
        </p:spPr>
        <p:txBody>
          <a:bodyPr>
            <a:normAutofit/>
          </a:bodyPr>
          <a:lstStyle/>
          <a:p>
            <a:r>
              <a:rPr lang="de-DE" dirty="0"/>
              <a:t>Einfache Aufgaben thematisieren</a:t>
            </a:r>
          </a:p>
        </p:txBody>
      </p:sp>
    </p:spTree>
    <p:extLst>
      <p:ext uri="{BB962C8B-B14F-4D97-AF65-F5344CB8AC3E}">
        <p14:creationId xmlns:p14="http://schemas.microsoft.com/office/powerpoint/2010/main" val="2539890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Abgerundetes Rechteck 12">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4" name="Rechteck 13">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1·1 AUFGABEN SICHER BEHERRSCHEN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fld id="{1B81DD0A-8865-7F43-851F-4F6AF43B020F}" type="datetime6">
              <a:rPr lang="de-DE" smtClean="0"/>
              <a:t>April 24</a:t>
            </a:fld>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12"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Einfache Aufgaben thematisieren</a:t>
            </a:r>
          </a:p>
        </p:txBody>
      </p:sp>
      <p:sp>
        <p:nvSpPr>
          <p:cNvPr id="16" name="Textfeld 15">
            <a:extLst>
              <a:ext uri="{FF2B5EF4-FFF2-40B4-BE49-F238E27FC236}">
                <a16:creationId xmlns:a16="http://schemas.microsoft.com/office/drawing/2014/main" id="{16CADDE7-4580-14FD-FD9C-308D13949DC3}"/>
              </a:ext>
            </a:extLst>
          </p:cNvPr>
          <p:cNvSpPr txBox="1"/>
          <p:nvPr/>
        </p:nvSpPr>
        <p:spPr>
          <a:xfrm>
            <a:off x="7466453" y="4278922"/>
            <a:ext cx="1781686" cy="215444"/>
          </a:xfrm>
          <a:prstGeom prst="rect">
            <a:avLst/>
          </a:prstGeom>
          <a:noFill/>
        </p:spPr>
        <p:txBody>
          <a:bodyPr wrap="square" rtlCol="0">
            <a:spAutoFit/>
          </a:bodyPr>
          <a:lstStyle/>
          <a:p>
            <a:r>
              <a:rPr lang="de-DE" sz="800" b="0" i="0" u="none" strike="noStrike" dirty="0">
                <a:solidFill>
                  <a:srgbClr val="222222"/>
                </a:solidFill>
                <a:effectLst/>
                <a:latin typeface="Arial" panose="020B0604020202020204" pitchFamily="34" charset="0"/>
                <a:cs typeface="Arial" panose="020B0604020202020204" pitchFamily="34" charset="0"/>
              </a:rPr>
              <a:t>https://</a:t>
            </a:r>
            <a:r>
              <a:rPr lang="de-DE" sz="800" b="0" i="0" u="none" strike="noStrike" dirty="0" err="1">
                <a:solidFill>
                  <a:srgbClr val="222222"/>
                </a:solidFill>
                <a:effectLst/>
                <a:latin typeface="Arial" panose="020B0604020202020204" pitchFamily="34" charset="0"/>
                <a:cs typeface="Arial" panose="020B0604020202020204" pitchFamily="34" charset="0"/>
              </a:rPr>
              <a:t>mahiko.dzlm.de</a:t>
            </a:r>
            <a:r>
              <a:rPr lang="de-DE" sz="800" b="0" i="0" u="none" strike="noStrike" dirty="0">
                <a:solidFill>
                  <a:srgbClr val="222222"/>
                </a:solidFill>
                <a:effectLst/>
                <a:latin typeface="Arial" panose="020B0604020202020204" pitchFamily="34" charset="0"/>
                <a:cs typeface="Arial" panose="020B0604020202020204" pitchFamily="34" charset="0"/>
              </a:rPr>
              <a:t>/</a:t>
            </a:r>
            <a:r>
              <a:rPr lang="de-DE" sz="800" b="0" i="0" u="none" strike="noStrike" dirty="0" err="1">
                <a:solidFill>
                  <a:srgbClr val="222222"/>
                </a:solidFill>
                <a:effectLst/>
                <a:latin typeface="Arial" panose="020B0604020202020204" pitchFamily="34" charset="0"/>
                <a:cs typeface="Arial" panose="020B0604020202020204" pitchFamily="34" charset="0"/>
              </a:rPr>
              <a:t>node</a:t>
            </a:r>
            <a:r>
              <a:rPr lang="de-DE" sz="800" b="0" i="0" u="none" strike="noStrike" dirty="0">
                <a:solidFill>
                  <a:srgbClr val="222222"/>
                </a:solidFill>
                <a:effectLst/>
                <a:latin typeface="Arial" panose="020B0604020202020204" pitchFamily="34" charset="0"/>
                <a:cs typeface="Arial" panose="020B0604020202020204" pitchFamily="34" charset="0"/>
              </a:rPr>
              <a:t>/73</a:t>
            </a:r>
            <a:endParaRPr lang="de-DE" sz="800" dirty="0">
              <a:latin typeface="Arial" panose="020B0604020202020204" pitchFamily="34" charset="0"/>
              <a:cs typeface="Arial" panose="020B0604020202020204" pitchFamily="34" charset="0"/>
            </a:endParaRPr>
          </a:p>
        </p:txBody>
      </p:sp>
      <p:pic>
        <p:nvPicPr>
          <p:cNvPr id="5" name="Grafik 4" descr="Ein Bild, das Cartoon, Abschlussfeier, Darstellung enthält.&#10;&#10;Automatisch generierte Beschreibung">
            <a:extLst>
              <a:ext uri="{FF2B5EF4-FFF2-40B4-BE49-F238E27FC236}">
                <a16:creationId xmlns:a16="http://schemas.microsoft.com/office/drawing/2014/main" id="{37AF239A-4639-1B37-258B-CE6409656AEB}"/>
              </a:ext>
            </a:extLst>
          </p:cNvPr>
          <p:cNvPicPr>
            <a:picLocks noChangeAspect="1"/>
          </p:cNvPicPr>
          <p:nvPr/>
        </p:nvPicPr>
        <p:blipFill>
          <a:blip r:embed="rId4"/>
          <a:stretch>
            <a:fillRect/>
          </a:stretch>
        </p:blipFill>
        <p:spPr>
          <a:xfrm>
            <a:off x="1947345" y="3024905"/>
            <a:ext cx="5099086" cy="2854800"/>
          </a:xfrm>
          <a:prstGeom prst="rect">
            <a:avLst/>
          </a:prstGeom>
        </p:spPr>
      </p:pic>
      <p:pic>
        <p:nvPicPr>
          <p:cNvPr id="8" name="Grafik 7" descr="Ein Bild, das Muster, Grafiken, Quadrat, Pixel enthält.&#10;&#10;Automatisch generierte Beschreibung">
            <a:extLst>
              <a:ext uri="{FF2B5EF4-FFF2-40B4-BE49-F238E27FC236}">
                <a16:creationId xmlns:a16="http://schemas.microsoft.com/office/drawing/2014/main" id="{22A40BAD-F4E7-B1B4-F4BC-5D1323A302DF}"/>
              </a:ext>
            </a:extLst>
          </p:cNvPr>
          <p:cNvPicPr>
            <a:picLocks noChangeAspect="1"/>
          </p:cNvPicPr>
          <p:nvPr/>
        </p:nvPicPr>
        <p:blipFill rotWithShape="1">
          <a:blip r:embed="rId5"/>
          <a:srcRect l="11720" t="12508" r="11171" b="10799"/>
          <a:stretch/>
        </p:blipFill>
        <p:spPr>
          <a:xfrm>
            <a:off x="7637846" y="3024905"/>
            <a:ext cx="1230621" cy="1224000"/>
          </a:xfrm>
          <a:prstGeom prst="rect">
            <a:avLst/>
          </a:prstGeom>
        </p:spPr>
      </p:pic>
    </p:spTree>
    <p:extLst>
      <p:ext uri="{BB962C8B-B14F-4D97-AF65-F5344CB8AC3E}">
        <p14:creationId xmlns:p14="http://schemas.microsoft.com/office/powerpoint/2010/main" val="586299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4" name="Rechteck 13">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Einfache Aufgaben thematisieren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fld id="{1B81DD0A-8865-7F43-851F-4F6AF43B020F}" type="datetime6">
              <a:rPr lang="de-DE" smtClean="0"/>
              <a:t>April 24</a:t>
            </a:fld>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3" name="Textplatzhalter 2"/>
          <p:cNvSpPr>
            <a:spLocks noGrp="1"/>
          </p:cNvSpPr>
          <p:nvPr>
            <p:ph type="body" sz="quarter" idx="13"/>
          </p:nvPr>
        </p:nvSpPr>
        <p:spPr/>
        <p:txBody>
          <a:bodyPr/>
          <a:lstStyle/>
          <a:p>
            <a:r>
              <a:rPr lang="de-DE" dirty="0"/>
              <a:t>1:1 AUFGABEN SICHER BEHERRSCHEN</a:t>
            </a:r>
          </a:p>
          <a:p>
            <a:endParaRPr lang="de-DE" dirty="0"/>
          </a:p>
        </p:txBody>
      </p:sp>
      <p:sp>
        <p:nvSpPr>
          <p:cNvPr id="15" name="Textfeld 14">
            <a:extLst>
              <a:ext uri="{FF2B5EF4-FFF2-40B4-BE49-F238E27FC236}">
                <a16:creationId xmlns:a16="http://schemas.microsoft.com/office/drawing/2014/main" id="{16CADDE7-4580-14FD-FD9C-308D13949DC3}"/>
              </a:ext>
            </a:extLst>
          </p:cNvPr>
          <p:cNvSpPr txBox="1"/>
          <p:nvPr/>
        </p:nvSpPr>
        <p:spPr>
          <a:xfrm>
            <a:off x="7321293" y="4292133"/>
            <a:ext cx="1822707" cy="215444"/>
          </a:xfrm>
          <a:prstGeom prst="rect">
            <a:avLst/>
          </a:prstGeom>
          <a:noFill/>
        </p:spPr>
        <p:txBody>
          <a:bodyPr wrap="square" rtlCol="0">
            <a:spAutoFit/>
          </a:bodyPr>
          <a:lstStyle/>
          <a:p>
            <a:r>
              <a:rPr lang="de-DE" sz="800" b="0" i="0" u="none" strike="noStrike" dirty="0">
                <a:solidFill>
                  <a:srgbClr val="222222"/>
                </a:solidFill>
                <a:effectLst/>
                <a:latin typeface="Open Sans" panose="020B0606030504020204" pitchFamily="34" charset="0"/>
              </a:rPr>
              <a:t>https://</a:t>
            </a:r>
            <a:r>
              <a:rPr lang="de-DE" sz="800" b="0" i="0" u="none" strike="noStrike" dirty="0" err="1">
                <a:solidFill>
                  <a:srgbClr val="222222"/>
                </a:solidFill>
                <a:effectLst/>
                <a:latin typeface="Open Sans" panose="020B0606030504020204" pitchFamily="34" charset="0"/>
              </a:rPr>
              <a:t>mahiko.dzlm.de</a:t>
            </a:r>
            <a:r>
              <a:rPr lang="de-DE" sz="800" b="0" i="0" u="none" strike="noStrike" dirty="0">
                <a:solidFill>
                  <a:srgbClr val="222222"/>
                </a:solidFill>
                <a:effectLst/>
                <a:latin typeface="Open Sans" panose="020B0606030504020204" pitchFamily="34" charset="0"/>
              </a:rPr>
              <a:t>/</a:t>
            </a:r>
            <a:r>
              <a:rPr lang="de-DE" sz="800" b="0" i="0" u="none" strike="noStrike" dirty="0" err="1">
                <a:solidFill>
                  <a:srgbClr val="222222"/>
                </a:solidFill>
                <a:effectLst/>
                <a:latin typeface="Arial" panose="020B0604020202020204" pitchFamily="34" charset="0"/>
                <a:cs typeface="Arial" panose="020B0604020202020204" pitchFamily="34" charset="0"/>
              </a:rPr>
              <a:t>node</a:t>
            </a:r>
            <a:r>
              <a:rPr lang="de-DE" sz="800" b="0" i="0" u="none" strike="noStrike" dirty="0">
                <a:solidFill>
                  <a:srgbClr val="222222"/>
                </a:solidFill>
                <a:effectLst/>
                <a:latin typeface="Open Sans" panose="020B0606030504020204" pitchFamily="34" charset="0"/>
              </a:rPr>
              <a:t>/178</a:t>
            </a:r>
            <a:endParaRPr lang="de-DE" sz="800" dirty="0"/>
          </a:p>
        </p:txBody>
      </p:sp>
      <p:pic>
        <p:nvPicPr>
          <p:cNvPr id="5" name="Grafik 4" descr="Ein Bild, das Cartoon, Screenshot, Abschlussfeier enthält.&#10;&#10;Automatisch generierte Beschreibung">
            <a:extLst>
              <a:ext uri="{FF2B5EF4-FFF2-40B4-BE49-F238E27FC236}">
                <a16:creationId xmlns:a16="http://schemas.microsoft.com/office/drawing/2014/main" id="{49BBAED6-62CD-9244-1A6F-5D4A8F6B8C75}"/>
              </a:ext>
            </a:extLst>
          </p:cNvPr>
          <p:cNvPicPr>
            <a:picLocks noChangeAspect="1"/>
          </p:cNvPicPr>
          <p:nvPr/>
        </p:nvPicPr>
        <p:blipFill>
          <a:blip r:embed="rId4"/>
          <a:stretch>
            <a:fillRect/>
          </a:stretch>
        </p:blipFill>
        <p:spPr>
          <a:xfrm>
            <a:off x="1904837" y="3004219"/>
            <a:ext cx="5118376" cy="2865600"/>
          </a:xfrm>
          <a:prstGeom prst="rect">
            <a:avLst/>
          </a:prstGeom>
        </p:spPr>
      </p:pic>
      <p:pic>
        <p:nvPicPr>
          <p:cNvPr id="8" name="Grafik 7" descr="Ein Bild, das Muster, Grafiken, Quadrat, Pixel enthält.&#10;&#10;Automatisch generierte Beschreibun">
            <a:extLst>
              <a:ext uri="{FF2B5EF4-FFF2-40B4-BE49-F238E27FC236}">
                <a16:creationId xmlns:a16="http://schemas.microsoft.com/office/drawing/2014/main" id="{FFC7CEF0-64FB-EED3-13FB-ADC861D930D1}"/>
              </a:ext>
            </a:extLst>
          </p:cNvPr>
          <p:cNvPicPr>
            <a:picLocks noChangeAspect="1"/>
          </p:cNvPicPr>
          <p:nvPr/>
        </p:nvPicPr>
        <p:blipFill rotWithShape="1">
          <a:blip r:embed="rId5"/>
          <a:srcRect l="10667" t="12001" r="12000" b="13333"/>
          <a:stretch/>
        </p:blipFill>
        <p:spPr>
          <a:xfrm>
            <a:off x="7598789" y="3026953"/>
            <a:ext cx="1267714" cy="1224000"/>
          </a:xfrm>
          <a:prstGeom prst="rect">
            <a:avLst/>
          </a:prstGeom>
        </p:spPr>
      </p:pic>
    </p:spTree>
    <p:extLst>
      <p:ext uri="{BB962C8B-B14F-4D97-AF65-F5344CB8AC3E}">
        <p14:creationId xmlns:p14="http://schemas.microsoft.com/office/powerpoint/2010/main" val="3362260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ine Ecke des Rechtecks schneiden 1"/>
          <p:cNvSpPr/>
          <p:nvPr/>
        </p:nvSpPr>
        <p:spPr>
          <a:xfrm>
            <a:off x="6035129" y="2103346"/>
            <a:ext cx="1180522" cy="1571187"/>
          </a:xfrm>
          <a:prstGeom prst="snip1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a:extLst>
              <a:ext uri="{FF2B5EF4-FFF2-40B4-BE49-F238E27FC236}">
                <a16:creationId xmlns:a16="http://schemas.microsoft.com/office/drawing/2014/main" id="{ECC56503-07C2-A343-A599-E6F1E4D9A669}"/>
              </a:ext>
            </a:extLst>
          </p:cNvPr>
          <p:cNvSpPr>
            <a:spLocks noGrp="1"/>
          </p:cNvSpPr>
          <p:nvPr>
            <p:ph type="title"/>
          </p:nvPr>
        </p:nvSpPr>
        <p:spPr/>
        <p:txBody>
          <a:bodyPr>
            <a:normAutofit/>
          </a:bodyPr>
          <a:lstStyle/>
          <a:p>
            <a:r>
              <a:rPr lang="de-DE" dirty="0"/>
              <a:t>Einfache Aufgaben thematisieren</a:t>
            </a:r>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fld id="{30FD5F60-4DD2-C549-BEA7-F74FE42BCFBD}" type="datetime6">
              <a:rPr lang="de-DE" smtClean="0"/>
              <a:t>April 24</a:t>
            </a:fld>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7" name="Textfeld 6"/>
          <p:cNvSpPr txBox="1"/>
          <p:nvPr/>
        </p:nvSpPr>
        <p:spPr>
          <a:xfrm>
            <a:off x="6176635" y="4315861"/>
            <a:ext cx="1794599" cy="456535"/>
          </a:xfrm>
          <a:prstGeom prst="rect">
            <a:avLst/>
          </a:prstGeom>
          <a:noFill/>
        </p:spPr>
        <p:txBody>
          <a:bodyPr wrap="square" rtlCol="0">
            <a:spAutoFit/>
          </a:bodyPr>
          <a:lstStyle/>
          <a:p>
            <a:pPr algn="ctr">
              <a:lnSpc>
                <a:spcPct val="150000"/>
              </a:lnSpc>
            </a:pPr>
            <a:r>
              <a:rPr lang="de-DE" b="1" dirty="0"/>
              <a:t>5 + 3</a:t>
            </a:r>
          </a:p>
        </p:txBody>
      </p:sp>
      <p:sp>
        <p:nvSpPr>
          <p:cNvPr id="14" name="Abgerundete rechteckige Legende 13">
            <a:extLst>
              <a:ext uri="{FF2B5EF4-FFF2-40B4-BE49-F238E27FC236}">
                <a16:creationId xmlns:a16="http://schemas.microsoft.com/office/drawing/2014/main" id="{19035F44-6B6B-09F9-526C-758EBABBB105}"/>
              </a:ext>
            </a:extLst>
          </p:cNvPr>
          <p:cNvSpPr/>
          <p:nvPr/>
        </p:nvSpPr>
        <p:spPr>
          <a:xfrm>
            <a:off x="1519253" y="4910169"/>
            <a:ext cx="1661686" cy="819038"/>
          </a:xfrm>
          <a:prstGeom prst="wedgeRoundRectCallout">
            <a:avLst>
              <a:gd name="adj1" fmla="val -63863"/>
              <a:gd name="adj2" fmla="val 8328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Fünf plus drei sind acht.</a:t>
            </a:r>
          </a:p>
        </p:txBody>
      </p:sp>
      <p:sp>
        <p:nvSpPr>
          <p:cNvPr id="16" name="Abgerundete rechteckige Legende 15">
            <a:extLst>
              <a:ext uri="{FF2B5EF4-FFF2-40B4-BE49-F238E27FC236}">
                <a16:creationId xmlns:a16="http://schemas.microsoft.com/office/drawing/2014/main" id="{19035F44-6B6B-09F9-526C-758EBABBB105}"/>
              </a:ext>
            </a:extLst>
          </p:cNvPr>
          <p:cNvSpPr/>
          <p:nvPr/>
        </p:nvSpPr>
        <p:spPr>
          <a:xfrm>
            <a:off x="485398" y="3874590"/>
            <a:ext cx="2601360" cy="882593"/>
          </a:xfrm>
          <a:prstGeom prst="wedgeRoundRectCallout">
            <a:avLst>
              <a:gd name="adj1" fmla="val -41402"/>
              <a:gd name="adj2" fmla="val 9327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Ich lege einen 5er-Streifen und drei Plättchen.</a:t>
            </a:r>
          </a:p>
        </p:txBody>
      </p:sp>
      <p:sp>
        <p:nvSpPr>
          <p:cNvPr id="4" name="Textplatzhalter 3">
            <a:extLst>
              <a:ext uri="{FF2B5EF4-FFF2-40B4-BE49-F238E27FC236}">
                <a16:creationId xmlns:a16="http://schemas.microsoft.com/office/drawing/2014/main" id="{25CE7073-C7C9-3110-7BDD-D23035398760}"/>
              </a:ext>
            </a:extLst>
          </p:cNvPr>
          <p:cNvSpPr>
            <a:spLocks noGrp="1"/>
          </p:cNvSpPr>
          <p:nvPr>
            <p:ph type="body" sz="quarter" idx="13"/>
          </p:nvPr>
        </p:nvSpPr>
        <p:spPr/>
        <p:txBody>
          <a:bodyPr/>
          <a:lstStyle/>
          <a:p>
            <a:r>
              <a:rPr lang="de-DE" dirty="0"/>
              <a:t>RÜCKBLICK: BEDEUTUNG DER DARSTELLUNGSVERNETZUNG</a:t>
            </a:r>
          </a:p>
          <a:p>
            <a:endParaRPr lang="de-DE" dirty="0"/>
          </a:p>
        </p:txBody>
      </p:sp>
      <p:pic>
        <p:nvPicPr>
          <p:cNvPr id="34"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6758" y="2281306"/>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541497" y="2309031"/>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423280" y="2311371"/>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068635" y="2311371"/>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186850" y="2311371"/>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305065" y="2311371"/>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a:extLst>
              <a:ext uri="{FF2B5EF4-FFF2-40B4-BE49-F238E27FC236}">
                <a16:creationId xmlns:a16="http://schemas.microsoft.com/office/drawing/2014/main" id="{C612F35D-F805-3ABC-9B7B-DB4FF26FF757}"/>
              </a:ext>
            </a:extLst>
          </p:cNvPr>
          <p:cNvPicPr>
            <a:picLocks noChangeAspect="1" noChangeArrowheads="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5400000">
            <a:off x="7181906" y="2204139"/>
            <a:ext cx="567660" cy="8901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087" y="2269756"/>
            <a:ext cx="2108868" cy="41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668" y="2263246"/>
            <a:ext cx="1033119" cy="22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2156" y="2300762"/>
            <a:ext cx="158948" cy="1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2683" y="2300762"/>
            <a:ext cx="158948" cy="1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1629" y="2300762"/>
            <a:ext cx="158948" cy="1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bwMode="auto">
          <a:xfrm>
            <a:off x="1951593" y="2395434"/>
            <a:ext cx="501825" cy="82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828159" y="2306673"/>
            <a:ext cx="108374"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941297" y="2306673"/>
            <a:ext cx="108374"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716609" y="2306673"/>
            <a:ext cx="108374"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a:extLst>
              <a:ext uri="{FF2B5EF4-FFF2-40B4-BE49-F238E27FC236}">
                <a16:creationId xmlns:a16="http://schemas.microsoft.com/office/drawing/2014/main" id="{2577CB13-4D3F-48E6-CD6D-EE9A5865FF43}"/>
              </a:ext>
            </a:extLst>
          </p:cNvPr>
          <p:cNvSpPr/>
          <p:nvPr/>
        </p:nvSpPr>
        <p:spPr>
          <a:xfrm>
            <a:off x="6806025" y="5954096"/>
            <a:ext cx="2008435" cy="276999"/>
          </a:xfrm>
          <a:prstGeom prst="rect">
            <a:avLst/>
          </a:prstGeom>
        </p:spPr>
        <p:txBody>
          <a:bodyPr wrap="none">
            <a:spAutoFit/>
          </a:bodyPr>
          <a:lstStyle/>
          <a:p>
            <a:pPr algn="r" eaLnBrk="1" hangingPunct="1">
              <a:spcBef>
                <a:spcPct val="30000"/>
              </a:spcBef>
              <a:defRPr/>
            </a:pPr>
            <a:r>
              <a:rPr lang="de-DE" sz="12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089866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ZUSAMMENHANG ZU BEREITS BEKANNTEN AUFGABEN HERSTELLEN</a:t>
            </a:r>
          </a:p>
        </p:txBody>
      </p:sp>
      <p:sp>
        <p:nvSpPr>
          <p:cNvPr id="4" name="Inhaltsplatzhalter 3"/>
          <p:cNvSpPr>
            <a:spLocks noGrp="1"/>
          </p:cNvSpPr>
          <p:nvPr>
            <p:ph idx="1"/>
          </p:nvPr>
        </p:nvSpPr>
        <p:spPr>
          <a:xfrm>
            <a:off x="488888" y="1631801"/>
            <a:ext cx="5341544" cy="514799"/>
          </a:xfrm>
        </p:spPr>
        <p:txBody>
          <a:bodyPr/>
          <a:lstStyle/>
          <a:p>
            <a:r>
              <a:rPr lang="de-DE" dirty="0"/>
              <a:t>Verdoppelungsaufgaben aus dem kleinen 1+1</a:t>
            </a:r>
          </a:p>
          <a:p>
            <a:endParaRPr lang="de-DE" dirty="0"/>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34</a:t>
            </a:fld>
            <a:endParaRPr lang="de-DE" dirty="0"/>
          </a:p>
        </p:txBody>
      </p:sp>
      <p:sp>
        <p:nvSpPr>
          <p:cNvPr id="10" name="Textfeld 9"/>
          <p:cNvSpPr txBox="1"/>
          <p:nvPr/>
        </p:nvSpPr>
        <p:spPr>
          <a:xfrm>
            <a:off x="623448" y="2980382"/>
            <a:ext cx="1132747" cy="224676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000" dirty="0"/>
              <a:t> </a:t>
            </a:r>
            <a:r>
              <a:rPr lang="de-DE" sz="1400" dirty="0"/>
              <a:t>2 </a:t>
            </a:r>
            <a:r>
              <a:rPr lang="de-DE" sz="300" dirty="0"/>
              <a:t> </a:t>
            </a:r>
            <a:r>
              <a:rPr lang="de-DE" sz="1400" dirty="0"/>
              <a:t>∙   1 =   2 </a:t>
            </a:r>
          </a:p>
          <a:p>
            <a:r>
              <a:rPr lang="de-DE" sz="1400" dirty="0"/>
              <a:t> 2 ∙   2 =   4 </a:t>
            </a:r>
          </a:p>
          <a:p>
            <a:r>
              <a:rPr lang="de-DE" sz="1400" dirty="0"/>
              <a:t> 2 ∙   3 =   6 </a:t>
            </a:r>
          </a:p>
          <a:p>
            <a:r>
              <a:rPr lang="de-DE" sz="1400" dirty="0"/>
              <a:t> 2 ∙   4 =   8 </a:t>
            </a:r>
          </a:p>
          <a:p>
            <a:r>
              <a:rPr lang="de-DE" sz="1400" dirty="0"/>
              <a:t> 2 ∙   5 = 10 </a:t>
            </a:r>
          </a:p>
          <a:p>
            <a:r>
              <a:rPr lang="de-DE" sz="1400" dirty="0"/>
              <a:t> 2 ∙   6 = 12 </a:t>
            </a:r>
          </a:p>
          <a:p>
            <a:r>
              <a:rPr lang="de-DE" sz="1400" dirty="0"/>
              <a:t> 2 ∙   7 = 14 </a:t>
            </a:r>
          </a:p>
          <a:p>
            <a:r>
              <a:rPr lang="de-DE" sz="1400" dirty="0"/>
              <a:t> 2 ∙   8 = 16 </a:t>
            </a:r>
          </a:p>
          <a:p>
            <a:r>
              <a:rPr lang="de-DE" sz="1400" dirty="0"/>
              <a:t> 2 ∙   9 = 18 </a:t>
            </a:r>
          </a:p>
          <a:p>
            <a:r>
              <a:rPr lang="de-DE" sz="1400" dirty="0"/>
              <a:t> 2 ∙ 10 = 20 </a:t>
            </a:r>
          </a:p>
        </p:txBody>
      </p:sp>
      <p:grpSp>
        <p:nvGrpSpPr>
          <p:cNvPr id="9" name="Gruppieren 8"/>
          <p:cNvGrpSpPr/>
          <p:nvPr/>
        </p:nvGrpSpPr>
        <p:grpSpPr>
          <a:xfrm>
            <a:off x="2675734" y="3155001"/>
            <a:ext cx="1642591" cy="1430169"/>
            <a:chOff x="2358864" y="2291247"/>
            <a:chExt cx="1642591" cy="143016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818" y="2323200"/>
              <a:ext cx="1358868" cy="136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uppieren 27"/>
            <p:cNvGrpSpPr/>
            <p:nvPr/>
          </p:nvGrpSpPr>
          <p:grpSpPr>
            <a:xfrm>
              <a:off x="2358864" y="2291247"/>
              <a:ext cx="1642591" cy="1430169"/>
              <a:chOff x="2358864" y="1725175"/>
              <a:chExt cx="1642591" cy="1430169"/>
            </a:xfrm>
          </p:grpSpPr>
          <p:sp>
            <p:nvSpPr>
              <p:cNvPr id="16" name="Rechteck 15"/>
              <p:cNvSpPr/>
              <p:nvPr/>
            </p:nvSpPr>
            <p:spPr>
              <a:xfrm>
                <a:off x="3078178" y="1725175"/>
                <a:ext cx="923277" cy="143016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2358864" y="2026476"/>
                <a:ext cx="1642591" cy="112886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3" name="Rechteck 12"/>
          <p:cNvSpPr/>
          <p:nvPr/>
        </p:nvSpPr>
        <p:spPr>
          <a:xfrm>
            <a:off x="6321572" y="5957110"/>
            <a:ext cx="2505814" cy="276999"/>
          </a:xfrm>
          <a:prstGeom prst="rect">
            <a:avLst/>
          </a:prstGeom>
        </p:spPr>
        <p:txBody>
          <a:bodyPr wrap="none">
            <a:spAutoFit/>
          </a:bodyPr>
          <a:lstStyle/>
          <a:p>
            <a:pPr eaLnBrk="1" hangingPunct="1">
              <a:spcBef>
                <a:spcPct val="30000"/>
              </a:spcBef>
              <a:defRPr/>
            </a:pPr>
            <a:r>
              <a:rPr lang="de-DE" sz="1200" dirty="0">
                <a:latin typeface="Arial" panose="020B0604020202020204" pitchFamily="34" charset="0"/>
                <a:cs typeface="Arial" panose="020B0604020202020204" pitchFamily="34" charset="0"/>
              </a:rPr>
              <a:t>(https://mahiko.dzlm.de/node/282)</a:t>
            </a:r>
          </a:p>
        </p:txBody>
      </p:sp>
      <p:sp>
        <p:nvSpPr>
          <p:cNvPr id="17" name="Rechteck 16"/>
          <p:cNvSpPr/>
          <p:nvPr/>
        </p:nvSpPr>
        <p:spPr>
          <a:xfrm>
            <a:off x="815359" y="2423239"/>
            <a:ext cx="748923" cy="369332"/>
          </a:xfrm>
          <a:prstGeom prst="rect">
            <a:avLst/>
          </a:prstGeom>
        </p:spPr>
        <p:txBody>
          <a:bodyPr wrap="none">
            <a:spAutoFit/>
          </a:bodyPr>
          <a:lstStyle/>
          <a:p>
            <a:r>
              <a:rPr lang="de-DE" sz="1800" dirty="0">
                <a:solidFill>
                  <a:prstClr val="black"/>
                </a:solidFill>
                <a:latin typeface="Arial" panose="020B0604020202020204" pitchFamily="34" charset="0"/>
                <a:ea typeface="+mn-ea"/>
                <a:cs typeface="Arial" panose="020B0604020202020204" pitchFamily="34" charset="0"/>
              </a:rPr>
              <a:t>2 mal</a:t>
            </a:r>
            <a:endParaRPr lang="de-DE" dirty="0"/>
          </a:p>
        </p:txBody>
      </p:sp>
      <p:sp>
        <p:nvSpPr>
          <p:cNvPr id="18" name="Abgerundete rechteckige Legende 17"/>
          <p:cNvSpPr/>
          <p:nvPr/>
        </p:nvSpPr>
        <p:spPr>
          <a:xfrm>
            <a:off x="4781942" y="2542629"/>
            <a:ext cx="3207120" cy="1478107"/>
          </a:xfrm>
          <a:prstGeom prst="wedgeRoundRectCallout">
            <a:avLst>
              <a:gd name="adj1" fmla="val 37204"/>
              <a:gd name="adj2" fmla="val 8550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Das Doppelte von 4 ist 8.</a:t>
            </a:r>
          </a:p>
          <a:p>
            <a:pPr algn="ctr">
              <a:lnSpc>
                <a:spcPct val="150000"/>
              </a:lnSpc>
            </a:pPr>
            <a:r>
              <a:rPr lang="de-DE" sz="1800" dirty="0">
                <a:solidFill>
                  <a:schemeClr val="tx1"/>
                </a:solidFill>
                <a:latin typeface="Arial" panose="020B0604020202020204" pitchFamily="34" charset="0"/>
                <a:cs typeface="Arial" panose="020B0604020202020204" pitchFamily="34" charset="0"/>
              </a:rPr>
              <a:t>Das sind 2 Vierer.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2 mal 4 ist 8.</a:t>
            </a:r>
          </a:p>
          <a:p>
            <a:pPr algn="ctr"/>
            <a:endParaRPr lang="de-DE" sz="1600" dirty="0">
              <a:solidFill>
                <a:schemeClr val="tx1"/>
              </a:solidFill>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881" y="4219278"/>
            <a:ext cx="963913" cy="12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2949443" y="4903985"/>
            <a:ext cx="1096775" cy="646331"/>
          </a:xfrm>
          <a:prstGeom prst="rect">
            <a:avLst/>
          </a:prstGeom>
          <a:noFill/>
        </p:spPr>
        <p:txBody>
          <a:bodyPr wrap="none" rtlCol="0">
            <a:spAutoFit/>
          </a:bodyPr>
          <a:lstStyle/>
          <a:p>
            <a:r>
              <a:rPr lang="de-DE" sz="1800" dirty="0"/>
              <a:t>4 + 4 = 8</a:t>
            </a:r>
          </a:p>
          <a:p>
            <a:r>
              <a:rPr lang="de-DE" sz="1800" dirty="0"/>
              <a:t>2</a:t>
            </a:r>
            <a:r>
              <a:rPr lang="de-DE" sz="1400" dirty="0"/>
              <a:t> </a:t>
            </a:r>
            <a:r>
              <a:rPr lang="de-DE" sz="1600" dirty="0"/>
              <a:t> </a:t>
            </a:r>
            <a:r>
              <a:rPr lang="de-DE" sz="1800" dirty="0"/>
              <a:t>∙</a:t>
            </a:r>
            <a:r>
              <a:rPr lang="de-DE" sz="1400" dirty="0"/>
              <a:t> </a:t>
            </a:r>
            <a:r>
              <a:rPr lang="de-DE" sz="1200" dirty="0"/>
              <a:t> </a:t>
            </a:r>
            <a:r>
              <a:rPr lang="de-DE" sz="1800" dirty="0"/>
              <a:t>4 = 8</a:t>
            </a:r>
          </a:p>
        </p:txBody>
      </p:sp>
    </p:spTree>
    <p:extLst>
      <p:ext uri="{BB962C8B-B14F-4D97-AF65-F5344CB8AC3E}">
        <p14:creationId xmlns:p14="http://schemas.microsoft.com/office/powerpoint/2010/main" val="3379134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ZUSAMMENHANG ZU BEREITS BEKANNTEN AUFGABEN HERSTELLEN</a:t>
            </a:r>
          </a:p>
        </p:txBody>
      </p:sp>
      <p:sp>
        <p:nvSpPr>
          <p:cNvPr id="4" name="Inhaltsplatzhalter 3"/>
          <p:cNvSpPr>
            <a:spLocks noGrp="1"/>
          </p:cNvSpPr>
          <p:nvPr>
            <p:ph idx="1"/>
          </p:nvPr>
        </p:nvSpPr>
        <p:spPr>
          <a:xfrm>
            <a:off x="488888" y="1631801"/>
            <a:ext cx="5341544" cy="514799"/>
          </a:xfrm>
        </p:spPr>
        <p:txBody>
          <a:bodyPr/>
          <a:lstStyle/>
          <a:p>
            <a:r>
              <a:rPr lang="de-DE" dirty="0"/>
              <a:t>Zählen in Zehnerschritten</a:t>
            </a:r>
          </a:p>
          <a:p>
            <a:endParaRPr lang="de-DE" dirty="0"/>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35</a:t>
            </a:fld>
            <a:endParaRPr lang="de-DE" dirty="0"/>
          </a:p>
        </p:txBody>
      </p:sp>
      <p:sp>
        <p:nvSpPr>
          <p:cNvPr id="13" name="Rechteck 12"/>
          <p:cNvSpPr/>
          <p:nvPr/>
        </p:nvSpPr>
        <p:spPr>
          <a:xfrm>
            <a:off x="6321572" y="5957110"/>
            <a:ext cx="2505814" cy="276999"/>
          </a:xfrm>
          <a:prstGeom prst="rect">
            <a:avLst/>
          </a:prstGeom>
        </p:spPr>
        <p:txBody>
          <a:bodyPr wrap="none">
            <a:spAutoFit/>
          </a:bodyPr>
          <a:lstStyle/>
          <a:p>
            <a:pPr eaLnBrk="1" hangingPunct="1">
              <a:spcBef>
                <a:spcPct val="30000"/>
              </a:spcBef>
              <a:defRPr/>
            </a:pPr>
            <a:r>
              <a:rPr lang="de-DE" sz="1200" dirty="0">
                <a:latin typeface="Arial" panose="020B0604020202020204" pitchFamily="34" charset="0"/>
                <a:cs typeface="Arial" panose="020B0604020202020204" pitchFamily="34" charset="0"/>
              </a:rPr>
              <a:t>(https://mahiko.dzlm.de/node/282)</a:t>
            </a:r>
          </a:p>
        </p:txBody>
      </p:sp>
      <p:sp>
        <p:nvSpPr>
          <p:cNvPr id="17" name="Rechteck 16"/>
          <p:cNvSpPr/>
          <p:nvPr/>
        </p:nvSpPr>
        <p:spPr>
          <a:xfrm>
            <a:off x="797253" y="2423239"/>
            <a:ext cx="877163" cy="369332"/>
          </a:xfrm>
          <a:prstGeom prst="rect">
            <a:avLst/>
          </a:prstGeom>
        </p:spPr>
        <p:txBody>
          <a:bodyPr wrap="none">
            <a:spAutoFit/>
          </a:bodyPr>
          <a:lstStyle/>
          <a:p>
            <a:r>
              <a:rPr lang="de-DE" sz="1800" dirty="0">
                <a:solidFill>
                  <a:prstClr val="black"/>
                </a:solidFill>
                <a:latin typeface="Arial" panose="020B0604020202020204" pitchFamily="34" charset="0"/>
                <a:ea typeface="+mn-ea"/>
                <a:cs typeface="Arial" panose="020B0604020202020204" pitchFamily="34" charset="0"/>
              </a:rPr>
              <a:t>10 mal</a:t>
            </a:r>
            <a:endParaRPr lang="de-DE" dirty="0"/>
          </a:p>
        </p:txBody>
      </p:sp>
      <p:sp>
        <p:nvSpPr>
          <p:cNvPr id="18" name="Abgerundete rechteckige Legende 17"/>
          <p:cNvSpPr/>
          <p:nvPr/>
        </p:nvSpPr>
        <p:spPr>
          <a:xfrm>
            <a:off x="4671587" y="2245258"/>
            <a:ext cx="3603279" cy="2339911"/>
          </a:xfrm>
          <a:prstGeom prst="wedgeRoundRectCallout">
            <a:avLst>
              <a:gd name="adj1" fmla="val 31928"/>
              <a:gd name="adj2" fmla="val 6577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Ich kann in Zehnerschritten zählen. 10, 20, 30,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Wenn ich den Malwinkel nach unten verschiebe,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kommt immer ein Zehner dazu. </a:t>
            </a:r>
          </a:p>
          <a:p>
            <a:pPr algn="ctr"/>
            <a:endParaRPr lang="de-DE" sz="1600" dirty="0">
              <a:solidFill>
                <a:schemeClr val="tx1"/>
              </a:solidFill>
              <a:latin typeface="Arial" panose="020B0604020202020204" pitchFamily="34" charset="0"/>
              <a:cs typeface="Arial" panose="020B0604020202020204" pitchFamily="34" charset="0"/>
            </a:endParaRPr>
          </a:p>
        </p:txBody>
      </p:sp>
      <p:sp>
        <p:nvSpPr>
          <p:cNvPr id="8" name="Textfeld 7"/>
          <p:cNvSpPr txBox="1"/>
          <p:nvPr/>
        </p:nvSpPr>
        <p:spPr>
          <a:xfrm>
            <a:off x="2539924" y="5321024"/>
            <a:ext cx="2339102" cy="369332"/>
          </a:xfrm>
          <a:prstGeom prst="rect">
            <a:avLst/>
          </a:prstGeom>
          <a:noFill/>
        </p:spPr>
        <p:txBody>
          <a:bodyPr wrap="none" rtlCol="0">
            <a:spAutoFit/>
          </a:bodyPr>
          <a:lstStyle/>
          <a:p>
            <a:r>
              <a:rPr lang="de-DE" sz="1800" dirty="0"/>
              <a:t>10, 20, 30, 40, 50, …</a:t>
            </a:r>
          </a:p>
        </p:txBody>
      </p:sp>
      <p:pic>
        <p:nvPicPr>
          <p:cNvPr id="23" name="Grafik 22">
            <a:extLst>
              <a:ext uri="{FF2B5EF4-FFF2-40B4-BE49-F238E27FC236}">
                <a16:creationId xmlns:a16="http://schemas.microsoft.com/office/drawing/2014/main" id="{CA6BD6DA-5929-EC4D-BD5C-DED16CEC6161}"/>
              </a:ext>
            </a:extLst>
          </p:cNvPr>
          <p:cNvPicPr>
            <a:picLocks noChangeAspect="1"/>
          </p:cNvPicPr>
          <p:nvPr/>
        </p:nvPicPr>
        <p:blipFill>
          <a:blip r:embed="rId3"/>
          <a:stretch>
            <a:fillRect/>
          </a:stretch>
        </p:blipFill>
        <p:spPr>
          <a:xfrm>
            <a:off x="7692699" y="4626130"/>
            <a:ext cx="799400" cy="1194554"/>
          </a:xfrm>
          <a:prstGeom prst="rect">
            <a:avLst/>
          </a:prstGeom>
        </p:spPr>
      </p:pic>
      <p:sp>
        <p:nvSpPr>
          <p:cNvPr id="7" name="Textfeld 6">
            <a:extLst>
              <a:ext uri="{FF2B5EF4-FFF2-40B4-BE49-F238E27FC236}">
                <a16:creationId xmlns:a16="http://schemas.microsoft.com/office/drawing/2014/main" id="{A5677E69-0563-1959-591C-2FABF3020839}"/>
              </a:ext>
            </a:extLst>
          </p:cNvPr>
          <p:cNvSpPr txBox="1"/>
          <p:nvPr/>
        </p:nvSpPr>
        <p:spPr>
          <a:xfrm>
            <a:off x="647256" y="3000693"/>
            <a:ext cx="1231043" cy="224676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  1 ∙ 10 =  10 </a:t>
            </a:r>
          </a:p>
          <a:p>
            <a:r>
              <a:rPr lang="de-DE" sz="1400" dirty="0"/>
              <a:t>  2 ∙ 10 =  20</a:t>
            </a:r>
          </a:p>
          <a:p>
            <a:r>
              <a:rPr lang="de-DE" sz="1400" dirty="0"/>
              <a:t>  3 ∙ 10 =  30 </a:t>
            </a:r>
          </a:p>
          <a:p>
            <a:r>
              <a:rPr lang="de-DE" sz="1400" dirty="0"/>
              <a:t>  4 ∙ 10 =  40 </a:t>
            </a:r>
          </a:p>
          <a:p>
            <a:r>
              <a:rPr lang="de-DE" sz="1400" dirty="0"/>
              <a:t>  5 ∙ 10 =  50 </a:t>
            </a:r>
          </a:p>
          <a:p>
            <a:r>
              <a:rPr lang="de-DE" sz="1400" dirty="0"/>
              <a:t>  6 ∙ 10 =  60 </a:t>
            </a:r>
          </a:p>
          <a:p>
            <a:r>
              <a:rPr lang="de-DE" sz="1400" dirty="0"/>
              <a:t>  7 ∙ 10 =  70 </a:t>
            </a:r>
          </a:p>
          <a:p>
            <a:r>
              <a:rPr lang="de-DE" sz="1400" dirty="0"/>
              <a:t>  8 ∙ 10 =  80 </a:t>
            </a:r>
          </a:p>
          <a:p>
            <a:r>
              <a:rPr lang="de-DE" sz="1400" dirty="0"/>
              <a:t>  9 ∙ 10 =  90 </a:t>
            </a:r>
          </a:p>
          <a:p>
            <a:r>
              <a:rPr lang="de-DE" sz="1400" dirty="0"/>
              <a:t>10 ∙ 10 =100 </a:t>
            </a:r>
          </a:p>
        </p:txBody>
      </p:sp>
      <p:grpSp>
        <p:nvGrpSpPr>
          <p:cNvPr id="10" name="Gruppieren 9">
            <a:extLst>
              <a:ext uri="{FF2B5EF4-FFF2-40B4-BE49-F238E27FC236}">
                <a16:creationId xmlns:a16="http://schemas.microsoft.com/office/drawing/2014/main" id="{758F2DD0-4A61-A8A4-DA28-413AD6445B3C}"/>
              </a:ext>
            </a:extLst>
          </p:cNvPr>
          <p:cNvGrpSpPr/>
          <p:nvPr/>
        </p:nvGrpSpPr>
        <p:grpSpPr>
          <a:xfrm rot="5400000">
            <a:off x="2612925" y="3130266"/>
            <a:ext cx="1479638" cy="1430169"/>
            <a:chOff x="2521818" y="2291247"/>
            <a:chExt cx="1479638" cy="1430169"/>
          </a:xfrm>
        </p:grpSpPr>
        <p:pic>
          <p:nvPicPr>
            <p:cNvPr id="11" name="Picture 2">
              <a:extLst>
                <a:ext uri="{FF2B5EF4-FFF2-40B4-BE49-F238E27FC236}">
                  <a16:creationId xmlns:a16="http://schemas.microsoft.com/office/drawing/2014/main" id="{2F699C9B-ED64-5DEB-FFC3-2B64260AD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818" y="2323200"/>
              <a:ext cx="1358868" cy="136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eck 13">
              <a:extLst>
                <a:ext uri="{FF2B5EF4-FFF2-40B4-BE49-F238E27FC236}">
                  <a16:creationId xmlns:a16="http://schemas.microsoft.com/office/drawing/2014/main" id="{CF018844-94D7-8855-84F1-87DEF2468479}"/>
                </a:ext>
              </a:extLst>
            </p:cNvPr>
            <p:cNvSpPr/>
            <p:nvPr/>
          </p:nvSpPr>
          <p:spPr>
            <a:xfrm>
              <a:off x="2670775" y="2291247"/>
              <a:ext cx="1330681" cy="143016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3600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ZUSAMMENHANG ZU BEREITS BEKANNTEN AUFGABEN HERSTELLEN</a:t>
            </a:r>
          </a:p>
        </p:txBody>
      </p:sp>
      <p:sp>
        <p:nvSpPr>
          <p:cNvPr id="4" name="Inhaltsplatzhalter 3"/>
          <p:cNvSpPr>
            <a:spLocks noGrp="1"/>
          </p:cNvSpPr>
          <p:nvPr>
            <p:ph idx="1"/>
          </p:nvPr>
        </p:nvSpPr>
        <p:spPr>
          <a:xfrm>
            <a:off x="488888" y="1631801"/>
            <a:ext cx="5341544" cy="514799"/>
          </a:xfrm>
        </p:spPr>
        <p:txBody>
          <a:bodyPr/>
          <a:lstStyle/>
          <a:p>
            <a:r>
              <a:rPr lang="de-DE" dirty="0"/>
              <a:t>Halbieren der glatten Zehnerzahlen</a:t>
            </a:r>
          </a:p>
          <a:p>
            <a:endParaRPr lang="de-DE" dirty="0"/>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36</a:t>
            </a:fld>
            <a:endParaRPr lang="de-DE" dirty="0"/>
          </a:p>
        </p:txBody>
      </p:sp>
      <p:grpSp>
        <p:nvGrpSpPr>
          <p:cNvPr id="9" name="Gruppieren 8"/>
          <p:cNvGrpSpPr/>
          <p:nvPr/>
        </p:nvGrpSpPr>
        <p:grpSpPr>
          <a:xfrm>
            <a:off x="2679830" y="3155001"/>
            <a:ext cx="1584178" cy="1596079"/>
            <a:chOff x="2372013" y="2291247"/>
            <a:chExt cx="1584178" cy="159607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818" y="2323200"/>
              <a:ext cx="1358868" cy="136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uppieren 27"/>
            <p:cNvGrpSpPr/>
            <p:nvPr/>
          </p:nvGrpSpPr>
          <p:grpSpPr>
            <a:xfrm>
              <a:off x="2372013" y="2291247"/>
              <a:ext cx="1584178" cy="1596079"/>
              <a:chOff x="2372013" y="1725175"/>
              <a:chExt cx="1584178" cy="1596079"/>
            </a:xfrm>
          </p:grpSpPr>
          <p:sp>
            <p:nvSpPr>
              <p:cNvPr id="16" name="Rechteck 15"/>
              <p:cNvSpPr/>
              <p:nvPr/>
            </p:nvSpPr>
            <p:spPr>
              <a:xfrm>
                <a:off x="2797523" y="1725175"/>
                <a:ext cx="1158667" cy="143016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flipV="1">
                <a:off x="2372013" y="3135248"/>
                <a:ext cx="1584178" cy="18600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3" name="Rechteck 12"/>
          <p:cNvSpPr/>
          <p:nvPr/>
        </p:nvSpPr>
        <p:spPr>
          <a:xfrm>
            <a:off x="6321572" y="5957110"/>
            <a:ext cx="2505814" cy="276999"/>
          </a:xfrm>
          <a:prstGeom prst="rect">
            <a:avLst/>
          </a:prstGeom>
        </p:spPr>
        <p:txBody>
          <a:bodyPr wrap="none">
            <a:spAutoFit/>
          </a:bodyPr>
          <a:lstStyle/>
          <a:p>
            <a:pPr eaLnBrk="1" hangingPunct="1">
              <a:spcBef>
                <a:spcPct val="30000"/>
              </a:spcBef>
              <a:defRPr/>
            </a:pPr>
            <a:r>
              <a:rPr lang="de-DE" sz="1200" dirty="0">
                <a:latin typeface="Arial" panose="020B0604020202020204" pitchFamily="34" charset="0"/>
                <a:cs typeface="Arial" panose="020B0604020202020204" pitchFamily="34" charset="0"/>
              </a:rPr>
              <a:t>(https://mahiko.dzlm.de/node/282)</a:t>
            </a:r>
          </a:p>
        </p:txBody>
      </p:sp>
      <p:sp>
        <p:nvSpPr>
          <p:cNvPr id="17" name="Rechteck 16"/>
          <p:cNvSpPr/>
          <p:nvPr/>
        </p:nvSpPr>
        <p:spPr>
          <a:xfrm>
            <a:off x="797253" y="2423239"/>
            <a:ext cx="748923" cy="369332"/>
          </a:xfrm>
          <a:prstGeom prst="rect">
            <a:avLst/>
          </a:prstGeom>
        </p:spPr>
        <p:txBody>
          <a:bodyPr wrap="none">
            <a:spAutoFit/>
          </a:bodyPr>
          <a:lstStyle/>
          <a:p>
            <a:r>
              <a:rPr lang="de-DE" sz="1800" dirty="0">
                <a:solidFill>
                  <a:prstClr val="black"/>
                </a:solidFill>
                <a:latin typeface="Arial" panose="020B0604020202020204" pitchFamily="34" charset="0"/>
                <a:ea typeface="+mn-ea"/>
                <a:cs typeface="Arial" panose="020B0604020202020204" pitchFamily="34" charset="0"/>
              </a:rPr>
              <a:t>5 mal</a:t>
            </a:r>
            <a:endParaRPr lang="de-DE" dirty="0"/>
          </a:p>
        </p:txBody>
      </p:sp>
      <p:sp>
        <p:nvSpPr>
          <p:cNvPr id="18" name="Abgerundete rechteckige Legende 17"/>
          <p:cNvSpPr/>
          <p:nvPr/>
        </p:nvSpPr>
        <p:spPr>
          <a:xfrm>
            <a:off x="4671586" y="2684614"/>
            <a:ext cx="3603279" cy="1543205"/>
          </a:xfrm>
          <a:prstGeom prst="wedgeRoundRectCallout">
            <a:avLst>
              <a:gd name="adj1" fmla="val 29164"/>
              <a:gd name="adj2" fmla="val 8405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Ich kann alle Zehnerzahlen halbieren. 5 mal 2 ist genau die Hälfte von 10 mal 2, also 10.</a:t>
            </a:r>
          </a:p>
          <a:p>
            <a:pPr algn="ctr"/>
            <a:endParaRPr lang="de-DE" sz="1600" dirty="0">
              <a:solidFill>
                <a:schemeClr val="tx1"/>
              </a:solidFill>
              <a:latin typeface="Arial" panose="020B0604020202020204" pitchFamily="34" charset="0"/>
              <a:cs typeface="Arial" panose="020B0604020202020204" pitchFamily="34" charset="0"/>
            </a:endParaRPr>
          </a:p>
        </p:txBody>
      </p:sp>
      <p:grpSp>
        <p:nvGrpSpPr>
          <p:cNvPr id="20" name="Gruppieren 19"/>
          <p:cNvGrpSpPr/>
          <p:nvPr/>
        </p:nvGrpSpPr>
        <p:grpSpPr>
          <a:xfrm>
            <a:off x="624691" y="3236325"/>
            <a:ext cx="1333795" cy="523220"/>
            <a:chOff x="271607" y="5453464"/>
            <a:chExt cx="1333795" cy="523220"/>
          </a:xfrm>
        </p:grpSpPr>
        <p:sp>
          <p:nvSpPr>
            <p:cNvPr id="22" name="Textfeld 21"/>
            <p:cNvSpPr txBox="1"/>
            <p:nvPr/>
          </p:nvSpPr>
          <p:spPr>
            <a:xfrm>
              <a:off x="271607" y="5453464"/>
              <a:ext cx="1227237" cy="52322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400" dirty="0"/>
                <a:t>10 ∙   2 =  20 </a:t>
              </a:r>
            </a:p>
            <a:p>
              <a:r>
                <a:rPr lang="de-DE" sz="1400" dirty="0"/>
                <a:t>  5 ∙   2 =  10 </a:t>
              </a:r>
            </a:p>
          </p:txBody>
        </p:sp>
        <p:sp>
          <p:nvSpPr>
            <p:cNvPr id="24" name="Bogen 23"/>
            <p:cNvSpPr/>
            <p:nvPr/>
          </p:nvSpPr>
          <p:spPr>
            <a:xfrm>
              <a:off x="1392286" y="5564578"/>
              <a:ext cx="213116" cy="191062"/>
            </a:xfrm>
            <a:prstGeom prst="arc">
              <a:avLst>
                <a:gd name="adj1" fmla="val 16200000"/>
                <a:gd name="adj2" fmla="val 6456976"/>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25" name="Rechteck 24"/>
          <p:cNvSpPr/>
          <p:nvPr/>
        </p:nvSpPr>
        <p:spPr>
          <a:xfrm>
            <a:off x="2694951" y="3889115"/>
            <a:ext cx="1561457" cy="677409"/>
          </a:xfrm>
          <a:prstGeom prst="rect">
            <a:avLst/>
          </a:prstGeom>
          <a:solidFill>
            <a:srgbClr val="C0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3183" y="4747936"/>
            <a:ext cx="10541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971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ZUSAMMENHÄNGE DARSTELLEN UND VERSPRACHLICHEN</a:t>
            </a:r>
          </a:p>
        </p:txBody>
      </p:sp>
      <p:sp>
        <p:nvSpPr>
          <p:cNvPr id="4" name="Inhaltsplatzhalter 3"/>
          <p:cNvSpPr>
            <a:spLocks noGrp="1"/>
          </p:cNvSpPr>
          <p:nvPr>
            <p:ph idx="1"/>
          </p:nvPr>
        </p:nvSpPr>
        <p:spPr/>
        <p:txBody>
          <a:bodyPr/>
          <a:lstStyle/>
          <a:p>
            <a:r>
              <a:rPr lang="de-DE" dirty="0"/>
              <a:t>Die Sprache von gleich großen Gruppen unterstützt beim Erklären von Zusammenhängen zwischen Aufgaben.</a:t>
            </a:r>
            <a:r>
              <a:rPr lang="de-DE" dirty="0">
                <a:highlight>
                  <a:srgbClr val="FFFF00"/>
                </a:highlight>
              </a:rPr>
              <a:t>  </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37</a:t>
            </a:fld>
            <a:endParaRPr lang="de-DE" dirty="0"/>
          </a:p>
        </p:txBody>
      </p:sp>
      <p:pic>
        <p:nvPicPr>
          <p:cNvPr id="8" name="Grafik 7">
            <a:extLst>
              <a:ext uri="{FF2B5EF4-FFF2-40B4-BE49-F238E27FC236}">
                <a16:creationId xmlns:a16="http://schemas.microsoft.com/office/drawing/2014/main" id="{94C322B0-154E-8041-BDF1-2E8595161387}"/>
              </a:ext>
            </a:extLst>
          </p:cNvPr>
          <p:cNvPicPr>
            <a:picLocks noChangeAspect="1"/>
          </p:cNvPicPr>
          <p:nvPr/>
        </p:nvPicPr>
        <p:blipFill>
          <a:blip r:embed="rId3"/>
          <a:stretch>
            <a:fillRect/>
          </a:stretch>
        </p:blipFill>
        <p:spPr>
          <a:xfrm>
            <a:off x="379934" y="4798027"/>
            <a:ext cx="1213732" cy="1429072"/>
          </a:xfrm>
          <a:prstGeom prst="rect">
            <a:avLst/>
          </a:prstGeom>
        </p:spPr>
      </p:pic>
      <p:pic>
        <p:nvPicPr>
          <p:cNvPr id="9" name="Grafik 8">
            <a:extLst>
              <a:ext uri="{FF2B5EF4-FFF2-40B4-BE49-F238E27FC236}">
                <a16:creationId xmlns:a16="http://schemas.microsoft.com/office/drawing/2014/main" id="{5ECCEBDF-ADF2-F542-AFB1-896FC94940F8}"/>
              </a:ext>
            </a:extLst>
          </p:cNvPr>
          <p:cNvPicPr>
            <a:picLocks noChangeAspect="1"/>
          </p:cNvPicPr>
          <p:nvPr/>
        </p:nvPicPr>
        <p:blipFill>
          <a:blip r:embed="rId4"/>
          <a:stretch>
            <a:fillRect/>
          </a:stretch>
        </p:blipFill>
        <p:spPr>
          <a:xfrm>
            <a:off x="7665553" y="4794767"/>
            <a:ext cx="977406" cy="1287876"/>
          </a:xfrm>
          <a:prstGeom prst="rect">
            <a:avLst/>
          </a:prstGeom>
        </p:spPr>
      </p:pic>
      <p:pic>
        <p:nvPicPr>
          <p:cNvPr id="10" name="Grafik 9">
            <a:extLst>
              <a:ext uri="{FF2B5EF4-FFF2-40B4-BE49-F238E27FC236}">
                <a16:creationId xmlns:a16="http://schemas.microsoft.com/office/drawing/2014/main" id="{2FED3B3E-B93A-BE4B-B12F-2EBDA50096A5}"/>
              </a:ext>
            </a:extLst>
          </p:cNvPr>
          <p:cNvPicPr>
            <a:picLocks noChangeAspect="1"/>
          </p:cNvPicPr>
          <p:nvPr/>
        </p:nvPicPr>
        <p:blipFill rotWithShape="1">
          <a:blip r:embed="rId5"/>
          <a:srcRect r="54355"/>
          <a:stretch/>
        </p:blipFill>
        <p:spPr>
          <a:xfrm rot="16200000">
            <a:off x="2741113" y="3864577"/>
            <a:ext cx="1808660" cy="1866900"/>
          </a:xfrm>
          <a:prstGeom prst="rect">
            <a:avLst/>
          </a:prstGeom>
        </p:spPr>
      </p:pic>
      <p:pic>
        <p:nvPicPr>
          <p:cNvPr id="11" name="Grafik 10">
            <a:extLst>
              <a:ext uri="{FF2B5EF4-FFF2-40B4-BE49-F238E27FC236}">
                <a16:creationId xmlns:a16="http://schemas.microsoft.com/office/drawing/2014/main" id="{391A2F62-FEA3-984A-BBA8-3AA2B77A32D4}"/>
              </a:ext>
            </a:extLst>
          </p:cNvPr>
          <p:cNvPicPr>
            <a:picLocks noChangeAspect="1"/>
          </p:cNvPicPr>
          <p:nvPr/>
        </p:nvPicPr>
        <p:blipFill rotWithShape="1">
          <a:blip r:embed="rId5"/>
          <a:srcRect l="50000"/>
          <a:stretch/>
        </p:blipFill>
        <p:spPr>
          <a:xfrm rot="16200000" flipH="1">
            <a:off x="4443950" y="3864577"/>
            <a:ext cx="1957137" cy="1866900"/>
          </a:xfrm>
          <a:prstGeom prst="rect">
            <a:avLst/>
          </a:prstGeom>
        </p:spPr>
      </p:pic>
      <p:sp>
        <p:nvSpPr>
          <p:cNvPr id="12" name="Abgerundete rechteckige Legende 11"/>
          <p:cNvSpPr/>
          <p:nvPr/>
        </p:nvSpPr>
        <p:spPr>
          <a:xfrm>
            <a:off x="6431125" y="3356712"/>
            <a:ext cx="2465217" cy="1073967"/>
          </a:xfrm>
          <a:prstGeom prst="wedgeRoundRectCallout">
            <a:avLst>
              <a:gd name="adj1" fmla="val -3745"/>
              <a:gd name="adj2" fmla="val 1189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de-DE" sz="1800" dirty="0">
                <a:solidFill>
                  <a:schemeClr val="tx1"/>
                </a:solidFill>
                <a:latin typeface="Arial" panose="020B0604020202020204" pitchFamily="34" charset="0"/>
                <a:cs typeface="Arial" panose="020B0604020202020204" pitchFamily="34" charset="0"/>
              </a:rPr>
              <a:t>5 Vierer sind </a:t>
            </a:r>
          </a:p>
          <a:p>
            <a:pPr algn="ctr">
              <a:spcBef>
                <a:spcPts val="400"/>
              </a:spcBef>
            </a:pPr>
            <a:r>
              <a:rPr lang="de-DE" sz="1800" dirty="0">
                <a:solidFill>
                  <a:schemeClr val="tx1"/>
                </a:solidFill>
                <a:latin typeface="Arial" panose="020B0604020202020204" pitchFamily="34" charset="0"/>
                <a:cs typeface="Arial" panose="020B0604020202020204" pitchFamily="34" charset="0"/>
              </a:rPr>
              <a:t>die Hälfte von </a:t>
            </a:r>
          </a:p>
          <a:p>
            <a:pPr algn="ctr">
              <a:spcBef>
                <a:spcPts val="400"/>
              </a:spcBef>
            </a:pPr>
            <a:r>
              <a:rPr lang="de-DE" sz="1800" dirty="0">
                <a:solidFill>
                  <a:schemeClr val="tx1"/>
                </a:solidFill>
                <a:latin typeface="Arial" panose="020B0604020202020204" pitchFamily="34" charset="0"/>
                <a:cs typeface="Arial" panose="020B0604020202020204" pitchFamily="34" charset="0"/>
              </a:rPr>
              <a:t>10 Vierern. </a:t>
            </a:r>
          </a:p>
        </p:txBody>
      </p:sp>
      <p:sp>
        <p:nvSpPr>
          <p:cNvPr id="13" name="Abgerundete rechteckige Legende 12"/>
          <p:cNvSpPr/>
          <p:nvPr/>
        </p:nvSpPr>
        <p:spPr>
          <a:xfrm>
            <a:off x="476236" y="3282474"/>
            <a:ext cx="2235757" cy="1073967"/>
          </a:xfrm>
          <a:prstGeom prst="wedgeRoundRectCallout">
            <a:avLst>
              <a:gd name="adj1" fmla="val 5401"/>
              <a:gd name="adj2" fmla="val 10844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de-DE" sz="1800" dirty="0">
                <a:solidFill>
                  <a:schemeClr val="tx1"/>
                </a:solidFill>
                <a:latin typeface="Arial" panose="020B0604020202020204" pitchFamily="34" charset="0"/>
                <a:cs typeface="Arial" panose="020B0604020202020204" pitchFamily="34" charset="0"/>
              </a:rPr>
              <a:t>10 mal 4, </a:t>
            </a:r>
          </a:p>
          <a:p>
            <a:pPr algn="ctr">
              <a:spcBef>
                <a:spcPts val="400"/>
              </a:spcBef>
            </a:pPr>
            <a:r>
              <a:rPr lang="de-DE" sz="1800" dirty="0">
                <a:solidFill>
                  <a:schemeClr val="tx1"/>
                </a:solidFill>
                <a:latin typeface="Arial" panose="020B0604020202020204" pitchFamily="34" charset="0"/>
                <a:cs typeface="Arial" panose="020B0604020202020204" pitchFamily="34" charset="0"/>
              </a:rPr>
              <a:t>das sind 10 Vierer, also 40. </a:t>
            </a:r>
          </a:p>
        </p:txBody>
      </p:sp>
      <p:sp>
        <p:nvSpPr>
          <p:cNvPr id="15" name="Textfeld 14"/>
          <p:cNvSpPr txBox="1"/>
          <p:nvPr/>
        </p:nvSpPr>
        <p:spPr>
          <a:xfrm>
            <a:off x="4159270" y="3003735"/>
            <a:ext cx="83924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800" dirty="0"/>
              <a:t>10 ∙  4</a:t>
            </a:r>
          </a:p>
          <a:p>
            <a:r>
              <a:rPr lang="de-DE" sz="1800" dirty="0"/>
              <a:t>  5 ∙  4</a:t>
            </a:r>
          </a:p>
        </p:txBody>
      </p:sp>
      <p:pic>
        <p:nvPicPr>
          <p:cNvPr id="16" name="Grafik 15">
            <a:extLst>
              <a:ext uri="{FF2B5EF4-FFF2-40B4-BE49-F238E27FC236}">
                <a16:creationId xmlns:a16="http://schemas.microsoft.com/office/drawing/2014/main" id="{E83FA146-B2E7-F6B7-B1B2-A1C358E48474}"/>
              </a:ext>
            </a:extLst>
          </p:cNvPr>
          <p:cNvPicPr>
            <a:picLocks noChangeAspect="1"/>
          </p:cNvPicPr>
          <p:nvPr/>
        </p:nvPicPr>
        <p:blipFill rotWithShape="1">
          <a:blip r:embed="rId6">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Tree>
    <p:extLst>
      <p:ext uri="{BB962C8B-B14F-4D97-AF65-F5344CB8AC3E}">
        <p14:creationId xmlns:p14="http://schemas.microsoft.com/office/powerpoint/2010/main" val="2942852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ZUSAMMENHÄNGE DARSTELLEN UND VERSPRACHLICHEN</a:t>
            </a:r>
          </a:p>
        </p:txBody>
      </p:sp>
      <p:sp>
        <p:nvSpPr>
          <p:cNvPr id="4" name="Inhaltsplatzhalter 3"/>
          <p:cNvSpPr>
            <a:spLocks noGrp="1"/>
          </p:cNvSpPr>
          <p:nvPr>
            <p:ph idx="1"/>
          </p:nvPr>
        </p:nvSpPr>
        <p:spPr/>
        <p:txBody>
          <a:bodyPr/>
          <a:lstStyle/>
          <a:p>
            <a:r>
              <a:rPr lang="de-DE" dirty="0"/>
              <a:t>Das geht auch, wenn zwischen den Reihen „gesprungen“ wird (hier: von der Zehner- in die Fünferreihe).  </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38</a:t>
            </a:fld>
            <a:endParaRPr lang="de-DE" dirty="0"/>
          </a:p>
        </p:txBody>
      </p:sp>
      <p:pic>
        <p:nvPicPr>
          <p:cNvPr id="8" name="Grafik 7">
            <a:extLst>
              <a:ext uri="{FF2B5EF4-FFF2-40B4-BE49-F238E27FC236}">
                <a16:creationId xmlns:a16="http://schemas.microsoft.com/office/drawing/2014/main" id="{94C322B0-154E-8041-BDF1-2E8595161387}"/>
              </a:ext>
            </a:extLst>
          </p:cNvPr>
          <p:cNvPicPr>
            <a:picLocks noChangeAspect="1"/>
          </p:cNvPicPr>
          <p:nvPr/>
        </p:nvPicPr>
        <p:blipFill>
          <a:blip r:embed="rId3"/>
          <a:stretch>
            <a:fillRect/>
          </a:stretch>
        </p:blipFill>
        <p:spPr>
          <a:xfrm>
            <a:off x="379934" y="4798027"/>
            <a:ext cx="1213732" cy="1429072"/>
          </a:xfrm>
          <a:prstGeom prst="rect">
            <a:avLst/>
          </a:prstGeom>
        </p:spPr>
      </p:pic>
      <p:pic>
        <p:nvPicPr>
          <p:cNvPr id="9" name="Grafik 8">
            <a:extLst>
              <a:ext uri="{FF2B5EF4-FFF2-40B4-BE49-F238E27FC236}">
                <a16:creationId xmlns:a16="http://schemas.microsoft.com/office/drawing/2014/main" id="{5ECCEBDF-ADF2-F542-AFB1-896FC94940F8}"/>
              </a:ext>
            </a:extLst>
          </p:cNvPr>
          <p:cNvPicPr>
            <a:picLocks noChangeAspect="1"/>
          </p:cNvPicPr>
          <p:nvPr/>
        </p:nvPicPr>
        <p:blipFill>
          <a:blip r:embed="rId4"/>
          <a:stretch>
            <a:fillRect/>
          </a:stretch>
        </p:blipFill>
        <p:spPr>
          <a:xfrm>
            <a:off x="7665553" y="4794767"/>
            <a:ext cx="977406" cy="1287876"/>
          </a:xfrm>
          <a:prstGeom prst="rect">
            <a:avLst/>
          </a:prstGeom>
        </p:spPr>
      </p:pic>
      <p:sp>
        <p:nvSpPr>
          <p:cNvPr id="12" name="Abgerundete rechteckige Legende 11"/>
          <p:cNvSpPr/>
          <p:nvPr/>
        </p:nvSpPr>
        <p:spPr>
          <a:xfrm>
            <a:off x="6431125" y="3356712"/>
            <a:ext cx="2465217" cy="1073967"/>
          </a:xfrm>
          <a:prstGeom prst="wedgeRoundRectCallout">
            <a:avLst>
              <a:gd name="adj1" fmla="val -3745"/>
              <a:gd name="adj2" fmla="val 1189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de-DE" sz="1800" dirty="0">
                <a:solidFill>
                  <a:schemeClr val="tx1"/>
                </a:solidFill>
                <a:latin typeface="Arial" panose="020B0604020202020204" pitchFamily="34" charset="0"/>
                <a:cs typeface="Arial" panose="020B0604020202020204" pitchFamily="34" charset="0"/>
              </a:rPr>
              <a:t>4 Fünfer sind </a:t>
            </a:r>
          </a:p>
          <a:p>
            <a:pPr algn="ctr">
              <a:spcBef>
                <a:spcPts val="400"/>
              </a:spcBef>
            </a:pPr>
            <a:r>
              <a:rPr lang="de-DE" sz="1800" dirty="0">
                <a:solidFill>
                  <a:schemeClr val="tx1"/>
                </a:solidFill>
                <a:latin typeface="Arial" panose="020B0604020202020204" pitchFamily="34" charset="0"/>
                <a:cs typeface="Arial" panose="020B0604020202020204" pitchFamily="34" charset="0"/>
              </a:rPr>
              <a:t>die Hälfte von </a:t>
            </a:r>
          </a:p>
          <a:p>
            <a:pPr algn="ctr">
              <a:spcBef>
                <a:spcPts val="400"/>
              </a:spcBef>
            </a:pPr>
            <a:r>
              <a:rPr lang="de-DE" sz="1800" dirty="0">
                <a:solidFill>
                  <a:schemeClr val="tx1"/>
                </a:solidFill>
                <a:latin typeface="Arial" panose="020B0604020202020204" pitchFamily="34" charset="0"/>
                <a:cs typeface="Arial" panose="020B0604020202020204" pitchFamily="34" charset="0"/>
              </a:rPr>
              <a:t>4 Zehnern. </a:t>
            </a:r>
          </a:p>
        </p:txBody>
      </p:sp>
      <p:sp>
        <p:nvSpPr>
          <p:cNvPr id="13" name="Abgerundete rechteckige Legende 12"/>
          <p:cNvSpPr/>
          <p:nvPr/>
        </p:nvSpPr>
        <p:spPr>
          <a:xfrm>
            <a:off x="476236" y="3282474"/>
            <a:ext cx="2235757" cy="1073967"/>
          </a:xfrm>
          <a:prstGeom prst="wedgeRoundRectCallout">
            <a:avLst>
              <a:gd name="adj1" fmla="val 5401"/>
              <a:gd name="adj2" fmla="val 10844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de-DE" sz="1800" dirty="0">
                <a:solidFill>
                  <a:schemeClr val="tx1"/>
                </a:solidFill>
                <a:latin typeface="Arial" panose="020B0604020202020204" pitchFamily="34" charset="0"/>
                <a:cs typeface="Arial" panose="020B0604020202020204" pitchFamily="34" charset="0"/>
              </a:rPr>
              <a:t>4 mal 10, </a:t>
            </a:r>
          </a:p>
          <a:p>
            <a:pPr algn="ctr">
              <a:spcBef>
                <a:spcPts val="400"/>
              </a:spcBef>
            </a:pPr>
            <a:r>
              <a:rPr lang="de-DE" sz="1800" dirty="0">
                <a:solidFill>
                  <a:schemeClr val="tx1"/>
                </a:solidFill>
                <a:latin typeface="Arial" panose="020B0604020202020204" pitchFamily="34" charset="0"/>
                <a:cs typeface="Arial" panose="020B0604020202020204" pitchFamily="34" charset="0"/>
              </a:rPr>
              <a:t>das sind 4 Zehner, also 40. </a:t>
            </a:r>
          </a:p>
        </p:txBody>
      </p:sp>
      <p:pic>
        <p:nvPicPr>
          <p:cNvPr id="15" name="Grafik 14">
            <a:extLst>
              <a:ext uri="{FF2B5EF4-FFF2-40B4-BE49-F238E27FC236}">
                <a16:creationId xmlns:a16="http://schemas.microsoft.com/office/drawing/2014/main" id="{8FE36E57-A357-441B-B4F3-2ECCEBD4018B}"/>
              </a:ext>
            </a:extLst>
          </p:cNvPr>
          <p:cNvPicPr>
            <a:picLocks noChangeAspect="1"/>
          </p:cNvPicPr>
          <p:nvPr/>
        </p:nvPicPr>
        <p:blipFill>
          <a:blip r:embed="rId5"/>
          <a:stretch>
            <a:fillRect/>
          </a:stretch>
        </p:blipFill>
        <p:spPr>
          <a:xfrm>
            <a:off x="2767838" y="3944741"/>
            <a:ext cx="3622110" cy="1706571"/>
          </a:xfrm>
          <a:prstGeom prst="rect">
            <a:avLst/>
          </a:prstGeom>
        </p:spPr>
      </p:pic>
      <p:sp>
        <p:nvSpPr>
          <p:cNvPr id="16" name="Textfeld 15"/>
          <p:cNvSpPr txBox="1"/>
          <p:nvPr/>
        </p:nvSpPr>
        <p:spPr>
          <a:xfrm>
            <a:off x="4159270" y="3003735"/>
            <a:ext cx="83924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de-DE" sz="1800" dirty="0"/>
              <a:t>4 ∙ 10</a:t>
            </a:r>
          </a:p>
          <a:p>
            <a:r>
              <a:rPr lang="de-DE" sz="1800" dirty="0"/>
              <a:t>4 ∙   5</a:t>
            </a:r>
          </a:p>
        </p:txBody>
      </p:sp>
      <p:pic>
        <p:nvPicPr>
          <p:cNvPr id="14" name="Grafik 13">
            <a:extLst>
              <a:ext uri="{FF2B5EF4-FFF2-40B4-BE49-F238E27FC236}">
                <a16:creationId xmlns:a16="http://schemas.microsoft.com/office/drawing/2014/main" id="{E83FA146-B2E7-F6B7-B1B2-A1C358E48474}"/>
              </a:ext>
            </a:extLst>
          </p:cNvPr>
          <p:cNvPicPr>
            <a:picLocks noChangeAspect="1"/>
          </p:cNvPicPr>
          <p:nvPr/>
        </p:nvPicPr>
        <p:blipFill rotWithShape="1">
          <a:blip r:embed="rId6">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Tree>
    <p:extLst>
      <p:ext uri="{BB962C8B-B14F-4D97-AF65-F5344CB8AC3E}">
        <p14:creationId xmlns:p14="http://schemas.microsoft.com/office/powerpoint/2010/main" val="2888106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ZUSAMMENHÄNGE DARSTELLEN UND VERSPRACHLICHEN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39</a:t>
            </a:fld>
            <a:endParaRPr lang="de-DE" dirty="0"/>
          </a:p>
        </p:txBody>
      </p:sp>
      <p:sp>
        <p:nvSpPr>
          <p:cNvPr id="10" name="Inhaltsplatzhalter 3"/>
          <p:cNvSpPr txBox="1">
            <a:spLocks/>
          </p:cNvSpPr>
          <p:nvPr/>
        </p:nvSpPr>
        <p:spPr>
          <a:xfrm>
            <a:off x="481264" y="1776338"/>
            <a:ext cx="793508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5"/>
              </a:spcBef>
              <a:buNone/>
              <a:tabLst>
                <a:tab pos="1769745" algn="l"/>
              </a:tabLst>
            </a:pPr>
            <a:r>
              <a:rPr lang="de-DE" dirty="0"/>
              <a:t>Aufgabe und Tauschaufgabe</a:t>
            </a:r>
          </a:p>
          <a:p>
            <a:pPr marL="0" indent="0">
              <a:lnSpc>
                <a:spcPct val="100000"/>
              </a:lnSpc>
              <a:spcBef>
                <a:spcPts val="245"/>
              </a:spcBef>
              <a:buFont typeface="Arial" panose="020B0604020202020204" pitchFamily="34" charset="0"/>
              <a:buNone/>
              <a:tabLst>
                <a:tab pos="1769745" algn="l"/>
              </a:tabLst>
            </a:pPr>
            <a:r>
              <a:rPr lang="de-DE" dirty="0"/>
              <a:t> </a:t>
            </a:r>
          </a:p>
        </p:txBody>
      </p:sp>
      <p:grpSp>
        <p:nvGrpSpPr>
          <p:cNvPr id="67" name="Gruppieren 66"/>
          <p:cNvGrpSpPr>
            <a:grpSpLocks noChangeAspect="1"/>
          </p:cNvGrpSpPr>
          <p:nvPr/>
        </p:nvGrpSpPr>
        <p:grpSpPr>
          <a:xfrm>
            <a:off x="2082803" y="4745308"/>
            <a:ext cx="1580767" cy="909633"/>
            <a:chOff x="729232" y="3195941"/>
            <a:chExt cx="3565067" cy="2051474"/>
          </a:xfrm>
        </p:grpSpPr>
        <p:grpSp>
          <p:nvGrpSpPr>
            <p:cNvPr id="68" name="Gruppieren 67"/>
            <p:cNvGrpSpPr/>
            <p:nvPr/>
          </p:nvGrpSpPr>
          <p:grpSpPr>
            <a:xfrm>
              <a:off x="729232" y="3195943"/>
              <a:ext cx="2124015" cy="2051472"/>
              <a:chOff x="3228610" y="3052010"/>
              <a:chExt cx="2124015" cy="2051472"/>
            </a:xfrm>
          </p:grpSpPr>
          <p:grpSp>
            <p:nvGrpSpPr>
              <p:cNvPr id="78" name="Gruppieren 77"/>
              <p:cNvGrpSpPr/>
              <p:nvPr/>
            </p:nvGrpSpPr>
            <p:grpSpPr>
              <a:xfrm>
                <a:off x="3242383" y="3052010"/>
                <a:ext cx="2107880" cy="620606"/>
                <a:chOff x="873663" y="3382935"/>
                <a:chExt cx="636763" cy="187477"/>
              </a:xfrm>
            </p:grpSpPr>
            <p:pic>
              <p:nvPicPr>
                <p:cNvPr id="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63"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84"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26" y="3382935"/>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uppieren 78"/>
              <p:cNvGrpSpPr/>
              <p:nvPr/>
            </p:nvGrpSpPr>
            <p:grpSpPr>
              <a:xfrm>
                <a:off x="3244745" y="3781415"/>
                <a:ext cx="2107880" cy="620606"/>
                <a:chOff x="873663" y="3382935"/>
                <a:chExt cx="636763" cy="187477"/>
              </a:xfrm>
            </p:grpSpPr>
            <p:pic>
              <p:nvPicPr>
                <p:cNvPr id="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63"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84"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26" y="3382935"/>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0" name="Gruppieren 79"/>
              <p:cNvGrpSpPr/>
              <p:nvPr/>
            </p:nvGrpSpPr>
            <p:grpSpPr>
              <a:xfrm>
                <a:off x="3228610" y="4482876"/>
                <a:ext cx="2107880" cy="620606"/>
                <a:chOff x="873663" y="3382935"/>
                <a:chExt cx="636763" cy="187477"/>
              </a:xfrm>
            </p:grpSpPr>
            <p:pic>
              <p:nvPicPr>
                <p:cNvPr id="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63"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84"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26" y="3382935"/>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444" y="4626807"/>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444" y="3925347"/>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85" y="3195942"/>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84" y="3925348"/>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83" y="4626808"/>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549" y="3195941"/>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0" name="Abgerundete rechteckige Legende 89"/>
          <p:cNvSpPr/>
          <p:nvPr/>
        </p:nvSpPr>
        <p:spPr>
          <a:xfrm>
            <a:off x="5400498" y="1637346"/>
            <a:ext cx="2617436" cy="1045849"/>
          </a:xfrm>
          <a:prstGeom prst="wedgeRoundRectCallout">
            <a:avLst>
              <a:gd name="adj1" fmla="val 86780"/>
              <a:gd name="adj2" fmla="val 6369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Was ist gleich?</a:t>
            </a:r>
          </a:p>
          <a:p>
            <a:pPr algn="ctr">
              <a:lnSpc>
                <a:spcPct val="150000"/>
              </a:lnSpc>
            </a:pPr>
            <a:r>
              <a:rPr lang="de-DE" sz="1800" dirty="0">
                <a:solidFill>
                  <a:schemeClr val="tx1"/>
                </a:solidFill>
                <a:latin typeface="Arial" panose="020B0604020202020204" pitchFamily="34" charset="0"/>
                <a:cs typeface="Arial" panose="020B0604020202020204" pitchFamily="34" charset="0"/>
              </a:rPr>
              <a:t>Was ist verschieden?</a:t>
            </a:r>
          </a:p>
        </p:txBody>
      </p:sp>
      <p:pic>
        <p:nvPicPr>
          <p:cNvPr id="4" name="Grafik 3">
            <a:extLst>
              <a:ext uri="{FF2B5EF4-FFF2-40B4-BE49-F238E27FC236}">
                <a16:creationId xmlns:a16="http://schemas.microsoft.com/office/drawing/2014/main" id="{6A7EE66C-8B9C-D504-EB6E-7FD66CE3E1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589884" y="4515951"/>
            <a:ext cx="936327" cy="1233750"/>
          </a:xfrm>
          <a:prstGeom prst="rect">
            <a:avLst/>
          </a:prstGeom>
        </p:spPr>
      </p:pic>
      <p:sp>
        <p:nvSpPr>
          <p:cNvPr id="7" name="Abgerundete rechteckige Legende 6">
            <a:extLst>
              <a:ext uri="{FF2B5EF4-FFF2-40B4-BE49-F238E27FC236}">
                <a16:creationId xmlns:a16="http://schemas.microsoft.com/office/drawing/2014/main" id="{E077E1D7-F435-A570-E46C-418F542B2B2D}"/>
              </a:ext>
            </a:extLst>
          </p:cNvPr>
          <p:cNvSpPr/>
          <p:nvPr/>
        </p:nvSpPr>
        <p:spPr>
          <a:xfrm>
            <a:off x="1495404" y="3141551"/>
            <a:ext cx="2361434" cy="959755"/>
          </a:xfrm>
          <a:prstGeom prst="wedgeRoundRectCallout">
            <a:avLst>
              <a:gd name="adj1" fmla="val -49278"/>
              <a:gd name="adj2" fmla="val 10656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b="1" dirty="0">
                <a:solidFill>
                  <a:schemeClr val="tx1"/>
                </a:solidFill>
                <a:latin typeface="Arial" panose="020B0604020202020204" pitchFamily="34" charset="0"/>
                <a:cs typeface="Arial" panose="020B0604020202020204" pitchFamily="34" charset="0"/>
              </a:rPr>
              <a:t>3 mal 5</a:t>
            </a:r>
            <a:r>
              <a:rPr lang="de-DE" sz="1800" dirty="0">
                <a:solidFill>
                  <a:schemeClr val="tx1"/>
                </a:solidFill>
                <a:latin typeface="Arial" panose="020B0604020202020204" pitchFamily="34" charset="0"/>
                <a:cs typeface="Arial" panose="020B0604020202020204" pitchFamily="34" charset="0"/>
              </a:rPr>
              <a:t>.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Ich lege </a:t>
            </a:r>
            <a:r>
              <a:rPr lang="de-DE" sz="1800" b="1" dirty="0">
                <a:solidFill>
                  <a:schemeClr val="tx1"/>
                </a:solidFill>
                <a:latin typeface="Arial" panose="020B0604020202020204" pitchFamily="34" charset="0"/>
                <a:cs typeface="Arial" panose="020B0604020202020204" pitchFamily="34" charset="0"/>
              </a:rPr>
              <a:t>3 Fünfer.</a:t>
            </a:r>
            <a:endParaRPr lang="de-DE" sz="1800" dirty="0">
              <a:solidFill>
                <a:schemeClr val="tx1"/>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AC333A13-A621-E13F-58A4-BDC3C66D0D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848127" y="4776459"/>
            <a:ext cx="1033882" cy="1217313"/>
          </a:xfrm>
          <a:prstGeom prst="rect">
            <a:avLst/>
          </a:prstGeom>
        </p:spPr>
      </p:pic>
      <p:sp>
        <p:nvSpPr>
          <p:cNvPr id="9" name="Abgerundete rechteckige Legende 8">
            <a:extLst>
              <a:ext uri="{FF2B5EF4-FFF2-40B4-BE49-F238E27FC236}">
                <a16:creationId xmlns:a16="http://schemas.microsoft.com/office/drawing/2014/main" id="{9631582E-7899-684F-F349-7C4D8E526346}"/>
              </a:ext>
            </a:extLst>
          </p:cNvPr>
          <p:cNvSpPr/>
          <p:nvPr/>
        </p:nvSpPr>
        <p:spPr>
          <a:xfrm>
            <a:off x="5400498" y="3047178"/>
            <a:ext cx="2447629" cy="1644142"/>
          </a:xfrm>
          <a:prstGeom prst="wedgeRoundRectCallout">
            <a:avLst>
              <a:gd name="adj1" fmla="val 48268"/>
              <a:gd name="adj2" fmla="val 8462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Ich</a:t>
            </a:r>
            <a:r>
              <a:rPr lang="de-DE" sz="1800" b="1" dirty="0">
                <a:solidFill>
                  <a:schemeClr val="tx1"/>
                </a:solidFill>
                <a:latin typeface="Arial" panose="020B0604020202020204" pitchFamily="34" charset="0"/>
                <a:cs typeface="Arial" panose="020B0604020202020204" pitchFamily="34" charset="0"/>
              </a:rPr>
              <a:t> </a:t>
            </a:r>
            <a:r>
              <a:rPr lang="de-DE" sz="1800" dirty="0">
                <a:solidFill>
                  <a:schemeClr val="tx1"/>
                </a:solidFill>
                <a:latin typeface="Arial" panose="020B0604020202020204" pitchFamily="34" charset="0"/>
                <a:cs typeface="Arial" panose="020B0604020202020204" pitchFamily="34" charset="0"/>
              </a:rPr>
              <a:t>rechne die Tauschaufgabe: </a:t>
            </a:r>
          </a:p>
          <a:p>
            <a:pPr algn="ctr">
              <a:lnSpc>
                <a:spcPct val="150000"/>
              </a:lnSpc>
            </a:pPr>
            <a:r>
              <a:rPr lang="de-DE" sz="1800" b="1" dirty="0">
                <a:solidFill>
                  <a:schemeClr val="tx1"/>
                </a:solidFill>
                <a:latin typeface="Arial" panose="020B0604020202020204" pitchFamily="34" charset="0"/>
                <a:cs typeface="Arial" panose="020B0604020202020204" pitchFamily="34" charset="0"/>
              </a:rPr>
              <a:t>5 mal 3</a:t>
            </a:r>
            <a:r>
              <a:rPr lang="de-DE" sz="1800" dirty="0">
                <a:solidFill>
                  <a:schemeClr val="tx1"/>
                </a:solidFill>
                <a:latin typeface="Arial" panose="020B0604020202020204" pitchFamily="34" charset="0"/>
                <a:cs typeface="Arial" panose="020B0604020202020204" pitchFamily="34" charset="0"/>
              </a:rPr>
              <a:t>.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Es sind 5 Dreier.</a:t>
            </a:r>
          </a:p>
        </p:txBody>
      </p:sp>
      <p:sp>
        <p:nvSpPr>
          <p:cNvPr id="52" name="Rechteck 51"/>
          <p:cNvSpPr/>
          <p:nvPr/>
        </p:nvSpPr>
        <p:spPr>
          <a:xfrm>
            <a:off x="7118274" y="5993772"/>
            <a:ext cx="1612942" cy="276999"/>
          </a:xfrm>
          <a:prstGeom prst="rect">
            <a:avLst/>
          </a:prstGeom>
        </p:spPr>
        <p:txBody>
          <a:bodyPr wrap="none">
            <a:spAutoFit/>
          </a:bodyPr>
          <a:lstStyle/>
          <a:p>
            <a:pPr eaLnBrk="1" hangingPunct="1">
              <a:spcBef>
                <a:spcPct val="30000"/>
              </a:spcBef>
              <a:defRPr/>
            </a:pPr>
            <a:r>
              <a:rPr lang="de-DE" sz="1200" dirty="0">
                <a:latin typeface="Arial" panose="020B0604020202020204" pitchFamily="34" charset="0"/>
                <a:cs typeface="Arial" panose="020B0604020202020204" pitchFamily="34" charset="0"/>
              </a:rPr>
              <a:t>(PIKAS, 2020, S. 45)</a:t>
            </a:r>
          </a:p>
        </p:txBody>
      </p:sp>
      <p:grpSp>
        <p:nvGrpSpPr>
          <p:cNvPr id="53" name="Gruppieren 52"/>
          <p:cNvGrpSpPr>
            <a:grpSpLocks noChangeAspect="1"/>
          </p:cNvGrpSpPr>
          <p:nvPr/>
        </p:nvGrpSpPr>
        <p:grpSpPr>
          <a:xfrm rot="5400000">
            <a:off x="4012966" y="4565672"/>
            <a:ext cx="1580767" cy="909633"/>
            <a:chOff x="729232" y="3195941"/>
            <a:chExt cx="3565067" cy="2051474"/>
          </a:xfrm>
        </p:grpSpPr>
        <p:grpSp>
          <p:nvGrpSpPr>
            <p:cNvPr id="54" name="Gruppieren 53"/>
            <p:cNvGrpSpPr/>
            <p:nvPr/>
          </p:nvGrpSpPr>
          <p:grpSpPr>
            <a:xfrm>
              <a:off x="729232" y="3195943"/>
              <a:ext cx="2124015" cy="2051472"/>
              <a:chOff x="3228610" y="3052010"/>
              <a:chExt cx="2124015" cy="2051472"/>
            </a:xfrm>
          </p:grpSpPr>
          <p:grpSp>
            <p:nvGrpSpPr>
              <p:cNvPr id="66" name="Gruppieren 65"/>
              <p:cNvGrpSpPr/>
              <p:nvPr/>
            </p:nvGrpSpPr>
            <p:grpSpPr>
              <a:xfrm>
                <a:off x="3242383" y="3052010"/>
                <a:ext cx="2107880" cy="620606"/>
                <a:chOff x="873663" y="3382935"/>
                <a:chExt cx="636763" cy="187477"/>
              </a:xfrm>
            </p:grpSpPr>
            <p:pic>
              <p:nvPicPr>
                <p:cNvPr id="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63"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84"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26" y="3382935"/>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4" name="Gruppieren 73"/>
              <p:cNvGrpSpPr/>
              <p:nvPr/>
            </p:nvGrpSpPr>
            <p:grpSpPr>
              <a:xfrm>
                <a:off x="3244745" y="3781415"/>
                <a:ext cx="2107880" cy="620606"/>
                <a:chOff x="873663" y="3382935"/>
                <a:chExt cx="636763" cy="187477"/>
              </a:xfrm>
            </p:grpSpPr>
            <p:pic>
              <p:nvPicPr>
                <p:cNvPr id="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63"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84"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26" y="3382935"/>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 name="Gruppieren 75"/>
              <p:cNvGrpSpPr/>
              <p:nvPr/>
            </p:nvGrpSpPr>
            <p:grpSpPr>
              <a:xfrm>
                <a:off x="3228610" y="4482876"/>
                <a:ext cx="2107880" cy="620606"/>
                <a:chOff x="873663" y="3382935"/>
                <a:chExt cx="636763" cy="187477"/>
              </a:xfrm>
            </p:grpSpPr>
            <p:pic>
              <p:nvPicPr>
                <p:cNvPr id="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63"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84" y="339041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26" y="3382935"/>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444" y="4626807"/>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444" y="3925347"/>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85" y="3195942"/>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84" y="3925348"/>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83" y="4626808"/>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549" y="3195941"/>
              <a:ext cx="595855" cy="5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1026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F51050E-F35D-4940-94B4-B9F14E4F9ABC}"/>
              </a:ext>
            </a:extLst>
          </p:cNvPr>
          <p:cNvSpPr>
            <a:spLocks noGrp="1"/>
          </p:cNvSpPr>
          <p:nvPr>
            <p:ph type="body" sz="quarter" idx="13"/>
          </p:nvPr>
        </p:nvSpPr>
        <p:spPr/>
        <p:txBody>
          <a:bodyPr/>
          <a:lstStyle/>
          <a:p>
            <a:r>
              <a:rPr lang="de-DE" dirty="0"/>
              <a:t>MODULE DER VERANSTALTUNGSREIHE</a:t>
            </a:r>
          </a:p>
        </p:txBody>
      </p:sp>
      <p:sp>
        <p:nvSpPr>
          <p:cNvPr id="4" name="Inhaltsplatzhalter 3">
            <a:extLst>
              <a:ext uri="{FF2B5EF4-FFF2-40B4-BE49-F238E27FC236}">
                <a16:creationId xmlns:a16="http://schemas.microsoft.com/office/drawing/2014/main" id="{80C2C949-1D17-B447-9864-2505CB536E68}"/>
              </a:ext>
            </a:extLst>
          </p:cNvPr>
          <p:cNvSpPr>
            <a:spLocks noGrp="1"/>
          </p:cNvSpPr>
          <p:nvPr>
            <p:ph idx="1"/>
          </p:nvPr>
        </p:nvSpPr>
        <p:spPr/>
        <p:txBody>
          <a:bodyPr/>
          <a:lstStyle/>
          <a:p>
            <a:pPr marL="285750" indent="-285750">
              <a:buFont typeface="Arial" panose="020B0604020202020204" pitchFamily="34" charset="0"/>
              <a:buChar char="•"/>
            </a:pPr>
            <a:r>
              <a:rPr lang="de-DE" dirty="0"/>
              <a:t>Basismodul: Rechenschwierigkeiten vermeiden </a:t>
            </a:r>
          </a:p>
          <a:p>
            <a:pPr marL="285750" indent="-285750">
              <a:buFont typeface="Arial" panose="020B0604020202020204" pitchFamily="34" charset="0"/>
              <a:buChar char="•"/>
            </a:pPr>
            <a:r>
              <a:rPr lang="de-DE" dirty="0"/>
              <a:t>Modul 1: Aufbau eines tragfähigen Zahlverständnisses</a:t>
            </a:r>
          </a:p>
          <a:p>
            <a:pPr marL="285750" indent="-285750">
              <a:buFont typeface="Arial" panose="020B0604020202020204" pitchFamily="34" charset="0"/>
              <a:buChar char="•"/>
            </a:pPr>
            <a:r>
              <a:rPr lang="de-DE" dirty="0"/>
              <a:t>Modul 2: Aufbau eines tragfähigen Operationsverständnisses</a:t>
            </a:r>
          </a:p>
          <a:p>
            <a:pPr marL="285750" indent="-285750">
              <a:buFont typeface="Arial" panose="020B0604020202020204" pitchFamily="34" charset="0"/>
              <a:buChar char="•"/>
            </a:pPr>
            <a:r>
              <a:rPr lang="de-DE" dirty="0"/>
              <a:t>Modul 3: Aufbau eines tragfähigen Stellenwertverständnisses</a:t>
            </a:r>
          </a:p>
          <a:p>
            <a:pPr marL="285750" indent="-285750">
              <a:buFont typeface="Arial" panose="020B0604020202020204" pitchFamily="34" charset="0"/>
              <a:buChar char="•"/>
            </a:pPr>
            <a:r>
              <a:rPr lang="de-DE" dirty="0"/>
              <a:t>Modul 4: Nicht zählendes Rechnen: 1+1 und 1-1</a:t>
            </a:r>
          </a:p>
          <a:p>
            <a:pPr marL="285750" indent="-285750">
              <a:buFont typeface="Arial" panose="020B0604020202020204" pitchFamily="34" charset="0"/>
              <a:buChar char="•"/>
            </a:pPr>
            <a:r>
              <a:rPr lang="de-DE" dirty="0">
                <a:solidFill>
                  <a:srgbClr val="327D87"/>
                </a:solidFill>
              </a:rPr>
              <a:t>Modul 5: Nicht zählendes Rechnen: 1∙1 und 1:1</a:t>
            </a:r>
          </a:p>
          <a:p>
            <a:pPr marL="285750" indent="-285750">
              <a:buFont typeface="Arial" panose="020B0604020202020204" pitchFamily="34" charset="0"/>
              <a:buChar char="•"/>
            </a:pPr>
            <a:r>
              <a:rPr lang="de-DE" dirty="0"/>
              <a:t>Modul 6: Halbschriftliches Rechnen </a:t>
            </a:r>
          </a:p>
          <a:p>
            <a:endParaRPr lang="de-DE" dirty="0"/>
          </a:p>
        </p:txBody>
      </p:sp>
      <p:sp>
        <p:nvSpPr>
          <p:cNvPr id="5" name="Datumsplatzhalter 4">
            <a:extLst>
              <a:ext uri="{FF2B5EF4-FFF2-40B4-BE49-F238E27FC236}">
                <a16:creationId xmlns:a16="http://schemas.microsoft.com/office/drawing/2014/main" id="{C72110C2-66A9-824C-A7E8-08508EB0CCDD}"/>
              </a:ext>
            </a:extLst>
          </p:cNvPr>
          <p:cNvSpPr>
            <a:spLocks noGrp="1"/>
          </p:cNvSpPr>
          <p:nvPr>
            <p:ph type="dt" sz="half" idx="10"/>
          </p:nvPr>
        </p:nvSpPr>
        <p:spPr/>
        <p:txBody>
          <a:bodyPr/>
          <a:lstStyle/>
          <a:p>
            <a:pPr>
              <a:lnSpc>
                <a:spcPct val="150000"/>
              </a:lnSpc>
            </a:pPr>
            <a:fld id="{239049AF-8A44-8E4F-B310-9C0AED712032}" type="datetime6">
              <a:rPr lang="de-DE" smtClean="0"/>
              <a:t>April 24</a:t>
            </a:fld>
            <a:endParaRPr lang="de-DE" dirty="0"/>
          </a:p>
        </p:txBody>
      </p:sp>
      <p:sp>
        <p:nvSpPr>
          <p:cNvPr id="6" name="Foliennummernplatzhalter 5">
            <a:extLst>
              <a:ext uri="{FF2B5EF4-FFF2-40B4-BE49-F238E27FC236}">
                <a16:creationId xmlns:a16="http://schemas.microsoft.com/office/drawing/2014/main" id="{EA9B3B4B-E0D4-D144-B82D-87D749EC3F44}"/>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9" name="Titel 1">
            <a:extLst>
              <a:ext uri="{FF2B5EF4-FFF2-40B4-BE49-F238E27FC236}">
                <a16:creationId xmlns:a16="http://schemas.microsoft.com/office/drawing/2014/main" id="{6317B1EB-110B-22CF-4CDD-AB7C76E4294B}"/>
              </a:ext>
            </a:extLst>
          </p:cNvPr>
          <p:cNvSpPr>
            <a:spLocks noGrp="1"/>
          </p:cNvSpPr>
          <p:nvPr>
            <p:ph type="title"/>
          </p:nvPr>
        </p:nvSpPr>
        <p:spPr>
          <a:xfrm>
            <a:off x="1096423" y="287077"/>
            <a:ext cx="7009509" cy="744280"/>
          </a:xfrm>
        </p:spPr>
        <p:txBody>
          <a:bodyPr>
            <a:normAutofit fontScale="90000"/>
          </a:bodyPr>
          <a:lstStyle/>
          <a:p>
            <a:r>
              <a:rPr lang="de-DE" dirty="0"/>
              <a:t>Arithmetische Basiskompetenzen sichern –</a:t>
            </a:r>
            <a:br>
              <a:rPr lang="de-DE" dirty="0"/>
            </a:br>
            <a:r>
              <a:rPr lang="de-DE" dirty="0"/>
              <a:t>Rechenschwierigkeiten vermeiden </a:t>
            </a:r>
            <a:br>
              <a:rPr lang="de-DE" dirty="0"/>
            </a:br>
            <a:endParaRPr lang="de-DE" dirty="0"/>
          </a:p>
        </p:txBody>
      </p:sp>
    </p:spTree>
    <p:extLst>
      <p:ext uri="{BB962C8B-B14F-4D97-AF65-F5344CB8AC3E}">
        <p14:creationId xmlns:p14="http://schemas.microsoft.com/office/powerpoint/2010/main" val="3358036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EINFACHE AUFGABEN DARSTELLEN MIT KERNAUFGABENSTREIFEN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40</a:t>
            </a:fld>
            <a:endParaRPr lang="de-DE" dirty="0"/>
          </a:p>
        </p:txBody>
      </p:sp>
      <p:sp>
        <p:nvSpPr>
          <p:cNvPr id="11" name="Textfeld 10"/>
          <p:cNvSpPr txBox="1"/>
          <p:nvPr/>
        </p:nvSpPr>
        <p:spPr>
          <a:xfrm>
            <a:off x="4834896" y="2611728"/>
            <a:ext cx="939800" cy="9233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800" dirty="0"/>
              <a:t>5 ∙  4</a:t>
            </a:r>
          </a:p>
          <a:p>
            <a:pPr algn="ctr"/>
            <a:r>
              <a:rPr lang="de-DE" sz="1800" dirty="0"/>
              <a:t>1 ∙  4 </a:t>
            </a:r>
          </a:p>
          <a:p>
            <a:pPr algn="ctr"/>
            <a:r>
              <a:rPr lang="de-DE" sz="1800" dirty="0"/>
              <a:t>2 ∙  4  </a:t>
            </a:r>
          </a:p>
        </p:txBody>
      </p:sp>
      <p:sp>
        <p:nvSpPr>
          <p:cNvPr id="24" name="Abgerundete rechteckige Legende 23"/>
          <p:cNvSpPr/>
          <p:nvPr/>
        </p:nvSpPr>
        <p:spPr>
          <a:xfrm>
            <a:off x="6841065" y="2285989"/>
            <a:ext cx="2004475" cy="1354665"/>
          </a:xfrm>
          <a:prstGeom prst="wedgeRoundRectCallout">
            <a:avLst>
              <a:gd name="adj1" fmla="val 46055"/>
              <a:gd name="adj2" fmla="val 8048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de-DE" sz="1800" dirty="0">
                <a:solidFill>
                  <a:schemeClr val="tx1"/>
                </a:solidFill>
                <a:latin typeface="Arial" panose="020B0604020202020204" pitchFamily="34" charset="0"/>
                <a:cs typeface="Arial" panose="020B0604020202020204" pitchFamily="34" charset="0"/>
              </a:rPr>
              <a:t>5 Vierer</a:t>
            </a:r>
          </a:p>
          <a:p>
            <a:pPr algn="ctr">
              <a:spcBef>
                <a:spcPts val="400"/>
              </a:spcBef>
            </a:pPr>
            <a:r>
              <a:rPr lang="de-DE" sz="1800" dirty="0">
                <a:solidFill>
                  <a:schemeClr val="tx1"/>
                </a:solidFill>
                <a:latin typeface="Arial" panose="020B0604020202020204" pitchFamily="34" charset="0"/>
                <a:cs typeface="Arial" panose="020B0604020202020204" pitchFamily="34" charset="0"/>
              </a:rPr>
              <a:t>1 Vierer</a:t>
            </a:r>
          </a:p>
          <a:p>
            <a:pPr algn="ctr">
              <a:spcBef>
                <a:spcPts val="400"/>
              </a:spcBef>
            </a:pPr>
            <a:r>
              <a:rPr lang="de-DE" sz="1800" dirty="0">
                <a:solidFill>
                  <a:schemeClr val="tx1"/>
                </a:solidFill>
                <a:latin typeface="Arial" panose="020B0604020202020204" pitchFamily="34" charset="0"/>
                <a:cs typeface="Arial" panose="020B0604020202020204" pitchFamily="34" charset="0"/>
              </a:rPr>
              <a:t>2 Vierer</a:t>
            </a:r>
          </a:p>
          <a:p>
            <a:pPr algn="ctr">
              <a:spcBef>
                <a:spcPts val="400"/>
              </a:spcBef>
            </a:pPr>
            <a:r>
              <a:rPr lang="de-DE" sz="1800" dirty="0">
                <a:solidFill>
                  <a:schemeClr val="tx1"/>
                </a:solidFill>
                <a:latin typeface="Arial" panose="020B0604020202020204" pitchFamily="34" charset="0"/>
                <a:cs typeface="Arial" panose="020B0604020202020204" pitchFamily="34" charset="0"/>
              </a:rPr>
              <a:t>2 Vierer</a:t>
            </a:r>
          </a:p>
        </p:txBody>
      </p:sp>
      <p:sp>
        <p:nvSpPr>
          <p:cNvPr id="25" name="Abgerundete rechteckige Legende 24"/>
          <p:cNvSpPr/>
          <p:nvPr/>
        </p:nvSpPr>
        <p:spPr>
          <a:xfrm>
            <a:off x="6841065" y="4487404"/>
            <a:ext cx="2004475" cy="1354665"/>
          </a:xfrm>
          <a:prstGeom prst="wedgeRoundRectCallout">
            <a:avLst>
              <a:gd name="adj1" fmla="val 46055"/>
              <a:gd name="adj2" fmla="val 8048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de-DE" sz="1800" dirty="0">
                <a:solidFill>
                  <a:schemeClr val="tx1"/>
                </a:solidFill>
                <a:latin typeface="Arial" panose="020B0604020202020204" pitchFamily="34" charset="0"/>
                <a:cs typeface="Arial" panose="020B0604020202020204" pitchFamily="34" charset="0"/>
              </a:rPr>
              <a:t>5 Sechser</a:t>
            </a:r>
          </a:p>
          <a:p>
            <a:pPr algn="ctr">
              <a:spcBef>
                <a:spcPts val="400"/>
              </a:spcBef>
            </a:pPr>
            <a:r>
              <a:rPr lang="de-DE" sz="1800" dirty="0">
                <a:solidFill>
                  <a:schemeClr val="tx1"/>
                </a:solidFill>
                <a:latin typeface="Arial" panose="020B0604020202020204" pitchFamily="34" charset="0"/>
                <a:cs typeface="Arial" panose="020B0604020202020204" pitchFamily="34" charset="0"/>
              </a:rPr>
              <a:t>1 Sechser</a:t>
            </a:r>
          </a:p>
          <a:p>
            <a:pPr algn="ctr">
              <a:spcBef>
                <a:spcPts val="400"/>
              </a:spcBef>
            </a:pPr>
            <a:r>
              <a:rPr lang="de-DE" sz="1800" dirty="0">
                <a:solidFill>
                  <a:schemeClr val="tx1"/>
                </a:solidFill>
                <a:latin typeface="Arial" panose="020B0604020202020204" pitchFamily="34" charset="0"/>
                <a:cs typeface="Arial" panose="020B0604020202020204" pitchFamily="34" charset="0"/>
              </a:rPr>
              <a:t>2 Sechser</a:t>
            </a:r>
          </a:p>
          <a:p>
            <a:pPr algn="ctr">
              <a:spcBef>
                <a:spcPts val="400"/>
              </a:spcBef>
            </a:pPr>
            <a:r>
              <a:rPr lang="de-DE" sz="1800" dirty="0">
                <a:solidFill>
                  <a:schemeClr val="tx1"/>
                </a:solidFill>
                <a:latin typeface="Arial" panose="020B0604020202020204" pitchFamily="34" charset="0"/>
                <a:cs typeface="Arial" panose="020B0604020202020204" pitchFamily="34" charset="0"/>
              </a:rPr>
              <a:t>2 Sechser</a:t>
            </a:r>
          </a:p>
        </p:txBody>
      </p:sp>
      <p:sp>
        <p:nvSpPr>
          <p:cNvPr id="4" name="Textfeld 3"/>
          <p:cNvSpPr txBox="1"/>
          <p:nvPr/>
        </p:nvSpPr>
        <p:spPr>
          <a:xfrm>
            <a:off x="4737574" y="1862669"/>
            <a:ext cx="2184351" cy="584775"/>
          </a:xfrm>
          <a:prstGeom prst="rect">
            <a:avLst/>
          </a:prstGeom>
          <a:noFill/>
        </p:spPr>
        <p:txBody>
          <a:bodyPr wrap="square" rtlCol="0">
            <a:spAutoFit/>
          </a:bodyPr>
          <a:lstStyle/>
          <a:p>
            <a:r>
              <a:rPr lang="de-DE" sz="1600" dirty="0"/>
              <a:t>Kernaufgabenstreifen zur 4er-Reihe</a:t>
            </a:r>
          </a:p>
        </p:txBody>
      </p:sp>
      <p:sp>
        <p:nvSpPr>
          <p:cNvPr id="26" name="Textfeld 25"/>
          <p:cNvSpPr txBox="1"/>
          <p:nvPr/>
        </p:nvSpPr>
        <p:spPr>
          <a:xfrm>
            <a:off x="457218" y="2941941"/>
            <a:ext cx="939800"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800" dirty="0"/>
              <a:t>10 ∙  4 </a:t>
            </a:r>
          </a:p>
        </p:txBody>
      </p:sp>
      <p:sp>
        <p:nvSpPr>
          <p:cNvPr id="27" name="Textfeld 26"/>
          <p:cNvSpPr txBox="1"/>
          <p:nvPr/>
        </p:nvSpPr>
        <p:spPr>
          <a:xfrm>
            <a:off x="4826429" y="4859941"/>
            <a:ext cx="939800" cy="9233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800" dirty="0"/>
              <a:t>5 ∙  6</a:t>
            </a:r>
          </a:p>
          <a:p>
            <a:pPr algn="ctr"/>
            <a:r>
              <a:rPr lang="de-DE" sz="1800" dirty="0"/>
              <a:t>1 ∙  6 </a:t>
            </a:r>
          </a:p>
          <a:p>
            <a:pPr algn="ctr"/>
            <a:r>
              <a:rPr lang="de-DE" sz="1800" dirty="0"/>
              <a:t>2 ∙  6  </a:t>
            </a:r>
          </a:p>
        </p:txBody>
      </p:sp>
      <p:sp>
        <p:nvSpPr>
          <p:cNvPr id="28" name="Textfeld 27"/>
          <p:cNvSpPr txBox="1"/>
          <p:nvPr/>
        </p:nvSpPr>
        <p:spPr>
          <a:xfrm>
            <a:off x="457218" y="5139352"/>
            <a:ext cx="939800"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800" dirty="0"/>
              <a:t>10 ∙  6 </a:t>
            </a:r>
          </a:p>
        </p:txBody>
      </p:sp>
      <p:sp>
        <p:nvSpPr>
          <p:cNvPr id="29" name="Textfeld 28"/>
          <p:cNvSpPr txBox="1"/>
          <p:nvPr/>
        </p:nvSpPr>
        <p:spPr>
          <a:xfrm>
            <a:off x="4737573" y="4135752"/>
            <a:ext cx="2184352" cy="584775"/>
          </a:xfrm>
          <a:prstGeom prst="rect">
            <a:avLst/>
          </a:prstGeom>
          <a:noFill/>
        </p:spPr>
        <p:txBody>
          <a:bodyPr wrap="square" rtlCol="0">
            <a:spAutoFit/>
          </a:bodyPr>
          <a:lstStyle/>
          <a:p>
            <a:r>
              <a:rPr lang="de-DE" sz="1600" dirty="0"/>
              <a:t>Kernaufgabenstreifen zur 6er-Reihe</a:t>
            </a:r>
          </a:p>
        </p:txBody>
      </p:sp>
      <p:pic>
        <p:nvPicPr>
          <p:cNvPr id="12" name="Inhaltsplatzhalter 11">
            <a:extLst>
              <a:ext uri="{FF2B5EF4-FFF2-40B4-BE49-F238E27FC236}">
                <a16:creationId xmlns:a16="http://schemas.microsoft.com/office/drawing/2014/main" id="{FCEA712D-46C9-6B72-DAE5-E68B8DC29521}"/>
              </a:ext>
            </a:extLst>
          </p:cNvPr>
          <p:cNvPicPr>
            <a:picLocks noGrp="1" noChangeAspect="1"/>
          </p:cNvPicPr>
          <p:nvPr>
            <p:ph idx="1"/>
          </p:nvPr>
        </p:nvPicPr>
        <p:blipFill>
          <a:blip r:embed="rId3"/>
          <a:stretch>
            <a:fillRect/>
          </a:stretch>
        </p:blipFill>
        <p:spPr>
          <a:xfrm>
            <a:off x="1608960" y="4148893"/>
            <a:ext cx="1386257" cy="2079386"/>
          </a:xfrm>
        </p:spPr>
      </p:pic>
      <p:pic>
        <p:nvPicPr>
          <p:cNvPr id="14" name="Grafik 13">
            <a:extLst>
              <a:ext uri="{FF2B5EF4-FFF2-40B4-BE49-F238E27FC236}">
                <a16:creationId xmlns:a16="http://schemas.microsoft.com/office/drawing/2014/main" id="{B13D52EB-E669-94F9-ACCA-8A6FAFD54327}"/>
              </a:ext>
            </a:extLst>
          </p:cNvPr>
          <p:cNvPicPr>
            <a:picLocks noChangeAspect="1"/>
          </p:cNvPicPr>
          <p:nvPr/>
        </p:nvPicPr>
        <p:blipFill>
          <a:blip r:embed="rId4"/>
          <a:stretch>
            <a:fillRect/>
          </a:stretch>
        </p:blipFill>
        <p:spPr>
          <a:xfrm>
            <a:off x="3131613" y="4021741"/>
            <a:ext cx="1469564" cy="2285989"/>
          </a:xfrm>
          <a:prstGeom prst="rect">
            <a:avLst/>
          </a:prstGeom>
        </p:spPr>
      </p:pic>
      <p:pic>
        <p:nvPicPr>
          <p:cNvPr id="17" name="Grafik 16">
            <a:extLst>
              <a:ext uri="{FF2B5EF4-FFF2-40B4-BE49-F238E27FC236}">
                <a16:creationId xmlns:a16="http://schemas.microsoft.com/office/drawing/2014/main" id="{A4F1614B-F291-9935-587C-CDA778A49017}"/>
              </a:ext>
            </a:extLst>
          </p:cNvPr>
          <p:cNvPicPr>
            <a:picLocks noChangeAspect="1"/>
          </p:cNvPicPr>
          <p:nvPr/>
        </p:nvPicPr>
        <p:blipFill>
          <a:blip r:embed="rId5"/>
          <a:stretch>
            <a:fillRect/>
          </a:stretch>
        </p:blipFill>
        <p:spPr>
          <a:xfrm>
            <a:off x="1578633" y="1773818"/>
            <a:ext cx="1509750" cy="2264625"/>
          </a:xfrm>
          <a:prstGeom prst="rect">
            <a:avLst/>
          </a:prstGeom>
        </p:spPr>
      </p:pic>
      <p:pic>
        <p:nvPicPr>
          <p:cNvPr id="19" name="Grafik 18">
            <a:extLst>
              <a:ext uri="{FF2B5EF4-FFF2-40B4-BE49-F238E27FC236}">
                <a16:creationId xmlns:a16="http://schemas.microsoft.com/office/drawing/2014/main" id="{49630922-C764-479B-0294-B35D9392AD0D}"/>
              </a:ext>
            </a:extLst>
          </p:cNvPr>
          <p:cNvPicPr>
            <a:picLocks noChangeAspect="1"/>
          </p:cNvPicPr>
          <p:nvPr/>
        </p:nvPicPr>
        <p:blipFill>
          <a:blip r:embed="rId6"/>
          <a:stretch>
            <a:fillRect/>
          </a:stretch>
        </p:blipFill>
        <p:spPr>
          <a:xfrm>
            <a:off x="3049291" y="1734918"/>
            <a:ext cx="1551886" cy="2414045"/>
          </a:xfrm>
          <a:prstGeom prst="rect">
            <a:avLst/>
          </a:prstGeom>
        </p:spPr>
      </p:pic>
    </p:spTree>
    <p:extLst>
      <p:ext uri="{BB962C8B-B14F-4D97-AF65-F5344CB8AC3E}">
        <p14:creationId xmlns:p14="http://schemas.microsoft.com/office/powerpoint/2010/main" val="3011308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pieren 35">
            <a:extLst>
              <a:ext uri="{FF2B5EF4-FFF2-40B4-BE49-F238E27FC236}">
                <a16:creationId xmlns:a16="http://schemas.microsoft.com/office/drawing/2014/main" id="{6CDD0B60-B54A-ED4B-3CCF-3948A27D2436}"/>
              </a:ext>
            </a:extLst>
          </p:cNvPr>
          <p:cNvGrpSpPr>
            <a:grpSpLocks noChangeAspect="1"/>
          </p:cNvGrpSpPr>
          <p:nvPr/>
        </p:nvGrpSpPr>
        <p:grpSpPr>
          <a:xfrm>
            <a:off x="814821" y="1498727"/>
            <a:ext cx="7207950" cy="3644775"/>
            <a:chOff x="1206500" y="1727200"/>
            <a:chExt cx="6731000" cy="3403600"/>
          </a:xfrm>
        </p:grpSpPr>
        <p:pic>
          <p:nvPicPr>
            <p:cNvPr id="37" name="Grafik 36">
              <a:extLst>
                <a:ext uri="{FF2B5EF4-FFF2-40B4-BE49-F238E27FC236}">
                  <a16:creationId xmlns:a16="http://schemas.microsoft.com/office/drawing/2014/main" id="{4DC24D95-A64A-67DF-6A9F-8A200309C883}"/>
                </a:ext>
              </a:extLst>
            </p:cNvPr>
            <p:cNvPicPr>
              <a:picLocks noChangeAspect="1"/>
            </p:cNvPicPr>
            <p:nvPr/>
          </p:nvPicPr>
          <p:blipFill>
            <a:blip r:embed="rId3"/>
            <a:stretch>
              <a:fillRect/>
            </a:stretch>
          </p:blipFill>
          <p:spPr>
            <a:xfrm>
              <a:off x="1206500" y="1727200"/>
              <a:ext cx="6731000" cy="3403600"/>
            </a:xfrm>
            <a:prstGeom prst="rect">
              <a:avLst/>
            </a:prstGeom>
          </p:spPr>
        </p:pic>
        <p:sp>
          <p:nvSpPr>
            <p:cNvPr id="38" name="Textfeld 37">
              <a:extLst>
                <a:ext uri="{FF2B5EF4-FFF2-40B4-BE49-F238E27FC236}">
                  <a16:creationId xmlns:a16="http://schemas.microsoft.com/office/drawing/2014/main" id="{19DA746B-662E-D94A-D934-659CF217F267}"/>
                </a:ext>
              </a:extLst>
            </p:cNvPr>
            <p:cNvSpPr txBox="1"/>
            <p:nvPr/>
          </p:nvSpPr>
          <p:spPr>
            <a:xfrm>
              <a:off x="4568372" y="2191421"/>
              <a:ext cx="2611935"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schwierige Aufgaben</a:t>
              </a:r>
            </a:p>
          </p:txBody>
        </p:sp>
        <p:sp>
          <p:nvSpPr>
            <p:cNvPr id="39" name="Textfeld 38">
              <a:extLst>
                <a:ext uri="{FF2B5EF4-FFF2-40B4-BE49-F238E27FC236}">
                  <a16:creationId xmlns:a16="http://schemas.microsoft.com/office/drawing/2014/main" id="{7D809CCC-8DC7-F003-EA68-B39D050B0F87}"/>
                </a:ext>
              </a:extLst>
            </p:cNvPr>
            <p:cNvSpPr txBox="1"/>
            <p:nvPr/>
          </p:nvSpPr>
          <p:spPr>
            <a:xfrm>
              <a:off x="2110180" y="2169441"/>
              <a:ext cx="2611947"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einfache Aufgaben</a:t>
              </a:r>
            </a:p>
          </p:txBody>
        </p:sp>
        <p:cxnSp>
          <p:nvCxnSpPr>
            <p:cNvPr id="40" name="Gerade Verbindung 39">
              <a:extLst>
                <a:ext uri="{FF2B5EF4-FFF2-40B4-BE49-F238E27FC236}">
                  <a16:creationId xmlns:a16="http://schemas.microsoft.com/office/drawing/2014/main" id="{2A5FCB04-C245-66D8-970D-6920D1C9A192}"/>
                </a:ext>
              </a:extLst>
            </p:cNvPr>
            <p:cNvCxnSpPr/>
            <p:nvPr/>
          </p:nvCxnSpPr>
          <p:spPr>
            <a:xfrm>
              <a:off x="4572000" y="2217374"/>
              <a:ext cx="0" cy="20887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A11E4946-DA41-5EB2-E3ED-2AEEC7D80B8D}"/>
                </a:ext>
              </a:extLst>
            </p:cNvPr>
            <p:cNvCxnSpPr>
              <a:cxnSpLocks/>
            </p:cNvCxnSpPr>
            <p:nvPr/>
          </p:nvCxnSpPr>
          <p:spPr>
            <a:xfrm>
              <a:off x="2003898" y="2586706"/>
              <a:ext cx="510377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AUFGABEN SORTIEREN – ÜBER AUFGABEN NACHDENKEN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41</a:t>
            </a:fld>
            <a:endParaRPr lang="de-DE" dirty="0"/>
          </a:p>
        </p:txBody>
      </p:sp>
      <p:grpSp>
        <p:nvGrpSpPr>
          <p:cNvPr id="8" name="Gruppieren 7">
            <a:extLst>
              <a:ext uri="{FF2B5EF4-FFF2-40B4-BE49-F238E27FC236}">
                <a16:creationId xmlns:a16="http://schemas.microsoft.com/office/drawing/2014/main" id="{10BE3655-4684-24B0-3226-D6DA86F6772F}"/>
              </a:ext>
            </a:extLst>
          </p:cNvPr>
          <p:cNvGrpSpPr/>
          <p:nvPr/>
        </p:nvGrpSpPr>
        <p:grpSpPr>
          <a:xfrm>
            <a:off x="2211383" y="2504295"/>
            <a:ext cx="1303428" cy="1818544"/>
            <a:chOff x="5631686" y="2575008"/>
            <a:chExt cx="1303428" cy="1818544"/>
          </a:xfrm>
        </p:grpSpPr>
        <p:sp>
          <p:nvSpPr>
            <p:cNvPr id="23" name="Textfeld 22"/>
            <p:cNvSpPr txBox="1"/>
            <p:nvPr/>
          </p:nvSpPr>
          <p:spPr>
            <a:xfrm>
              <a:off x="5663861" y="2575008"/>
              <a:ext cx="820454"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2 ∙ 3</a:t>
              </a:r>
            </a:p>
          </p:txBody>
        </p:sp>
        <p:sp>
          <p:nvSpPr>
            <p:cNvPr id="25" name="Textfeld 24"/>
            <p:cNvSpPr txBox="1"/>
            <p:nvPr/>
          </p:nvSpPr>
          <p:spPr>
            <a:xfrm>
              <a:off x="6101091" y="3087082"/>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10 ∙ 9</a:t>
              </a:r>
            </a:p>
          </p:txBody>
        </p:sp>
        <p:sp>
          <p:nvSpPr>
            <p:cNvPr id="24" name="Textfeld 23"/>
            <p:cNvSpPr txBox="1"/>
            <p:nvPr/>
          </p:nvSpPr>
          <p:spPr>
            <a:xfrm>
              <a:off x="5722342" y="355626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 ∙ 7</a:t>
              </a:r>
            </a:p>
          </p:txBody>
        </p:sp>
        <p:sp>
          <p:nvSpPr>
            <p:cNvPr id="26" name="Textfeld 25"/>
            <p:cNvSpPr txBox="1"/>
            <p:nvPr/>
          </p:nvSpPr>
          <p:spPr>
            <a:xfrm>
              <a:off x="5631686" y="405499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5 ∙ 4</a:t>
              </a:r>
            </a:p>
          </p:txBody>
        </p:sp>
      </p:grpSp>
      <p:sp>
        <p:nvSpPr>
          <p:cNvPr id="29" name="Textfeld 28"/>
          <p:cNvSpPr txBox="1"/>
          <p:nvPr/>
        </p:nvSpPr>
        <p:spPr>
          <a:xfrm>
            <a:off x="4092395" y="404717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3 ∙ 4</a:t>
            </a:r>
          </a:p>
        </p:txBody>
      </p:sp>
      <p:pic>
        <p:nvPicPr>
          <p:cNvPr id="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369" y="4194306"/>
            <a:ext cx="656860" cy="94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ieren 6">
            <a:extLst>
              <a:ext uri="{FF2B5EF4-FFF2-40B4-BE49-F238E27FC236}">
                <a16:creationId xmlns:a16="http://schemas.microsoft.com/office/drawing/2014/main" id="{874F606A-11C7-4ECB-FEFB-DA3CB4462049}"/>
              </a:ext>
            </a:extLst>
          </p:cNvPr>
          <p:cNvGrpSpPr/>
          <p:nvPr/>
        </p:nvGrpSpPr>
        <p:grpSpPr>
          <a:xfrm>
            <a:off x="5573965" y="2723835"/>
            <a:ext cx="876625" cy="1199450"/>
            <a:chOff x="2147506" y="2777983"/>
            <a:chExt cx="876625" cy="1199450"/>
          </a:xfrm>
        </p:grpSpPr>
        <p:sp>
          <p:nvSpPr>
            <p:cNvPr id="27" name="Textfeld 26"/>
            <p:cNvSpPr txBox="1"/>
            <p:nvPr/>
          </p:nvSpPr>
          <p:spPr>
            <a:xfrm>
              <a:off x="2178755" y="277798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6 ∙ 7</a:t>
              </a:r>
            </a:p>
          </p:txBody>
        </p:sp>
        <p:sp>
          <p:nvSpPr>
            <p:cNvPr id="28" name="Textfeld 27"/>
            <p:cNvSpPr txBox="1"/>
            <p:nvPr/>
          </p:nvSpPr>
          <p:spPr>
            <a:xfrm>
              <a:off x="2147506" y="3199629"/>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8 ∙ 9</a:t>
              </a:r>
            </a:p>
          </p:txBody>
        </p:sp>
        <p:sp>
          <p:nvSpPr>
            <p:cNvPr id="34" name="Textfeld 33"/>
            <p:cNvSpPr txBox="1"/>
            <p:nvPr/>
          </p:nvSpPr>
          <p:spPr>
            <a:xfrm>
              <a:off x="2190108" y="3638879"/>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4 ∙ 8</a:t>
              </a:r>
            </a:p>
          </p:txBody>
        </p:sp>
      </p:grpSp>
      <p:pic>
        <p:nvPicPr>
          <p:cNvPr id="30" name="Grafik 29">
            <a:extLst>
              <a:ext uri="{FF2B5EF4-FFF2-40B4-BE49-F238E27FC236}">
                <a16:creationId xmlns:a16="http://schemas.microsoft.com/office/drawing/2014/main" id="{E83FA146-B2E7-F6B7-B1B2-A1C358E48474}"/>
              </a:ext>
            </a:extLst>
          </p:cNvPr>
          <p:cNvPicPr>
            <a:picLocks noChangeAspect="1"/>
          </p:cNvPicPr>
          <p:nvPr/>
        </p:nvPicPr>
        <p:blipFill rotWithShape="1">
          <a:blip r:embed="rId5">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18" name="Inhaltsplatzhalter 17"/>
          <p:cNvSpPr>
            <a:spLocks noGrp="1"/>
          </p:cNvSpPr>
          <p:nvPr>
            <p:ph idx="1"/>
          </p:nvPr>
        </p:nvSpPr>
        <p:spPr>
          <a:xfrm>
            <a:off x="934914" y="4944229"/>
            <a:ext cx="7719230" cy="1347712"/>
          </a:xfrm>
        </p:spPr>
        <p:txBody>
          <a:bodyPr/>
          <a:lstStyle/>
          <a:p>
            <a:pPr>
              <a:lnSpc>
                <a:spcPct val="100000"/>
              </a:lnSpc>
            </a:pPr>
            <a:r>
              <a:rPr lang="de-DE" b="1" dirty="0"/>
              <a:t>Vorteile des selbstständigen Sortierens: </a:t>
            </a:r>
          </a:p>
          <a:p>
            <a:pPr>
              <a:lnSpc>
                <a:spcPct val="100000"/>
              </a:lnSpc>
            </a:pPr>
            <a:r>
              <a:rPr lang="de-DE" dirty="0">
                <a:solidFill>
                  <a:srgbClr val="327D87"/>
                </a:solidFill>
                <a:ea typeface="ＭＳ Ｐゴシック" charset="-128"/>
              </a:rPr>
              <a:t>Wenn Kinder die 1·1-Aufgaben selbstständig nach einfach und schwierig sortieren, werden sie sich bewusst, dass und welche Aufgaben für sie einfach sind. </a:t>
            </a:r>
          </a:p>
          <a:p>
            <a:endParaRPr lang="de-DE" dirty="0"/>
          </a:p>
        </p:txBody>
      </p:sp>
      <p:sp>
        <p:nvSpPr>
          <p:cNvPr id="10" name="Textfeld 9">
            <a:extLst>
              <a:ext uri="{FF2B5EF4-FFF2-40B4-BE49-F238E27FC236}">
                <a16:creationId xmlns:a16="http://schemas.microsoft.com/office/drawing/2014/main" id="{A26D7D49-1875-8FFE-AA5D-3D37C8B0F99A}"/>
              </a:ext>
            </a:extLst>
          </p:cNvPr>
          <p:cNvSpPr txBox="1"/>
          <p:nvPr/>
        </p:nvSpPr>
        <p:spPr>
          <a:xfrm>
            <a:off x="6307892" y="4931171"/>
            <a:ext cx="1652511" cy="230832"/>
          </a:xfrm>
          <a:prstGeom prst="rect">
            <a:avLst/>
          </a:prstGeom>
          <a:noFill/>
        </p:spPr>
        <p:txBody>
          <a:bodyPr wrap="square">
            <a:spAutoFit/>
          </a:bodyPr>
          <a:lstStyle/>
          <a:p>
            <a:pPr algn="r"/>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2770556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440D9A4-7C15-5716-360C-D3290D39860D}"/>
              </a:ext>
            </a:extLst>
          </p:cNvPr>
          <p:cNvSpPr>
            <a:spLocks noGrp="1"/>
          </p:cNvSpPr>
          <p:nvPr>
            <p:ph idx="1"/>
          </p:nvPr>
        </p:nvSpPr>
        <p:spPr/>
        <p:txBody>
          <a:bodyPr/>
          <a:lstStyle/>
          <a:p>
            <a:r>
              <a:rPr lang="de-DE" dirty="0">
                <a:solidFill>
                  <a:srgbClr val="FF0000"/>
                </a:solidFill>
              </a:rPr>
              <a:t> </a:t>
            </a:r>
          </a:p>
        </p:txBody>
      </p:sp>
      <p:sp>
        <p:nvSpPr>
          <p:cNvPr id="5" name="Datumsplatzhalter 4">
            <a:extLst>
              <a:ext uri="{FF2B5EF4-FFF2-40B4-BE49-F238E27FC236}">
                <a16:creationId xmlns:a16="http://schemas.microsoft.com/office/drawing/2014/main" id="{593A52E7-CC1B-0173-CBD4-277D9DD15D2D}"/>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57747FD2-0F67-89A0-A8AA-9B388E678786}"/>
              </a:ext>
            </a:extLst>
          </p:cNvPr>
          <p:cNvSpPr>
            <a:spLocks noGrp="1"/>
          </p:cNvSpPr>
          <p:nvPr>
            <p:ph type="sldNum" sz="quarter" idx="12"/>
          </p:nvPr>
        </p:nvSpPr>
        <p:spPr/>
        <p:txBody>
          <a:bodyPr/>
          <a:lstStyle/>
          <a:p>
            <a:fld id="{C3752B7C-18A9-864D-BBCB-54A9F41B5594}" type="slidenum">
              <a:rPr lang="de-DE" smtClean="0"/>
              <a:pPr/>
              <a:t>42</a:t>
            </a:fld>
            <a:endParaRPr lang="de-DE" dirty="0"/>
          </a:p>
        </p:txBody>
      </p:sp>
      <p:pic>
        <p:nvPicPr>
          <p:cNvPr id="20" name="Grafik 19">
            <a:extLst>
              <a:ext uri="{FF2B5EF4-FFF2-40B4-BE49-F238E27FC236}">
                <a16:creationId xmlns:a16="http://schemas.microsoft.com/office/drawing/2014/main" id="{C136EEE5-323C-7606-BAF3-74263D227F47}"/>
              </a:ext>
            </a:extLst>
          </p:cNvPr>
          <p:cNvPicPr>
            <a:picLocks noChangeAspect="1"/>
          </p:cNvPicPr>
          <p:nvPr/>
        </p:nvPicPr>
        <p:blipFill rotWithShape="1">
          <a:blip r:embed="rId3"/>
          <a:srcRect b="37844"/>
          <a:stretch/>
        </p:blipFill>
        <p:spPr>
          <a:xfrm flipH="1">
            <a:off x="4019383" y="3921476"/>
            <a:ext cx="984415" cy="2017870"/>
          </a:xfrm>
          <a:prstGeom prst="rect">
            <a:avLst/>
          </a:prstGeom>
        </p:spPr>
      </p:pic>
      <p:sp>
        <p:nvSpPr>
          <p:cNvPr id="23" name="Abgerundete rechteckige Legende 22">
            <a:extLst>
              <a:ext uri="{FF2B5EF4-FFF2-40B4-BE49-F238E27FC236}">
                <a16:creationId xmlns:a16="http://schemas.microsoft.com/office/drawing/2014/main" id="{4B2383DB-897D-3B92-A35E-DD627C41ADDF}"/>
              </a:ext>
            </a:extLst>
          </p:cNvPr>
          <p:cNvSpPr/>
          <p:nvPr/>
        </p:nvSpPr>
        <p:spPr>
          <a:xfrm>
            <a:off x="1575640" y="2054478"/>
            <a:ext cx="3677015" cy="713361"/>
          </a:xfrm>
          <a:prstGeom prst="wedgeRoundRectCallout">
            <a:avLst>
              <a:gd name="adj1" fmla="val 32593"/>
              <a:gd name="adj2" fmla="val 15919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Wozu passt die Aufgabe?</a:t>
            </a:r>
          </a:p>
        </p:txBody>
      </p:sp>
      <p:sp>
        <p:nvSpPr>
          <p:cNvPr id="22" name="Abgerundete rechteckige Legende 21">
            <a:extLst>
              <a:ext uri="{FF2B5EF4-FFF2-40B4-BE49-F238E27FC236}">
                <a16:creationId xmlns:a16="http://schemas.microsoft.com/office/drawing/2014/main" id="{4B2383DB-897D-3B92-A35E-DD627C41ADDF}"/>
              </a:ext>
            </a:extLst>
          </p:cNvPr>
          <p:cNvSpPr/>
          <p:nvPr/>
        </p:nvSpPr>
        <p:spPr>
          <a:xfrm>
            <a:off x="5435599" y="2411158"/>
            <a:ext cx="3083960" cy="812257"/>
          </a:xfrm>
          <a:prstGeom prst="wedgeRoundRectCallout">
            <a:avLst>
              <a:gd name="adj1" fmla="val -61634"/>
              <a:gd name="adj2" fmla="val 128274"/>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Warum findest du die Aufgabe einfach?</a:t>
            </a:r>
          </a:p>
        </p:txBody>
      </p:sp>
      <p:sp>
        <p:nvSpPr>
          <p:cNvPr id="26" name="Abgerundete rechteckige Legende 25">
            <a:extLst>
              <a:ext uri="{FF2B5EF4-FFF2-40B4-BE49-F238E27FC236}">
                <a16:creationId xmlns:a16="http://schemas.microsoft.com/office/drawing/2014/main" id="{4B2383DB-897D-3B92-A35E-DD627C41ADDF}"/>
              </a:ext>
            </a:extLst>
          </p:cNvPr>
          <p:cNvSpPr/>
          <p:nvPr/>
        </p:nvSpPr>
        <p:spPr>
          <a:xfrm>
            <a:off x="6575005" y="3703415"/>
            <a:ext cx="2244077" cy="713361"/>
          </a:xfrm>
          <a:prstGeom prst="wedgeRoundRectCallout">
            <a:avLst>
              <a:gd name="adj1" fmla="val -113619"/>
              <a:gd name="adj2" fmla="val 48813"/>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t>
            </a:r>
          </a:p>
        </p:txBody>
      </p:sp>
      <p:sp>
        <p:nvSpPr>
          <p:cNvPr id="28" name="Abgerundete rechteckige Legende 27">
            <a:extLst>
              <a:ext uri="{FF2B5EF4-FFF2-40B4-BE49-F238E27FC236}">
                <a16:creationId xmlns:a16="http://schemas.microsoft.com/office/drawing/2014/main" id="{4B2383DB-897D-3B92-A35E-DD627C41ADDF}"/>
              </a:ext>
            </a:extLst>
          </p:cNvPr>
          <p:cNvSpPr/>
          <p:nvPr/>
        </p:nvSpPr>
        <p:spPr>
          <a:xfrm>
            <a:off x="126052" y="3223415"/>
            <a:ext cx="3677015" cy="698062"/>
          </a:xfrm>
          <a:prstGeom prst="wedgeRoundRectCallout">
            <a:avLst>
              <a:gd name="adj1" fmla="val 58183"/>
              <a:gd name="adj2" fmla="val 6889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Warum gehört die Aufgabe dahin?</a:t>
            </a:r>
          </a:p>
        </p:txBody>
      </p:sp>
      <p:sp>
        <p:nvSpPr>
          <p:cNvPr id="29" name="Abgerundete rechteckige Legende 28">
            <a:extLst>
              <a:ext uri="{FF2B5EF4-FFF2-40B4-BE49-F238E27FC236}">
                <a16:creationId xmlns:a16="http://schemas.microsoft.com/office/drawing/2014/main" id="{4B2383DB-897D-3B92-A35E-DD627C41ADDF}"/>
              </a:ext>
            </a:extLst>
          </p:cNvPr>
          <p:cNvSpPr/>
          <p:nvPr/>
        </p:nvSpPr>
        <p:spPr>
          <a:xfrm>
            <a:off x="945380" y="5035109"/>
            <a:ext cx="2309983" cy="600147"/>
          </a:xfrm>
          <a:prstGeom prst="wedgeRoundRectCallout">
            <a:avLst>
              <a:gd name="adj1" fmla="val 81051"/>
              <a:gd name="adj2" fmla="val -108858"/>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Wer hat recht?</a:t>
            </a:r>
          </a:p>
        </p:txBody>
      </p:sp>
      <p:sp>
        <p:nvSpPr>
          <p:cNvPr id="30" name="Abgerundete rechteckige Legende 29">
            <a:extLst>
              <a:ext uri="{FF2B5EF4-FFF2-40B4-BE49-F238E27FC236}">
                <a16:creationId xmlns:a16="http://schemas.microsoft.com/office/drawing/2014/main" id="{4B2383DB-897D-3B92-A35E-DD627C41ADDF}"/>
              </a:ext>
            </a:extLst>
          </p:cNvPr>
          <p:cNvSpPr/>
          <p:nvPr/>
        </p:nvSpPr>
        <p:spPr>
          <a:xfrm>
            <a:off x="5466986" y="4686301"/>
            <a:ext cx="3052574" cy="1038576"/>
          </a:xfrm>
          <a:prstGeom prst="wedgeRoundRectCallout">
            <a:avLst>
              <a:gd name="adj1" fmla="val -63770"/>
              <a:gd name="adj2" fmla="val -58615"/>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Kennst du weitere Aufgaben, die hierhin passen?</a:t>
            </a:r>
          </a:p>
        </p:txBody>
      </p:sp>
      <p:sp>
        <p:nvSpPr>
          <p:cNvPr id="31" name="Textplatzhalter 2">
            <a:extLst>
              <a:ext uri="{FF2B5EF4-FFF2-40B4-BE49-F238E27FC236}">
                <a16:creationId xmlns:a16="http://schemas.microsoft.com/office/drawing/2014/main" id="{3C677D12-B021-699F-679F-54F4EFD884E4}"/>
              </a:ext>
            </a:extLst>
          </p:cNvPr>
          <p:cNvSpPr>
            <a:spLocks noGrp="1"/>
          </p:cNvSpPr>
          <p:nvPr>
            <p:ph type="body" sz="quarter" idx="13"/>
          </p:nvPr>
        </p:nvSpPr>
        <p:spPr>
          <a:xfrm>
            <a:off x="1096266" y="1194030"/>
            <a:ext cx="7009509" cy="445628"/>
          </a:xfrm>
        </p:spPr>
        <p:txBody>
          <a:bodyPr/>
          <a:lstStyle/>
          <a:p>
            <a:r>
              <a:rPr lang="de-DE" dirty="0"/>
              <a:t>EINFACHE AUFGABEN SORTIEREN UND DARÜBER SPRECHEN</a:t>
            </a:r>
          </a:p>
        </p:txBody>
      </p:sp>
      <p:sp>
        <p:nvSpPr>
          <p:cNvPr id="3" name="Rechteck 2"/>
          <p:cNvSpPr/>
          <p:nvPr/>
        </p:nvSpPr>
        <p:spPr>
          <a:xfrm>
            <a:off x="396000" y="5778000"/>
            <a:ext cx="3405390" cy="523220"/>
          </a:xfrm>
          <a:prstGeom prst="rect">
            <a:avLst/>
          </a:prstGeom>
        </p:spPr>
        <p:txBody>
          <a:bodyPr wrap="square">
            <a:spAutoFit/>
          </a:bodyPr>
          <a:lstStyle/>
          <a:p>
            <a:pPr lvl="0" algn="ctr"/>
            <a:r>
              <a:rPr lang="de-DE" sz="1400" dirty="0">
                <a:solidFill>
                  <a:prstClr val="black"/>
                </a:solidFill>
              </a:rPr>
              <a:t>(bei Aufgaben, die </a:t>
            </a:r>
            <a:r>
              <a:rPr lang="de-DE" sz="1400" b="1" dirty="0">
                <a:solidFill>
                  <a:prstClr val="black"/>
                </a:solidFill>
              </a:rPr>
              <a:t>nicht nur</a:t>
            </a:r>
            <a:r>
              <a:rPr lang="de-DE" sz="1400" dirty="0">
                <a:solidFill>
                  <a:prstClr val="black"/>
                </a:solidFill>
              </a:rPr>
              <a:t> zu einer Überschrift passen) </a:t>
            </a:r>
            <a:endParaRPr lang="de-DE" sz="1400" dirty="0">
              <a:solidFill>
                <a:prstClr val="white"/>
              </a:solidFill>
            </a:endParaRPr>
          </a:p>
        </p:txBody>
      </p:sp>
      <p:sp>
        <p:nvSpPr>
          <p:cNvPr id="12" name="Titel 1">
            <a:extLst>
              <a:ext uri="{FF2B5EF4-FFF2-40B4-BE49-F238E27FC236}">
                <a16:creationId xmlns:a16="http://schemas.microsoft.com/office/drawing/2014/main" id="{72A6FEA2-2AA5-DEBA-FAE2-9F15E026BC06}"/>
              </a:ext>
            </a:extLst>
          </p:cNvPr>
          <p:cNvSpPr>
            <a:spLocks noGrp="1"/>
          </p:cNvSpPr>
          <p:nvPr>
            <p:ph type="title"/>
          </p:nvPr>
        </p:nvSpPr>
        <p:spPr>
          <a:xfrm>
            <a:off x="1096423" y="382774"/>
            <a:ext cx="8047577" cy="603704"/>
          </a:xfrm>
        </p:spPr>
        <p:txBody>
          <a:bodyPr>
            <a:normAutofit/>
          </a:bodyPr>
          <a:lstStyle/>
          <a:p>
            <a:r>
              <a:rPr lang="de-DE" dirty="0"/>
              <a:t>Einfache Aufgaben thematisieren</a:t>
            </a:r>
          </a:p>
        </p:txBody>
      </p:sp>
    </p:spTree>
    <p:extLst>
      <p:ext uri="{BB962C8B-B14F-4D97-AF65-F5344CB8AC3E}">
        <p14:creationId xmlns:p14="http://schemas.microsoft.com/office/powerpoint/2010/main" val="3852348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43</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a:t>
            </a:r>
          </a:p>
          <a:p>
            <a:pPr algn="ctr">
              <a:lnSpc>
                <a:spcPct val="200000"/>
              </a:lnSpc>
            </a:pPr>
            <a: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t>„einfache“ Aufgaben zu identifizieren, darzustellen und darüber zu sprechen.</a:t>
            </a:r>
            <a:endParaRPr lang="de-DE"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759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b="1"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8807742-434F-F646-A8BB-CB5B100508E5}" type="datetime6">
              <a:rPr lang="de-DE" smtClean="0"/>
              <a:t>April 24</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377033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45</a:t>
            </a:fld>
            <a:endParaRPr lang="de-DE" dirty="0"/>
          </a:p>
        </p:txBody>
      </p:sp>
      <p:sp>
        <p:nvSpPr>
          <p:cNvPr id="5" name="Textplatzhalter 4"/>
          <p:cNvSpPr>
            <a:spLocks noGrp="1"/>
          </p:cNvSpPr>
          <p:nvPr>
            <p:ph type="body" sz="quarter" idx="13"/>
          </p:nvPr>
        </p:nvSpPr>
        <p:spPr/>
        <p:txBody>
          <a:bodyPr/>
          <a:lstStyle/>
          <a:p>
            <a:r>
              <a:rPr lang="de-DE" dirty="0"/>
              <a:t>HINWEISE ZU DEN FOLIEN 46-53</a:t>
            </a:r>
          </a:p>
        </p:txBody>
      </p:sp>
      <p:sp>
        <p:nvSpPr>
          <p:cNvPr id="6" name="Inhaltsplatzhalter 5"/>
          <p:cNvSpPr>
            <a:spLocks noGrp="1"/>
          </p:cNvSpPr>
          <p:nvPr>
            <p:ph idx="1"/>
          </p:nvPr>
        </p:nvSpPr>
        <p:spPr>
          <a:xfrm>
            <a:off x="1096423" y="1639658"/>
            <a:ext cx="7665740" cy="4932592"/>
          </a:xfrm>
        </p:spPr>
        <p:txBody>
          <a:bodyPr/>
          <a:lstStyle/>
          <a:p>
            <a:pPr>
              <a:spcBef>
                <a:spcPts val="400"/>
              </a:spcBef>
            </a:pPr>
            <a:r>
              <a:rPr lang="de-DE" sz="1200" b="1" dirty="0"/>
              <a:t>Kernbotschaft (Folie 53): </a:t>
            </a:r>
          </a:p>
          <a:p>
            <a:pPr marL="171450" indent="-171450">
              <a:spcBef>
                <a:spcPts val="400"/>
              </a:spcBef>
              <a:spcAft>
                <a:spcPts val="600"/>
              </a:spcAft>
              <a:buFont typeface="Arial" panose="020B0604020202020204" pitchFamily="34" charset="0"/>
              <a:buChar char="•"/>
            </a:pPr>
            <a:r>
              <a:rPr lang="de-DE" sz="1200" b="1" dirty="0"/>
              <a:t>Lernende brauchen Gelegenheiten, Ableitungsstrategien zunächst mit Hilfe von Material zu entdecken und darzustellen sowie sich diese zunehmend mental vorzustellen.</a:t>
            </a:r>
            <a:endParaRPr lang="de-DE"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200"/>
              </a:spcBef>
              <a:spcAft>
                <a:spcPts val="600"/>
              </a:spcAft>
            </a:pPr>
            <a:r>
              <a:rPr lang="de-DE" sz="1200" dirty="0"/>
              <a:t>Folie 47: Aktivität „Phasen bei der Erarbeitung des 1·1“ (Hinweise s. Folie 46)</a:t>
            </a:r>
          </a:p>
          <a:p>
            <a:pPr>
              <a:spcBef>
                <a:spcPts val="200"/>
              </a:spcBef>
              <a:spcAft>
                <a:spcPts val="600"/>
              </a:spcAft>
            </a:pPr>
            <a:r>
              <a:rPr lang="de-DE" sz="1200" dirty="0"/>
              <a:t>Folie 48: Das Legen von Aufgaben mit Kernaufgabenstreifen wird erneut aufgegriffen und die sprachliche Begleitung in den Fokus gerückt. Dabei ist besonders darauf zu achten, dass das Sprechen von gleich großen Gruppen immer wieder fokussiert wird.</a:t>
            </a:r>
          </a:p>
          <a:p>
            <a:pPr>
              <a:spcBef>
                <a:spcPts val="200"/>
              </a:spcBef>
              <a:spcAft>
                <a:spcPts val="600"/>
              </a:spcAft>
            </a:pPr>
            <a:r>
              <a:rPr lang="de-DE" sz="1200" dirty="0"/>
              <a:t>Folien 49-50: Der Aufbau mentaler Vorstellungsbilder muss im Unterricht unterstützt werden. Dafür eignen sich Übungen, die nach dem Vierphasenmodell strukturiert sind. </a:t>
            </a:r>
          </a:p>
          <a:p>
            <a:pPr>
              <a:spcBef>
                <a:spcPts val="200"/>
              </a:spcBef>
              <a:spcAft>
                <a:spcPts val="600"/>
              </a:spcAft>
            </a:pPr>
            <a:r>
              <a:rPr lang="de-DE" sz="1200" dirty="0"/>
              <a:t>Folien 51-52: Die beiden </a:t>
            </a:r>
            <a:r>
              <a:rPr lang="de-DE" sz="1200" dirty="0" err="1"/>
              <a:t>Mahiko</a:t>
            </a:r>
            <a:r>
              <a:rPr lang="de-DE" sz="1200" dirty="0"/>
              <a:t>-Lernvideos zeigen, wie das Ableiten schwieriger Divisionsaufgaben aus den Kernaufgaben erfolgen kann. Der Einsatz der Lernvideos im Unterricht bedarf eine entsprechende unterrichtliche Rahmung.</a:t>
            </a:r>
          </a:p>
        </p:txBody>
      </p:sp>
    </p:spTree>
    <p:extLst>
      <p:ext uri="{BB962C8B-B14F-4D97-AF65-F5344CB8AC3E}">
        <p14:creationId xmlns:p14="http://schemas.microsoft.com/office/powerpoint/2010/main" val="3988812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47</a:t>
            </a: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a:xfrm>
            <a:off x="1096422" y="1639658"/>
            <a:ext cx="7009353" cy="4699071"/>
          </a:xfrm>
        </p:spPr>
        <p:txBody>
          <a:bodyPr/>
          <a:lstStyle/>
          <a:p>
            <a:pPr>
              <a:spcBef>
                <a:spcPts val="600"/>
              </a:spcBef>
              <a:spcAft>
                <a:spcPts val="600"/>
              </a:spcAft>
            </a:pPr>
            <a:r>
              <a:rPr lang="de-DE" sz="1400" b="1" dirty="0"/>
              <a:t>Ziel: </a:t>
            </a:r>
            <a:r>
              <a:rPr lang="de-DE" sz="1400" dirty="0"/>
              <a:t>Kennenlernen einer Vorgehensweise „Sortieren der 1∙1-Aufgaben“</a:t>
            </a:r>
          </a:p>
          <a:p>
            <a:pPr>
              <a:spcBef>
                <a:spcPts val="600"/>
              </a:spcBef>
              <a:spcAft>
                <a:spcPts val="600"/>
              </a:spcAft>
            </a:pPr>
            <a:r>
              <a:rPr lang="de-DE" sz="1400" b="1" dirty="0"/>
              <a:t>Hinweise zur Durchführung: </a:t>
            </a:r>
            <a:r>
              <a:rPr lang="de-DE" sz="1400" dirty="0"/>
              <a:t>Die Teilnehmenden sehen sich das </a:t>
            </a:r>
            <a:r>
              <a:rPr lang="de-DE" sz="1400" dirty="0" err="1"/>
              <a:t>Mahiko</a:t>
            </a:r>
            <a:r>
              <a:rPr lang="de-DE" sz="1400" dirty="0"/>
              <a:t>-Video „Üben im Bereich Sicher im 1∙1“, das für Mathehelfende in einer 1 zu 1 Situation gedacht ist, mit Blick auf folgende Fragestellungen an: </a:t>
            </a:r>
          </a:p>
          <a:p>
            <a:pPr marL="285750" indent="-285750">
              <a:spcBef>
                <a:spcPts val="600"/>
              </a:spcBef>
              <a:buFont typeface="Arial" panose="020B0604020202020204" pitchFamily="34" charset="0"/>
              <a:buChar char="•"/>
            </a:pPr>
            <a:r>
              <a:rPr lang="de-DE" sz="1400" dirty="0"/>
              <a:t>Welche Phasen ergeben sich bei der Erarbeitung des 1∙1?</a:t>
            </a:r>
          </a:p>
          <a:p>
            <a:pPr marL="285750" indent="-285750">
              <a:spcBef>
                <a:spcPts val="600"/>
              </a:spcBef>
              <a:buFont typeface="Arial" panose="020B0604020202020204" pitchFamily="34" charset="0"/>
              <a:buChar char="•"/>
            </a:pPr>
            <a:r>
              <a:rPr lang="de-DE" sz="1400" dirty="0"/>
              <a:t>Welche Aspekte kann man aus den beschriebenen Übungen für den Unterricht ableiten? </a:t>
            </a:r>
          </a:p>
          <a:p>
            <a:pPr>
              <a:spcBef>
                <a:spcPts val="600"/>
              </a:spcBef>
            </a:pPr>
            <a:endParaRPr lang="de-DE" sz="1400" dirty="0"/>
          </a:p>
          <a:p>
            <a:pPr>
              <a:spcBef>
                <a:spcPts val="600"/>
              </a:spcBef>
            </a:pPr>
            <a:r>
              <a:rPr lang="de-DE" sz="1400" dirty="0"/>
              <a:t>Nachdem das Video gezeigt wurde, sollte eine kurze Murmelphase erfolgen, ggf. werden die Ergebnisse dieser Murmelphase auf Karteikarten festgehalten. Anschließend werden die Eindrücke im Plenum gesammelt (mündlich oder mit Hilfe der vorab geschriebenen Karteikarten).</a:t>
            </a:r>
          </a:p>
          <a:p>
            <a:pPr>
              <a:lnSpc>
                <a:spcPct val="100000"/>
              </a:lnSpc>
              <a:spcBef>
                <a:spcPts val="0"/>
              </a:spcBef>
            </a:pPr>
            <a:endParaRPr lang="de-DE" sz="1400" dirty="0"/>
          </a:p>
        </p:txBody>
      </p:sp>
    </p:spTree>
    <p:extLst>
      <p:ext uri="{BB962C8B-B14F-4D97-AF65-F5344CB8AC3E}">
        <p14:creationId xmlns:p14="http://schemas.microsoft.com/office/powerpoint/2010/main" val="1856690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1668316" y="1799286"/>
            <a:ext cx="6899488" cy="1113987"/>
          </a:xfrm>
        </p:spPr>
        <p:txBody>
          <a:bodyPr>
            <a:normAutofit/>
          </a:bodyPr>
          <a:lstStyle/>
          <a:p>
            <a:r>
              <a:rPr lang="de-DE" sz="2000" dirty="0"/>
              <a:t>Schauen Sie sich das Video „Sicher im 1∙1“ an. </a:t>
            </a:r>
          </a:p>
        </p:txBody>
      </p:sp>
      <p:sp>
        <p:nvSpPr>
          <p:cNvPr id="4" name="Datumsplatzhalter 3"/>
          <p:cNvSpPr>
            <a:spLocks noGrp="1"/>
          </p:cNvSpPr>
          <p:nvPr>
            <p:ph type="dt" sz="half" idx="10"/>
          </p:nvPr>
        </p:nvSpPr>
        <p:spPr/>
        <p:txBody>
          <a:bodyPr/>
          <a:lstStyle/>
          <a:p>
            <a:pPr>
              <a:lnSpc>
                <a:spcPct val="150000"/>
              </a:lnSpc>
            </a:pPr>
            <a:fld id="{F2CCC3B5-0B25-4A4E-8A2D-B937F85FF053}" type="datetime6">
              <a:rPr lang="de-DE" smtClean="0"/>
              <a:t>April 24</a:t>
            </a:fld>
            <a:endParaRPr lang="de-DE" dirty="0"/>
          </a:p>
        </p:txBody>
      </p:sp>
      <p:sp>
        <p:nvSpPr>
          <p:cNvPr id="5" name="Foliennummernplatzhalter 4"/>
          <p:cNvSpPr>
            <a:spLocks noGrp="1"/>
          </p:cNvSpPr>
          <p:nvPr>
            <p:ph type="sldNum" sz="quarter" idx="12"/>
          </p:nvPr>
        </p:nvSpPr>
        <p:spPr/>
        <p:txBody>
          <a:bodyPr/>
          <a:lstStyle/>
          <a:p>
            <a:fld id="{C3752B7C-18A9-864D-BBCB-54A9F41B5594}" type="slidenum">
              <a:rPr lang="de-DE" smtClean="0"/>
              <a:pPr/>
              <a:t>47</a:t>
            </a:fld>
            <a:endParaRPr lang="de-DE" dirty="0"/>
          </a:p>
        </p:txBody>
      </p:sp>
      <p:sp>
        <p:nvSpPr>
          <p:cNvPr id="26" name="Textplatzhalter 2"/>
          <p:cNvSpPr txBox="1">
            <a:spLocks/>
          </p:cNvSpPr>
          <p:nvPr/>
        </p:nvSpPr>
        <p:spPr>
          <a:xfrm>
            <a:off x="4428579" y="3448281"/>
            <a:ext cx="4382912" cy="2130136"/>
          </a:xfrm>
          <a:prstGeom prst="rect">
            <a:avLst/>
          </a:prstGeom>
        </p:spPr>
        <p:txBody>
          <a:bodyPr>
            <a:normAutofit lnSpcReduction="10000"/>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0"/>
              </a:spcBef>
              <a:spcAft>
                <a:spcPts val="0"/>
              </a:spcAft>
            </a:pPr>
            <a:r>
              <a:rPr lang="de-DE" sz="1800" dirty="0"/>
              <a:t>Überlegen Sie: Welche Phasen ergeben sich bei der Erarbeitung des 1∙1?</a:t>
            </a:r>
          </a:p>
          <a:p>
            <a:pPr fontAlgn="auto">
              <a:spcBef>
                <a:spcPts val="0"/>
              </a:spcBef>
              <a:spcAft>
                <a:spcPts val="0"/>
              </a:spcAft>
            </a:pPr>
            <a:r>
              <a:rPr lang="de-DE" sz="1800" dirty="0"/>
              <a:t>Welche Aspekte kann man aus den beschriebenen Übungen für den Unterricht ableiten?</a:t>
            </a:r>
          </a:p>
          <a:p>
            <a:pPr fontAlgn="auto">
              <a:spcAft>
                <a:spcPts val="0"/>
              </a:spcAft>
            </a:pPr>
            <a:endParaRPr lang="de-DE" dirty="0"/>
          </a:p>
        </p:txBody>
      </p:sp>
      <p:grpSp>
        <p:nvGrpSpPr>
          <p:cNvPr id="11" name="Gruppieren 10">
            <a:extLst>
              <a:ext uri="{FF2B5EF4-FFF2-40B4-BE49-F238E27FC236}">
                <a16:creationId xmlns:a16="http://schemas.microsoft.com/office/drawing/2014/main" id="{B6EB9A4D-F56A-0D05-DC06-2AE5967E7CCC}"/>
              </a:ext>
            </a:extLst>
          </p:cNvPr>
          <p:cNvGrpSpPr/>
          <p:nvPr/>
        </p:nvGrpSpPr>
        <p:grpSpPr>
          <a:xfrm>
            <a:off x="449076" y="2982226"/>
            <a:ext cx="3859152" cy="2714131"/>
            <a:chOff x="1608960" y="1912733"/>
            <a:chExt cx="3859152" cy="2714131"/>
          </a:xfrm>
        </p:grpSpPr>
        <p:sp>
          <p:nvSpPr>
            <p:cNvPr id="12" name="Abgerundetes Rechteck 11">
              <a:extLst>
                <a:ext uri="{FF2B5EF4-FFF2-40B4-BE49-F238E27FC236}">
                  <a16:creationId xmlns:a16="http://schemas.microsoft.com/office/drawing/2014/main" id="{8EF65836-D60D-8DAD-9BDC-4650BFD4F8C0}"/>
                </a:ext>
              </a:extLst>
            </p:cNvPr>
            <p:cNvSpPr/>
            <p:nvPr/>
          </p:nvSpPr>
          <p:spPr>
            <a:xfrm>
              <a:off x="1608960" y="1912733"/>
              <a:ext cx="3859152" cy="2714131"/>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7E1A6F93-A5DC-20CD-6FA3-EDED7F322D74}"/>
                </a:ext>
              </a:extLst>
            </p:cNvPr>
            <p:cNvSpPr/>
            <p:nvPr/>
          </p:nvSpPr>
          <p:spPr>
            <a:xfrm>
              <a:off x="1715722" y="2005919"/>
              <a:ext cx="3650536" cy="251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E8BD2174-FE7D-7813-D04B-D34F06756EF7}"/>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15722" y="2002934"/>
              <a:ext cx="3647500" cy="593458"/>
            </a:xfrm>
            <a:prstGeom prst="rect">
              <a:avLst/>
            </a:prstGeom>
          </p:spPr>
        </p:pic>
        <p:pic>
          <p:nvPicPr>
            <p:cNvPr id="15" name="Grafik 14">
              <a:hlinkClick r:id="rId4"/>
              <a:extLst>
                <a:ext uri="{FF2B5EF4-FFF2-40B4-BE49-F238E27FC236}">
                  <a16:creationId xmlns:a16="http://schemas.microsoft.com/office/drawing/2014/main" id="{CAAB4895-FC5F-7947-FE61-DF1013FC3E47}"/>
                </a:ext>
              </a:extLst>
            </p:cNvPr>
            <p:cNvPicPr>
              <a:picLocks noChangeAspect="1"/>
            </p:cNvPicPr>
            <p:nvPr/>
          </p:nvPicPr>
          <p:blipFill>
            <a:blip r:embed="rId5"/>
            <a:stretch>
              <a:fillRect/>
            </a:stretch>
          </p:blipFill>
          <p:spPr>
            <a:xfrm>
              <a:off x="1811237" y="2527072"/>
              <a:ext cx="3454597" cy="1937681"/>
            </a:xfrm>
            <a:prstGeom prst="rect">
              <a:avLst/>
            </a:prstGeom>
          </p:spPr>
        </p:pic>
      </p:grpSp>
      <p:grpSp>
        <p:nvGrpSpPr>
          <p:cNvPr id="16" name="Gruppieren 15">
            <a:extLst>
              <a:ext uri="{FF2B5EF4-FFF2-40B4-BE49-F238E27FC236}">
                <a16:creationId xmlns:a16="http://schemas.microsoft.com/office/drawing/2014/main" id="{8FE26ED0-F839-4E8D-A363-A6485C76CD21}"/>
              </a:ext>
            </a:extLst>
          </p:cNvPr>
          <p:cNvGrpSpPr/>
          <p:nvPr/>
        </p:nvGrpSpPr>
        <p:grpSpPr>
          <a:xfrm>
            <a:off x="7141711" y="1521486"/>
            <a:ext cx="1687038" cy="1375982"/>
            <a:chOff x="6282220" y="3019958"/>
            <a:chExt cx="1687038" cy="1375982"/>
          </a:xfrm>
        </p:grpSpPr>
        <p:pic>
          <p:nvPicPr>
            <p:cNvPr id="17" name="Grafik 16">
              <a:extLst>
                <a:ext uri="{FF2B5EF4-FFF2-40B4-BE49-F238E27FC236}">
                  <a16:creationId xmlns:a16="http://schemas.microsoft.com/office/drawing/2014/main" id="{5C3FADE5-0428-E458-A917-E1008CFDE94D}"/>
                </a:ext>
              </a:extLst>
            </p:cNvPr>
            <p:cNvPicPr>
              <a:picLocks noChangeAspect="1"/>
            </p:cNvPicPr>
            <p:nvPr/>
          </p:nvPicPr>
          <p:blipFill>
            <a:blip r:embed="rId6"/>
            <a:stretch>
              <a:fillRect/>
            </a:stretch>
          </p:blipFill>
          <p:spPr>
            <a:xfrm>
              <a:off x="6572939" y="3019958"/>
              <a:ext cx="1105600" cy="1096231"/>
            </a:xfrm>
            <a:prstGeom prst="rect">
              <a:avLst/>
            </a:prstGeom>
          </p:spPr>
        </p:pic>
        <p:sp>
          <p:nvSpPr>
            <p:cNvPr id="18" name="Rechteck 17">
              <a:extLst>
                <a:ext uri="{FF2B5EF4-FFF2-40B4-BE49-F238E27FC236}">
                  <a16:creationId xmlns:a16="http://schemas.microsoft.com/office/drawing/2014/main" id="{6F80DDD7-EC42-325A-99C0-D189625B9D45}"/>
                </a:ext>
              </a:extLst>
            </p:cNvPr>
            <p:cNvSpPr/>
            <p:nvPr/>
          </p:nvSpPr>
          <p:spPr>
            <a:xfrm>
              <a:off x="6282220" y="4180496"/>
              <a:ext cx="1687038" cy="215444"/>
            </a:xfrm>
            <a:prstGeom prst="rect">
              <a:avLst/>
            </a:prstGeom>
          </p:spPr>
          <p:txBody>
            <a:bodyPr wrap="square">
              <a:spAutoFit/>
            </a:bodyPr>
            <a:lstStyle/>
            <a:p>
              <a:r>
                <a:rPr lang="de-DE" sz="800" dirty="0">
                  <a:latin typeface="Arial" panose="020B0604020202020204" pitchFamily="34" charset="0"/>
                  <a:cs typeface="Arial" panose="020B0604020202020204" pitchFamily="34" charset="0"/>
                </a:rPr>
                <a:t>https://mahiko.dzlm.de/</a:t>
              </a:r>
              <a:r>
                <a:rPr lang="de-DE" sz="800" dirty="0" err="1">
                  <a:latin typeface="Arial" panose="020B0604020202020204" pitchFamily="34" charset="0"/>
                  <a:cs typeface="Arial" panose="020B0604020202020204" pitchFamily="34" charset="0"/>
                </a:rPr>
                <a:t>node</a:t>
              </a:r>
              <a:r>
                <a:rPr lang="de-DE" sz="800" dirty="0">
                  <a:latin typeface="Arial" panose="020B0604020202020204" pitchFamily="34" charset="0"/>
                  <a:cs typeface="Arial" panose="020B0604020202020204" pitchFamily="34" charset="0"/>
                </a:rPr>
                <a:t>/124</a:t>
              </a:r>
            </a:p>
          </p:txBody>
        </p:sp>
      </p:grpSp>
      <p:sp>
        <p:nvSpPr>
          <p:cNvPr id="8" name="Titel 1">
            <a:extLst>
              <a:ext uri="{FF2B5EF4-FFF2-40B4-BE49-F238E27FC236}">
                <a16:creationId xmlns:a16="http://schemas.microsoft.com/office/drawing/2014/main" id="{67F71220-77A4-7234-7B15-66096F0D5CA8}"/>
              </a:ext>
            </a:extLst>
          </p:cNvPr>
          <p:cNvSpPr>
            <a:spLocks noGrp="1"/>
          </p:cNvSpPr>
          <p:nvPr>
            <p:ph type="title"/>
          </p:nvPr>
        </p:nvSpPr>
        <p:spPr>
          <a:xfrm>
            <a:off x="1096423" y="382774"/>
            <a:ext cx="7009509" cy="603704"/>
          </a:xfrm>
        </p:spPr>
        <p:txBody>
          <a:bodyPr>
            <a:normAutofit/>
          </a:bodyPr>
          <a:lstStyle/>
          <a:p>
            <a:r>
              <a:rPr lang="de-DE" dirty="0"/>
              <a:t>Ableitungsstrategien nutzen</a:t>
            </a:r>
          </a:p>
        </p:txBody>
      </p:sp>
    </p:spTree>
    <p:extLst>
      <p:ext uri="{BB962C8B-B14F-4D97-AF65-F5344CB8AC3E}">
        <p14:creationId xmlns:p14="http://schemas.microsoft.com/office/powerpoint/2010/main" val="580541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5EC45-1EE7-7BD4-BFBB-96CEF0A44F25}"/>
              </a:ext>
            </a:extLst>
          </p:cNvPr>
          <p:cNvSpPr>
            <a:spLocks noGrp="1"/>
          </p:cNvSpPr>
          <p:nvPr>
            <p:ph type="title"/>
          </p:nvPr>
        </p:nvSpPr>
        <p:spPr/>
        <p:txBody>
          <a:bodyPr>
            <a:normAutofit/>
          </a:bodyPr>
          <a:lstStyle/>
          <a:p>
            <a:r>
              <a:rPr lang="de-DE" dirty="0"/>
              <a:t>Ableitungsstrategien nutzen</a:t>
            </a:r>
          </a:p>
        </p:txBody>
      </p:sp>
      <p:sp>
        <p:nvSpPr>
          <p:cNvPr id="3" name="Textplatzhalter 2">
            <a:extLst>
              <a:ext uri="{FF2B5EF4-FFF2-40B4-BE49-F238E27FC236}">
                <a16:creationId xmlns:a16="http://schemas.microsoft.com/office/drawing/2014/main" id="{9F3A6A22-E855-A4BE-10EB-8BCF9CC749B5}"/>
              </a:ext>
            </a:extLst>
          </p:cNvPr>
          <p:cNvSpPr>
            <a:spLocks noGrp="1"/>
          </p:cNvSpPr>
          <p:nvPr>
            <p:ph type="body" sz="quarter" idx="13"/>
          </p:nvPr>
        </p:nvSpPr>
        <p:spPr/>
        <p:txBody>
          <a:bodyPr/>
          <a:lstStyle/>
          <a:p>
            <a:r>
              <a:rPr lang="de-DE" dirty="0"/>
              <a:t>Aufgaben mit Material legen und verändern</a:t>
            </a:r>
          </a:p>
        </p:txBody>
      </p:sp>
      <p:sp>
        <p:nvSpPr>
          <p:cNvPr id="4" name="Inhaltsplatzhalter 3">
            <a:extLst>
              <a:ext uri="{FF2B5EF4-FFF2-40B4-BE49-F238E27FC236}">
                <a16:creationId xmlns:a16="http://schemas.microsoft.com/office/drawing/2014/main" id="{ABC65677-3DC8-17F6-A227-86E585B8F651}"/>
              </a:ext>
            </a:extLst>
          </p:cNvPr>
          <p:cNvSpPr>
            <a:spLocks noGrp="1"/>
          </p:cNvSpPr>
          <p:nvPr>
            <p:ph idx="1"/>
          </p:nvPr>
        </p:nvSpPr>
        <p:spPr/>
        <p:txBody>
          <a:bodyPr/>
          <a:lstStyle/>
          <a:p>
            <a:pPr marL="0" indent="0">
              <a:buNone/>
            </a:pPr>
            <a:r>
              <a:rPr lang="de-DE" dirty="0"/>
              <a:t>Darstellungsmittel: Kernaufgabenstreifen</a:t>
            </a:r>
          </a:p>
        </p:txBody>
      </p:sp>
      <p:sp>
        <p:nvSpPr>
          <p:cNvPr id="5" name="Datumsplatzhalter 4">
            <a:extLst>
              <a:ext uri="{FF2B5EF4-FFF2-40B4-BE49-F238E27FC236}">
                <a16:creationId xmlns:a16="http://schemas.microsoft.com/office/drawing/2014/main" id="{7B4302C8-29FC-96F6-EEC8-671342B9E4F0}"/>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AFF77EC4-3B36-0B31-FA2E-5473CD4489E3}"/>
              </a:ext>
            </a:extLst>
          </p:cNvPr>
          <p:cNvSpPr>
            <a:spLocks noGrp="1"/>
          </p:cNvSpPr>
          <p:nvPr>
            <p:ph type="sldNum" sz="quarter" idx="12"/>
          </p:nvPr>
        </p:nvSpPr>
        <p:spPr/>
        <p:txBody>
          <a:bodyPr/>
          <a:lstStyle/>
          <a:p>
            <a:fld id="{C3752B7C-18A9-864D-BBCB-54A9F41B5594}" type="slidenum">
              <a:rPr lang="de-DE" smtClean="0"/>
              <a:pPr/>
              <a:t>48</a:t>
            </a:fld>
            <a:endParaRPr lang="de-DE" dirty="0"/>
          </a:p>
        </p:txBody>
      </p:sp>
      <p:pic>
        <p:nvPicPr>
          <p:cNvPr id="8" name="Grafik 7">
            <a:extLst>
              <a:ext uri="{FF2B5EF4-FFF2-40B4-BE49-F238E27FC236}">
                <a16:creationId xmlns:a16="http://schemas.microsoft.com/office/drawing/2014/main" id="{5A435435-9C7D-1BBB-344F-DAC434574E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555393" y="4109431"/>
            <a:ext cx="936327" cy="1233750"/>
          </a:xfrm>
          <a:prstGeom prst="rect">
            <a:avLst/>
          </a:prstGeom>
        </p:spPr>
      </p:pic>
      <p:sp>
        <p:nvSpPr>
          <p:cNvPr id="9" name="Abgerundete rechteckige Legende 8"/>
          <p:cNvSpPr/>
          <p:nvPr/>
        </p:nvSpPr>
        <p:spPr>
          <a:xfrm>
            <a:off x="1491721" y="2538646"/>
            <a:ext cx="2191279" cy="1323418"/>
          </a:xfrm>
          <a:prstGeom prst="wedgeRoundRectCallout">
            <a:avLst>
              <a:gd name="adj1" fmla="val -44257"/>
              <a:gd name="adj2" fmla="val 8901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tx1"/>
                </a:solidFill>
                <a:latin typeface="Arial" panose="020B0604020202020204" pitchFamily="34" charset="0"/>
                <a:cs typeface="Arial" panose="020B0604020202020204" pitchFamily="34" charset="0"/>
              </a:rPr>
              <a:t>4 mal 6</a:t>
            </a:r>
            <a:r>
              <a:rPr lang="de-DE" sz="1800" dirty="0">
                <a:solidFill>
                  <a:schemeClr val="tx1"/>
                </a:solidFill>
                <a:latin typeface="Arial" panose="020B0604020202020204" pitchFamily="34" charset="0"/>
                <a:cs typeface="Arial" panose="020B0604020202020204" pitchFamily="34" charset="0"/>
              </a:rPr>
              <a:t>. </a:t>
            </a:r>
          </a:p>
          <a:p>
            <a:pPr algn="ctr"/>
            <a:r>
              <a:rPr lang="de-DE" sz="1800" dirty="0">
                <a:solidFill>
                  <a:schemeClr val="tx1"/>
                </a:solidFill>
                <a:latin typeface="Arial" panose="020B0604020202020204" pitchFamily="34" charset="0"/>
                <a:cs typeface="Arial" panose="020B0604020202020204" pitchFamily="34" charset="0"/>
              </a:rPr>
              <a:t>Ich lege </a:t>
            </a:r>
            <a:r>
              <a:rPr lang="de-DE" sz="1800" b="1" dirty="0">
                <a:solidFill>
                  <a:schemeClr val="tx1"/>
                </a:solidFill>
                <a:latin typeface="Arial" panose="020B0604020202020204" pitchFamily="34" charset="0"/>
                <a:cs typeface="Arial" panose="020B0604020202020204" pitchFamily="34" charset="0"/>
              </a:rPr>
              <a:t>zweimal </a:t>
            </a:r>
          </a:p>
          <a:p>
            <a:pPr algn="ctr"/>
            <a:r>
              <a:rPr lang="de-DE" sz="1800" b="1" dirty="0">
                <a:solidFill>
                  <a:schemeClr val="tx1"/>
                </a:solidFill>
                <a:latin typeface="Arial" panose="020B0604020202020204" pitchFamily="34" charset="0"/>
                <a:cs typeface="Arial" panose="020B0604020202020204" pitchFamily="34" charset="0"/>
              </a:rPr>
              <a:t>2 Sechser</a:t>
            </a:r>
            <a:r>
              <a:rPr lang="de-DE" sz="1800" dirty="0">
                <a:solidFill>
                  <a:schemeClr val="tx1"/>
                </a:solidFill>
                <a:latin typeface="Arial" panose="020B0604020202020204" pitchFamily="34" charset="0"/>
                <a:cs typeface="Arial" panose="020B0604020202020204" pitchFamily="34" charset="0"/>
              </a:rPr>
              <a:t>. </a:t>
            </a:r>
          </a:p>
          <a:p>
            <a:pPr algn="ctr"/>
            <a:r>
              <a:rPr lang="de-DE" sz="1800" dirty="0">
                <a:solidFill>
                  <a:schemeClr val="tx1"/>
                </a:solidFill>
                <a:latin typeface="Arial" panose="020B0604020202020204" pitchFamily="34" charset="0"/>
                <a:cs typeface="Arial" panose="020B0604020202020204" pitchFamily="34" charset="0"/>
              </a:rPr>
              <a:t>12 + 12 = 24 </a:t>
            </a:r>
          </a:p>
        </p:txBody>
      </p:sp>
      <p:pic>
        <p:nvPicPr>
          <p:cNvPr id="11" name="Grafik 10">
            <a:extLst>
              <a:ext uri="{FF2B5EF4-FFF2-40B4-BE49-F238E27FC236}">
                <a16:creationId xmlns:a16="http://schemas.microsoft.com/office/drawing/2014/main" id="{588317D0-6D3C-9AD1-4F88-FF88A6B0AE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7848127" y="3862064"/>
            <a:ext cx="1033882" cy="1217313"/>
          </a:xfrm>
          <a:prstGeom prst="rect">
            <a:avLst/>
          </a:prstGeom>
        </p:spPr>
      </p:pic>
      <p:sp>
        <p:nvSpPr>
          <p:cNvPr id="12" name="Abgerundete rechteckige Legende 11"/>
          <p:cNvSpPr/>
          <p:nvPr/>
        </p:nvSpPr>
        <p:spPr>
          <a:xfrm>
            <a:off x="5005398" y="1549400"/>
            <a:ext cx="3402005" cy="1785113"/>
          </a:xfrm>
          <a:prstGeom prst="wedgeRoundRectCallout">
            <a:avLst>
              <a:gd name="adj1" fmla="val 32617"/>
              <a:gd name="adj2" fmla="val 8045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tx1"/>
                </a:solidFill>
                <a:latin typeface="Arial" panose="020B0604020202020204" pitchFamily="34" charset="0"/>
                <a:cs typeface="Arial" panose="020B0604020202020204" pitchFamily="34" charset="0"/>
              </a:rPr>
              <a:t>8 mal 7</a:t>
            </a:r>
            <a:r>
              <a:rPr lang="de-DE" sz="1800" dirty="0">
                <a:solidFill>
                  <a:schemeClr val="tx1"/>
                </a:solidFill>
                <a:latin typeface="Arial" panose="020B0604020202020204" pitchFamily="34" charset="0"/>
                <a:cs typeface="Arial" panose="020B0604020202020204" pitchFamily="34" charset="0"/>
              </a:rPr>
              <a:t>. </a:t>
            </a:r>
          </a:p>
          <a:p>
            <a:pPr algn="ctr"/>
            <a:r>
              <a:rPr lang="de-DE" sz="1800" dirty="0">
                <a:solidFill>
                  <a:schemeClr val="tx1"/>
                </a:solidFill>
                <a:latin typeface="Arial" panose="020B0604020202020204" pitchFamily="34" charset="0"/>
                <a:cs typeface="Arial" panose="020B0604020202020204" pitchFamily="34" charset="0"/>
              </a:rPr>
              <a:t>Ich lege </a:t>
            </a:r>
            <a:r>
              <a:rPr lang="de-DE" sz="1800" b="1" dirty="0">
                <a:solidFill>
                  <a:schemeClr val="tx1"/>
                </a:solidFill>
                <a:latin typeface="Arial" panose="020B0604020202020204" pitchFamily="34" charset="0"/>
                <a:cs typeface="Arial" panose="020B0604020202020204" pitchFamily="34" charset="0"/>
              </a:rPr>
              <a:t>5 Siebener, zwei Siebener und noch einen</a:t>
            </a:r>
            <a:r>
              <a:rPr lang="de-DE" sz="1800" dirty="0">
                <a:solidFill>
                  <a:schemeClr val="tx1"/>
                </a:solidFill>
                <a:latin typeface="Arial" panose="020B0604020202020204" pitchFamily="34" charset="0"/>
                <a:cs typeface="Arial" panose="020B0604020202020204" pitchFamily="34" charset="0"/>
              </a:rPr>
              <a:t>.</a:t>
            </a:r>
          </a:p>
          <a:p>
            <a:pPr algn="ctr"/>
            <a:r>
              <a:rPr lang="de-DE" sz="1800" dirty="0">
                <a:solidFill>
                  <a:schemeClr val="tx1"/>
                </a:solidFill>
                <a:latin typeface="Arial" panose="020B0604020202020204" pitchFamily="34" charset="0"/>
                <a:cs typeface="Arial" panose="020B0604020202020204" pitchFamily="34" charset="0"/>
              </a:rPr>
              <a:t>Ich kenne </a:t>
            </a:r>
            <a:r>
              <a:rPr lang="de-DE" sz="1800" b="1" dirty="0">
                <a:solidFill>
                  <a:schemeClr val="tx1"/>
                </a:solidFill>
                <a:latin typeface="Arial" panose="020B0604020202020204" pitchFamily="34" charset="0"/>
                <a:cs typeface="Arial" panose="020B0604020202020204" pitchFamily="34" charset="0"/>
              </a:rPr>
              <a:t>7 mal 7</a:t>
            </a:r>
            <a:r>
              <a:rPr lang="de-DE" sz="1800" dirty="0">
                <a:solidFill>
                  <a:schemeClr val="tx1"/>
                </a:solidFill>
                <a:latin typeface="Arial" panose="020B0604020202020204" pitchFamily="34" charset="0"/>
                <a:cs typeface="Arial" panose="020B0604020202020204" pitchFamily="34" charset="0"/>
              </a:rPr>
              <a:t>, das sind 49. Dann noch </a:t>
            </a:r>
            <a:r>
              <a:rPr lang="de-DE" sz="1800" b="1" dirty="0">
                <a:solidFill>
                  <a:schemeClr val="tx1"/>
                </a:solidFill>
                <a:latin typeface="Arial" panose="020B0604020202020204" pitchFamily="34" charset="0"/>
                <a:cs typeface="Arial" panose="020B0604020202020204" pitchFamily="34" charset="0"/>
              </a:rPr>
              <a:t>einen Siebener dazu</a:t>
            </a:r>
            <a:r>
              <a:rPr lang="de-DE" sz="1800" dirty="0">
                <a:solidFill>
                  <a:schemeClr val="tx1"/>
                </a:solidFill>
                <a:latin typeface="Arial" panose="020B0604020202020204" pitchFamily="34" charset="0"/>
                <a:cs typeface="Arial" panose="020B0604020202020204" pitchFamily="34" charset="0"/>
              </a:rPr>
              <a:t>. </a:t>
            </a:r>
          </a:p>
        </p:txBody>
      </p:sp>
      <p:pic>
        <p:nvPicPr>
          <p:cNvPr id="14" name="Grafik 13">
            <a:extLst>
              <a:ext uri="{FF2B5EF4-FFF2-40B4-BE49-F238E27FC236}">
                <a16:creationId xmlns:a16="http://schemas.microsoft.com/office/drawing/2014/main" id="{FB30C296-1FFE-1257-1366-C42F26B115A8}"/>
              </a:ext>
            </a:extLst>
          </p:cNvPr>
          <p:cNvPicPr>
            <a:picLocks noChangeAspect="1"/>
          </p:cNvPicPr>
          <p:nvPr/>
        </p:nvPicPr>
        <p:blipFill>
          <a:blip r:embed="rId5"/>
          <a:stretch>
            <a:fillRect/>
          </a:stretch>
        </p:blipFill>
        <p:spPr>
          <a:xfrm>
            <a:off x="1655104" y="4395737"/>
            <a:ext cx="2657610" cy="1771740"/>
          </a:xfrm>
          <a:prstGeom prst="rect">
            <a:avLst/>
          </a:prstGeom>
        </p:spPr>
      </p:pic>
      <p:pic>
        <p:nvPicPr>
          <p:cNvPr id="16" name="Grafik 15">
            <a:extLst>
              <a:ext uri="{FF2B5EF4-FFF2-40B4-BE49-F238E27FC236}">
                <a16:creationId xmlns:a16="http://schemas.microsoft.com/office/drawing/2014/main" id="{DBFE17E1-767B-3223-B0BD-7DF5A8E16A55}"/>
              </a:ext>
            </a:extLst>
          </p:cNvPr>
          <p:cNvPicPr>
            <a:picLocks noChangeAspect="1"/>
          </p:cNvPicPr>
          <p:nvPr/>
        </p:nvPicPr>
        <p:blipFill>
          <a:blip r:embed="rId6"/>
          <a:stretch>
            <a:fillRect/>
          </a:stretch>
        </p:blipFill>
        <p:spPr>
          <a:xfrm>
            <a:off x="4831287" y="3228108"/>
            <a:ext cx="2208300" cy="3067083"/>
          </a:xfrm>
          <a:prstGeom prst="rect">
            <a:avLst/>
          </a:prstGeom>
        </p:spPr>
      </p:pic>
    </p:spTree>
    <p:extLst>
      <p:ext uri="{BB962C8B-B14F-4D97-AF65-F5344CB8AC3E}">
        <p14:creationId xmlns:p14="http://schemas.microsoft.com/office/powerpoint/2010/main" val="216080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7957FD1-C360-1F16-C00D-5B2F3F1C5480}"/>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848D1F0C-6B60-66D3-D2DF-DAA0746B6CE4}"/>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106" name="Textplatzhalter 2">
            <a:extLst>
              <a:ext uri="{FF2B5EF4-FFF2-40B4-BE49-F238E27FC236}">
                <a16:creationId xmlns:a16="http://schemas.microsoft.com/office/drawing/2014/main" id="{50B27F87-8F0C-D603-88D9-ECC8D58EAAD0}"/>
              </a:ext>
            </a:extLst>
          </p:cNvPr>
          <p:cNvSpPr>
            <a:spLocks noGrp="1"/>
          </p:cNvSpPr>
          <p:nvPr>
            <p:ph type="body" sz="quarter" idx="13"/>
          </p:nvPr>
        </p:nvSpPr>
        <p:spPr>
          <a:xfrm>
            <a:off x="1096266" y="1194030"/>
            <a:ext cx="7615934" cy="445628"/>
          </a:xfrm>
        </p:spPr>
        <p:txBody>
          <a:bodyPr/>
          <a:lstStyle/>
          <a:p>
            <a:r>
              <a:rPr lang="de-DE" dirty="0"/>
              <a:t>RÜCKBLICK: AUFGABEN ÜBEN NACH DEM VIERPHASENMODELL</a:t>
            </a:r>
          </a:p>
        </p:txBody>
      </p:sp>
      <p:grpSp>
        <p:nvGrpSpPr>
          <p:cNvPr id="110" name="Gruppieren 109">
            <a:extLst>
              <a:ext uri="{FF2B5EF4-FFF2-40B4-BE49-F238E27FC236}">
                <a16:creationId xmlns:a16="http://schemas.microsoft.com/office/drawing/2014/main" id="{4C083EE4-E7E8-AA6C-FA21-B722AA5D2C57}"/>
              </a:ext>
            </a:extLst>
          </p:cNvPr>
          <p:cNvGrpSpPr/>
          <p:nvPr/>
        </p:nvGrpSpPr>
        <p:grpSpPr>
          <a:xfrm>
            <a:off x="528459" y="5621490"/>
            <a:ext cx="5879151" cy="658067"/>
            <a:chOff x="528459" y="5621490"/>
            <a:chExt cx="5879151" cy="658067"/>
          </a:xfrm>
        </p:grpSpPr>
        <p:sp>
          <p:nvSpPr>
            <p:cNvPr id="112" name="Textfeld 111">
              <a:extLst>
                <a:ext uri="{FF2B5EF4-FFF2-40B4-BE49-F238E27FC236}">
                  <a16:creationId xmlns:a16="http://schemas.microsoft.com/office/drawing/2014/main" id="{189E0FF8-1152-3C4E-62CF-8C98DDB2C5B4}"/>
                </a:ext>
              </a:extLst>
            </p:cNvPr>
            <p:cNvSpPr txBox="1"/>
            <p:nvPr/>
          </p:nvSpPr>
          <p:spPr>
            <a:xfrm>
              <a:off x="528459" y="5941003"/>
              <a:ext cx="5879151" cy="338554"/>
            </a:xfrm>
            <a:prstGeom prst="rect">
              <a:avLst/>
            </a:prstGeom>
            <a:noFill/>
          </p:spPr>
          <p:txBody>
            <a:bodyPr wrap="square" rtlCol="0">
              <a:spAutoFit/>
            </a:bodyPr>
            <a:lstStyle/>
            <a:p>
              <a:r>
                <a:rPr lang="de-DE" sz="1600" b="1" dirty="0"/>
                <a:t>Falls es noch nicht klappt: </a:t>
              </a:r>
              <a:r>
                <a:rPr lang="de-DE" sz="1600" b="1" dirty="0">
                  <a:sym typeface="Wingdings" panose="05000000000000000000" pitchFamily="2" charset="2"/>
                </a:rPr>
                <a:t> zurück in die vorherige Phase</a:t>
              </a:r>
              <a:endParaRPr lang="de-DE" sz="1600" b="1" dirty="0"/>
            </a:p>
          </p:txBody>
        </p:sp>
        <p:sp>
          <p:nvSpPr>
            <p:cNvPr id="111" name="Bogen 110">
              <a:extLst>
                <a:ext uri="{FF2B5EF4-FFF2-40B4-BE49-F238E27FC236}">
                  <a16:creationId xmlns:a16="http://schemas.microsoft.com/office/drawing/2014/main" id="{49740082-A316-344E-F81F-453B77D6F46B}"/>
                </a:ext>
              </a:extLst>
            </p:cNvPr>
            <p:cNvSpPr/>
            <p:nvPr/>
          </p:nvSpPr>
          <p:spPr>
            <a:xfrm rot="10800000" flipH="1">
              <a:off x="4055496" y="5621490"/>
              <a:ext cx="1284356" cy="355309"/>
            </a:xfrm>
            <a:prstGeom prst="arc">
              <a:avLst>
                <a:gd name="adj1" fmla="val 10672298"/>
                <a:gd name="adj2" fmla="val 14227"/>
              </a:avLst>
            </a:prstGeom>
            <a:ln w="3810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sp>
        <p:nvSpPr>
          <p:cNvPr id="109" name="Rechteck 108">
            <a:extLst>
              <a:ext uri="{FF2B5EF4-FFF2-40B4-BE49-F238E27FC236}">
                <a16:creationId xmlns:a16="http://schemas.microsoft.com/office/drawing/2014/main" id="{EC82CF7F-C877-2E18-043C-87B8B5F2F0A1}"/>
              </a:ext>
            </a:extLst>
          </p:cNvPr>
          <p:cNvSpPr/>
          <p:nvPr/>
        </p:nvSpPr>
        <p:spPr>
          <a:xfrm>
            <a:off x="4664383" y="3769799"/>
            <a:ext cx="4280116" cy="2095217"/>
          </a:xfrm>
          <a:prstGeom prst="rect">
            <a:avLst/>
          </a:prstGeom>
          <a:solidFill>
            <a:srgbClr val="009999">
              <a:alpha val="24833"/>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0203101D-2613-3888-72CE-FE0345F3298A}"/>
              </a:ext>
            </a:extLst>
          </p:cNvPr>
          <p:cNvSpPr/>
          <p:nvPr/>
        </p:nvSpPr>
        <p:spPr>
          <a:xfrm>
            <a:off x="214767" y="3771325"/>
            <a:ext cx="4280116" cy="2095217"/>
          </a:xfrm>
          <a:prstGeom prst="rect">
            <a:avLst/>
          </a:prstGeom>
          <a:solidFill>
            <a:srgbClr val="737373">
              <a:alpha val="25267"/>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28E92621-5C7F-6B29-ED72-8FE9DC9DD2D3}"/>
              </a:ext>
            </a:extLst>
          </p:cNvPr>
          <p:cNvSpPr/>
          <p:nvPr/>
        </p:nvSpPr>
        <p:spPr>
          <a:xfrm>
            <a:off x="4649119" y="1616945"/>
            <a:ext cx="4280116" cy="2095217"/>
          </a:xfrm>
          <a:prstGeom prst="rect">
            <a:avLst/>
          </a:prstGeom>
          <a:solidFill>
            <a:srgbClr val="F8B44F">
              <a:alpha val="2463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81FCE6E4-7011-CCB8-8F8E-CDC974EA1781}"/>
              </a:ext>
            </a:extLst>
          </p:cNvPr>
          <p:cNvSpPr/>
          <p:nvPr/>
        </p:nvSpPr>
        <p:spPr>
          <a:xfrm>
            <a:off x="214767" y="1616945"/>
            <a:ext cx="4280116" cy="2095217"/>
          </a:xfrm>
          <a:prstGeom prst="rect">
            <a:avLst/>
          </a:prstGeom>
          <a:solidFill>
            <a:srgbClr val="CDB987">
              <a:alpha val="2477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9F1CB0B-BC01-3028-E7B6-41D25BB87FA0}"/>
              </a:ext>
            </a:extLst>
          </p:cNvPr>
          <p:cNvSpPr>
            <a:spLocks noChangeAspect="1"/>
          </p:cNvSpPr>
          <p:nvPr/>
        </p:nvSpPr>
        <p:spPr>
          <a:xfrm>
            <a:off x="352389" y="1699113"/>
            <a:ext cx="462249" cy="481529"/>
          </a:xfrm>
          <a:prstGeom prst="ellipse">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FF3452FD-304B-093D-37AD-2470B93E9716}"/>
              </a:ext>
            </a:extLst>
          </p:cNvPr>
          <p:cNvSpPr txBox="1"/>
          <p:nvPr/>
        </p:nvSpPr>
        <p:spPr>
          <a:xfrm>
            <a:off x="413730" y="1756605"/>
            <a:ext cx="524475" cy="366543"/>
          </a:xfrm>
          <a:prstGeom prst="rect">
            <a:avLst/>
          </a:prstGeom>
          <a:noFill/>
        </p:spPr>
        <p:txBody>
          <a:bodyPr wrap="square" rtlCol="0">
            <a:spAutoFit/>
          </a:bodyPr>
          <a:lstStyle/>
          <a:p>
            <a:r>
              <a:rPr lang="de-DE" dirty="0">
                <a:solidFill>
                  <a:schemeClr val="bg1"/>
                </a:solidFill>
              </a:rPr>
              <a:t>1.</a:t>
            </a:r>
          </a:p>
        </p:txBody>
      </p:sp>
      <p:grpSp>
        <p:nvGrpSpPr>
          <p:cNvPr id="35" name="Gruppieren 34">
            <a:extLst>
              <a:ext uri="{FF2B5EF4-FFF2-40B4-BE49-F238E27FC236}">
                <a16:creationId xmlns:a16="http://schemas.microsoft.com/office/drawing/2014/main" id="{F2E80153-C226-F069-472C-352BB1D1E102}"/>
              </a:ext>
            </a:extLst>
          </p:cNvPr>
          <p:cNvGrpSpPr/>
          <p:nvPr/>
        </p:nvGrpSpPr>
        <p:grpSpPr>
          <a:xfrm>
            <a:off x="2458146" y="2733226"/>
            <a:ext cx="1977001" cy="380015"/>
            <a:chOff x="2851436" y="2574898"/>
            <a:chExt cx="5475132" cy="1094738"/>
          </a:xfrm>
        </p:grpSpPr>
        <p:pic>
          <p:nvPicPr>
            <p:cNvPr id="13" name="Grafik 12">
              <a:extLst>
                <a:ext uri="{FF2B5EF4-FFF2-40B4-BE49-F238E27FC236}">
                  <a16:creationId xmlns:a16="http://schemas.microsoft.com/office/drawing/2014/main" id="{4D9B88E9-EF15-C2CA-9127-FC79E3F364FE}"/>
                </a:ext>
              </a:extLst>
            </p:cNvPr>
            <p:cNvPicPr>
              <a:picLocks noChangeAspect="1"/>
            </p:cNvPicPr>
            <p:nvPr/>
          </p:nvPicPr>
          <p:blipFill>
            <a:blip r:embed="rId3"/>
            <a:stretch>
              <a:fillRect/>
            </a:stretch>
          </p:blipFill>
          <p:spPr>
            <a:xfrm>
              <a:off x="2852878" y="2574898"/>
              <a:ext cx="5473690" cy="1094738"/>
            </a:xfrm>
            <a:prstGeom prst="rect">
              <a:avLst/>
            </a:prstGeom>
          </p:spPr>
        </p:pic>
        <p:grpSp>
          <p:nvGrpSpPr>
            <p:cNvPr id="14" name="Gruppieren 13">
              <a:extLst>
                <a:ext uri="{FF2B5EF4-FFF2-40B4-BE49-F238E27FC236}">
                  <a16:creationId xmlns:a16="http://schemas.microsoft.com/office/drawing/2014/main" id="{D0F23AA5-0844-4639-1D15-973E499082A0}"/>
                </a:ext>
              </a:extLst>
            </p:cNvPr>
            <p:cNvGrpSpPr/>
            <p:nvPr/>
          </p:nvGrpSpPr>
          <p:grpSpPr>
            <a:xfrm>
              <a:off x="2851436" y="2574899"/>
              <a:ext cx="4884234" cy="528552"/>
              <a:chOff x="3877446" y="1754288"/>
              <a:chExt cx="3054554" cy="330552"/>
            </a:xfrm>
          </p:grpSpPr>
          <p:pic>
            <p:nvPicPr>
              <p:cNvPr id="15" name="Grafik 14">
                <a:extLst>
                  <a:ext uri="{FF2B5EF4-FFF2-40B4-BE49-F238E27FC236}">
                    <a16:creationId xmlns:a16="http://schemas.microsoft.com/office/drawing/2014/main" id="{96F5923D-B6B0-B7AB-2788-DCDF7433B98B}"/>
                  </a:ext>
                </a:extLst>
              </p:cNvPr>
              <p:cNvPicPr>
                <a:picLocks noChangeAspect="1"/>
              </p:cNvPicPr>
              <p:nvPr/>
            </p:nvPicPr>
            <p:blipFill>
              <a:blip r:embed="rId4"/>
              <a:stretch>
                <a:fillRect/>
              </a:stretch>
            </p:blipFill>
            <p:spPr>
              <a:xfrm>
                <a:off x="5666392" y="1781432"/>
                <a:ext cx="288000" cy="288000"/>
              </a:xfrm>
              <a:prstGeom prst="rect">
                <a:avLst/>
              </a:prstGeom>
            </p:spPr>
          </p:pic>
          <p:pic>
            <p:nvPicPr>
              <p:cNvPr id="16" name="Grafik 15">
                <a:extLst>
                  <a:ext uri="{FF2B5EF4-FFF2-40B4-BE49-F238E27FC236}">
                    <a16:creationId xmlns:a16="http://schemas.microsoft.com/office/drawing/2014/main" id="{2C59D55D-7BF3-9487-2A41-E534B836B0CB}"/>
                  </a:ext>
                </a:extLst>
              </p:cNvPr>
              <p:cNvPicPr>
                <a:picLocks noChangeAspect="1"/>
              </p:cNvPicPr>
              <p:nvPr/>
            </p:nvPicPr>
            <p:blipFill>
              <a:blip r:embed="rId5"/>
              <a:stretch>
                <a:fillRect/>
              </a:stretch>
            </p:blipFill>
            <p:spPr>
              <a:xfrm>
                <a:off x="6318131" y="1780438"/>
                <a:ext cx="288000" cy="288000"/>
              </a:xfrm>
              <a:prstGeom prst="rect">
                <a:avLst/>
              </a:prstGeom>
            </p:spPr>
          </p:pic>
          <p:pic>
            <p:nvPicPr>
              <p:cNvPr id="17" name="Grafik 16">
                <a:extLst>
                  <a:ext uri="{FF2B5EF4-FFF2-40B4-BE49-F238E27FC236}">
                    <a16:creationId xmlns:a16="http://schemas.microsoft.com/office/drawing/2014/main" id="{DBB6863D-5F8A-AB13-9CF2-0A49772541B9}"/>
                  </a:ext>
                </a:extLst>
              </p:cNvPr>
              <p:cNvPicPr>
                <a:picLocks noChangeAspect="1"/>
              </p:cNvPicPr>
              <p:nvPr/>
            </p:nvPicPr>
            <p:blipFill>
              <a:blip r:embed="rId6"/>
              <a:stretch>
                <a:fillRect/>
              </a:stretch>
            </p:blipFill>
            <p:spPr>
              <a:xfrm>
                <a:off x="3877446" y="1754288"/>
                <a:ext cx="1721974" cy="330552"/>
              </a:xfrm>
              <a:prstGeom prst="rect">
                <a:avLst/>
              </a:prstGeom>
            </p:spPr>
          </p:pic>
          <p:pic>
            <p:nvPicPr>
              <p:cNvPr id="18" name="Grafik 17">
                <a:extLst>
                  <a:ext uri="{FF2B5EF4-FFF2-40B4-BE49-F238E27FC236}">
                    <a16:creationId xmlns:a16="http://schemas.microsoft.com/office/drawing/2014/main" id="{9AECCDED-1D63-FB2B-35E8-182DAD793F4E}"/>
                  </a:ext>
                </a:extLst>
              </p:cNvPr>
              <p:cNvPicPr>
                <a:picLocks noChangeAspect="1"/>
              </p:cNvPicPr>
              <p:nvPr/>
            </p:nvPicPr>
            <p:blipFill>
              <a:blip r:embed="rId5"/>
              <a:stretch>
                <a:fillRect/>
              </a:stretch>
            </p:blipFill>
            <p:spPr>
              <a:xfrm>
                <a:off x="6644000" y="1779408"/>
                <a:ext cx="288000" cy="288000"/>
              </a:xfrm>
              <a:prstGeom prst="rect">
                <a:avLst/>
              </a:prstGeom>
            </p:spPr>
          </p:pic>
          <p:pic>
            <p:nvPicPr>
              <p:cNvPr id="21" name="Grafik 20">
                <a:extLst>
                  <a:ext uri="{FF2B5EF4-FFF2-40B4-BE49-F238E27FC236}">
                    <a16:creationId xmlns:a16="http://schemas.microsoft.com/office/drawing/2014/main" id="{F9A186AA-7042-A2C4-4576-2B070098EE6C}"/>
                  </a:ext>
                </a:extLst>
              </p:cNvPr>
              <p:cNvPicPr>
                <a:picLocks noChangeAspect="1"/>
              </p:cNvPicPr>
              <p:nvPr/>
            </p:nvPicPr>
            <p:blipFill>
              <a:blip r:embed="rId4"/>
              <a:stretch>
                <a:fillRect/>
              </a:stretch>
            </p:blipFill>
            <p:spPr>
              <a:xfrm>
                <a:off x="5992262" y="1779408"/>
                <a:ext cx="288000" cy="288000"/>
              </a:xfrm>
              <a:prstGeom prst="rect">
                <a:avLst/>
              </a:prstGeom>
            </p:spPr>
          </p:pic>
        </p:grpSp>
        <p:pic>
          <p:nvPicPr>
            <p:cNvPr id="24" name="Grafik 23">
              <a:extLst>
                <a:ext uri="{FF2B5EF4-FFF2-40B4-BE49-F238E27FC236}">
                  <a16:creationId xmlns:a16="http://schemas.microsoft.com/office/drawing/2014/main" id="{7CA82112-5703-CE8D-765C-F3B32667A8E0}"/>
                </a:ext>
              </a:extLst>
            </p:cNvPr>
            <p:cNvPicPr>
              <a:picLocks noChangeAspect="1"/>
            </p:cNvPicPr>
            <p:nvPr/>
          </p:nvPicPr>
          <p:blipFill>
            <a:blip r:embed="rId5"/>
            <a:stretch>
              <a:fillRect/>
            </a:stretch>
          </p:blipFill>
          <p:spPr>
            <a:xfrm>
              <a:off x="7796223" y="2615068"/>
              <a:ext cx="460512" cy="460512"/>
            </a:xfrm>
            <a:prstGeom prst="rect">
              <a:avLst/>
            </a:prstGeom>
          </p:spPr>
        </p:pic>
        <p:pic>
          <p:nvPicPr>
            <p:cNvPr id="32" name="Grafik 31">
              <a:extLst>
                <a:ext uri="{FF2B5EF4-FFF2-40B4-BE49-F238E27FC236}">
                  <a16:creationId xmlns:a16="http://schemas.microsoft.com/office/drawing/2014/main" id="{FF08801F-DABA-8E61-CF36-8F14AB795621}"/>
                </a:ext>
              </a:extLst>
            </p:cNvPr>
            <p:cNvPicPr>
              <a:picLocks noChangeAspect="1"/>
            </p:cNvPicPr>
            <p:nvPr/>
          </p:nvPicPr>
          <p:blipFill>
            <a:blip r:embed="rId5"/>
            <a:stretch>
              <a:fillRect/>
            </a:stretch>
          </p:blipFill>
          <p:spPr>
            <a:xfrm>
              <a:off x="2927151" y="3149861"/>
              <a:ext cx="460512" cy="460512"/>
            </a:xfrm>
            <a:prstGeom prst="rect">
              <a:avLst/>
            </a:prstGeom>
          </p:spPr>
        </p:pic>
        <p:pic>
          <p:nvPicPr>
            <p:cNvPr id="33" name="Grafik 32">
              <a:extLst>
                <a:ext uri="{FF2B5EF4-FFF2-40B4-BE49-F238E27FC236}">
                  <a16:creationId xmlns:a16="http://schemas.microsoft.com/office/drawing/2014/main" id="{230FB106-2C9F-F9D9-4EB5-1ED20E5CD5EE}"/>
                </a:ext>
              </a:extLst>
            </p:cNvPr>
            <p:cNvPicPr>
              <a:picLocks noChangeAspect="1"/>
            </p:cNvPicPr>
            <p:nvPr/>
          </p:nvPicPr>
          <p:blipFill>
            <a:blip r:embed="rId5"/>
            <a:stretch>
              <a:fillRect/>
            </a:stretch>
          </p:blipFill>
          <p:spPr>
            <a:xfrm>
              <a:off x="3461936" y="3149861"/>
              <a:ext cx="460512" cy="460512"/>
            </a:xfrm>
            <a:prstGeom prst="rect">
              <a:avLst/>
            </a:prstGeom>
          </p:spPr>
        </p:pic>
        <p:pic>
          <p:nvPicPr>
            <p:cNvPr id="34" name="Grafik 33">
              <a:extLst>
                <a:ext uri="{FF2B5EF4-FFF2-40B4-BE49-F238E27FC236}">
                  <a16:creationId xmlns:a16="http://schemas.microsoft.com/office/drawing/2014/main" id="{5204DF2C-2986-F060-D599-8EC5F93F25C7}"/>
                </a:ext>
              </a:extLst>
            </p:cNvPr>
            <p:cNvPicPr>
              <a:picLocks noChangeAspect="1"/>
            </p:cNvPicPr>
            <p:nvPr/>
          </p:nvPicPr>
          <p:blipFill>
            <a:blip r:embed="rId5"/>
            <a:stretch>
              <a:fillRect/>
            </a:stretch>
          </p:blipFill>
          <p:spPr>
            <a:xfrm>
              <a:off x="3996721" y="3149861"/>
              <a:ext cx="460512" cy="460512"/>
            </a:xfrm>
            <a:prstGeom prst="rect">
              <a:avLst/>
            </a:prstGeom>
          </p:spPr>
        </p:pic>
      </p:grpSp>
      <p:pic>
        <p:nvPicPr>
          <p:cNvPr id="23" name="Grafik 22">
            <a:extLst>
              <a:ext uri="{FF2B5EF4-FFF2-40B4-BE49-F238E27FC236}">
                <a16:creationId xmlns:a16="http://schemas.microsoft.com/office/drawing/2014/main" id="{A1E3A17C-333A-8540-5519-1E2B2EDB691F}"/>
              </a:ext>
            </a:extLst>
          </p:cNvPr>
          <p:cNvPicPr>
            <a:picLocks noChangeAspect="1"/>
          </p:cNvPicPr>
          <p:nvPr/>
        </p:nvPicPr>
        <p:blipFill>
          <a:blip r:embed="rId7"/>
          <a:stretch>
            <a:fillRect/>
          </a:stretch>
        </p:blipFill>
        <p:spPr>
          <a:xfrm rot="21355182">
            <a:off x="2819812" y="3028790"/>
            <a:ext cx="456323" cy="679558"/>
          </a:xfrm>
          <a:prstGeom prst="rect">
            <a:avLst/>
          </a:prstGeom>
        </p:spPr>
      </p:pic>
      <p:grpSp>
        <p:nvGrpSpPr>
          <p:cNvPr id="40" name="Gruppieren 39">
            <a:extLst>
              <a:ext uri="{FF2B5EF4-FFF2-40B4-BE49-F238E27FC236}">
                <a16:creationId xmlns:a16="http://schemas.microsoft.com/office/drawing/2014/main" id="{729FA3B8-B6F9-E858-8A0D-8E4BE69FA717}"/>
              </a:ext>
            </a:extLst>
          </p:cNvPr>
          <p:cNvGrpSpPr/>
          <p:nvPr/>
        </p:nvGrpSpPr>
        <p:grpSpPr>
          <a:xfrm>
            <a:off x="2911185" y="1890816"/>
            <a:ext cx="1149000" cy="765135"/>
            <a:chOff x="3663282" y="1645356"/>
            <a:chExt cx="1206028" cy="770955"/>
          </a:xfrm>
        </p:grpSpPr>
        <p:sp>
          <p:nvSpPr>
            <p:cNvPr id="36" name="Textfeld 35">
              <a:extLst>
                <a:ext uri="{FF2B5EF4-FFF2-40B4-BE49-F238E27FC236}">
                  <a16:creationId xmlns:a16="http://schemas.microsoft.com/office/drawing/2014/main" id="{6D4A5EBB-B020-F572-0814-C83538D5A371}"/>
                </a:ext>
              </a:extLst>
            </p:cNvPr>
            <p:cNvSpPr txBox="1"/>
            <p:nvPr/>
          </p:nvSpPr>
          <p:spPr>
            <a:xfrm>
              <a:off x="3734629" y="1645356"/>
              <a:ext cx="1134681" cy="307777"/>
            </a:xfrm>
            <a:prstGeom prst="rect">
              <a:avLst/>
            </a:prstGeom>
            <a:noFill/>
          </p:spPr>
          <p:txBody>
            <a:bodyPr wrap="square" rtlCol="0">
              <a:spAutoFit/>
            </a:bodyPr>
            <a:lstStyle/>
            <a:p>
              <a:r>
                <a:rPr lang="de-DE" sz="1400" dirty="0"/>
                <a:t> 7 + 6 =</a:t>
              </a:r>
            </a:p>
          </p:txBody>
        </p:sp>
        <p:sp>
          <p:nvSpPr>
            <p:cNvPr id="37" name="Textfeld 36">
              <a:extLst>
                <a:ext uri="{FF2B5EF4-FFF2-40B4-BE49-F238E27FC236}">
                  <a16:creationId xmlns:a16="http://schemas.microsoft.com/office/drawing/2014/main" id="{2E159AF3-EFEB-B625-7012-3040B23B3A51}"/>
                </a:ext>
              </a:extLst>
            </p:cNvPr>
            <p:cNvSpPr txBox="1"/>
            <p:nvPr/>
          </p:nvSpPr>
          <p:spPr>
            <a:xfrm>
              <a:off x="3663282" y="1891074"/>
              <a:ext cx="1134681" cy="307777"/>
            </a:xfrm>
            <a:prstGeom prst="rect">
              <a:avLst/>
            </a:prstGeom>
            <a:noFill/>
          </p:spPr>
          <p:txBody>
            <a:bodyPr wrap="square" rtlCol="0">
              <a:spAutoFit/>
            </a:bodyPr>
            <a:lstStyle/>
            <a:p>
              <a:pPr algn="r"/>
              <a:r>
                <a:rPr lang="de-DE" sz="1400" dirty="0"/>
                <a:t>7 + 3 = 10</a:t>
              </a:r>
            </a:p>
          </p:txBody>
        </p:sp>
        <p:sp>
          <p:nvSpPr>
            <p:cNvPr id="38" name="Textfeld 37">
              <a:extLst>
                <a:ext uri="{FF2B5EF4-FFF2-40B4-BE49-F238E27FC236}">
                  <a16:creationId xmlns:a16="http://schemas.microsoft.com/office/drawing/2014/main" id="{66EE403A-37BE-7AC2-7455-076BAA99593B}"/>
                </a:ext>
              </a:extLst>
            </p:cNvPr>
            <p:cNvSpPr txBox="1"/>
            <p:nvPr/>
          </p:nvSpPr>
          <p:spPr>
            <a:xfrm>
              <a:off x="3665351" y="2108534"/>
              <a:ext cx="1134681" cy="307777"/>
            </a:xfrm>
            <a:prstGeom prst="rect">
              <a:avLst/>
            </a:prstGeom>
            <a:noFill/>
          </p:spPr>
          <p:txBody>
            <a:bodyPr wrap="square" rtlCol="0">
              <a:spAutoFit/>
            </a:bodyPr>
            <a:lstStyle/>
            <a:p>
              <a:pPr algn="r"/>
              <a:r>
                <a:rPr lang="de-DE" sz="1400" dirty="0"/>
                <a:t>10 + 3 = 13</a:t>
              </a:r>
            </a:p>
          </p:txBody>
        </p:sp>
      </p:grpSp>
      <p:sp>
        <p:nvSpPr>
          <p:cNvPr id="44" name="Textfeld 2">
            <a:extLst>
              <a:ext uri="{FF2B5EF4-FFF2-40B4-BE49-F238E27FC236}">
                <a16:creationId xmlns:a16="http://schemas.microsoft.com/office/drawing/2014/main" id="{A95C5F98-2B5C-09EC-3A67-CCF1A503D280}"/>
              </a:ext>
            </a:extLst>
          </p:cNvPr>
          <p:cNvSpPr txBox="1">
            <a:spLocks noChangeArrowheads="1"/>
          </p:cNvSpPr>
          <p:nvPr/>
        </p:nvSpPr>
        <p:spPr bwMode="auto">
          <a:xfrm>
            <a:off x="4627926" y="1493218"/>
            <a:ext cx="2229325" cy="232230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mit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4D52325E-4868-94BB-5888-DDB2A1C85198}"/>
              </a:ext>
            </a:extLst>
          </p:cNvPr>
          <p:cNvSpPr>
            <a:spLocks noChangeAspect="1"/>
          </p:cNvSpPr>
          <p:nvPr/>
        </p:nvSpPr>
        <p:spPr>
          <a:xfrm>
            <a:off x="4783353" y="1709702"/>
            <a:ext cx="462249" cy="481529"/>
          </a:xfrm>
          <a:prstGeom prst="ellipse">
            <a:avLst/>
          </a:prstGeom>
          <a:solidFill>
            <a:srgbClr val="F8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45">
            <a:extLst>
              <a:ext uri="{FF2B5EF4-FFF2-40B4-BE49-F238E27FC236}">
                <a16:creationId xmlns:a16="http://schemas.microsoft.com/office/drawing/2014/main" id="{92D823B1-3393-C984-5BA5-AF90FC56D1EA}"/>
              </a:ext>
            </a:extLst>
          </p:cNvPr>
          <p:cNvSpPr txBox="1"/>
          <p:nvPr/>
        </p:nvSpPr>
        <p:spPr>
          <a:xfrm>
            <a:off x="4844694" y="1767194"/>
            <a:ext cx="524475" cy="366543"/>
          </a:xfrm>
          <a:prstGeom prst="rect">
            <a:avLst/>
          </a:prstGeom>
          <a:noFill/>
        </p:spPr>
        <p:txBody>
          <a:bodyPr wrap="square" rtlCol="0">
            <a:spAutoFit/>
          </a:bodyPr>
          <a:lstStyle/>
          <a:p>
            <a:r>
              <a:rPr lang="de-DE" dirty="0">
                <a:solidFill>
                  <a:schemeClr val="bg1"/>
                </a:solidFill>
              </a:rPr>
              <a:t>2.</a:t>
            </a:r>
          </a:p>
        </p:txBody>
      </p:sp>
      <p:grpSp>
        <p:nvGrpSpPr>
          <p:cNvPr id="72" name="Gruppieren 71">
            <a:extLst>
              <a:ext uri="{FF2B5EF4-FFF2-40B4-BE49-F238E27FC236}">
                <a16:creationId xmlns:a16="http://schemas.microsoft.com/office/drawing/2014/main" id="{FE09B12F-1056-36DE-1073-D56F10824702}"/>
              </a:ext>
            </a:extLst>
          </p:cNvPr>
          <p:cNvGrpSpPr>
            <a:grpSpLocks noChangeAspect="1"/>
          </p:cNvGrpSpPr>
          <p:nvPr/>
        </p:nvGrpSpPr>
        <p:grpSpPr>
          <a:xfrm>
            <a:off x="6908213" y="1956521"/>
            <a:ext cx="2006966" cy="1653970"/>
            <a:chOff x="3057029" y="2822628"/>
            <a:chExt cx="4040937" cy="3330196"/>
          </a:xfrm>
        </p:grpSpPr>
        <p:pic>
          <p:nvPicPr>
            <p:cNvPr id="66" name="Grafik 65">
              <a:extLst>
                <a:ext uri="{FF2B5EF4-FFF2-40B4-BE49-F238E27FC236}">
                  <a16:creationId xmlns:a16="http://schemas.microsoft.com/office/drawing/2014/main" id="{FA2C9436-3E62-0F27-F657-4C060D5684AB}"/>
                </a:ext>
              </a:extLst>
            </p:cNvPr>
            <p:cNvPicPr>
              <a:picLocks noChangeAspect="1"/>
            </p:cNvPicPr>
            <p:nvPr/>
          </p:nvPicPr>
          <p:blipFill>
            <a:blip r:embed="rId8"/>
            <a:stretch>
              <a:fillRect/>
            </a:stretch>
          </p:blipFill>
          <p:spPr>
            <a:xfrm>
              <a:off x="3057029" y="2822628"/>
              <a:ext cx="2932765" cy="3330196"/>
            </a:xfrm>
            <a:prstGeom prst="rect">
              <a:avLst/>
            </a:prstGeom>
          </p:spPr>
        </p:pic>
        <p:grpSp>
          <p:nvGrpSpPr>
            <p:cNvPr id="47" name="Gruppieren 46">
              <a:extLst>
                <a:ext uri="{FF2B5EF4-FFF2-40B4-BE49-F238E27FC236}">
                  <a16:creationId xmlns:a16="http://schemas.microsoft.com/office/drawing/2014/main" id="{7AA2AADE-813D-0306-AD1F-6978A152B7E6}"/>
                </a:ext>
              </a:extLst>
            </p:cNvPr>
            <p:cNvGrpSpPr>
              <a:grpSpLocks noChangeAspect="1"/>
            </p:cNvGrpSpPr>
            <p:nvPr/>
          </p:nvGrpSpPr>
          <p:grpSpPr>
            <a:xfrm rot="10800000">
              <a:off x="3475087" y="4219561"/>
              <a:ext cx="900366" cy="298781"/>
              <a:chOff x="2851437" y="2574898"/>
              <a:chExt cx="5475132" cy="1889953"/>
            </a:xfrm>
          </p:grpSpPr>
          <p:pic>
            <p:nvPicPr>
              <p:cNvPr id="54" name="Grafik 53">
                <a:extLst>
                  <a:ext uri="{FF2B5EF4-FFF2-40B4-BE49-F238E27FC236}">
                    <a16:creationId xmlns:a16="http://schemas.microsoft.com/office/drawing/2014/main" id="{1E16F08C-6BC3-9199-B85E-E5F1F575798E}"/>
                  </a:ext>
                </a:extLst>
              </p:cNvPr>
              <p:cNvPicPr>
                <a:picLocks noChangeAspect="1"/>
              </p:cNvPicPr>
              <p:nvPr/>
            </p:nvPicPr>
            <p:blipFill>
              <a:blip r:embed="rId3"/>
              <a:stretch>
                <a:fillRect/>
              </a:stretch>
            </p:blipFill>
            <p:spPr>
              <a:xfrm>
                <a:off x="2852878" y="2574904"/>
                <a:ext cx="5473691" cy="1094737"/>
              </a:xfrm>
              <a:prstGeom prst="rect">
                <a:avLst/>
              </a:prstGeom>
            </p:spPr>
          </p:pic>
          <p:grpSp>
            <p:nvGrpSpPr>
              <p:cNvPr id="55" name="Gruppieren 54">
                <a:extLst>
                  <a:ext uri="{FF2B5EF4-FFF2-40B4-BE49-F238E27FC236}">
                    <a16:creationId xmlns:a16="http://schemas.microsoft.com/office/drawing/2014/main" id="{79C20A1E-0744-638B-CEE2-D33B21D95E58}"/>
                  </a:ext>
                </a:extLst>
              </p:cNvPr>
              <p:cNvGrpSpPr/>
              <p:nvPr/>
            </p:nvGrpSpPr>
            <p:grpSpPr>
              <a:xfrm>
                <a:off x="2851437" y="2574898"/>
                <a:ext cx="4418223" cy="1738395"/>
                <a:chOff x="3877446" y="1754288"/>
                <a:chExt cx="2763115" cy="1087178"/>
              </a:xfrm>
            </p:grpSpPr>
            <p:pic>
              <p:nvPicPr>
                <p:cNvPr id="60" name="Grafik 59">
                  <a:extLst>
                    <a:ext uri="{FF2B5EF4-FFF2-40B4-BE49-F238E27FC236}">
                      <a16:creationId xmlns:a16="http://schemas.microsoft.com/office/drawing/2014/main" id="{A51C3191-9123-7C07-BF60-64D5E8EA91DC}"/>
                    </a:ext>
                  </a:extLst>
                </p:cNvPr>
                <p:cNvPicPr>
                  <a:picLocks noChangeAspect="1"/>
                </p:cNvPicPr>
                <p:nvPr/>
              </p:nvPicPr>
              <p:blipFill>
                <a:blip r:embed="rId4"/>
                <a:stretch>
                  <a:fillRect/>
                </a:stretch>
              </p:blipFill>
              <p:spPr>
                <a:xfrm>
                  <a:off x="5666392" y="1781432"/>
                  <a:ext cx="288000" cy="288000"/>
                </a:xfrm>
                <a:prstGeom prst="rect">
                  <a:avLst/>
                </a:prstGeom>
              </p:spPr>
            </p:pic>
            <p:pic>
              <p:nvPicPr>
                <p:cNvPr id="61" name="Grafik 60">
                  <a:extLst>
                    <a:ext uri="{FF2B5EF4-FFF2-40B4-BE49-F238E27FC236}">
                      <a16:creationId xmlns:a16="http://schemas.microsoft.com/office/drawing/2014/main" id="{8313754E-D8D7-9060-B2E9-CC44F702F274}"/>
                    </a:ext>
                  </a:extLst>
                </p:cNvPr>
                <p:cNvPicPr>
                  <a:picLocks noChangeAspect="1"/>
                </p:cNvPicPr>
                <p:nvPr/>
              </p:nvPicPr>
              <p:blipFill>
                <a:blip r:embed="rId5"/>
                <a:stretch>
                  <a:fillRect/>
                </a:stretch>
              </p:blipFill>
              <p:spPr>
                <a:xfrm>
                  <a:off x="6001832" y="2502782"/>
                  <a:ext cx="288000" cy="288000"/>
                </a:xfrm>
                <a:prstGeom prst="rect">
                  <a:avLst/>
                </a:prstGeom>
              </p:spPr>
            </p:pic>
            <p:pic>
              <p:nvPicPr>
                <p:cNvPr id="62" name="Grafik 61">
                  <a:extLst>
                    <a:ext uri="{FF2B5EF4-FFF2-40B4-BE49-F238E27FC236}">
                      <a16:creationId xmlns:a16="http://schemas.microsoft.com/office/drawing/2014/main" id="{27D63119-FE30-F73E-83B8-5F26309288E8}"/>
                    </a:ext>
                  </a:extLst>
                </p:cNvPr>
                <p:cNvPicPr>
                  <a:picLocks noChangeAspect="1"/>
                </p:cNvPicPr>
                <p:nvPr/>
              </p:nvPicPr>
              <p:blipFill>
                <a:blip r:embed="rId6"/>
                <a:stretch>
                  <a:fillRect/>
                </a:stretch>
              </p:blipFill>
              <p:spPr>
                <a:xfrm>
                  <a:off x="3877446" y="1754288"/>
                  <a:ext cx="1721974" cy="330552"/>
                </a:xfrm>
                <a:prstGeom prst="rect">
                  <a:avLst/>
                </a:prstGeom>
              </p:spPr>
            </p:pic>
            <p:pic>
              <p:nvPicPr>
                <p:cNvPr id="63" name="Grafik 62">
                  <a:extLst>
                    <a:ext uri="{FF2B5EF4-FFF2-40B4-BE49-F238E27FC236}">
                      <a16:creationId xmlns:a16="http://schemas.microsoft.com/office/drawing/2014/main" id="{F7699591-3FC9-0C38-B2AC-445ACF3031F1}"/>
                    </a:ext>
                  </a:extLst>
                </p:cNvPr>
                <p:cNvPicPr>
                  <a:picLocks noChangeAspect="1"/>
                </p:cNvPicPr>
                <p:nvPr/>
              </p:nvPicPr>
              <p:blipFill>
                <a:blip r:embed="rId5"/>
                <a:stretch>
                  <a:fillRect/>
                </a:stretch>
              </p:blipFill>
              <p:spPr>
                <a:xfrm>
                  <a:off x="6352561" y="2553467"/>
                  <a:ext cx="288000" cy="287999"/>
                </a:xfrm>
                <a:prstGeom prst="rect">
                  <a:avLst/>
                </a:prstGeom>
              </p:spPr>
            </p:pic>
            <p:pic>
              <p:nvPicPr>
                <p:cNvPr id="64" name="Grafik 63">
                  <a:extLst>
                    <a:ext uri="{FF2B5EF4-FFF2-40B4-BE49-F238E27FC236}">
                      <a16:creationId xmlns:a16="http://schemas.microsoft.com/office/drawing/2014/main" id="{AA18FE3C-FBAC-279C-C2D1-7D96955CA821}"/>
                    </a:ext>
                  </a:extLst>
                </p:cNvPr>
                <p:cNvPicPr>
                  <a:picLocks noChangeAspect="1"/>
                </p:cNvPicPr>
                <p:nvPr/>
              </p:nvPicPr>
              <p:blipFill>
                <a:blip r:embed="rId4"/>
                <a:stretch>
                  <a:fillRect/>
                </a:stretch>
              </p:blipFill>
              <p:spPr>
                <a:xfrm>
                  <a:off x="5992262" y="1779408"/>
                  <a:ext cx="288000" cy="288000"/>
                </a:xfrm>
                <a:prstGeom prst="rect">
                  <a:avLst/>
                </a:prstGeom>
              </p:spPr>
            </p:pic>
          </p:grpSp>
          <p:pic>
            <p:nvPicPr>
              <p:cNvPr id="56" name="Grafik 55">
                <a:extLst>
                  <a:ext uri="{FF2B5EF4-FFF2-40B4-BE49-F238E27FC236}">
                    <a16:creationId xmlns:a16="http://schemas.microsoft.com/office/drawing/2014/main" id="{13CF0DCC-99C6-E775-E26C-0064A26A075C}"/>
                  </a:ext>
                </a:extLst>
              </p:cNvPr>
              <p:cNvPicPr>
                <a:picLocks noChangeAspect="1"/>
              </p:cNvPicPr>
              <p:nvPr/>
            </p:nvPicPr>
            <p:blipFill>
              <a:blip r:embed="rId5"/>
              <a:stretch>
                <a:fillRect/>
              </a:stretch>
            </p:blipFill>
            <p:spPr>
              <a:xfrm>
                <a:off x="7372057" y="3866239"/>
                <a:ext cx="460512" cy="460514"/>
              </a:xfrm>
              <a:prstGeom prst="rect">
                <a:avLst/>
              </a:prstGeom>
            </p:spPr>
          </p:pic>
          <p:pic>
            <p:nvPicPr>
              <p:cNvPr id="57" name="Grafik 56">
                <a:extLst>
                  <a:ext uri="{FF2B5EF4-FFF2-40B4-BE49-F238E27FC236}">
                    <a16:creationId xmlns:a16="http://schemas.microsoft.com/office/drawing/2014/main" id="{C7AAB6E8-B7CA-BBD2-322D-3CDA990F6586}"/>
                  </a:ext>
                </a:extLst>
              </p:cNvPr>
              <p:cNvPicPr>
                <a:picLocks noChangeAspect="1"/>
              </p:cNvPicPr>
              <p:nvPr/>
            </p:nvPicPr>
            <p:blipFill>
              <a:blip r:embed="rId5"/>
              <a:stretch>
                <a:fillRect/>
              </a:stretch>
            </p:blipFill>
            <p:spPr>
              <a:xfrm>
                <a:off x="4382774" y="3602325"/>
                <a:ext cx="460512" cy="460514"/>
              </a:xfrm>
              <a:prstGeom prst="rect">
                <a:avLst/>
              </a:prstGeom>
            </p:spPr>
          </p:pic>
          <p:pic>
            <p:nvPicPr>
              <p:cNvPr id="58" name="Grafik 57">
                <a:extLst>
                  <a:ext uri="{FF2B5EF4-FFF2-40B4-BE49-F238E27FC236}">
                    <a16:creationId xmlns:a16="http://schemas.microsoft.com/office/drawing/2014/main" id="{7EBF7AE5-C93B-07C7-7F64-1659E60D6853}"/>
                  </a:ext>
                </a:extLst>
              </p:cNvPr>
              <p:cNvPicPr>
                <a:picLocks noChangeAspect="1"/>
              </p:cNvPicPr>
              <p:nvPr/>
            </p:nvPicPr>
            <p:blipFill>
              <a:blip r:embed="rId5"/>
              <a:stretch>
                <a:fillRect/>
              </a:stretch>
            </p:blipFill>
            <p:spPr>
              <a:xfrm>
                <a:off x="4122910" y="4004337"/>
                <a:ext cx="460512" cy="460514"/>
              </a:xfrm>
              <a:prstGeom prst="rect">
                <a:avLst/>
              </a:prstGeom>
            </p:spPr>
          </p:pic>
          <p:pic>
            <p:nvPicPr>
              <p:cNvPr id="59" name="Grafik 58">
                <a:extLst>
                  <a:ext uri="{FF2B5EF4-FFF2-40B4-BE49-F238E27FC236}">
                    <a16:creationId xmlns:a16="http://schemas.microsoft.com/office/drawing/2014/main" id="{81382F1C-CEF9-D2EB-C741-EDD2F8BF506A}"/>
                  </a:ext>
                </a:extLst>
              </p:cNvPr>
              <p:cNvPicPr>
                <a:picLocks noChangeAspect="1"/>
              </p:cNvPicPr>
              <p:nvPr/>
            </p:nvPicPr>
            <p:blipFill>
              <a:blip r:embed="rId5"/>
              <a:stretch>
                <a:fillRect/>
              </a:stretch>
            </p:blipFill>
            <p:spPr>
              <a:xfrm>
                <a:off x="4798716" y="3952734"/>
                <a:ext cx="460512" cy="460514"/>
              </a:xfrm>
              <a:prstGeom prst="rect">
                <a:avLst/>
              </a:prstGeom>
            </p:spPr>
          </p:pic>
        </p:grpSp>
        <p:sp>
          <p:nvSpPr>
            <p:cNvPr id="69" name="Abgerundete rechteckige Legende 68">
              <a:extLst>
                <a:ext uri="{FF2B5EF4-FFF2-40B4-BE49-F238E27FC236}">
                  <a16:creationId xmlns:a16="http://schemas.microsoft.com/office/drawing/2014/main" id="{AF400D54-35A3-50F8-CFE1-FD7E172C613B}"/>
                </a:ext>
              </a:extLst>
            </p:cNvPr>
            <p:cNvSpPr/>
            <p:nvPr/>
          </p:nvSpPr>
          <p:spPr>
            <a:xfrm>
              <a:off x="5620639" y="2846844"/>
              <a:ext cx="1413377" cy="1064019"/>
            </a:xfrm>
            <a:prstGeom prst="wedgeRoundRectCallout">
              <a:avLst>
                <a:gd name="adj1" fmla="val -75646"/>
                <a:gd name="adj2" fmla="val -16420"/>
                <a:gd name="adj3" fmla="val 16667"/>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0" name="Textfeld 69">
              <a:extLst>
                <a:ext uri="{FF2B5EF4-FFF2-40B4-BE49-F238E27FC236}">
                  <a16:creationId xmlns:a16="http://schemas.microsoft.com/office/drawing/2014/main" id="{9D364112-9519-7AC0-FD57-8B018BC54B99}"/>
                </a:ext>
              </a:extLst>
            </p:cNvPr>
            <p:cNvSpPr txBox="1"/>
            <p:nvPr/>
          </p:nvSpPr>
          <p:spPr>
            <a:xfrm>
              <a:off x="5620639" y="2857310"/>
              <a:ext cx="1477327" cy="1115451"/>
            </a:xfrm>
            <a:prstGeom prst="rect">
              <a:avLst/>
            </a:prstGeom>
            <a:noFill/>
          </p:spPr>
          <p:txBody>
            <a:bodyPr wrap="square" rtlCol="0">
              <a:spAutoFit/>
            </a:bodyPr>
            <a:lstStyle/>
            <a:p>
              <a:pPr algn="ctr"/>
              <a:r>
                <a:rPr lang="de-DE" sz="600" dirty="0"/>
                <a:t>Dann legst du noch 6 Plättchen dazu, 3 Rote bis der Zehner voll ist.</a:t>
              </a:r>
            </a:p>
          </p:txBody>
        </p:sp>
      </p:grpSp>
      <p:sp>
        <p:nvSpPr>
          <p:cNvPr id="3" name="Oval 2">
            <a:extLst>
              <a:ext uri="{FF2B5EF4-FFF2-40B4-BE49-F238E27FC236}">
                <a16:creationId xmlns:a16="http://schemas.microsoft.com/office/drawing/2014/main" id="{846450F8-5D1B-165E-7577-9311053125D4}"/>
              </a:ext>
            </a:extLst>
          </p:cNvPr>
          <p:cNvSpPr>
            <a:spLocks noChangeAspect="1"/>
          </p:cNvSpPr>
          <p:nvPr/>
        </p:nvSpPr>
        <p:spPr>
          <a:xfrm>
            <a:off x="352389" y="3852379"/>
            <a:ext cx="462249" cy="48152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63E5F997-62C1-204D-4706-C9274FCE9047}"/>
              </a:ext>
            </a:extLst>
          </p:cNvPr>
          <p:cNvSpPr txBox="1"/>
          <p:nvPr/>
        </p:nvSpPr>
        <p:spPr>
          <a:xfrm>
            <a:off x="413730" y="3909871"/>
            <a:ext cx="524475" cy="366543"/>
          </a:xfrm>
          <a:prstGeom prst="rect">
            <a:avLst/>
          </a:prstGeom>
          <a:noFill/>
        </p:spPr>
        <p:txBody>
          <a:bodyPr wrap="square" rtlCol="0">
            <a:spAutoFit/>
          </a:bodyPr>
          <a:lstStyle/>
          <a:p>
            <a:r>
              <a:rPr lang="de-DE" dirty="0">
                <a:solidFill>
                  <a:schemeClr val="bg1"/>
                </a:solidFill>
              </a:rPr>
              <a:t>3.</a:t>
            </a:r>
          </a:p>
        </p:txBody>
      </p:sp>
      <p:grpSp>
        <p:nvGrpSpPr>
          <p:cNvPr id="11" name="Gruppieren 10">
            <a:extLst>
              <a:ext uri="{FF2B5EF4-FFF2-40B4-BE49-F238E27FC236}">
                <a16:creationId xmlns:a16="http://schemas.microsoft.com/office/drawing/2014/main" id="{354F5687-5579-1EAB-36CA-B18828905B2A}"/>
              </a:ext>
            </a:extLst>
          </p:cNvPr>
          <p:cNvGrpSpPr>
            <a:grpSpLocks noChangeAspect="1"/>
          </p:cNvGrpSpPr>
          <p:nvPr/>
        </p:nvGrpSpPr>
        <p:grpSpPr>
          <a:xfrm>
            <a:off x="2390688" y="4022504"/>
            <a:ext cx="2076749" cy="1739000"/>
            <a:chOff x="3057029" y="2822628"/>
            <a:chExt cx="3976988" cy="3330196"/>
          </a:xfrm>
        </p:grpSpPr>
        <p:pic>
          <p:nvPicPr>
            <p:cNvPr id="12" name="Grafik 11">
              <a:extLst>
                <a:ext uri="{FF2B5EF4-FFF2-40B4-BE49-F238E27FC236}">
                  <a16:creationId xmlns:a16="http://schemas.microsoft.com/office/drawing/2014/main" id="{07EAD5F7-73F9-B392-D101-4CFD8C2D22B5}"/>
                </a:ext>
              </a:extLst>
            </p:cNvPr>
            <p:cNvPicPr>
              <a:picLocks noChangeAspect="1"/>
            </p:cNvPicPr>
            <p:nvPr/>
          </p:nvPicPr>
          <p:blipFill>
            <a:blip r:embed="rId8"/>
            <a:stretch>
              <a:fillRect/>
            </a:stretch>
          </p:blipFill>
          <p:spPr>
            <a:xfrm>
              <a:off x="3057029" y="2822628"/>
              <a:ext cx="2932765" cy="3330196"/>
            </a:xfrm>
            <a:prstGeom prst="rect">
              <a:avLst/>
            </a:prstGeom>
          </p:spPr>
        </p:pic>
        <p:grpSp>
          <p:nvGrpSpPr>
            <p:cNvPr id="19" name="Gruppieren 18">
              <a:extLst>
                <a:ext uri="{FF2B5EF4-FFF2-40B4-BE49-F238E27FC236}">
                  <a16:creationId xmlns:a16="http://schemas.microsoft.com/office/drawing/2014/main" id="{4D708499-8633-D3A4-9EEC-D3ACC39F470E}"/>
                </a:ext>
              </a:extLst>
            </p:cNvPr>
            <p:cNvGrpSpPr>
              <a:grpSpLocks noChangeAspect="1"/>
            </p:cNvGrpSpPr>
            <p:nvPr/>
          </p:nvGrpSpPr>
          <p:grpSpPr>
            <a:xfrm rot="10800000">
              <a:off x="3475087" y="4219561"/>
              <a:ext cx="900366" cy="298781"/>
              <a:chOff x="2851437" y="2574898"/>
              <a:chExt cx="5475132" cy="1889953"/>
            </a:xfrm>
          </p:grpSpPr>
          <p:pic>
            <p:nvPicPr>
              <p:cNvPr id="25" name="Grafik 24">
                <a:extLst>
                  <a:ext uri="{FF2B5EF4-FFF2-40B4-BE49-F238E27FC236}">
                    <a16:creationId xmlns:a16="http://schemas.microsoft.com/office/drawing/2014/main" id="{BB38104C-4B07-36A1-B839-C5C925B62181}"/>
                  </a:ext>
                </a:extLst>
              </p:cNvPr>
              <p:cNvPicPr>
                <a:picLocks noChangeAspect="1"/>
              </p:cNvPicPr>
              <p:nvPr/>
            </p:nvPicPr>
            <p:blipFill>
              <a:blip r:embed="rId3"/>
              <a:stretch>
                <a:fillRect/>
              </a:stretch>
            </p:blipFill>
            <p:spPr>
              <a:xfrm>
                <a:off x="2852878" y="2574904"/>
                <a:ext cx="5473691" cy="1094737"/>
              </a:xfrm>
              <a:prstGeom prst="rect">
                <a:avLst/>
              </a:prstGeom>
            </p:spPr>
          </p:pic>
          <p:grpSp>
            <p:nvGrpSpPr>
              <p:cNvPr id="26" name="Gruppieren 25">
                <a:extLst>
                  <a:ext uri="{FF2B5EF4-FFF2-40B4-BE49-F238E27FC236}">
                    <a16:creationId xmlns:a16="http://schemas.microsoft.com/office/drawing/2014/main" id="{001CCEDE-FEC2-347D-20C9-062C1465A158}"/>
                  </a:ext>
                </a:extLst>
              </p:cNvPr>
              <p:cNvGrpSpPr/>
              <p:nvPr/>
            </p:nvGrpSpPr>
            <p:grpSpPr>
              <a:xfrm>
                <a:off x="2851437" y="2574898"/>
                <a:ext cx="4418223" cy="1738395"/>
                <a:chOff x="3877446" y="1754288"/>
                <a:chExt cx="2763115" cy="1087178"/>
              </a:xfrm>
            </p:grpSpPr>
            <p:pic>
              <p:nvPicPr>
                <p:cNvPr id="31" name="Grafik 30">
                  <a:extLst>
                    <a:ext uri="{FF2B5EF4-FFF2-40B4-BE49-F238E27FC236}">
                      <a16:creationId xmlns:a16="http://schemas.microsoft.com/office/drawing/2014/main" id="{8A2AC280-DD0D-5505-3947-5C1271B3A085}"/>
                    </a:ext>
                  </a:extLst>
                </p:cNvPr>
                <p:cNvPicPr>
                  <a:picLocks noChangeAspect="1"/>
                </p:cNvPicPr>
                <p:nvPr/>
              </p:nvPicPr>
              <p:blipFill>
                <a:blip r:embed="rId4"/>
                <a:stretch>
                  <a:fillRect/>
                </a:stretch>
              </p:blipFill>
              <p:spPr>
                <a:xfrm>
                  <a:off x="5666392" y="1781432"/>
                  <a:ext cx="288000" cy="288000"/>
                </a:xfrm>
                <a:prstGeom prst="rect">
                  <a:avLst/>
                </a:prstGeom>
              </p:spPr>
            </p:pic>
            <p:pic>
              <p:nvPicPr>
                <p:cNvPr id="39" name="Grafik 38">
                  <a:extLst>
                    <a:ext uri="{FF2B5EF4-FFF2-40B4-BE49-F238E27FC236}">
                      <a16:creationId xmlns:a16="http://schemas.microsoft.com/office/drawing/2014/main" id="{650DC85B-73FE-3503-619E-9D8B46D0B12A}"/>
                    </a:ext>
                  </a:extLst>
                </p:cNvPr>
                <p:cNvPicPr>
                  <a:picLocks noChangeAspect="1"/>
                </p:cNvPicPr>
                <p:nvPr/>
              </p:nvPicPr>
              <p:blipFill>
                <a:blip r:embed="rId5"/>
                <a:stretch>
                  <a:fillRect/>
                </a:stretch>
              </p:blipFill>
              <p:spPr>
                <a:xfrm>
                  <a:off x="6001832" y="2502782"/>
                  <a:ext cx="288000" cy="288000"/>
                </a:xfrm>
                <a:prstGeom prst="rect">
                  <a:avLst/>
                </a:prstGeom>
              </p:spPr>
            </p:pic>
            <p:pic>
              <p:nvPicPr>
                <p:cNvPr id="43" name="Grafik 42">
                  <a:extLst>
                    <a:ext uri="{FF2B5EF4-FFF2-40B4-BE49-F238E27FC236}">
                      <a16:creationId xmlns:a16="http://schemas.microsoft.com/office/drawing/2014/main" id="{6782942F-19E5-D917-8998-5B5025A08BFC}"/>
                    </a:ext>
                  </a:extLst>
                </p:cNvPr>
                <p:cNvPicPr>
                  <a:picLocks noChangeAspect="1"/>
                </p:cNvPicPr>
                <p:nvPr/>
              </p:nvPicPr>
              <p:blipFill>
                <a:blip r:embed="rId6"/>
                <a:stretch>
                  <a:fillRect/>
                </a:stretch>
              </p:blipFill>
              <p:spPr>
                <a:xfrm>
                  <a:off x="3877446" y="1754288"/>
                  <a:ext cx="1721974" cy="330552"/>
                </a:xfrm>
                <a:prstGeom prst="rect">
                  <a:avLst/>
                </a:prstGeom>
              </p:spPr>
            </p:pic>
            <p:pic>
              <p:nvPicPr>
                <p:cNvPr id="48" name="Grafik 47">
                  <a:extLst>
                    <a:ext uri="{FF2B5EF4-FFF2-40B4-BE49-F238E27FC236}">
                      <a16:creationId xmlns:a16="http://schemas.microsoft.com/office/drawing/2014/main" id="{3DB92ACA-5273-0E9D-65C5-AC7B2C8D94A6}"/>
                    </a:ext>
                  </a:extLst>
                </p:cNvPr>
                <p:cNvPicPr>
                  <a:picLocks noChangeAspect="1"/>
                </p:cNvPicPr>
                <p:nvPr/>
              </p:nvPicPr>
              <p:blipFill>
                <a:blip r:embed="rId5"/>
                <a:stretch>
                  <a:fillRect/>
                </a:stretch>
              </p:blipFill>
              <p:spPr>
                <a:xfrm>
                  <a:off x="6352561" y="2553467"/>
                  <a:ext cx="288000" cy="287999"/>
                </a:xfrm>
                <a:prstGeom prst="rect">
                  <a:avLst/>
                </a:prstGeom>
              </p:spPr>
            </p:pic>
            <p:pic>
              <p:nvPicPr>
                <p:cNvPr id="49" name="Grafik 48">
                  <a:extLst>
                    <a:ext uri="{FF2B5EF4-FFF2-40B4-BE49-F238E27FC236}">
                      <a16:creationId xmlns:a16="http://schemas.microsoft.com/office/drawing/2014/main" id="{AA1ABCB6-4AB6-538F-9AB0-A2257E2C2980}"/>
                    </a:ext>
                  </a:extLst>
                </p:cNvPr>
                <p:cNvPicPr>
                  <a:picLocks noChangeAspect="1"/>
                </p:cNvPicPr>
                <p:nvPr/>
              </p:nvPicPr>
              <p:blipFill>
                <a:blip r:embed="rId4"/>
                <a:stretch>
                  <a:fillRect/>
                </a:stretch>
              </p:blipFill>
              <p:spPr>
                <a:xfrm>
                  <a:off x="5992262" y="1779408"/>
                  <a:ext cx="288000" cy="288000"/>
                </a:xfrm>
                <a:prstGeom prst="rect">
                  <a:avLst/>
                </a:prstGeom>
              </p:spPr>
            </p:pic>
          </p:grpSp>
          <p:pic>
            <p:nvPicPr>
              <p:cNvPr id="27" name="Grafik 26">
                <a:extLst>
                  <a:ext uri="{FF2B5EF4-FFF2-40B4-BE49-F238E27FC236}">
                    <a16:creationId xmlns:a16="http://schemas.microsoft.com/office/drawing/2014/main" id="{00E9B1E0-C8DC-70B1-B38E-963F642FEDFF}"/>
                  </a:ext>
                </a:extLst>
              </p:cNvPr>
              <p:cNvPicPr>
                <a:picLocks noChangeAspect="1"/>
              </p:cNvPicPr>
              <p:nvPr/>
            </p:nvPicPr>
            <p:blipFill>
              <a:blip r:embed="rId5"/>
              <a:stretch>
                <a:fillRect/>
              </a:stretch>
            </p:blipFill>
            <p:spPr>
              <a:xfrm>
                <a:off x="7372057" y="3866239"/>
                <a:ext cx="460512" cy="460514"/>
              </a:xfrm>
              <a:prstGeom prst="rect">
                <a:avLst/>
              </a:prstGeom>
            </p:spPr>
          </p:pic>
          <p:pic>
            <p:nvPicPr>
              <p:cNvPr id="28" name="Grafik 27">
                <a:extLst>
                  <a:ext uri="{FF2B5EF4-FFF2-40B4-BE49-F238E27FC236}">
                    <a16:creationId xmlns:a16="http://schemas.microsoft.com/office/drawing/2014/main" id="{0BC403F8-B858-EBCE-359B-2468C38E2851}"/>
                  </a:ext>
                </a:extLst>
              </p:cNvPr>
              <p:cNvPicPr>
                <a:picLocks noChangeAspect="1"/>
              </p:cNvPicPr>
              <p:nvPr/>
            </p:nvPicPr>
            <p:blipFill>
              <a:blip r:embed="rId5"/>
              <a:stretch>
                <a:fillRect/>
              </a:stretch>
            </p:blipFill>
            <p:spPr>
              <a:xfrm>
                <a:off x="4382774" y="3602325"/>
                <a:ext cx="460512" cy="460514"/>
              </a:xfrm>
              <a:prstGeom prst="rect">
                <a:avLst/>
              </a:prstGeom>
            </p:spPr>
          </p:pic>
          <p:pic>
            <p:nvPicPr>
              <p:cNvPr id="29" name="Grafik 28">
                <a:extLst>
                  <a:ext uri="{FF2B5EF4-FFF2-40B4-BE49-F238E27FC236}">
                    <a16:creationId xmlns:a16="http://schemas.microsoft.com/office/drawing/2014/main" id="{D9174AC7-D24B-B14B-375C-FB97BD4B9728}"/>
                  </a:ext>
                </a:extLst>
              </p:cNvPr>
              <p:cNvPicPr>
                <a:picLocks noChangeAspect="1"/>
              </p:cNvPicPr>
              <p:nvPr/>
            </p:nvPicPr>
            <p:blipFill>
              <a:blip r:embed="rId5"/>
              <a:stretch>
                <a:fillRect/>
              </a:stretch>
            </p:blipFill>
            <p:spPr>
              <a:xfrm>
                <a:off x="4122910" y="4004337"/>
                <a:ext cx="460512" cy="460514"/>
              </a:xfrm>
              <a:prstGeom prst="rect">
                <a:avLst/>
              </a:prstGeom>
            </p:spPr>
          </p:pic>
          <p:pic>
            <p:nvPicPr>
              <p:cNvPr id="30" name="Grafik 29">
                <a:extLst>
                  <a:ext uri="{FF2B5EF4-FFF2-40B4-BE49-F238E27FC236}">
                    <a16:creationId xmlns:a16="http://schemas.microsoft.com/office/drawing/2014/main" id="{1740985D-C581-C472-BF66-8EBC31956183}"/>
                  </a:ext>
                </a:extLst>
              </p:cNvPr>
              <p:cNvPicPr>
                <a:picLocks noChangeAspect="1"/>
              </p:cNvPicPr>
              <p:nvPr/>
            </p:nvPicPr>
            <p:blipFill>
              <a:blip r:embed="rId5"/>
              <a:stretch>
                <a:fillRect/>
              </a:stretch>
            </p:blipFill>
            <p:spPr>
              <a:xfrm>
                <a:off x="4798716" y="3952734"/>
                <a:ext cx="460512" cy="460514"/>
              </a:xfrm>
              <a:prstGeom prst="rect">
                <a:avLst/>
              </a:prstGeom>
            </p:spPr>
          </p:pic>
        </p:grpSp>
        <p:sp>
          <p:nvSpPr>
            <p:cNvPr id="20" name="Abgerundete rechteckige Legende 19">
              <a:extLst>
                <a:ext uri="{FF2B5EF4-FFF2-40B4-BE49-F238E27FC236}">
                  <a16:creationId xmlns:a16="http://schemas.microsoft.com/office/drawing/2014/main" id="{9D61A2CD-1356-F8ED-5701-3F3871281680}"/>
                </a:ext>
              </a:extLst>
            </p:cNvPr>
            <p:cNvSpPr/>
            <p:nvPr/>
          </p:nvSpPr>
          <p:spPr>
            <a:xfrm>
              <a:off x="5620639" y="2998412"/>
              <a:ext cx="1413378" cy="912449"/>
            </a:xfrm>
            <a:prstGeom prst="wedgeRoundRectCallout">
              <a:avLst>
                <a:gd name="adj1" fmla="val -75646"/>
                <a:gd name="adj2" fmla="val -16420"/>
                <a:gd name="adj3" fmla="val 16667"/>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a:extLst>
                <a:ext uri="{FF2B5EF4-FFF2-40B4-BE49-F238E27FC236}">
                  <a16:creationId xmlns:a16="http://schemas.microsoft.com/office/drawing/2014/main" id="{4226D6B5-B3F0-A59C-C9FB-3C9FFF116AD4}"/>
                </a:ext>
              </a:extLst>
            </p:cNvPr>
            <p:cNvSpPr txBox="1"/>
            <p:nvPr/>
          </p:nvSpPr>
          <p:spPr>
            <a:xfrm>
              <a:off x="5620639" y="2937622"/>
              <a:ext cx="1413378" cy="1060910"/>
            </a:xfrm>
            <a:prstGeom prst="rect">
              <a:avLst/>
            </a:prstGeom>
            <a:noFill/>
            <a:ln>
              <a:noFill/>
            </a:ln>
          </p:spPr>
          <p:txBody>
            <a:bodyPr wrap="square" rtlCol="0">
              <a:spAutoFit/>
            </a:bodyPr>
            <a:lstStyle/>
            <a:p>
              <a:pPr algn="ctr"/>
              <a:r>
                <a:rPr lang="de-DE" sz="600" dirty="0"/>
                <a:t>Dann legst du noch 3 rote Plättchen dazu, bis der Zehner voll ist.</a:t>
              </a:r>
            </a:p>
          </p:txBody>
        </p:sp>
      </p:grpSp>
      <p:sp>
        <p:nvSpPr>
          <p:cNvPr id="51" name="Textfeld 2">
            <a:extLst>
              <a:ext uri="{FF2B5EF4-FFF2-40B4-BE49-F238E27FC236}">
                <a16:creationId xmlns:a16="http://schemas.microsoft.com/office/drawing/2014/main" id="{FFCE1F9F-3D53-6E71-03A6-D2FA68CC5725}"/>
              </a:ext>
            </a:extLst>
          </p:cNvPr>
          <p:cNvSpPr txBox="1">
            <a:spLocks noChangeArrowheads="1"/>
          </p:cNvSpPr>
          <p:nvPr/>
        </p:nvSpPr>
        <p:spPr bwMode="auto">
          <a:xfrm>
            <a:off x="182530" y="3690918"/>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ohne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3" name="Grafik 52">
            <a:extLst>
              <a:ext uri="{FF2B5EF4-FFF2-40B4-BE49-F238E27FC236}">
                <a16:creationId xmlns:a16="http://schemas.microsoft.com/office/drawing/2014/main" id="{8047D3B1-AF44-2AF5-A1AB-0424E4B7F3EF}"/>
              </a:ext>
            </a:extLst>
          </p:cNvPr>
          <p:cNvPicPr>
            <a:picLocks noChangeAspect="1"/>
          </p:cNvPicPr>
          <p:nvPr/>
        </p:nvPicPr>
        <p:blipFill>
          <a:blip r:embed="rId9"/>
          <a:stretch>
            <a:fillRect/>
          </a:stretch>
        </p:blipFill>
        <p:spPr>
          <a:xfrm>
            <a:off x="2996875" y="4366498"/>
            <a:ext cx="398311" cy="496975"/>
          </a:xfrm>
          <a:prstGeom prst="rect">
            <a:avLst/>
          </a:prstGeom>
        </p:spPr>
      </p:pic>
      <p:sp>
        <p:nvSpPr>
          <p:cNvPr id="65" name="Oval 64">
            <a:extLst>
              <a:ext uri="{FF2B5EF4-FFF2-40B4-BE49-F238E27FC236}">
                <a16:creationId xmlns:a16="http://schemas.microsoft.com/office/drawing/2014/main" id="{42BE5F6C-C76F-6EEC-8C95-582B4A723BEA}"/>
              </a:ext>
            </a:extLst>
          </p:cNvPr>
          <p:cNvSpPr>
            <a:spLocks noChangeAspect="1"/>
          </p:cNvSpPr>
          <p:nvPr/>
        </p:nvSpPr>
        <p:spPr>
          <a:xfrm>
            <a:off x="4783352" y="3849491"/>
            <a:ext cx="462249" cy="481529"/>
          </a:xfrm>
          <a:prstGeom prst="ellipse">
            <a:avLst/>
          </a:prstGeom>
          <a:solidFill>
            <a:srgbClr val="3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Textfeld 66">
            <a:extLst>
              <a:ext uri="{FF2B5EF4-FFF2-40B4-BE49-F238E27FC236}">
                <a16:creationId xmlns:a16="http://schemas.microsoft.com/office/drawing/2014/main" id="{D6404C25-A49D-EF98-99A4-54FED77355DE}"/>
              </a:ext>
            </a:extLst>
          </p:cNvPr>
          <p:cNvSpPr txBox="1"/>
          <p:nvPr/>
        </p:nvSpPr>
        <p:spPr>
          <a:xfrm>
            <a:off x="4844693" y="3906983"/>
            <a:ext cx="524475" cy="366543"/>
          </a:xfrm>
          <a:prstGeom prst="rect">
            <a:avLst/>
          </a:prstGeom>
          <a:noFill/>
        </p:spPr>
        <p:txBody>
          <a:bodyPr wrap="square" rtlCol="0">
            <a:spAutoFit/>
          </a:bodyPr>
          <a:lstStyle/>
          <a:p>
            <a:r>
              <a:rPr lang="de-DE" dirty="0">
                <a:solidFill>
                  <a:schemeClr val="bg1"/>
                </a:solidFill>
              </a:rPr>
              <a:t>4.</a:t>
            </a:r>
          </a:p>
        </p:txBody>
      </p:sp>
      <p:pic>
        <p:nvPicPr>
          <p:cNvPr id="73" name="Grafik 72">
            <a:extLst>
              <a:ext uri="{FF2B5EF4-FFF2-40B4-BE49-F238E27FC236}">
                <a16:creationId xmlns:a16="http://schemas.microsoft.com/office/drawing/2014/main" id="{339E356A-9FB7-3C0F-631B-E6DA08878E06}"/>
              </a:ext>
            </a:extLst>
          </p:cNvPr>
          <p:cNvPicPr>
            <a:picLocks noChangeAspect="1"/>
          </p:cNvPicPr>
          <p:nvPr/>
        </p:nvPicPr>
        <p:blipFill>
          <a:blip r:embed="rId8"/>
          <a:stretch>
            <a:fillRect/>
          </a:stretch>
        </p:blipFill>
        <p:spPr>
          <a:xfrm>
            <a:off x="6821651" y="4019616"/>
            <a:ext cx="1531465" cy="1739000"/>
          </a:xfrm>
          <a:prstGeom prst="rect">
            <a:avLst/>
          </a:prstGeom>
        </p:spPr>
      </p:pic>
      <p:sp>
        <p:nvSpPr>
          <p:cNvPr id="75" name="Wolkenförmige Legende 74">
            <a:extLst>
              <a:ext uri="{FF2B5EF4-FFF2-40B4-BE49-F238E27FC236}">
                <a16:creationId xmlns:a16="http://schemas.microsoft.com/office/drawing/2014/main" id="{C97315C6-E385-AC73-B94F-C0ECA8C04937}"/>
              </a:ext>
            </a:extLst>
          </p:cNvPr>
          <p:cNvSpPr/>
          <p:nvPr/>
        </p:nvSpPr>
        <p:spPr>
          <a:xfrm>
            <a:off x="8145364" y="3896952"/>
            <a:ext cx="738054" cy="476473"/>
          </a:xfrm>
          <a:prstGeom prst="cloudCallout">
            <a:avLst>
              <a:gd name="adj1" fmla="val -69834"/>
              <a:gd name="adj2" fmla="val 19659"/>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9" name="Textfeld 2">
            <a:extLst>
              <a:ext uri="{FF2B5EF4-FFF2-40B4-BE49-F238E27FC236}">
                <a16:creationId xmlns:a16="http://schemas.microsoft.com/office/drawing/2014/main" id="{F5525617-F897-03E9-D8D3-A4B3AAA58A80}"/>
              </a:ext>
            </a:extLst>
          </p:cNvPr>
          <p:cNvSpPr txBox="1">
            <a:spLocks noChangeArrowheads="1"/>
          </p:cNvSpPr>
          <p:nvPr/>
        </p:nvSpPr>
        <p:spPr bwMode="auto">
          <a:xfrm>
            <a:off x="4678990" y="3480610"/>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übt auf symbolischer Ebene; ggf. wird die Handlung in der Vorstellung aktiviert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1" name="Gruppieren 90">
            <a:extLst>
              <a:ext uri="{FF2B5EF4-FFF2-40B4-BE49-F238E27FC236}">
                <a16:creationId xmlns:a16="http://schemas.microsoft.com/office/drawing/2014/main" id="{C8E92B4E-3FA6-8E6E-B9D7-07B227EDBA2D}"/>
              </a:ext>
            </a:extLst>
          </p:cNvPr>
          <p:cNvGrpSpPr>
            <a:grpSpLocks noChangeAspect="1"/>
          </p:cNvGrpSpPr>
          <p:nvPr/>
        </p:nvGrpSpPr>
        <p:grpSpPr>
          <a:xfrm>
            <a:off x="8168913" y="4082132"/>
            <a:ext cx="666447" cy="128103"/>
            <a:chOff x="2851436" y="2574898"/>
            <a:chExt cx="5475132" cy="1094738"/>
          </a:xfrm>
        </p:grpSpPr>
        <p:pic>
          <p:nvPicPr>
            <p:cNvPr id="92" name="Grafik 91">
              <a:extLst>
                <a:ext uri="{FF2B5EF4-FFF2-40B4-BE49-F238E27FC236}">
                  <a16:creationId xmlns:a16="http://schemas.microsoft.com/office/drawing/2014/main" id="{37662F3C-7E54-C660-7D92-B58CA7072402}"/>
                </a:ext>
              </a:extLst>
            </p:cNvPr>
            <p:cNvPicPr>
              <a:picLocks noChangeAspect="1"/>
            </p:cNvPicPr>
            <p:nvPr/>
          </p:nvPicPr>
          <p:blipFill>
            <a:blip r:embed="rId3"/>
            <a:stretch>
              <a:fillRect/>
            </a:stretch>
          </p:blipFill>
          <p:spPr>
            <a:xfrm>
              <a:off x="2852878" y="2574898"/>
              <a:ext cx="5473690" cy="1094738"/>
            </a:xfrm>
            <a:prstGeom prst="rect">
              <a:avLst/>
            </a:prstGeom>
          </p:spPr>
        </p:pic>
        <p:grpSp>
          <p:nvGrpSpPr>
            <p:cNvPr id="93" name="Gruppieren 92">
              <a:extLst>
                <a:ext uri="{FF2B5EF4-FFF2-40B4-BE49-F238E27FC236}">
                  <a16:creationId xmlns:a16="http://schemas.microsoft.com/office/drawing/2014/main" id="{082FE958-2126-5334-F958-D01D2834F207}"/>
                </a:ext>
              </a:extLst>
            </p:cNvPr>
            <p:cNvGrpSpPr/>
            <p:nvPr/>
          </p:nvGrpSpPr>
          <p:grpSpPr>
            <a:xfrm>
              <a:off x="2851436" y="2574899"/>
              <a:ext cx="4884234" cy="528552"/>
              <a:chOff x="3877446" y="1754288"/>
              <a:chExt cx="3054554" cy="330552"/>
            </a:xfrm>
          </p:grpSpPr>
          <p:pic>
            <p:nvPicPr>
              <p:cNvPr id="98" name="Grafik 97">
                <a:extLst>
                  <a:ext uri="{FF2B5EF4-FFF2-40B4-BE49-F238E27FC236}">
                    <a16:creationId xmlns:a16="http://schemas.microsoft.com/office/drawing/2014/main" id="{FDCA1C5B-8761-6D34-492D-1C5383908A00}"/>
                  </a:ext>
                </a:extLst>
              </p:cNvPr>
              <p:cNvPicPr>
                <a:picLocks noChangeAspect="1"/>
              </p:cNvPicPr>
              <p:nvPr/>
            </p:nvPicPr>
            <p:blipFill>
              <a:blip r:embed="rId4"/>
              <a:stretch>
                <a:fillRect/>
              </a:stretch>
            </p:blipFill>
            <p:spPr>
              <a:xfrm>
                <a:off x="5666392" y="1781432"/>
                <a:ext cx="288000" cy="288000"/>
              </a:xfrm>
              <a:prstGeom prst="rect">
                <a:avLst/>
              </a:prstGeom>
            </p:spPr>
          </p:pic>
          <p:pic>
            <p:nvPicPr>
              <p:cNvPr id="99" name="Grafik 98">
                <a:extLst>
                  <a:ext uri="{FF2B5EF4-FFF2-40B4-BE49-F238E27FC236}">
                    <a16:creationId xmlns:a16="http://schemas.microsoft.com/office/drawing/2014/main" id="{9E6A4E9E-5F4A-F22E-7D81-B3BE92A71656}"/>
                  </a:ext>
                </a:extLst>
              </p:cNvPr>
              <p:cNvPicPr>
                <a:picLocks noChangeAspect="1"/>
              </p:cNvPicPr>
              <p:nvPr/>
            </p:nvPicPr>
            <p:blipFill>
              <a:blip r:embed="rId5"/>
              <a:stretch>
                <a:fillRect/>
              </a:stretch>
            </p:blipFill>
            <p:spPr>
              <a:xfrm>
                <a:off x="6318131" y="1780438"/>
                <a:ext cx="288000" cy="288000"/>
              </a:xfrm>
              <a:prstGeom prst="rect">
                <a:avLst/>
              </a:prstGeom>
            </p:spPr>
          </p:pic>
          <p:pic>
            <p:nvPicPr>
              <p:cNvPr id="100" name="Grafik 99">
                <a:extLst>
                  <a:ext uri="{FF2B5EF4-FFF2-40B4-BE49-F238E27FC236}">
                    <a16:creationId xmlns:a16="http://schemas.microsoft.com/office/drawing/2014/main" id="{9DE79E5B-0F79-BA44-DC0B-825EAAAFAF39}"/>
                  </a:ext>
                </a:extLst>
              </p:cNvPr>
              <p:cNvPicPr>
                <a:picLocks noChangeAspect="1"/>
              </p:cNvPicPr>
              <p:nvPr/>
            </p:nvPicPr>
            <p:blipFill>
              <a:blip r:embed="rId6"/>
              <a:stretch>
                <a:fillRect/>
              </a:stretch>
            </p:blipFill>
            <p:spPr>
              <a:xfrm>
                <a:off x="3877446" y="1754288"/>
                <a:ext cx="1721974" cy="330552"/>
              </a:xfrm>
              <a:prstGeom prst="rect">
                <a:avLst/>
              </a:prstGeom>
            </p:spPr>
          </p:pic>
          <p:pic>
            <p:nvPicPr>
              <p:cNvPr id="101" name="Grafik 100">
                <a:extLst>
                  <a:ext uri="{FF2B5EF4-FFF2-40B4-BE49-F238E27FC236}">
                    <a16:creationId xmlns:a16="http://schemas.microsoft.com/office/drawing/2014/main" id="{EA589C60-0625-0323-8DE2-5940EB3472D1}"/>
                  </a:ext>
                </a:extLst>
              </p:cNvPr>
              <p:cNvPicPr>
                <a:picLocks noChangeAspect="1"/>
              </p:cNvPicPr>
              <p:nvPr/>
            </p:nvPicPr>
            <p:blipFill>
              <a:blip r:embed="rId5"/>
              <a:stretch>
                <a:fillRect/>
              </a:stretch>
            </p:blipFill>
            <p:spPr>
              <a:xfrm>
                <a:off x="6644000" y="1779408"/>
                <a:ext cx="288000" cy="288000"/>
              </a:xfrm>
              <a:prstGeom prst="rect">
                <a:avLst/>
              </a:prstGeom>
            </p:spPr>
          </p:pic>
          <p:pic>
            <p:nvPicPr>
              <p:cNvPr id="102" name="Grafik 101">
                <a:extLst>
                  <a:ext uri="{FF2B5EF4-FFF2-40B4-BE49-F238E27FC236}">
                    <a16:creationId xmlns:a16="http://schemas.microsoft.com/office/drawing/2014/main" id="{897DE271-B000-0FF6-583D-224BC9221CEE}"/>
                  </a:ext>
                </a:extLst>
              </p:cNvPr>
              <p:cNvPicPr>
                <a:picLocks noChangeAspect="1"/>
              </p:cNvPicPr>
              <p:nvPr/>
            </p:nvPicPr>
            <p:blipFill>
              <a:blip r:embed="rId4"/>
              <a:stretch>
                <a:fillRect/>
              </a:stretch>
            </p:blipFill>
            <p:spPr>
              <a:xfrm>
                <a:off x="5992262" y="1779408"/>
                <a:ext cx="288000" cy="288000"/>
              </a:xfrm>
              <a:prstGeom prst="rect">
                <a:avLst/>
              </a:prstGeom>
            </p:spPr>
          </p:pic>
        </p:grpSp>
        <p:pic>
          <p:nvPicPr>
            <p:cNvPr id="94" name="Grafik 93">
              <a:extLst>
                <a:ext uri="{FF2B5EF4-FFF2-40B4-BE49-F238E27FC236}">
                  <a16:creationId xmlns:a16="http://schemas.microsoft.com/office/drawing/2014/main" id="{3A4C9046-8E8A-7FEA-FF37-AEA0BED0BF06}"/>
                </a:ext>
              </a:extLst>
            </p:cNvPr>
            <p:cNvPicPr>
              <a:picLocks noChangeAspect="1"/>
            </p:cNvPicPr>
            <p:nvPr/>
          </p:nvPicPr>
          <p:blipFill>
            <a:blip r:embed="rId5"/>
            <a:stretch>
              <a:fillRect/>
            </a:stretch>
          </p:blipFill>
          <p:spPr>
            <a:xfrm>
              <a:off x="7796223" y="2615068"/>
              <a:ext cx="460512" cy="460512"/>
            </a:xfrm>
            <a:prstGeom prst="rect">
              <a:avLst/>
            </a:prstGeom>
          </p:spPr>
        </p:pic>
        <p:pic>
          <p:nvPicPr>
            <p:cNvPr id="95" name="Grafik 94">
              <a:extLst>
                <a:ext uri="{FF2B5EF4-FFF2-40B4-BE49-F238E27FC236}">
                  <a16:creationId xmlns:a16="http://schemas.microsoft.com/office/drawing/2014/main" id="{793DA010-6E22-4256-D66B-578C74BCB05B}"/>
                </a:ext>
              </a:extLst>
            </p:cNvPr>
            <p:cNvPicPr>
              <a:picLocks noChangeAspect="1"/>
            </p:cNvPicPr>
            <p:nvPr/>
          </p:nvPicPr>
          <p:blipFill>
            <a:blip r:embed="rId5"/>
            <a:stretch>
              <a:fillRect/>
            </a:stretch>
          </p:blipFill>
          <p:spPr>
            <a:xfrm>
              <a:off x="2927151" y="3149861"/>
              <a:ext cx="460512" cy="460512"/>
            </a:xfrm>
            <a:prstGeom prst="rect">
              <a:avLst/>
            </a:prstGeom>
          </p:spPr>
        </p:pic>
        <p:pic>
          <p:nvPicPr>
            <p:cNvPr id="96" name="Grafik 95">
              <a:extLst>
                <a:ext uri="{FF2B5EF4-FFF2-40B4-BE49-F238E27FC236}">
                  <a16:creationId xmlns:a16="http://schemas.microsoft.com/office/drawing/2014/main" id="{0BE384B0-866C-1478-8EEC-3702856524ED}"/>
                </a:ext>
              </a:extLst>
            </p:cNvPr>
            <p:cNvPicPr>
              <a:picLocks noChangeAspect="1"/>
            </p:cNvPicPr>
            <p:nvPr/>
          </p:nvPicPr>
          <p:blipFill>
            <a:blip r:embed="rId5"/>
            <a:stretch>
              <a:fillRect/>
            </a:stretch>
          </p:blipFill>
          <p:spPr>
            <a:xfrm>
              <a:off x="3461936" y="3149861"/>
              <a:ext cx="460512" cy="460512"/>
            </a:xfrm>
            <a:prstGeom prst="rect">
              <a:avLst/>
            </a:prstGeom>
          </p:spPr>
        </p:pic>
        <p:pic>
          <p:nvPicPr>
            <p:cNvPr id="97" name="Grafik 96">
              <a:extLst>
                <a:ext uri="{FF2B5EF4-FFF2-40B4-BE49-F238E27FC236}">
                  <a16:creationId xmlns:a16="http://schemas.microsoft.com/office/drawing/2014/main" id="{18B62DA3-1DD7-2BE7-FD5C-8FBE674E80E7}"/>
                </a:ext>
              </a:extLst>
            </p:cNvPr>
            <p:cNvPicPr>
              <a:picLocks noChangeAspect="1"/>
            </p:cNvPicPr>
            <p:nvPr/>
          </p:nvPicPr>
          <p:blipFill>
            <a:blip r:embed="rId5"/>
            <a:stretch>
              <a:fillRect/>
            </a:stretch>
          </p:blipFill>
          <p:spPr>
            <a:xfrm>
              <a:off x="3996721" y="3149861"/>
              <a:ext cx="460512" cy="460512"/>
            </a:xfrm>
            <a:prstGeom prst="rect">
              <a:avLst/>
            </a:prstGeom>
          </p:spPr>
        </p:pic>
      </p:grpSp>
      <p:sp>
        <p:nvSpPr>
          <p:cNvPr id="105" name="Abgerundete rechteckige Legende 104">
            <a:extLst>
              <a:ext uri="{FF2B5EF4-FFF2-40B4-BE49-F238E27FC236}">
                <a16:creationId xmlns:a16="http://schemas.microsoft.com/office/drawing/2014/main" id="{3BBDAA1D-E88E-53B2-8C73-ACC851A62692}"/>
              </a:ext>
            </a:extLst>
          </p:cNvPr>
          <p:cNvSpPr/>
          <p:nvPr/>
        </p:nvSpPr>
        <p:spPr>
          <a:xfrm>
            <a:off x="6920545" y="3798753"/>
            <a:ext cx="539383" cy="197299"/>
          </a:xfrm>
          <a:prstGeom prst="wedgeRoundRectCallout">
            <a:avLst>
              <a:gd name="adj1" fmla="val -37328"/>
              <a:gd name="adj2" fmla="val 151198"/>
              <a:gd name="adj3" fmla="val 16667"/>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2">
            <a:extLst>
              <a:ext uri="{FF2B5EF4-FFF2-40B4-BE49-F238E27FC236}">
                <a16:creationId xmlns:a16="http://schemas.microsoft.com/office/drawing/2014/main" id="{05BAF99C-7713-E992-0C5D-93CEEF355430}"/>
              </a:ext>
            </a:extLst>
          </p:cNvPr>
          <p:cNvSpPr txBox="1">
            <a:spLocks noChangeArrowheads="1"/>
          </p:cNvSpPr>
          <p:nvPr/>
        </p:nvSpPr>
        <p:spPr bwMode="auto">
          <a:xfrm>
            <a:off x="178932" y="1714119"/>
            <a:ext cx="2229325" cy="141622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handelt am </a:t>
            </a:r>
            <a:r>
              <a:rPr lang="de-DE" sz="1800" dirty="0">
                <a:solidFill>
                  <a:srgbClr val="327A86"/>
                </a:solidFill>
                <a:latin typeface="Calibri" panose="020F0502020204030204" pitchFamily="34" charset="0"/>
                <a:cs typeface="Times New Roman" panose="02020603050405020304" pitchFamily="18" charset="0"/>
              </a:rPr>
              <a:t>Material und spricht dazu.</a:t>
            </a:r>
          </a:p>
        </p:txBody>
      </p:sp>
      <p:sp>
        <p:nvSpPr>
          <p:cNvPr id="103" name="Textfeld 102">
            <a:extLst>
              <a:ext uri="{FF2B5EF4-FFF2-40B4-BE49-F238E27FC236}">
                <a16:creationId xmlns:a16="http://schemas.microsoft.com/office/drawing/2014/main" id="{0E1C24DE-32CE-BC22-4066-456A85D1A382}"/>
              </a:ext>
            </a:extLst>
          </p:cNvPr>
          <p:cNvSpPr txBox="1"/>
          <p:nvPr/>
        </p:nvSpPr>
        <p:spPr>
          <a:xfrm>
            <a:off x="6832682" y="3800788"/>
            <a:ext cx="738054" cy="246221"/>
          </a:xfrm>
          <a:prstGeom prst="rect">
            <a:avLst/>
          </a:prstGeom>
          <a:noFill/>
          <a:ln>
            <a:noFill/>
          </a:ln>
        </p:spPr>
        <p:txBody>
          <a:bodyPr wrap="square" rtlCol="0">
            <a:spAutoFit/>
          </a:bodyPr>
          <a:lstStyle/>
          <a:p>
            <a:pPr algn="ctr"/>
            <a:r>
              <a:rPr lang="de-DE" sz="1000" dirty="0"/>
              <a:t>10 + 3</a:t>
            </a:r>
          </a:p>
        </p:txBody>
      </p:sp>
      <p:cxnSp>
        <p:nvCxnSpPr>
          <p:cNvPr id="121" name="Gerade Verbindung 120">
            <a:extLst>
              <a:ext uri="{FF2B5EF4-FFF2-40B4-BE49-F238E27FC236}">
                <a16:creationId xmlns:a16="http://schemas.microsoft.com/office/drawing/2014/main" id="{844E0AF4-1749-9A3B-CEEC-CCAD74CFFE5A}"/>
              </a:ext>
            </a:extLst>
          </p:cNvPr>
          <p:cNvCxnSpPr>
            <a:cxnSpLocks/>
          </p:cNvCxnSpPr>
          <p:nvPr/>
        </p:nvCxnSpPr>
        <p:spPr>
          <a:xfrm flipH="1">
            <a:off x="2362835" y="1616945"/>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37E462E-6F03-512B-15ED-70E5FD2E6788}"/>
              </a:ext>
            </a:extLst>
          </p:cNvPr>
          <p:cNvCxnSpPr>
            <a:cxnSpLocks/>
          </p:cNvCxnSpPr>
          <p:nvPr/>
        </p:nvCxnSpPr>
        <p:spPr>
          <a:xfrm flipH="1">
            <a:off x="2363405" y="3774793"/>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796C40B2-5273-3194-18CF-59C330B1669E}"/>
              </a:ext>
            </a:extLst>
          </p:cNvPr>
          <p:cNvCxnSpPr>
            <a:cxnSpLocks/>
          </p:cNvCxnSpPr>
          <p:nvPr/>
        </p:nvCxnSpPr>
        <p:spPr>
          <a:xfrm flipH="1">
            <a:off x="6803366" y="3757248"/>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777DB421-6A85-13E2-81B6-D531CCEF3845}"/>
              </a:ext>
            </a:extLst>
          </p:cNvPr>
          <p:cNvCxnSpPr>
            <a:cxnSpLocks/>
          </p:cNvCxnSpPr>
          <p:nvPr/>
        </p:nvCxnSpPr>
        <p:spPr>
          <a:xfrm flipH="1">
            <a:off x="6803322" y="1623882"/>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Titel 8"/>
          <p:cNvSpPr>
            <a:spLocks noGrp="1"/>
          </p:cNvSpPr>
          <p:nvPr>
            <p:ph type="title"/>
          </p:nvPr>
        </p:nvSpPr>
        <p:spPr>
          <a:xfrm>
            <a:off x="1096423" y="382774"/>
            <a:ext cx="9624586" cy="603704"/>
          </a:xfrm>
        </p:spPr>
        <p:txBody>
          <a:bodyPr>
            <a:normAutofit/>
          </a:bodyPr>
          <a:lstStyle/>
          <a:p>
            <a:r>
              <a:rPr lang="de-DE" dirty="0"/>
              <a:t>Ableitungsstrategien nutzen</a:t>
            </a:r>
            <a:endParaRPr lang="de-DE" sz="2400" dirty="0"/>
          </a:p>
        </p:txBody>
      </p:sp>
      <p:sp>
        <p:nvSpPr>
          <p:cNvPr id="2" name="Textfeld 1">
            <a:extLst>
              <a:ext uri="{FF2B5EF4-FFF2-40B4-BE49-F238E27FC236}">
                <a16:creationId xmlns:a16="http://schemas.microsoft.com/office/drawing/2014/main" id="{9612C5FF-A8EC-3E0C-0E2F-3D7F06489F21}"/>
              </a:ext>
            </a:extLst>
          </p:cNvPr>
          <p:cNvSpPr txBox="1"/>
          <p:nvPr/>
        </p:nvSpPr>
        <p:spPr>
          <a:xfrm>
            <a:off x="6457950" y="5971780"/>
            <a:ext cx="2486550" cy="276999"/>
          </a:xfrm>
          <a:prstGeom prst="rect">
            <a:avLst/>
          </a:prstGeom>
          <a:noFill/>
        </p:spPr>
        <p:txBody>
          <a:bodyPr wrap="square" rtlCol="0">
            <a:spAutoFit/>
          </a:bodyPr>
          <a:lstStyle/>
          <a:p>
            <a:r>
              <a:rPr lang="de-DE" sz="1200" dirty="0"/>
              <a:t>(</a:t>
            </a:r>
            <a:r>
              <a:rPr lang="de-DE" sz="1200" dirty="0" err="1"/>
              <a:t>Wartha</a:t>
            </a:r>
            <a:r>
              <a:rPr lang="de-DE" sz="1200" dirty="0"/>
              <a:t> &amp; Schulz, 2011, S. 11-13)</a:t>
            </a:r>
          </a:p>
        </p:txBody>
      </p:sp>
    </p:spTree>
    <p:extLst>
      <p:ext uri="{BB962C8B-B14F-4D97-AF65-F5344CB8AC3E}">
        <p14:creationId xmlns:p14="http://schemas.microsoft.com/office/powerpoint/2010/main" val="14489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3143068" cy="603704"/>
          </a:xfrm>
          <a:prstGeom prst="rect">
            <a:avLst/>
          </a:prstGeom>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p:cNvSpPr>
            <a:spLocks noGrp="1"/>
          </p:cNvSpPr>
          <p:nvPr>
            <p:ph type="body" sz="quarter" idx="13"/>
          </p:nvPr>
        </p:nvSpPr>
        <p:spPr/>
        <p:txBody>
          <a:bodyPr/>
          <a:lstStyle/>
          <a:p>
            <a:r>
              <a:rPr lang="de-DE" dirty="0"/>
              <a:t>GRUNDIDEE DES MODULS 5</a:t>
            </a:r>
          </a:p>
        </p:txBody>
      </p:sp>
      <p:sp>
        <p:nvSpPr>
          <p:cNvPr id="6" name="Inhaltsplatzhalter 5"/>
          <p:cNvSpPr>
            <a:spLocks noGrp="1"/>
          </p:cNvSpPr>
          <p:nvPr>
            <p:ph idx="1"/>
          </p:nvPr>
        </p:nvSpPr>
        <p:spPr/>
        <p:txBody>
          <a:bodyPr/>
          <a:lstStyle/>
          <a:p>
            <a:r>
              <a:rPr lang="de-DE" sz="1600" dirty="0"/>
              <a:t>Mit diesem Modul soll gezeigt werden, wie das Denken in gleich großen Gruppen als Grundlage eines </a:t>
            </a:r>
            <a:r>
              <a:rPr lang="de-DE" sz="1600" dirty="0" err="1"/>
              <a:t>verstehensorientierten</a:t>
            </a:r>
            <a:r>
              <a:rPr lang="de-DE" sz="1600" dirty="0"/>
              <a:t> Vorstellungsaufbaus zur Multiplikation und Division genutzt werden kann, der langfristig tragfähig ist. </a:t>
            </a:r>
          </a:p>
          <a:p>
            <a:r>
              <a:rPr lang="de-DE" sz="1600" dirty="0"/>
              <a:t>Auf der Basis einfacher Kernaufgaben werden materialbasiert Ableitungsstrategien erarbeitet. Durch die intensive Darstellungsvernetzung und den Aufbau sicherer Vorstellungen wird so zählendem Rechnen vorgebeugt, das durch das Auswendiglernen von Reihen begünstigt würde. Die Ableitungsstrategien sind ebenfalls langfristig tragbar und bilden auch die Grundlage für die Multiplikation und Division in größeren Zahlräumen. Durch das zunehmende Lösen vom Material nach dem Vierphasenmodell entstehen mentale Vorstellungsbilder, sodass Aufgaben am Ende dieses Prozesses automatisiert abgerufen werden können.</a:t>
            </a:r>
          </a:p>
        </p:txBody>
      </p:sp>
    </p:spTree>
    <p:extLst>
      <p:ext uri="{BB962C8B-B14F-4D97-AF65-F5344CB8AC3E}">
        <p14:creationId xmlns:p14="http://schemas.microsoft.com/office/powerpoint/2010/main" val="344246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88A0F777-2C43-CF4A-A402-99DF6B26934C}"/>
              </a:ext>
            </a:extLst>
          </p:cNvPr>
          <p:cNvSpPr txBox="1"/>
          <p:nvPr/>
        </p:nvSpPr>
        <p:spPr>
          <a:xfrm>
            <a:off x="-68760" y="6023259"/>
            <a:ext cx="8831377" cy="261610"/>
          </a:xfrm>
          <a:prstGeom prst="rect">
            <a:avLst/>
          </a:prstGeom>
          <a:noFill/>
        </p:spPr>
        <p:txBody>
          <a:bodyPr wrap="square" rtlCol="0">
            <a:spAutoFit/>
          </a:bodyPr>
          <a:lstStyle/>
          <a:p>
            <a:pPr marL="342900" indent="-342900" algn="r">
              <a:spcBef>
                <a:spcPts val="400"/>
              </a:spcBef>
            </a:pPr>
            <a:r>
              <a:rPr lang="de-DE" sz="1100" dirty="0">
                <a:latin typeface="Arial" panose="020B0604020202020204" pitchFamily="34" charset="0"/>
                <a:cs typeface="Arial" panose="020B0604020202020204" pitchFamily="34" charset="0"/>
              </a:rPr>
              <a:t>(Abb. PIKAS, 2020, S. 44) </a:t>
            </a:r>
          </a:p>
        </p:txBody>
      </p:sp>
      <p:pic>
        <p:nvPicPr>
          <p:cNvPr id="10" name="Grafik 9">
            <a:extLst>
              <a:ext uri="{FF2B5EF4-FFF2-40B4-BE49-F238E27FC236}">
                <a16:creationId xmlns:a16="http://schemas.microsoft.com/office/drawing/2014/main" id="{5A435435-9C7D-1BBB-344F-DAC434574E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184863" y="2293719"/>
            <a:ext cx="1054021" cy="1388829"/>
          </a:xfrm>
          <a:prstGeom prst="rect">
            <a:avLst/>
          </a:prstGeom>
        </p:spPr>
      </p:pic>
      <p:pic>
        <p:nvPicPr>
          <p:cNvPr id="14" name="Grafik 13">
            <a:extLst>
              <a:ext uri="{FF2B5EF4-FFF2-40B4-BE49-F238E27FC236}">
                <a16:creationId xmlns:a16="http://schemas.microsoft.com/office/drawing/2014/main" id="{02AEB454-EE0F-2143-A253-DC80B8D5ADED}"/>
              </a:ext>
            </a:extLst>
          </p:cNvPr>
          <p:cNvPicPr>
            <a:picLocks noChangeAspect="1"/>
          </p:cNvPicPr>
          <p:nvPr/>
        </p:nvPicPr>
        <p:blipFill rotWithShape="1">
          <a:blip r:embed="rId4"/>
          <a:srcRect t="50765" r="47928"/>
          <a:stretch/>
        </p:blipFill>
        <p:spPr>
          <a:xfrm flipH="1">
            <a:off x="7669048" y="4336610"/>
            <a:ext cx="1045444" cy="1623602"/>
          </a:xfrm>
          <a:prstGeom prst="rect">
            <a:avLst/>
          </a:prstGeom>
        </p:spPr>
      </p:pic>
      <p:sp>
        <p:nvSpPr>
          <p:cNvPr id="4" name="Titel 3"/>
          <p:cNvSpPr>
            <a:spLocks noGrp="1"/>
          </p:cNvSpPr>
          <p:nvPr>
            <p:ph type="title"/>
          </p:nvPr>
        </p:nvSpPr>
        <p:spPr/>
        <p:txBody>
          <a:bodyPr/>
          <a:lstStyle/>
          <a:p>
            <a:r>
              <a:rPr lang="de-DE" dirty="0"/>
              <a:t>Ableitungsstrategien nutzen</a:t>
            </a:r>
          </a:p>
        </p:txBody>
      </p:sp>
      <p:sp>
        <p:nvSpPr>
          <p:cNvPr id="17" name="Abgerundete rechteckige Legende 16"/>
          <p:cNvSpPr/>
          <p:nvPr/>
        </p:nvSpPr>
        <p:spPr>
          <a:xfrm>
            <a:off x="1361339" y="1816421"/>
            <a:ext cx="3360978" cy="888002"/>
          </a:xfrm>
          <a:prstGeom prst="wedgeRoundRectCallout">
            <a:avLst>
              <a:gd name="adj1" fmla="val -44257"/>
              <a:gd name="adj2" fmla="val 8901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Aus 3 Dreiern mache ich einfach 2 Dreier und 1 Dreier. </a:t>
            </a:r>
          </a:p>
        </p:txBody>
      </p:sp>
      <p:sp>
        <p:nvSpPr>
          <p:cNvPr id="19" name="Abgerundete rechteckige Legende 18"/>
          <p:cNvSpPr/>
          <p:nvPr/>
        </p:nvSpPr>
        <p:spPr>
          <a:xfrm>
            <a:off x="3157892" y="4912064"/>
            <a:ext cx="3568689" cy="920846"/>
          </a:xfrm>
          <a:prstGeom prst="wedgeRoundRectCallout">
            <a:avLst>
              <a:gd name="adj1" fmla="val 73578"/>
              <a:gd name="adj2" fmla="val 21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600" dirty="0">
                <a:solidFill>
                  <a:schemeClr val="tx1"/>
                </a:solidFill>
                <a:latin typeface="Arial" panose="020B0604020202020204" pitchFamily="34" charset="0"/>
                <a:cs typeface="Arial" panose="020B0604020202020204" pitchFamily="34" charset="0"/>
              </a:rPr>
              <a:t>4 ∙ 4, das sind 4 Vierer. </a:t>
            </a:r>
          </a:p>
          <a:p>
            <a:pPr algn="ctr">
              <a:lnSpc>
                <a:spcPct val="150000"/>
              </a:lnSpc>
            </a:pPr>
            <a:r>
              <a:rPr lang="de-DE" sz="1600" dirty="0">
                <a:solidFill>
                  <a:schemeClr val="tx1"/>
                </a:solidFill>
                <a:latin typeface="Arial" panose="020B0604020202020204" pitchFamily="34" charset="0"/>
                <a:cs typeface="Arial" panose="020B0604020202020204" pitchFamily="34" charset="0"/>
              </a:rPr>
              <a:t>Die lege ich mit zweimal 2 Vierern.</a:t>
            </a:r>
          </a:p>
        </p:txBody>
      </p:sp>
      <p:sp>
        <p:nvSpPr>
          <p:cNvPr id="9" name="Textplatzhalter 2">
            <a:extLst>
              <a:ext uri="{FF2B5EF4-FFF2-40B4-BE49-F238E27FC236}">
                <a16:creationId xmlns:a16="http://schemas.microsoft.com/office/drawing/2014/main" id="{9F3A6A22-E855-A4BE-10EB-8BCF9CC749B5}"/>
              </a:ext>
            </a:extLst>
          </p:cNvPr>
          <p:cNvSpPr>
            <a:spLocks noGrp="1"/>
          </p:cNvSpPr>
          <p:nvPr>
            <p:ph type="body" sz="quarter" idx="13"/>
          </p:nvPr>
        </p:nvSpPr>
        <p:spPr>
          <a:xfrm>
            <a:off x="580260" y="1194030"/>
            <a:ext cx="7935089" cy="445628"/>
          </a:xfrm>
        </p:spPr>
        <p:txBody>
          <a:bodyPr/>
          <a:lstStyle/>
          <a:p>
            <a:r>
              <a:rPr lang="de-DE" dirty="0"/>
              <a:t>Aufgaben (mental) verändern</a:t>
            </a:r>
          </a:p>
        </p:txBody>
      </p:sp>
      <p:pic>
        <p:nvPicPr>
          <p:cNvPr id="3" name="Grafik 2">
            <a:extLst>
              <a:ext uri="{FF2B5EF4-FFF2-40B4-BE49-F238E27FC236}">
                <a16:creationId xmlns:a16="http://schemas.microsoft.com/office/drawing/2014/main" id="{89AA213C-8A76-3269-3F18-BD226428EFAA}"/>
              </a:ext>
            </a:extLst>
          </p:cNvPr>
          <p:cNvPicPr>
            <a:picLocks noChangeAspect="1"/>
          </p:cNvPicPr>
          <p:nvPr/>
        </p:nvPicPr>
        <p:blipFill>
          <a:blip r:embed="rId5"/>
          <a:stretch>
            <a:fillRect/>
          </a:stretch>
        </p:blipFill>
        <p:spPr>
          <a:xfrm>
            <a:off x="5154448" y="1671221"/>
            <a:ext cx="2514600" cy="1965113"/>
          </a:xfrm>
          <a:prstGeom prst="rect">
            <a:avLst/>
          </a:prstGeom>
        </p:spPr>
      </p:pic>
      <p:pic>
        <p:nvPicPr>
          <p:cNvPr id="13" name="Grafik 12">
            <a:extLst>
              <a:ext uri="{FF2B5EF4-FFF2-40B4-BE49-F238E27FC236}">
                <a16:creationId xmlns:a16="http://schemas.microsoft.com/office/drawing/2014/main" id="{6760746A-B37C-1B1D-1A16-FC588B63F907}"/>
              </a:ext>
            </a:extLst>
          </p:cNvPr>
          <p:cNvPicPr>
            <a:picLocks noChangeAspect="1"/>
          </p:cNvPicPr>
          <p:nvPr/>
        </p:nvPicPr>
        <p:blipFill>
          <a:blip r:embed="rId6"/>
          <a:stretch>
            <a:fillRect/>
          </a:stretch>
        </p:blipFill>
        <p:spPr>
          <a:xfrm>
            <a:off x="789709" y="3764931"/>
            <a:ext cx="2368183" cy="2468762"/>
          </a:xfrm>
          <a:prstGeom prst="rect">
            <a:avLst/>
          </a:prstGeom>
        </p:spPr>
      </p:pic>
    </p:spTree>
    <p:extLst>
      <p:ext uri="{BB962C8B-B14F-4D97-AF65-F5344CB8AC3E}">
        <p14:creationId xmlns:p14="http://schemas.microsoft.com/office/powerpoint/2010/main" val="1280632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5E29568C-BF6B-76F3-73E2-1078A0359B32}"/>
              </a:ext>
            </a:extLst>
          </p:cNvPr>
          <p:cNvSpPr/>
          <p:nvPr/>
        </p:nvSpPr>
        <p:spPr>
          <a:xfrm>
            <a:off x="984740" y="2326707"/>
            <a:ext cx="6055381" cy="3714279"/>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pic>
        <p:nvPicPr>
          <p:cNvPr id="19" name="Inhaltsplatzhalter 7">
            <a:extLst>
              <a:ext uri="{FF2B5EF4-FFF2-40B4-BE49-F238E27FC236}">
                <a16:creationId xmlns:a16="http://schemas.microsoft.com/office/drawing/2014/main" id="{A262A0A1-637E-91D6-C335-5AE29C461DCC}"/>
              </a:ext>
            </a:extLst>
          </p:cNvPr>
          <p:cNvPicPr>
            <a:picLocks noChangeAspect="1"/>
          </p:cNvPicPr>
          <p:nvPr/>
        </p:nvPicPr>
        <p:blipFill>
          <a:blip r:embed="rId3"/>
          <a:stretch>
            <a:fillRect/>
          </a:stretch>
        </p:blipFill>
        <p:spPr>
          <a:xfrm>
            <a:off x="1210887" y="2601423"/>
            <a:ext cx="5603085" cy="3164845"/>
          </a:xfrm>
          <a:prstGeom prst="rect">
            <a:avLst/>
          </a:prstGeom>
        </p:spPr>
      </p:pic>
      <p:sp>
        <p:nvSpPr>
          <p:cNvPr id="2" name="Titel 1"/>
          <p:cNvSpPr>
            <a:spLocks noGrp="1"/>
          </p:cNvSpPr>
          <p:nvPr>
            <p:ph type="title"/>
          </p:nvPr>
        </p:nvSpPr>
        <p:spPr/>
        <p:txBody>
          <a:bodyPr/>
          <a:lstStyle/>
          <a:p>
            <a:r>
              <a:rPr lang="de-DE" dirty="0"/>
              <a:t>Ableitungsstrategien nutzen</a:t>
            </a:r>
          </a:p>
        </p:txBody>
      </p:sp>
      <p:sp>
        <p:nvSpPr>
          <p:cNvPr id="3" name="Textplatzhalter 2"/>
          <p:cNvSpPr>
            <a:spLocks noGrp="1"/>
          </p:cNvSpPr>
          <p:nvPr>
            <p:ph type="body" sz="quarter" idx="13"/>
          </p:nvPr>
        </p:nvSpPr>
        <p:spPr/>
        <p:txBody>
          <a:bodyPr/>
          <a:lstStyle/>
          <a:p>
            <a:r>
              <a:rPr lang="de-DE" dirty="0"/>
              <a:t>ABLEITEN DER SCHWIERIGEN GETEILTAUFGABEN AUS DEN KERNAUFGABEN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51</a:t>
            </a:fld>
            <a:endParaRPr lang="de-DE" dirty="0"/>
          </a:p>
        </p:txBody>
      </p:sp>
      <p:sp>
        <p:nvSpPr>
          <p:cNvPr id="13" name="Abgerundete rechteckige Legende 12"/>
          <p:cNvSpPr/>
          <p:nvPr/>
        </p:nvSpPr>
        <p:spPr>
          <a:xfrm>
            <a:off x="86996" y="1665425"/>
            <a:ext cx="2234879" cy="972127"/>
          </a:xfrm>
          <a:prstGeom prst="wedgeRoundRectCallout">
            <a:avLst>
              <a:gd name="adj1" fmla="val -47517"/>
              <a:gd name="adj2" fmla="val 835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Wie viele Sechser </a:t>
            </a:r>
          </a:p>
          <a:p>
            <a:pPr algn="ctr"/>
            <a:r>
              <a:rPr lang="de-DE" sz="1800" b="1" dirty="0">
                <a:solidFill>
                  <a:schemeClr val="tx1"/>
                </a:solidFill>
                <a:latin typeface="Arial" panose="020B0604020202020204" pitchFamily="34" charset="0"/>
                <a:cs typeface="Arial" panose="020B0604020202020204" pitchFamily="34" charset="0"/>
              </a:rPr>
              <a:t>passen in </a:t>
            </a:r>
            <a:r>
              <a:rPr lang="de-DE" sz="1800" dirty="0">
                <a:solidFill>
                  <a:schemeClr val="tx1"/>
                </a:solidFill>
                <a:latin typeface="Arial" panose="020B0604020202020204" pitchFamily="34" charset="0"/>
                <a:cs typeface="Arial" panose="020B0604020202020204" pitchFamily="34" charset="0"/>
              </a:rPr>
              <a:t>42?</a:t>
            </a:r>
          </a:p>
        </p:txBody>
      </p:sp>
      <p:sp>
        <p:nvSpPr>
          <p:cNvPr id="11" name="Abgerundete rechteckige Legende 10"/>
          <p:cNvSpPr/>
          <p:nvPr/>
        </p:nvSpPr>
        <p:spPr>
          <a:xfrm>
            <a:off x="6036418" y="2674213"/>
            <a:ext cx="2683297" cy="2116766"/>
          </a:xfrm>
          <a:prstGeom prst="wedgeRoundRectCallout">
            <a:avLst>
              <a:gd name="adj1" fmla="val -3706"/>
              <a:gd name="adj2" fmla="val 6575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Bis zur 30 sind es </a:t>
            </a:r>
          </a:p>
          <a:p>
            <a:pPr algn="ctr"/>
            <a:r>
              <a:rPr lang="de-DE" sz="1800" dirty="0">
                <a:solidFill>
                  <a:schemeClr val="tx1"/>
                </a:solidFill>
                <a:latin typeface="Arial" panose="020B0604020202020204" pitchFamily="34" charset="0"/>
                <a:cs typeface="Arial" panose="020B0604020202020204" pitchFamily="34" charset="0"/>
              </a:rPr>
              <a:t>5 </a:t>
            </a:r>
            <a:r>
              <a:rPr lang="de-DE" sz="1800" b="1" dirty="0">
                <a:solidFill>
                  <a:schemeClr val="tx1"/>
                </a:solidFill>
                <a:latin typeface="Arial" panose="020B0604020202020204" pitchFamily="34" charset="0"/>
                <a:cs typeface="Arial" panose="020B0604020202020204" pitchFamily="34" charset="0"/>
              </a:rPr>
              <a:t>Sechsersprünge.</a:t>
            </a:r>
            <a:r>
              <a:rPr lang="de-DE" sz="1800" dirty="0">
                <a:solidFill>
                  <a:schemeClr val="tx1"/>
                </a:solidFill>
                <a:latin typeface="Arial" panose="020B0604020202020204" pitchFamily="34" charset="0"/>
                <a:cs typeface="Arial" panose="020B0604020202020204" pitchFamily="34" charset="0"/>
              </a:rPr>
              <a:t> Dann fehlen noch 12, das sind </a:t>
            </a:r>
          </a:p>
          <a:p>
            <a:pPr algn="ctr"/>
            <a:r>
              <a:rPr lang="de-DE" sz="1800" dirty="0">
                <a:solidFill>
                  <a:schemeClr val="tx1"/>
                </a:solidFill>
                <a:latin typeface="Arial" panose="020B0604020202020204" pitchFamily="34" charset="0"/>
                <a:cs typeface="Arial" panose="020B0604020202020204" pitchFamily="34" charset="0"/>
              </a:rPr>
              <a:t>2 Sechsersprünge. </a:t>
            </a:r>
          </a:p>
          <a:p>
            <a:pPr algn="ctr"/>
            <a:r>
              <a:rPr lang="de-DE" sz="1800" dirty="0">
                <a:solidFill>
                  <a:schemeClr val="tx1"/>
                </a:solidFill>
                <a:latin typeface="Arial" panose="020B0604020202020204" pitchFamily="34" charset="0"/>
                <a:cs typeface="Arial" panose="020B0604020202020204" pitchFamily="34" charset="0"/>
              </a:rPr>
              <a:t>In 42 passen also </a:t>
            </a:r>
          </a:p>
          <a:p>
            <a:pPr algn="ctr"/>
            <a:r>
              <a:rPr lang="de-DE" sz="1800" dirty="0">
                <a:solidFill>
                  <a:schemeClr val="tx1"/>
                </a:solidFill>
                <a:latin typeface="Arial" panose="020B0604020202020204" pitchFamily="34" charset="0"/>
                <a:cs typeface="Arial" panose="020B0604020202020204" pitchFamily="34" charset="0"/>
              </a:rPr>
              <a:t>7 Sechser. </a:t>
            </a:r>
          </a:p>
        </p:txBody>
      </p:sp>
      <p:pic>
        <p:nvPicPr>
          <p:cNvPr id="27" name="Grafik 26">
            <a:extLst>
              <a:ext uri="{FF2B5EF4-FFF2-40B4-BE49-F238E27FC236}">
                <a16:creationId xmlns:a16="http://schemas.microsoft.com/office/drawing/2014/main" id="{5FACDBD6-5F72-3F4A-9CD5-079AA1441B3D}"/>
              </a:ext>
            </a:extLst>
          </p:cNvPr>
          <p:cNvPicPr>
            <a:picLocks noChangeAspect="1"/>
          </p:cNvPicPr>
          <p:nvPr/>
        </p:nvPicPr>
        <p:blipFill>
          <a:blip r:embed="rId4"/>
          <a:stretch>
            <a:fillRect/>
          </a:stretch>
        </p:blipFill>
        <p:spPr>
          <a:xfrm flipH="1">
            <a:off x="7474660" y="4897652"/>
            <a:ext cx="852602" cy="1003870"/>
          </a:xfrm>
          <a:prstGeom prst="rect">
            <a:avLst/>
          </a:prstGeom>
        </p:spPr>
      </p:pic>
      <p:sp>
        <p:nvSpPr>
          <p:cNvPr id="7" name="Rechteck 6"/>
          <p:cNvSpPr/>
          <p:nvPr/>
        </p:nvSpPr>
        <p:spPr>
          <a:xfrm>
            <a:off x="6209881" y="6010842"/>
            <a:ext cx="2509834" cy="276999"/>
          </a:xfrm>
          <a:prstGeom prst="rect">
            <a:avLst/>
          </a:prstGeom>
        </p:spPr>
        <p:txBody>
          <a:bodyPr wrap="square">
            <a:spAutoFit/>
          </a:bodyPr>
          <a:lstStyle/>
          <a:p>
            <a:pPr lvl="0" eaLnBrk="1" hangingPunct="1">
              <a:spcBef>
                <a:spcPct val="30000"/>
              </a:spcBef>
              <a:defRPr/>
            </a:pPr>
            <a:r>
              <a:rPr lang="de-DE" sz="1200" dirty="0"/>
              <a:t>(https://mahiko.dzlm.de/node/431)</a:t>
            </a:r>
          </a:p>
        </p:txBody>
      </p:sp>
      <p:sp>
        <p:nvSpPr>
          <p:cNvPr id="29" name="Abgerundete rechteckige Legende 28"/>
          <p:cNvSpPr/>
          <p:nvPr/>
        </p:nvSpPr>
        <p:spPr>
          <a:xfrm>
            <a:off x="2463800" y="1672638"/>
            <a:ext cx="3543300" cy="1008789"/>
          </a:xfrm>
          <a:prstGeom prst="wedgeRoundRectCallout">
            <a:avLst>
              <a:gd name="adj1" fmla="val -54574"/>
              <a:gd name="adj2" fmla="val 1053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tx1"/>
                </a:solidFill>
                <a:latin typeface="Arial" panose="020B0604020202020204" pitchFamily="34" charset="0"/>
                <a:cs typeface="Arial" panose="020B0604020202020204" pitchFamily="34" charset="0"/>
              </a:rPr>
              <a:t>In</a:t>
            </a:r>
            <a:r>
              <a:rPr lang="de-DE" sz="1800" dirty="0">
                <a:solidFill>
                  <a:srgbClr val="C00000"/>
                </a:solidFill>
                <a:latin typeface="Arial" panose="020B0604020202020204" pitchFamily="34" charset="0"/>
                <a:cs typeface="Arial" panose="020B0604020202020204" pitchFamily="34" charset="0"/>
              </a:rPr>
              <a:t> </a:t>
            </a:r>
            <a:r>
              <a:rPr lang="de-DE" sz="1800" dirty="0">
                <a:solidFill>
                  <a:schemeClr val="tx1"/>
                </a:solidFill>
                <a:latin typeface="Arial" panose="020B0604020202020204" pitchFamily="34" charset="0"/>
                <a:cs typeface="Arial" panose="020B0604020202020204" pitchFamily="34" charset="0"/>
              </a:rPr>
              <a:t>die 30 </a:t>
            </a:r>
            <a:r>
              <a:rPr lang="de-DE" sz="1800" b="1" dirty="0">
                <a:solidFill>
                  <a:schemeClr val="tx1"/>
                </a:solidFill>
                <a:latin typeface="Arial" panose="020B0604020202020204" pitchFamily="34" charset="0"/>
                <a:cs typeface="Arial" panose="020B0604020202020204" pitchFamily="34" charset="0"/>
              </a:rPr>
              <a:t>passen</a:t>
            </a:r>
            <a:r>
              <a:rPr lang="de-DE" sz="1800" dirty="0">
                <a:solidFill>
                  <a:schemeClr val="tx1"/>
                </a:solidFill>
                <a:latin typeface="Arial" panose="020B0604020202020204" pitchFamily="34" charset="0"/>
                <a:cs typeface="Arial" panose="020B0604020202020204" pitchFamily="34" charset="0"/>
              </a:rPr>
              <a:t> 5 Sechser. In die 12 passen zwei Sechser. In 42 passen also 7 Sechser.</a:t>
            </a:r>
          </a:p>
        </p:txBody>
      </p:sp>
    </p:spTree>
    <p:extLst>
      <p:ext uri="{BB962C8B-B14F-4D97-AF65-F5344CB8AC3E}">
        <p14:creationId xmlns:p14="http://schemas.microsoft.com/office/powerpoint/2010/main" val="1963569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bgerundetes Rechteck 16">
            <a:extLst>
              <a:ext uri="{FF2B5EF4-FFF2-40B4-BE49-F238E27FC236}">
                <a16:creationId xmlns:a16="http://schemas.microsoft.com/office/drawing/2014/main" id="{5E29568C-BF6B-76F3-73E2-1078A0359B32}"/>
              </a:ext>
            </a:extLst>
          </p:cNvPr>
          <p:cNvSpPr/>
          <p:nvPr/>
        </p:nvSpPr>
        <p:spPr>
          <a:xfrm>
            <a:off x="313017" y="2342280"/>
            <a:ext cx="6493572" cy="3714279"/>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 name="Titel 1"/>
          <p:cNvSpPr>
            <a:spLocks noGrp="1"/>
          </p:cNvSpPr>
          <p:nvPr>
            <p:ph type="title"/>
          </p:nvPr>
        </p:nvSpPr>
        <p:spPr/>
        <p:txBody>
          <a:bodyPr/>
          <a:lstStyle/>
          <a:p>
            <a:r>
              <a:rPr lang="de-DE" dirty="0"/>
              <a:t>Ableitungsstrategien nutzen</a:t>
            </a:r>
          </a:p>
        </p:txBody>
      </p:sp>
      <p:sp>
        <p:nvSpPr>
          <p:cNvPr id="3" name="Textplatzhalter 2"/>
          <p:cNvSpPr>
            <a:spLocks noGrp="1"/>
          </p:cNvSpPr>
          <p:nvPr>
            <p:ph type="body" sz="quarter" idx="13"/>
          </p:nvPr>
        </p:nvSpPr>
        <p:spPr/>
        <p:txBody>
          <a:bodyPr/>
          <a:lstStyle/>
          <a:p>
            <a:r>
              <a:rPr lang="de-DE" dirty="0"/>
              <a:t>ABLEITEN DER SCHWIERIGEN GETEILTAUFGABEN AUS DEN KERNAUFGABEN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52</a:t>
            </a:fld>
            <a:endParaRPr lang="de-DE" dirty="0"/>
          </a:p>
        </p:txBody>
      </p:sp>
      <p:pic>
        <p:nvPicPr>
          <p:cNvPr id="12" name="Grafik 11">
            <a:extLst>
              <a:ext uri="{FF2B5EF4-FFF2-40B4-BE49-F238E27FC236}">
                <a16:creationId xmlns:a16="http://schemas.microsoft.com/office/drawing/2014/main" id="{A454597F-8098-8646-47A3-A74762241E7C}"/>
              </a:ext>
            </a:extLst>
          </p:cNvPr>
          <p:cNvPicPr>
            <a:picLocks noChangeAspect="1"/>
          </p:cNvPicPr>
          <p:nvPr/>
        </p:nvPicPr>
        <p:blipFill>
          <a:blip r:embed="rId3"/>
          <a:stretch>
            <a:fillRect/>
          </a:stretch>
        </p:blipFill>
        <p:spPr>
          <a:xfrm>
            <a:off x="578785" y="2640422"/>
            <a:ext cx="5962036" cy="3124763"/>
          </a:xfrm>
          <a:prstGeom prst="rect">
            <a:avLst/>
          </a:prstGeom>
        </p:spPr>
      </p:pic>
      <p:sp>
        <p:nvSpPr>
          <p:cNvPr id="11" name="Abgerundete rechteckige Legende 10"/>
          <p:cNvSpPr/>
          <p:nvPr/>
        </p:nvSpPr>
        <p:spPr>
          <a:xfrm>
            <a:off x="2597541" y="1816024"/>
            <a:ext cx="3140068" cy="1052511"/>
          </a:xfrm>
          <a:prstGeom prst="wedgeRoundRectCallout">
            <a:avLst>
              <a:gd name="adj1" fmla="val -81340"/>
              <a:gd name="adj2" fmla="val 780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tx1"/>
                </a:solidFill>
                <a:latin typeface="Arial" panose="020B0604020202020204" pitchFamily="34" charset="0"/>
                <a:cs typeface="Arial" panose="020B0604020202020204" pitchFamily="34" charset="0"/>
              </a:rPr>
              <a:t>In</a:t>
            </a:r>
            <a:r>
              <a:rPr lang="de-DE" sz="1800" dirty="0">
                <a:solidFill>
                  <a:srgbClr val="C00000"/>
                </a:solidFill>
                <a:latin typeface="Arial" panose="020B0604020202020204" pitchFamily="34" charset="0"/>
                <a:cs typeface="Arial" panose="020B0604020202020204" pitchFamily="34" charset="0"/>
              </a:rPr>
              <a:t> </a:t>
            </a:r>
            <a:r>
              <a:rPr lang="de-DE" sz="1800" dirty="0">
                <a:solidFill>
                  <a:schemeClr val="tx1"/>
                </a:solidFill>
                <a:latin typeface="Arial" panose="020B0604020202020204" pitchFamily="34" charset="0"/>
                <a:cs typeface="Arial" panose="020B0604020202020204" pitchFamily="34" charset="0"/>
              </a:rPr>
              <a:t>die 30 </a:t>
            </a:r>
            <a:r>
              <a:rPr lang="de-DE" sz="1800" b="1" dirty="0">
                <a:solidFill>
                  <a:schemeClr val="tx1"/>
                </a:solidFill>
                <a:latin typeface="Arial" panose="020B0604020202020204" pitchFamily="34" charset="0"/>
                <a:cs typeface="Arial" panose="020B0604020202020204" pitchFamily="34" charset="0"/>
              </a:rPr>
              <a:t>passen</a:t>
            </a:r>
            <a:r>
              <a:rPr lang="de-DE" sz="1800" dirty="0">
                <a:solidFill>
                  <a:schemeClr val="tx1"/>
                </a:solidFill>
                <a:latin typeface="Arial" panose="020B0604020202020204" pitchFamily="34" charset="0"/>
                <a:cs typeface="Arial" panose="020B0604020202020204" pitchFamily="34" charset="0"/>
              </a:rPr>
              <a:t> 10 Dreier. In die 27 passt ein Dreier weniger, also nur 9 Dreier.</a:t>
            </a:r>
          </a:p>
        </p:txBody>
      </p:sp>
      <p:sp>
        <p:nvSpPr>
          <p:cNvPr id="13" name="Abgerundete rechteckige Legende 12"/>
          <p:cNvSpPr/>
          <p:nvPr/>
        </p:nvSpPr>
        <p:spPr>
          <a:xfrm>
            <a:off x="203521" y="1665424"/>
            <a:ext cx="2234879" cy="972127"/>
          </a:xfrm>
          <a:prstGeom prst="wedgeRoundRectCallout">
            <a:avLst>
              <a:gd name="adj1" fmla="val -55473"/>
              <a:gd name="adj2" fmla="val 978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Wie viele Dreier  </a:t>
            </a:r>
          </a:p>
          <a:p>
            <a:pPr algn="ctr"/>
            <a:r>
              <a:rPr lang="de-DE" sz="1800" b="1" dirty="0">
                <a:solidFill>
                  <a:schemeClr val="tx1"/>
                </a:solidFill>
                <a:latin typeface="Arial" panose="020B0604020202020204" pitchFamily="34" charset="0"/>
                <a:cs typeface="Arial" panose="020B0604020202020204" pitchFamily="34" charset="0"/>
              </a:rPr>
              <a:t>passen in </a:t>
            </a:r>
            <a:r>
              <a:rPr lang="de-DE" sz="1800" dirty="0">
                <a:solidFill>
                  <a:schemeClr val="tx1"/>
                </a:solidFill>
                <a:latin typeface="Arial" panose="020B0604020202020204" pitchFamily="34" charset="0"/>
                <a:cs typeface="Arial" panose="020B0604020202020204" pitchFamily="34" charset="0"/>
              </a:rPr>
              <a:t>27?</a:t>
            </a:r>
          </a:p>
        </p:txBody>
      </p:sp>
      <p:sp>
        <p:nvSpPr>
          <p:cNvPr id="14" name="Abgerundete rechteckige Legende 13"/>
          <p:cNvSpPr/>
          <p:nvPr/>
        </p:nvSpPr>
        <p:spPr>
          <a:xfrm>
            <a:off x="6261421" y="1816024"/>
            <a:ext cx="2683297" cy="1765375"/>
          </a:xfrm>
          <a:prstGeom prst="wedgeRoundRectCallout">
            <a:avLst>
              <a:gd name="adj1" fmla="val -42516"/>
              <a:gd name="adj2" fmla="val 6062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Bis zur 30 sind es 10 </a:t>
            </a:r>
            <a:r>
              <a:rPr lang="de-DE" sz="1800" b="1" dirty="0">
                <a:solidFill>
                  <a:schemeClr val="tx1"/>
                </a:solidFill>
                <a:latin typeface="Arial" panose="020B0604020202020204" pitchFamily="34" charset="0"/>
                <a:cs typeface="Arial" panose="020B0604020202020204" pitchFamily="34" charset="0"/>
              </a:rPr>
              <a:t>Dreiersprünge.</a:t>
            </a:r>
            <a:r>
              <a:rPr lang="de-DE" sz="1800" dirty="0">
                <a:solidFill>
                  <a:schemeClr val="tx1"/>
                </a:solidFill>
                <a:latin typeface="Arial" panose="020B0604020202020204" pitchFamily="34" charset="0"/>
                <a:cs typeface="Arial" panose="020B0604020202020204" pitchFamily="34" charset="0"/>
              </a:rPr>
              <a:t> </a:t>
            </a:r>
          </a:p>
          <a:p>
            <a:pPr algn="ctr"/>
            <a:r>
              <a:rPr lang="de-DE" sz="1800" dirty="0">
                <a:solidFill>
                  <a:schemeClr val="tx1"/>
                </a:solidFill>
                <a:latin typeface="Arial" panose="020B0604020202020204" pitchFamily="34" charset="0"/>
                <a:cs typeface="Arial" panose="020B0604020202020204" pitchFamily="34" charset="0"/>
              </a:rPr>
              <a:t>Bis zur 27 ist es ein Dreiersprung weniger, also nur 9 Dreiersprünge.</a:t>
            </a:r>
          </a:p>
        </p:txBody>
      </p:sp>
      <p:sp>
        <p:nvSpPr>
          <p:cNvPr id="18" name="Rechteck 17"/>
          <p:cNvSpPr/>
          <p:nvPr/>
        </p:nvSpPr>
        <p:spPr>
          <a:xfrm>
            <a:off x="6209881" y="6010842"/>
            <a:ext cx="2509834" cy="276999"/>
          </a:xfrm>
          <a:prstGeom prst="rect">
            <a:avLst/>
          </a:prstGeom>
        </p:spPr>
        <p:txBody>
          <a:bodyPr wrap="square">
            <a:spAutoFit/>
          </a:bodyPr>
          <a:lstStyle/>
          <a:p>
            <a:pPr lvl="0" eaLnBrk="1" hangingPunct="1">
              <a:spcBef>
                <a:spcPct val="30000"/>
              </a:spcBef>
              <a:defRPr/>
            </a:pPr>
            <a:r>
              <a:rPr lang="de-DE" sz="1200" dirty="0"/>
              <a:t>(https://mahiko.dzlm.de/node/431)</a:t>
            </a:r>
          </a:p>
        </p:txBody>
      </p:sp>
    </p:spTree>
    <p:extLst>
      <p:ext uri="{BB962C8B-B14F-4D97-AF65-F5344CB8AC3E}">
        <p14:creationId xmlns:p14="http://schemas.microsoft.com/office/powerpoint/2010/main" val="3957401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Ableitungsstrategien nutzen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53</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Ableitungsstrategien zunächst mit Hilfe von Material zu entdecken und darzustellen </a:t>
            </a:r>
            <a:r>
              <a:rPr lang="de-DE" sz="2100" dirty="0">
                <a:solidFill>
                  <a:schemeClr val="tx1"/>
                </a:solidFill>
                <a:latin typeface="Arial" panose="020B0604020202020204" pitchFamily="34" charset="0"/>
                <a:ea typeface="Times New Roman" panose="02020603050405020304" pitchFamily="18" charset="0"/>
                <a:cs typeface="Arial" panose="020B0604020202020204" pitchFamily="34" charset="0"/>
              </a:rPr>
              <a:t>sowie</a:t>
            </a:r>
            <a:r>
              <a:rPr lang="de-DE" sz="2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sich diese zunehmend mental vorzustellen.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855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dirty="0"/>
              <a:t>Ableitungsstrategien nutzen</a:t>
            </a:r>
          </a:p>
          <a:p>
            <a:r>
              <a:rPr lang="de-DE" b="1"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8807742-434F-F646-A8BB-CB5B100508E5}" type="datetime6">
              <a:rPr lang="de-DE" smtClean="0"/>
              <a:t>April 24</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468348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55</a:t>
            </a:fld>
            <a:endParaRPr lang="de-DE" dirty="0"/>
          </a:p>
        </p:txBody>
      </p:sp>
      <p:sp>
        <p:nvSpPr>
          <p:cNvPr id="5" name="Textplatzhalter 4"/>
          <p:cNvSpPr>
            <a:spLocks noGrp="1"/>
          </p:cNvSpPr>
          <p:nvPr>
            <p:ph type="body" sz="quarter" idx="13"/>
          </p:nvPr>
        </p:nvSpPr>
        <p:spPr/>
        <p:txBody>
          <a:bodyPr/>
          <a:lstStyle/>
          <a:p>
            <a:r>
              <a:rPr lang="de-DE" dirty="0"/>
              <a:t>HINWEISE ZU DEN FOLIEN 56-62</a:t>
            </a:r>
          </a:p>
        </p:txBody>
      </p:sp>
      <p:sp>
        <p:nvSpPr>
          <p:cNvPr id="6" name="Inhaltsplatzhalter 5"/>
          <p:cNvSpPr>
            <a:spLocks noGrp="1"/>
          </p:cNvSpPr>
          <p:nvPr>
            <p:ph idx="1"/>
          </p:nvPr>
        </p:nvSpPr>
        <p:spPr>
          <a:xfrm>
            <a:off x="1096423" y="1639658"/>
            <a:ext cx="7665740" cy="4932592"/>
          </a:xfrm>
        </p:spPr>
        <p:txBody>
          <a:bodyPr/>
          <a:lstStyle/>
          <a:p>
            <a:pPr>
              <a:spcBef>
                <a:spcPts val="400"/>
              </a:spcBef>
            </a:pPr>
            <a:r>
              <a:rPr lang="de-DE" sz="1200" b="1" dirty="0"/>
              <a:t>Kernbotschaft (Folie 62): </a:t>
            </a:r>
          </a:p>
          <a:p>
            <a:pPr marL="285750" indent="-285750">
              <a:spcBef>
                <a:spcPts val="0"/>
              </a:spcBef>
              <a:spcAft>
                <a:spcPts val="600"/>
              </a:spcAft>
              <a:buFont typeface="Arial" panose="020B0604020202020204" pitchFamily="34" charset="0"/>
              <a:buChar char="•"/>
            </a:pPr>
            <a:r>
              <a:rPr lang="de-DE" sz="1200" b="1" dirty="0"/>
              <a:t>Lernende brauchen Gelegenheiten, Ableitungsstrategien wiederholt abzurufen und zu sichern.</a:t>
            </a:r>
          </a:p>
          <a:p>
            <a:pPr>
              <a:spcBef>
                <a:spcPts val="300"/>
              </a:spcBef>
              <a:spcAft>
                <a:spcPts val="600"/>
              </a:spcAft>
            </a:pPr>
            <a:r>
              <a:rPr lang="de-DE" sz="1200" dirty="0"/>
              <a:t>Folie 56: Diese Folie dient dazu den  Teilnehmenden nochmal zu verdeutlichen, dass das Automatisieren nicht zu früh erfolgen darf aber trotzdem Teil des Lernprozesses ist.</a:t>
            </a:r>
          </a:p>
          <a:p>
            <a:pPr>
              <a:spcBef>
                <a:spcPts val="300"/>
              </a:spcBef>
              <a:spcAft>
                <a:spcPts val="600"/>
              </a:spcAft>
            </a:pPr>
            <a:r>
              <a:rPr lang="de-DE" sz="1200" dirty="0"/>
              <a:t>Folien 57-58: Die 1·1 Kartei bietet eine gute Struktur, um das 1·1 zu automatisieren. Die Hilfsaufgaben greifen auf die erlernten Ableitungsstrategien zurück.</a:t>
            </a:r>
          </a:p>
          <a:p>
            <a:pPr>
              <a:spcBef>
                <a:spcPts val="300"/>
              </a:spcBef>
              <a:spcAft>
                <a:spcPts val="600"/>
              </a:spcAft>
            </a:pPr>
            <a:r>
              <a:rPr lang="de-DE" sz="1200" dirty="0"/>
              <a:t>Folie 59: Die Mal-durch-Sonne ist eine Möglichkeit das 1·1 und 1:1 vernetzt zu üben.</a:t>
            </a:r>
          </a:p>
          <a:p>
            <a:pPr>
              <a:spcBef>
                <a:spcPts val="300"/>
              </a:spcBef>
              <a:spcAft>
                <a:spcPts val="600"/>
              </a:spcAft>
            </a:pPr>
            <a:r>
              <a:rPr lang="de-DE" sz="1200" dirty="0"/>
              <a:t>Folien 61: Aktivität „Vernetzendes Üben“ (Hinweis s. Folie 60)</a:t>
            </a:r>
          </a:p>
        </p:txBody>
      </p:sp>
    </p:spTree>
    <p:extLst>
      <p:ext uri="{BB962C8B-B14F-4D97-AF65-F5344CB8AC3E}">
        <p14:creationId xmlns:p14="http://schemas.microsoft.com/office/powerpoint/2010/main" val="1080703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AUFGABEN NICHT ZU FRÜH AUTOMATISIEREN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56</a:t>
            </a:fld>
            <a:endParaRPr lang="de-DE" dirty="0"/>
          </a:p>
        </p:txBody>
      </p:sp>
      <p:sp>
        <p:nvSpPr>
          <p:cNvPr id="7" name="Titel 1"/>
          <p:cNvSpPr>
            <a:spLocks noGrp="1"/>
          </p:cNvSpPr>
          <p:nvPr>
            <p:ph type="title"/>
          </p:nvPr>
        </p:nvSpPr>
        <p:spPr>
          <a:xfrm>
            <a:off x="1096423" y="382774"/>
            <a:ext cx="7715068" cy="603704"/>
          </a:xfrm>
        </p:spPr>
        <p:txBody>
          <a:bodyPr>
            <a:normAutofit/>
          </a:bodyPr>
          <a:lstStyle/>
          <a:p>
            <a:r>
              <a:rPr lang="de-DE" dirty="0"/>
              <a:t>Basisfakten abrufen</a:t>
            </a:r>
          </a:p>
        </p:txBody>
      </p:sp>
      <p:pic>
        <p:nvPicPr>
          <p:cNvPr id="3074" name="Picture 2"/>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79" y="3917540"/>
            <a:ext cx="3147460" cy="23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bgerundete rechteckige Legende 7"/>
          <p:cNvSpPr/>
          <p:nvPr/>
        </p:nvSpPr>
        <p:spPr>
          <a:xfrm>
            <a:off x="1925051" y="2242686"/>
            <a:ext cx="2472138" cy="1809550"/>
          </a:xfrm>
          <a:prstGeom prst="wedgeRoundRectCallout">
            <a:avLst>
              <a:gd name="adj1" fmla="val -47286"/>
              <a:gd name="adj2" fmla="val 65441"/>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Sollen Kinder 1·1 Aufgaben nicht mehr automatisieren?</a:t>
            </a:r>
          </a:p>
        </p:txBody>
      </p:sp>
      <p:sp>
        <p:nvSpPr>
          <p:cNvPr id="14" name="Abgerundete rechteckige Legende 13"/>
          <p:cNvSpPr/>
          <p:nvPr/>
        </p:nvSpPr>
        <p:spPr>
          <a:xfrm>
            <a:off x="5021178" y="1847210"/>
            <a:ext cx="3988068" cy="3831695"/>
          </a:xfrm>
          <a:prstGeom prst="wedgeRoundRectCallout">
            <a:avLst>
              <a:gd name="adj1" fmla="val 49222"/>
              <a:gd name="adj2" fmla="val 6695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800" dirty="0">
                <a:solidFill>
                  <a:schemeClr val="tx1"/>
                </a:solidFill>
                <a:latin typeface="Arial" panose="020B0604020202020204" pitchFamily="34" charset="0"/>
                <a:cs typeface="Arial" panose="020B0604020202020204" pitchFamily="34" charset="0"/>
              </a:rPr>
              <a:t>Doch, </a:t>
            </a:r>
            <a:r>
              <a:rPr lang="de-DE" sz="1800" dirty="0">
                <a:solidFill>
                  <a:srgbClr val="C00000"/>
                </a:solidFill>
                <a:latin typeface="Arial" panose="020B0604020202020204" pitchFamily="34" charset="0"/>
                <a:cs typeface="Arial" panose="020B0604020202020204" pitchFamily="34" charset="0"/>
              </a:rPr>
              <a:t>aber</a:t>
            </a:r>
            <a:r>
              <a:rPr lang="de-DE" sz="1800" dirty="0">
                <a:solidFill>
                  <a:schemeClr val="tx1"/>
                </a:solidFill>
                <a:latin typeface="Arial" panose="020B0604020202020204" pitchFamily="34" charset="0"/>
                <a:cs typeface="Arial" panose="020B0604020202020204" pitchFamily="34" charset="0"/>
              </a:rPr>
              <a:t> das Automatisieren darf nicht zu früh erfolgen. Zuerst müssen Verstehensgrundlagen geschaffen werden, die auch auf andere Zahlräume übertragen werden können. Dann kann durch regelmäßige Übung auch die Geläufigkeit aller 1·1 Aufgaben gesichert werden.</a:t>
            </a:r>
          </a:p>
        </p:txBody>
      </p:sp>
    </p:spTree>
    <p:extLst>
      <p:ext uri="{BB962C8B-B14F-4D97-AF65-F5344CB8AC3E}">
        <p14:creationId xmlns:p14="http://schemas.microsoft.com/office/powerpoint/2010/main" val="24829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445CF8-C87B-A536-745D-3275A7AF2729}"/>
              </a:ext>
            </a:extLst>
          </p:cNvPr>
          <p:cNvSpPr>
            <a:spLocks noGrp="1"/>
          </p:cNvSpPr>
          <p:nvPr>
            <p:ph type="title"/>
          </p:nvPr>
        </p:nvSpPr>
        <p:spPr/>
        <p:txBody>
          <a:bodyPr/>
          <a:lstStyle/>
          <a:p>
            <a:r>
              <a:rPr lang="de-DE" dirty="0"/>
              <a:t>Basisfakten abrufen</a:t>
            </a:r>
          </a:p>
        </p:txBody>
      </p:sp>
      <p:sp>
        <p:nvSpPr>
          <p:cNvPr id="7" name="Textplatzhalter 6">
            <a:extLst>
              <a:ext uri="{FF2B5EF4-FFF2-40B4-BE49-F238E27FC236}">
                <a16:creationId xmlns:a16="http://schemas.microsoft.com/office/drawing/2014/main" id="{16C05D77-71AB-D066-0C6A-4D2F276C150D}"/>
              </a:ext>
            </a:extLst>
          </p:cNvPr>
          <p:cNvSpPr>
            <a:spLocks noGrp="1"/>
          </p:cNvSpPr>
          <p:nvPr>
            <p:ph type="body" sz="quarter" idx="13"/>
          </p:nvPr>
        </p:nvSpPr>
        <p:spPr>
          <a:xfrm>
            <a:off x="589885" y="1203977"/>
            <a:ext cx="8191098" cy="445628"/>
          </a:xfrm>
        </p:spPr>
        <p:txBody>
          <a:bodyPr/>
          <a:lstStyle/>
          <a:p>
            <a:r>
              <a:rPr lang="de-DE" dirty="0"/>
              <a:t>1∙1 RICHTIG ÜBEN MIT DER AUFGABENKARTEI </a:t>
            </a:r>
          </a:p>
        </p:txBody>
      </p:sp>
      <p:sp>
        <p:nvSpPr>
          <p:cNvPr id="5" name="Datumsplatzhalter 4">
            <a:extLst>
              <a:ext uri="{FF2B5EF4-FFF2-40B4-BE49-F238E27FC236}">
                <a16:creationId xmlns:a16="http://schemas.microsoft.com/office/drawing/2014/main" id="{40387BC9-33CA-8176-CC9F-DA0B5674A7C4}"/>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3926CE6A-2269-D89E-E284-E4F573993BE2}"/>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8" name="Rechteck 7"/>
          <p:cNvSpPr/>
          <p:nvPr/>
        </p:nvSpPr>
        <p:spPr>
          <a:xfrm>
            <a:off x="6298131" y="5912599"/>
            <a:ext cx="2454518" cy="276999"/>
          </a:xfrm>
          <a:prstGeom prst="rect">
            <a:avLst/>
          </a:prstGeom>
        </p:spPr>
        <p:txBody>
          <a:bodyPr wrap="none">
            <a:spAutoFit/>
          </a:bodyPr>
          <a:lstStyle/>
          <a:p>
            <a:r>
              <a:rPr lang="de-DE" sz="1200" dirty="0"/>
              <a:t>(https://pikas.dzlm.de/node/1588)</a:t>
            </a:r>
          </a:p>
        </p:txBody>
      </p:sp>
      <p:sp>
        <p:nvSpPr>
          <p:cNvPr id="12" name="Inhaltsplatzhalter 3"/>
          <p:cNvSpPr txBox="1">
            <a:spLocks/>
          </p:cNvSpPr>
          <p:nvPr/>
        </p:nvSpPr>
        <p:spPr>
          <a:xfrm>
            <a:off x="589885" y="1770981"/>
            <a:ext cx="793508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5"/>
              </a:spcBef>
              <a:buNone/>
              <a:tabLst>
                <a:tab pos="1769745" algn="l"/>
              </a:tabLst>
            </a:pPr>
            <a:r>
              <a:rPr lang="de-DE" dirty="0"/>
              <a:t>Die Kernaufgaben und Quadratzahlaufgaben (selbstständig) üben mit den Aufgabenkarten (2. Schuljahr)</a:t>
            </a:r>
            <a:endParaRPr lang="de-DE" b="1" dirty="0"/>
          </a:p>
          <a:p>
            <a:pPr marL="0" indent="0">
              <a:lnSpc>
                <a:spcPct val="100000"/>
              </a:lnSpc>
              <a:spcBef>
                <a:spcPts val="245"/>
              </a:spcBef>
              <a:buFont typeface="Arial" panose="020B0604020202020204" pitchFamily="34" charset="0"/>
              <a:buNone/>
              <a:tabLst>
                <a:tab pos="1769745" algn="l"/>
              </a:tabLst>
            </a:pPr>
            <a:r>
              <a:rPr lang="de-DE" dirty="0"/>
              <a:t> </a:t>
            </a:r>
          </a:p>
        </p:txBody>
      </p:sp>
      <p:sp>
        <p:nvSpPr>
          <p:cNvPr id="13" name="Inhaltsplatzhalter 17"/>
          <p:cNvSpPr>
            <a:spLocks noGrp="1"/>
          </p:cNvSpPr>
          <p:nvPr>
            <p:ph idx="1"/>
          </p:nvPr>
        </p:nvSpPr>
        <p:spPr>
          <a:xfrm>
            <a:off x="589885" y="4520511"/>
            <a:ext cx="7062199" cy="1347712"/>
          </a:xfrm>
        </p:spPr>
        <p:txBody>
          <a:bodyPr/>
          <a:lstStyle/>
          <a:p>
            <a:r>
              <a:rPr lang="de-DE" dirty="0">
                <a:solidFill>
                  <a:srgbClr val="327D87"/>
                </a:solidFill>
                <a:ea typeface="ＭＳ Ｐゴシック" charset="-128"/>
              </a:rPr>
              <a:t>Es gibt 18 Karten mit den Aufgaben und den Tauschaufgaben sowie 9 Karten mit den Quadratzahlaufgaben. </a:t>
            </a:r>
          </a:p>
          <a:p>
            <a:pPr>
              <a:lnSpc>
                <a:spcPct val="100000"/>
              </a:lnSpc>
            </a:pPr>
            <a:r>
              <a:rPr lang="de-DE" dirty="0">
                <a:solidFill>
                  <a:srgbClr val="327D87"/>
                </a:solidFill>
                <a:ea typeface="ＭＳ Ｐゴシック" charset="-128"/>
              </a:rPr>
              <a:t>Auf der Rückseite steht zur Kontrolle das Ergebnis. </a:t>
            </a:r>
          </a:p>
          <a:p>
            <a:pPr>
              <a:lnSpc>
                <a:spcPct val="100000"/>
              </a:lnSpc>
            </a:pPr>
            <a:endParaRPr lang="de-DE" dirty="0">
              <a:solidFill>
                <a:srgbClr val="327D87"/>
              </a:solidFill>
              <a:ea typeface="ＭＳ Ｐゴシック" charset="-128"/>
            </a:endParaRPr>
          </a:p>
          <a:p>
            <a:endParaRPr lang="de-DE" dirty="0"/>
          </a:p>
        </p:txBody>
      </p:sp>
      <p:grpSp>
        <p:nvGrpSpPr>
          <p:cNvPr id="15" name="Gruppieren 14"/>
          <p:cNvGrpSpPr/>
          <p:nvPr/>
        </p:nvGrpSpPr>
        <p:grpSpPr>
          <a:xfrm>
            <a:off x="695760" y="2519807"/>
            <a:ext cx="2465673" cy="1769994"/>
            <a:chOff x="695760" y="2519807"/>
            <a:chExt cx="2465673" cy="1769994"/>
          </a:xfrm>
        </p:grpSpPr>
        <p:grpSp>
          <p:nvGrpSpPr>
            <p:cNvPr id="3" name="Gruppieren 2"/>
            <p:cNvGrpSpPr/>
            <p:nvPr/>
          </p:nvGrpSpPr>
          <p:grpSpPr>
            <a:xfrm>
              <a:off x="695760" y="2870967"/>
              <a:ext cx="2465673" cy="1418834"/>
              <a:chOff x="695760" y="2870967"/>
              <a:chExt cx="2465673" cy="1418834"/>
            </a:xfrm>
          </p:grpSpPr>
          <p:sp>
            <p:nvSpPr>
              <p:cNvPr id="2" name="Textfeld 1"/>
              <p:cNvSpPr txBox="1"/>
              <p:nvPr/>
            </p:nvSpPr>
            <p:spPr>
              <a:xfrm>
                <a:off x="695760" y="2870967"/>
                <a:ext cx="1029902" cy="584775"/>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702030302020204" pitchFamily="66" charset="0"/>
                  </a:rPr>
                  <a:t>2 ∙ 3</a:t>
                </a:r>
              </a:p>
              <a:p>
                <a:pPr algn="ctr"/>
                <a:r>
                  <a:rPr lang="de-DE" sz="1600" dirty="0">
                    <a:solidFill>
                      <a:schemeClr val="bg1">
                        <a:lumMod val="65000"/>
                      </a:schemeClr>
                    </a:solidFill>
                    <a:latin typeface="Comic Sans MS" panose="030F0702030302020204" pitchFamily="66" charset="0"/>
                  </a:rPr>
                  <a:t>3 ∙ 2</a:t>
                </a:r>
              </a:p>
            </p:txBody>
          </p:sp>
          <p:sp>
            <p:nvSpPr>
              <p:cNvPr id="9" name="Textfeld 8"/>
              <p:cNvSpPr txBox="1"/>
              <p:nvPr/>
            </p:nvSpPr>
            <p:spPr>
              <a:xfrm>
                <a:off x="695760" y="3720414"/>
                <a:ext cx="1029902" cy="569387"/>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endParaRPr lang="de-DE" sz="800" dirty="0">
                  <a:latin typeface="Comic Sans MS" panose="030F0702030302020204" pitchFamily="66" charset="0"/>
                </a:endParaRPr>
              </a:p>
              <a:p>
                <a:pPr algn="ctr"/>
                <a:r>
                  <a:rPr lang="de-DE" sz="1600" dirty="0">
                    <a:latin typeface="Comic Sans MS" panose="030F0702030302020204" pitchFamily="66" charset="0"/>
                  </a:rPr>
                  <a:t>4 ∙ 4</a:t>
                </a:r>
              </a:p>
              <a:p>
                <a:pPr algn="ctr"/>
                <a:endParaRPr lang="de-DE" sz="700" dirty="0">
                  <a:latin typeface="Comic Sans MS" panose="030F0702030302020204" pitchFamily="66" charset="0"/>
                </a:endParaRPr>
              </a:p>
            </p:txBody>
          </p:sp>
          <p:sp>
            <p:nvSpPr>
              <p:cNvPr id="10" name="Textfeld 9"/>
              <p:cNvSpPr txBox="1"/>
              <p:nvPr/>
            </p:nvSpPr>
            <p:spPr>
              <a:xfrm>
                <a:off x="2131531" y="3720414"/>
                <a:ext cx="1029902" cy="569387"/>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endParaRPr lang="de-DE" sz="800" dirty="0">
                  <a:latin typeface="Comic Sans MS" panose="030F0702030302020204" pitchFamily="66" charset="0"/>
                </a:endParaRPr>
              </a:p>
              <a:p>
                <a:pPr algn="ctr"/>
                <a:r>
                  <a:rPr lang="de-DE" sz="1600" dirty="0">
                    <a:latin typeface="Comic Sans MS" panose="030F0702030302020204" pitchFamily="66" charset="0"/>
                  </a:rPr>
                  <a:t>16</a:t>
                </a:r>
              </a:p>
              <a:p>
                <a:pPr algn="ctr"/>
                <a:endParaRPr lang="de-DE" sz="700" dirty="0">
                  <a:latin typeface="Comic Sans MS" panose="030F0702030302020204" pitchFamily="66" charset="0"/>
                </a:endParaRPr>
              </a:p>
            </p:txBody>
          </p:sp>
          <p:sp>
            <p:nvSpPr>
              <p:cNvPr id="11" name="Textfeld 10"/>
              <p:cNvSpPr txBox="1"/>
              <p:nvPr/>
            </p:nvSpPr>
            <p:spPr>
              <a:xfrm>
                <a:off x="2131531" y="2870967"/>
                <a:ext cx="1029902" cy="569387"/>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endParaRPr lang="de-DE" sz="800" dirty="0">
                  <a:latin typeface="Comic Sans MS" panose="030F0702030302020204" pitchFamily="66" charset="0"/>
                </a:endParaRPr>
              </a:p>
              <a:p>
                <a:pPr algn="ctr"/>
                <a:r>
                  <a:rPr lang="de-DE" sz="1600" dirty="0">
                    <a:latin typeface="Comic Sans MS" panose="030F0702030302020204" pitchFamily="66" charset="0"/>
                  </a:rPr>
                  <a:t>6</a:t>
                </a:r>
              </a:p>
              <a:p>
                <a:pPr algn="ctr"/>
                <a:endParaRPr lang="de-DE" sz="700" dirty="0">
                  <a:latin typeface="Comic Sans MS" panose="030F0702030302020204" pitchFamily="66" charset="0"/>
                </a:endParaRPr>
              </a:p>
            </p:txBody>
          </p:sp>
        </p:grpSp>
        <p:sp>
          <p:nvSpPr>
            <p:cNvPr id="14" name="Bogen 13"/>
            <p:cNvSpPr/>
            <p:nvPr/>
          </p:nvSpPr>
          <p:spPr>
            <a:xfrm rot="16200000">
              <a:off x="1741228" y="2232847"/>
              <a:ext cx="527993" cy="1101913"/>
            </a:xfrm>
            <a:prstGeom prst="arc">
              <a:avLst>
                <a:gd name="adj1" fmla="val 16200000"/>
                <a:gd name="adj2" fmla="val 566454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3725206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7"/>
          <p:cNvSpPr>
            <a:spLocks noGrp="1"/>
          </p:cNvSpPr>
          <p:nvPr>
            <p:ph idx="1"/>
          </p:nvPr>
        </p:nvSpPr>
        <p:spPr>
          <a:xfrm>
            <a:off x="589885" y="4564887"/>
            <a:ext cx="7719230" cy="1347712"/>
          </a:xfrm>
        </p:spPr>
        <p:txBody>
          <a:bodyPr/>
          <a:lstStyle/>
          <a:p>
            <a:r>
              <a:rPr lang="de-DE" dirty="0">
                <a:solidFill>
                  <a:srgbClr val="327D87"/>
                </a:solidFill>
                <a:ea typeface="ＭＳ Ｐゴシック" charset="-128"/>
              </a:rPr>
              <a:t>Auf der Vorderseite steht die Malaufgabe und eine mögliche Hilfsaufgabe. Jedes Kind entscheidet selbst, welche Hilfsaufgabe ihm wirklich beim Rechnen hilft und wählt die Karten danach aus.</a:t>
            </a:r>
          </a:p>
          <a:p>
            <a:endParaRPr lang="de-DE" dirty="0"/>
          </a:p>
        </p:txBody>
      </p:sp>
      <p:sp>
        <p:nvSpPr>
          <p:cNvPr id="4" name="Titel 3">
            <a:extLst>
              <a:ext uri="{FF2B5EF4-FFF2-40B4-BE49-F238E27FC236}">
                <a16:creationId xmlns:a16="http://schemas.microsoft.com/office/drawing/2014/main" id="{8A445CF8-C87B-A536-745D-3275A7AF2729}"/>
              </a:ext>
            </a:extLst>
          </p:cNvPr>
          <p:cNvSpPr>
            <a:spLocks noGrp="1"/>
          </p:cNvSpPr>
          <p:nvPr>
            <p:ph type="title"/>
          </p:nvPr>
        </p:nvSpPr>
        <p:spPr/>
        <p:txBody>
          <a:bodyPr/>
          <a:lstStyle/>
          <a:p>
            <a:r>
              <a:rPr lang="de-DE" dirty="0"/>
              <a:t>Basisfakten abrufen</a:t>
            </a:r>
          </a:p>
        </p:txBody>
      </p:sp>
      <p:sp>
        <p:nvSpPr>
          <p:cNvPr id="5" name="Datumsplatzhalter 4">
            <a:extLst>
              <a:ext uri="{FF2B5EF4-FFF2-40B4-BE49-F238E27FC236}">
                <a16:creationId xmlns:a16="http://schemas.microsoft.com/office/drawing/2014/main" id="{40387BC9-33CA-8176-CC9F-DA0B5674A7C4}"/>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3926CE6A-2269-D89E-E284-E4F573993BE2}"/>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2" name="Rechteck 1"/>
          <p:cNvSpPr/>
          <p:nvPr/>
        </p:nvSpPr>
        <p:spPr>
          <a:xfrm>
            <a:off x="6298131" y="5912599"/>
            <a:ext cx="2454518" cy="276999"/>
          </a:xfrm>
          <a:prstGeom prst="rect">
            <a:avLst/>
          </a:prstGeom>
        </p:spPr>
        <p:txBody>
          <a:bodyPr wrap="none">
            <a:spAutoFit/>
          </a:bodyPr>
          <a:lstStyle/>
          <a:p>
            <a:r>
              <a:rPr lang="de-DE" sz="1200" dirty="0"/>
              <a:t>(https://pikas.dzlm.de/node/1588)</a:t>
            </a:r>
          </a:p>
        </p:txBody>
      </p:sp>
      <p:sp>
        <p:nvSpPr>
          <p:cNvPr id="8" name="Inhaltsplatzhalter 3"/>
          <p:cNvSpPr txBox="1">
            <a:spLocks/>
          </p:cNvSpPr>
          <p:nvPr/>
        </p:nvSpPr>
        <p:spPr>
          <a:xfrm>
            <a:off x="589885" y="1770981"/>
            <a:ext cx="793508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5"/>
              </a:spcBef>
              <a:buNone/>
              <a:tabLst>
                <a:tab pos="1769745" algn="l"/>
              </a:tabLst>
            </a:pPr>
            <a:r>
              <a:rPr lang="de-DE" dirty="0"/>
              <a:t>Alle Aufgaben (selbstständig) üben mit den Aufgabenkarten (3. Schuljahr)</a:t>
            </a:r>
            <a:endParaRPr lang="de-DE" b="1" dirty="0"/>
          </a:p>
          <a:p>
            <a:pPr marL="0" indent="0">
              <a:lnSpc>
                <a:spcPct val="100000"/>
              </a:lnSpc>
              <a:spcBef>
                <a:spcPts val="245"/>
              </a:spcBef>
              <a:buFont typeface="Arial" panose="020B0604020202020204" pitchFamily="34" charset="0"/>
              <a:buNone/>
              <a:tabLst>
                <a:tab pos="1769745" algn="l"/>
              </a:tabLst>
            </a:pPr>
            <a:r>
              <a:rPr lang="de-DE" dirty="0"/>
              <a:t> </a:t>
            </a:r>
          </a:p>
        </p:txBody>
      </p:sp>
      <p:grpSp>
        <p:nvGrpSpPr>
          <p:cNvPr id="12" name="Gruppieren 11"/>
          <p:cNvGrpSpPr/>
          <p:nvPr/>
        </p:nvGrpSpPr>
        <p:grpSpPr>
          <a:xfrm>
            <a:off x="715013" y="2860014"/>
            <a:ext cx="2423961" cy="738664"/>
            <a:chOff x="715013" y="2860014"/>
            <a:chExt cx="2423961" cy="738664"/>
          </a:xfrm>
        </p:grpSpPr>
        <p:sp>
          <p:nvSpPr>
            <p:cNvPr id="10" name="Textfeld 9"/>
            <p:cNvSpPr txBox="1"/>
            <p:nvPr/>
          </p:nvSpPr>
          <p:spPr>
            <a:xfrm>
              <a:off x="715013" y="2860014"/>
              <a:ext cx="1029902" cy="738664"/>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de-DE" sz="1200" dirty="0">
                  <a:solidFill>
                    <a:schemeClr val="bg1">
                      <a:lumMod val="65000"/>
                    </a:schemeClr>
                  </a:solidFill>
                  <a:latin typeface="Comic Sans MS" panose="030F0702030302020204" pitchFamily="66" charset="0"/>
                </a:rPr>
                <a:t>2 ∙ 8</a:t>
              </a:r>
            </a:p>
            <a:p>
              <a:pPr algn="ctr"/>
              <a:r>
                <a:rPr lang="de-DE" sz="1600" dirty="0">
                  <a:latin typeface="Comic Sans MS" panose="030F0702030302020204" pitchFamily="66" charset="0"/>
                </a:rPr>
                <a:t>4 ∙ 8</a:t>
              </a:r>
            </a:p>
            <a:p>
              <a:pPr algn="ctr"/>
              <a:endParaRPr lang="de-DE" sz="1400" dirty="0">
                <a:latin typeface="Comic Sans MS" panose="030F0702030302020204" pitchFamily="66" charset="0"/>
              </a:endParaRPr>
            </a:p>
          </p:txBody>
        </p:sp>
        <p:cxnSp>
          <p:nvCxnSpPr>
            <p:cNvPr id="11" name="Gerade Verbindung 10"/>
            <p:cNvCxnSpPr/>
            <p:nvPr/>
          </p:nvCxnSpPr>
          <p:spPr>
            <a:xfrm>
              <a:off x="715013" y="3359216"/>
              <a:ext cx="10299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2109072" y="2860014"/>
              <a:ext cx="1029902" cy="738664"/>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de-DE" sz="1200" dirty="0">
                  <a:solidFill>
                    <a:schemeClr val="bg1">
                      <a:lumMod val="65000"/>
                    </a:schemeClr>
                  </a:solidFill>
                  <a:latin typeface="Comic Sans MS" panose="030F0702030302020204" pitchFamily="66" charset="0"/>
                </a:rPr>
                <a:t>5 ∙ 8</a:t>
              </a:r>
            </a:p>
            <a:p>
              <a:pPr algn="ctr"/>
              <a:r>
                <a:rPr lang="de-DE" sz="1600" dirty="0">
                  <a:latin typeface="Comic Sans MS" panose="030F0702030302020204" pitchFamily="66" charset="0"/>
                </a:rPr>
                <a:t>4 ∙ 8</a:t>
              </a:r>
            </a:p>
            <a:p>
              <a:pPr algn="ctr"/>
              <a:endParaRPr lang="de-DE" sz="1400" dirty="0">
                <a:latin typeface="Comic Sans MS" panose="030F0702030302020204" pitchFamily="66" charset="0"/>
              </a:endParaRPr>
            </a:p>
          </p:txBody>
        </p:sp>
        <p:cxnSp>
          <p:nvCxnSpPr>
            <p:cNvPr id="14" name="Gerade Verbindung 13"/>
            <p:cNvCxnSpPr/>
            <p:nvPr/>
          </p:nvCxnSpPr>
          <p:spPr>
            <a:xfrm>
              <a:off x="2109072" y="3359216"/>
              <a:ext cx="10299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platzhalter 6">
            <a:extLst>
              <a:ext uri="{FF2B5EF4-FFF2-40B4-BE49-F238E27FC236}">
                <a16:creationId xmlns:a16="http://schemas.microsoft.com/office/drawing/2014/main" id="{669DAA1C-BDD7-89A7-4522-8E6DBE2F949C}"/>
              </a:ext>
            </a:extLst>
          </p:cNvPr>
          <p:cNvSpPr>
            <a:spLocks noGrp="1"/>
          </p:cNvSpPr>
          <p:nvPr>
            <p:ph type="body" sz="quarter" idx="13"/>
          </p:nvPr>
        </p:nvSpPr>
        <p:spPr>
          <a:xfrm>
            <a:off x="589885" y="1203977"/>
            <a:ext cx="8191098" cy="445628"/>
          </a:xfrm>
        </p:spPr>
        <p:txBody>
          <a:bodyPr/>
          <a:lstStyle/>
          <a:p>
            <a:r>
              <a:rPr lang="de-DE" dirty="0"/>
              <a:t>1∙1 RICHTIG ÜBEN MIT DER AUFGABENKARTEI </a:t>
            </a:r>
          </a:p>
        </p:txBody>
      </p:sp>
    </p:spTree>
    <p:extLst>
      <p:ext uri="{BB962C8B-B14F-4D97-AF65-F5344CB8AC3E}">
        <p14:creationId xmlns:p14="http://schemas.microsoft.com/office/powerpoint/2010/main" val="3066907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Basisfakten abrufen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59</a:t>
            </a:fld>
            <a:endParaRPr lang="de-DE" dirty="0"/>
          </a:p>
        </p:txBody>
      </p:sp>
      <p:sp>
        <p:nvSpPr>
          <p:cNvPr id="10" name="Inhaltsplatzhalter 3"/>
          <p:cNvSpPr txBox="1">
            <a:spLocks/>
          </p:cNvSpPr>
          <p:nvPr/>
        </p:nvSpPr>
        <p:spPr>
          <a:xfrm>
            <a:off x="589885" y="1748860"/>
            <a:ext cx="793508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5"/>
              </a:spcBef>
              <a:buNone/>
              <a:tabLst>
                <a:tab pos="1769745" algn="l"/>
              </a:tabLst>
            </a:pPr>
            <a:r>
              <a:rPr lang="de-DE" dirty="0"/>
              <a:t>Ableitungen finden</a:t>
            </a:r>
          </a:p>
          <a:p>
            <a:pPr marL="0" indent="0">
              <a:lnSpc>
                <a:spcPct val="100000"/>
              </a:lnSpc>
              <a:spcBef>
                <a:spcPts val="245"/>
              </a:spcBef>
              <a:buNone/>
              <a:tabLst>
                <a:tab pos="1769745" algn="l"/>
              </a:tabLst>
            </a:pPr>
            <a:r>
              <a:rPr lang="de-DE" b="1" dirty="0"/>
              <a:t>Mal-Durch-Sonne</a:t>
            </a:r>
          </a:p>
          <a:p>
            <a:pPr marL="0" indent="0">
              <a:lnSpc>
                <a:spcPct val="100000"/>
              </a:lnSpc>
              <a:spcBef>
                <a:spcPts val="245"/>
              </a:spcBef>
              <a:buFont typeface="Arial" panose="020B0604020202020204" pitchFamily="34" charset="0"/>
              <a:buNone/>
              <a:tabLst>
                <a:tab pos="1769745" algn="l"/>
              </a:tabLst>
            </a:pPr>
            <a:r>
              <a:rPr lang="de-DE" dirty="0"/>
              <a:t> </a:t>
            </a:r>
          </a:p>
        </p:txBody>
      </p:sp>
      <p:pic>
        <p:nvPicPr>
          <p:cNvPr id="2050" name="Picture 2"/>
          <p:cNvPicPr>
            <a:picLocks noChangeAspect="1" noChangeArrowheads="1"/>
          </p:cNvPicPr>
          <p:nvPr/>
        </p:nvPicPr>
        <p:blipFill rotWithShape="1">
          <a:blip r:embed="rId3">
            <a:clrChange>
              <a:clrFrom>
                <a:srgbClr val="F2F3F4"/>
              </a:clrFrom>
              <a:clrTo>
                <a:srgbClr val="F2F3F4">
                  <a:alpha val="0"/>
                </a:srgbClr>
              </a:clrTo>
            </a:clrChang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1250" t="51852" r="10209" b="18396"/>
          <a:stretch/>
        </p:blipFill>
        <p:spPr bwMode="auto">
          <a:xfrm>
            <a:off x="580999" y="2995862"/>
            <a:ext cx="5829900" cy="25315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hteck 7"/>
          <p:cNvSpPr/>
          <p:nvPr/>
        </p:nvSpPr>
        <p:spPr>
          <a:xfrm>
            <a:off x="7228573" y="5975122"/>
            <a:ext cx="1641054" cy="276999"/>
          </a:xfrm>
          <a:prstGeom prst="rect">
            <a:avLst/>
          </a:prstGeom>
        </p:spPr>
        <p:txBody>
          <a:bodyPr wrap="square">
            <a:spAutoFit/>
          </a:bodyPr>
          <a:lstStyle/>
          <a:p>
            <a:pPr eaLnBrk="1" hangingPunct="1">
              <a:spcBef>
                <a:spcPct val="30000"/>
              </a:spcBef>
              <a:defRPr/>
            </a:pPr>
            <a:r>
              <a:rPr lang="de-DE" sz="1200" dirty="0"/>
              <a:t>(PIKAS, 2020, S. 47)</a:t>
            </a:r>
          </a:p>
        </p:txBody>
      </p:sp>
      <p:sp>
        <p:nvSpPr>
          <p:cNvPr id="9" name="Abgerundete rechteckige Legende 8"/>
          <p:cNvSpPr/>
          <p:nvPr/>
        </p:nvSpPr>
        <p:spPr>
          <a:xfrm>
            <a:off x="4649003" y="1395664"/>
            <a:ext cx="3523792" cy="1463038"/>
          </a:xfrm>
          <a:prstGeom prst="wedgeRoundRectCallout">
            <a:avLst>
              <a:gd name="adj1" fmla="val 57011"/>
              <a:gd name="adj2" fmla="val 8615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600" dirty="0">
                <a:solidFill>
                  <a:schemeClr val="tx1"/>
                </a:solidFill>
                <a:latin typeface="Arial" panose="020B0604020202020204" pitchFamily="34" charset="0"/>
                <a:cs typeface="Arial" panose="020B0604020202020204" pitchFamily="34" charset="0"/>
              </a:rPr>
              <a:t>Bei welcher Sonnen-Aufgabe findest du schnell viele Möglichkeiten, bei welcher nicht? </a:t>
            </a:r>
          </a:p>
        </p:txBody>
      </p:sp>
      <p:sp>
        <p:nvSpPr>
          <p:cNvPr id="11" name="Abgerundete rechteckige Legende 10"/>
          <p:cNvSpPr/>
          <p:nvPr/>
        </p:nvSpPr>
        <p:spPr>
          <a:xfrm>
            <a:off x="6600626" y="3513222"/>
            <a:ext cx="2269001" cy="1283770"/>
          </a:xfrm>
          <a:prstGeom prst="wedgeRoundRectCallout">
            <a:avLst>
              <a:gd name="adj1" fmla="val 57521"/>
              <a:gd name="adj2" fmla="val 10528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600" dirty="0">
                <a:solidFill>
                  <a:schemeClr val="tx1"/>
                </a:solidFill>
                <a:latin typeface="Arial" panose="020B0604020202020204" pitchFamily="34" charset="0"/>
                <a:cs typeface="Arial" panose="020B0604020202020204" pitchFamily="34" charset="0"/>
              </a:rPr>
              <a:t>Bei welcher Aufgabe findest du die meisten Aufgaben?</a:t>
            </a:r>
          </a:p>
        </p:txBody>
      </p:sp>
      <p:sp>
        <p:nvSpPr>
          <p:cNvPr id="12" name="Textfeld 11">
            <a:extLst>
              <a:ext uri="{FF2B5EF4-FFF2-40B4-BE49-F238E27FC236}">
                <a16:creationId xmlns:a16="http://schemas.microsoft.com/office/drawing/2014/main" id="{06DD5A32-8591-7FB1-3AC3-CBCA52B8B7F4}"/>
              </a:ext>
            </a:extLst>
          </p:cNvPr>
          <p:cNvSpPr txBox="1"/>
          <p:nvPr/>
        </p:nvSpPr>
        <p:spPr>
          <a:xfrm>
            <a:off x="375453" y="5721206"/>
            <a:ext cx="6631739" cy="507831"/>
          </a:xfrm>
          <a:prstGeom prst="rect">
            <a:avLst/>
          </a:prstGeom>
          <a:noFill/>
        </p:spPr>
        <p:txBody>
          <a:bodyPr wrap="square" rtlCol="0">
            <a:spAutoFit/>
          </a:bodyPr>
          <a:lstStyle/>
          <a:p>
            <a:pPr>
              <a:lnSpc>
                <a:spcPct val="150000"/>
              </a:lnSpc>
            </a:pPr>
            <a:r>
              <a:rPr lang="de-DE" sz="1800" dirty="0">
                <a:solidFill>
                  <a:srgbClr val="327D87"/>
                </a:solidFill>
                <a:latin typeface="Arial" panose="020B0604020202020204" pitchFamily="34" charset="0"/>
                <a:cs typeface="Arial" panose="020B0604020202020204" pitchFamily="34" charset="0"/>
              </a:rPr>
              <a:t>Mal-Durch-Sonnen zeichnen lassen und darüber sprechen</a:t>
            </a:r>
          </a:p>
        </p:txBody>
      </p:sp>
      <p:sp>
        <p:nvSpPr>
          <p:cNvPr id="13" name="Textplatzhalter 6">
            <a:extLst>
              <a:ext uri="{FF2B5EF4-FFF2-40B4-BE49-F238E27FC236}">
                <a16:creationId xmlns:a16="http://schemas.microsoft.com/office/drawing/2014/main" id="{6051F428-236C-DAC4-E125-9BF6210AFD06}"/>
              </a:ext>
            </a:extLst>
          </p:cNvPr>
          <p:cNvSpPr>
            <a:spLocks noGrp="1"/>
          </p:cNvSpPr>
          <p:nvPr>
            <p:ph type="body" sz="quarter" idx="13"/>
          </p:nvPr>
        </p:nvSpPr>
        <p:spPr>
          <a:xfrm>
            <a:off x="589885" y="1203977"/>
            <a:ext cx="8191098" cy="445628"/>
          </a:xfrm>
        </p:spPr>
        <p:txBody>
          <a:bodyPr/>
          <a:lstStyle/>
          <a:p>
            <a:r>
              <a:rPr lang="de-DE" dirty="0"/>
              <a:t>BLICK IN DEN UNTERRICHT</a:t>
            </a:r>
          </a:p>
        </p:txBody>
      </p:sp>
    </p:spTree>
    <p:extLst>
      <p:ext uri="{BB962C8B-B14F-4D97-AF65-F5344CB8AC3E}">
        <p14:creationId xmlns:p14="http://schemas.microsoft.com/office/powerpoint/2010/main" val="133417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3143068" cy="603704"/>
          </a:xfrm>
          <a:prstGeom prst="rect">
            <a:avLst/>
          </a:prstGeom>
        </p:spPr>
        <p:txBody>
          <a:bodyPr>
            <a:normAutofit/>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p:cNvSpPr>
            <a:spLocks noGrp="1"/>
          </p:cNvSpPr>
          <p:nvPr>
            <p:ph type="body" sz="quarter" idx="13"/>
          </p:nvPr>
        </p:nvSpPr>
        <p:spPr/>
        <p:txBody>
          <a:bodyPr/>
          <a:lstStyle/>
          <a:p>
            <a:r>
              <a:rPr lang="de-DE" dirty="0"/>
              <a:t>AUFBAU DES MODULS 5</a:t>
            </a:r>
          </a:p>
        </p:txBody>
      </p:sp>
      <p:sp>
        <p:nvSpPr>
          <p:cNvPr id="6" name="Inhaltsplatzhalter 5"/>
          <p:cNvSpPr>
            <a:spLocks noGrp="1"/>
          </p:cNvSpPr>
          <p:nvPr>
            <p:ph idx="1"/>
          </p:nvPr>
        </p:nvSpPr>
        <p:spPr>
          <a:xfrm>
            <a:off x="394855" y="1535486"/>
            <a:ext cx="8354291" cy="4939740"/>
          </a:xfrm>
        </p:spPr>
        <p:txBody>
          <a:bodyPr/>
          <a:lstStyle/>
          <a:p>
            <a:pPr>
              <a:lnSpc>
                <a:spcPct val="100000"/>
              </a:lnSpc>
              <a:spcBef>
                <a:spcPts val="600"/>
              </a:spcBef>
            </a:pPr>
            <a:r>
              <a:rPr lang="de-DE" sz="1200" b="1" dirty="0"/>
              <a:t>Teil 1:</a:t>
            </a:r>
            <a:r>
              <a:rPr lang="de-DE" sz="1200" dirty="0"/>
              <a:t> Das Modul beginnt mit der Reflexion des Erprobungsauftrages des Moduls 4 „Nicht zählendes Rechnen: 1+1 und 1-1“.</a:t>
            </a:r>
          </a:p>
          <a:p>
            <a:pPr>
              <a:lnSpc>
                <a:spcPct val="100000"/>
              </a:lnSpc>
              <a:spcBef>
                <a:spcPts val="600"/>
              </a:spcBef>
            </a:pPr>
            <a:r>
              <a:rPr lang="de-DE" sz="1200" b="1" dirty="0"/>
              <a:t>Teil 2:</a:t>
            </a:r>
            <a:r>
              <a:rPr lang="de-DE" sz="1200" dirty="0"/>
              <a:t> Es wird anhand von Kinderdokumenten aufgezeigt, wie wichtig es ist, bei den Kindern eine Verstehensgrundlage zur Multiplikation aufzubauen – und dass das nicht bei allen Kindern von alleine passiert. Dieser Teil knüpft direkt an das Modul 2 (Aufbau eines tragfähigen Operationsverständnisses) an. Außerdem wird die Bedeutung der Verstehensgrundlage für höhere Klassen und entsprechend andere Inhaltsbereiche thematisiert.</a:t>
            </a:r>
          </a:p>
          <a:p>
            <a:pPr>
              <a:lnSpc>
                <a:spcPct val="100000"/>
              </a:lnSpc>
              <a:spcBef>
                <a:spcPts val="600"/>
              </a:spcBef>
            </a:pPr>
            <a:r>
              <a:rPr lang="de-DE" sz="1200" b="1" dirty="0"/>
              <a:t>Teil 3:</a:t>
            </a:r>
            <a:r>
              <a:rPr lang="de-DE" sz="1200" dirty="0"/>
              <a:t> Die einfachen Aufgaben oder auch Kernaufgaben bilden die Grundlage, um aus ihnen später alle Aufgaben des 1·1 ableiten zu können. Daher wird in diesem Teil der Fokus darauf gelegt die einfachen Aufgaben zunächst kennenzulernen, darzustellen und darüber zu sprechen. Das Vierphasenmodell kann hier beim Üben dieser Aufgaben aufgegriffen werden. </a:t>
            </a:r>
          </a:p>
          <a:p>
            <a:pPr>
              <a:lnSpc>
                <a:spcPct val="100000"/>
              </a:lnSpc>
              <a:spcBef>
                <a:spcPts val="600"/>
              </a:spcBef>
            </a:pPr>
            <a:r>
              <a:rPr lang="de-DE" sz="1200" b="1" dirty="0"/>
              <a:t>Teil 4:</a:t>
            </a:r>
            <a:r>
              <a:rPr lang="de-DE" sz="1200" dirty="0"/>
              <a:t> Anhand eines </a:t>
            </a:r>
            <a:r>
              <a:rPr lang="de-DE" sz="1200" dirty="0" err="1"/>
              <a:t>Mahiko</a:t>
            </a:r>
            <a:r>
              <a:rPr lang="de-DE" sz="1200" dirty="0"/>
              <a:t>-Videos wird gezeigt, welche Phasen sich bei der Erarbeitung des Einmaleins ergeben. Ausgangspunkt der folgenden Beispiele sind bereits bekannte Aufgaben. Einfache Aufgaben sollen dann genutzt werden, um schwierige Aufgaben abzuleiten. Dafür müssen die Kinder die Aufgabenbeziehungen erkennen und nutzen. Damit die Aufgaben zunehmend automatisiert werden, müssen mentale Vorstellungsbilder entstehen und gefestigt werden. Was genau im Kopf der Kinder passieren soll, wird mit einer animierten Folie dargestellt. Dieser Prozess muss in Anlehnung an Modul 4 und das Vierphasenmodell begleitet werden. Zwei </a:t>
            </a:r>
            <a:r>
              <a:rPr lang="de-DE" sz="1200" dirty="0" err="1"/>
              <a:t>Mahiko</a:t>
            </a:r>
            <a:r>
              <a:rPr lang="de-DE" sz="1200" dirty="0"/>
              <a:t>-Lernvideos thematisieren das Ableiten schwieriger </a:t>
            </a:r>
            <a:r>
              <a:rPr lang="de-DE" sz="1200" dirty="0" err="1"/>
              <a:t>Divsionsaufgaben</a:t>
            </a:r>
            <a:r>
              <a:rPr lang="de-DE" sz="1200" dirty="0"/>
              <a:t> aus den Kernaufgaben.</a:t>
            </a:r>
          </a:p>
          <a:p>
            <a:pPr>
              <a:lnSpc>
                <a:spcPct val="100000"/>
              </a:lnSpc>
              <a:spcBef>
                <a:spcPts val="600"/>
              </a:spcBef>
            </a:pPr>
            <a:r>
              <a:rPr lang="de-DE" sz="1200" b="1" dirty="0"/>
              <a:t>Teil 5:</a:t>
            </a:r>
            <a:r>
              <a:rPr lang="de-DE" sz="1200" dirty="0"/>
              <a:t> Das richtige Üben mit der Aufgabenkartei sowie das Finden von Ableitungen mit der Mal-Durch-Sonne bieten Möglichkeiten, wie das 1·1 und 1:1 im Unterricht geübt werden kann. Eine Aktivität regt die Teilnehmenden an darüber nachzudenken, welche Grenzen aber auch Chancen die Heterogenität der Klasse beim vernetzen Üben des 1·1 und 1:1 hat.</a:t>
            </a:r>
          </a:p>
          <a:p>
            <a:pPr>
              <a:lnSpc>
                <a:spcPct val="100000"/>
              </a:lnSpc>
              <a:spcBef>
                <a:spcPts val="600"/>
              </a:spcBef>
            </a:pPr>
            <a:r>
              <a:rPr lang="de-DE" sz="1200" b="1" dirty="0"/>
              <a:t>Teil 6:</a:t>
            </a:r>
            <a:r>
              <a:rPr lang="de-DE" sz="1200" dirty="0"/>
              <a:t> Der Erprobungsauftrag bezieht sich erneut auf den sinnvollen Einsatz des Materials bei der Erarbeitung des 1∙1 in der zweiten Jahrgangsstufe.</a:t>
            </a:r>
          </a:p>
        </p:txBody>
      </p:sp>
    </p:spTree>
    <p:extLst>
      <p:ext uri="{BB962C8B-B14F-4D97-AF65-F5344CB8AC3E}">
        <p14:creationId xmlns:p14="http://schemas.microsoft.com/office/powerpoint/2010/main" val="81967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61</a:t>
            </a: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a:xfrm>
            <a:off x="1096422" y="1639658"/>
            <a:ext cx="7009353" cy="4699071"/>
          </a:xfrm>
        </p:spPr>
        <p:txBody>
          <a:bodyPr/>
          <a:lstStyle/>
          <a:p>
            <a:pPr>
              <a:spcBef>
                <a:spcPts val="600"/>
              </a:spcBef>
              <a:spcAft>
                <a:spcPts val="600"/>
              </a:spcAft>
            </a:pPr>
            <a:r>
              <a:rPr lang="de-DE" sz="1400" b="1" dirty="0"/>
              <a:t>Ziel: </a:t>
            </a:r>
            <a:r>
              <a:rPr lang="de-DE" sz="1400" dirty="0"/>
              <a:t>Vernetzende Übungen zwischen 1·1 und 1:1 finden und Herausforderungen benennen sowie Chancen der Heterogenität einer Klasse erkennen</a:t>
            </a:r>
          </a:p>
          <a:p>
            <a:pPr>
              <a:spcBef>
                <a:spcPts val="600"/>
              </a:spcBef>
              <a:spcAft>
                <a:spcPts val="600"/>
              </a:spcAft>
            </a:pPr>
            <a:r>
              <a:rPr lang="de-DE" sz="1400" b="1" dirty="0"/>
              <a:t>Hinweise zur Durchführung: </a:t>
            </a:r>
            <a:r>
              <a:rPr lang="de-DE" sz="1400" dirty="0"/>
              <a:t>Die Teilnehmenden tauschen sich über vernetzende Übungen aus. In der Regel bringt jeder Übungen mit, die im eigenen Unterricht funktioniert haben. Durch den Austausch kann das Repertoire an Übungen erweitert werden. Darüber hinaus können Übungen aber auch kritisch in den Blick genommen werden und besondere Herausforderungen und vielleicht auch Grenzen deutlich werden. Der Fokus auf die Heterogenität der Klasse soll dazu auffordern diese als Chance zu sehen und gezielt zu nutzen, um Übungen gewinnbringend für alle Kinder durchführen zu können.</a:t>
            </a:r>
          </a:p>
        </p:txBody>
      </p:sp>
    </p:spTree>
    <p:extLst>
      <p:ext uri="{BB962C8B-B14F-4D97-AF65-F5344CB8AC3E}">
        <p14:creationId xmlns:p14="http://schemas.microsoft.com/office/powerpoint/2010/main" val="1479420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Basisfakten abrufen</a:t>
            </a:r>
          </a:p>
        </p:txBody>
      </p:sp>
      <p:sp>
        <p:nvSpPr>
          <p:cNvPr id="3" name="Textplatzhalter 2"/>
          <p:cNvSpPr>
            <a:spLocks noGrp="1"/>
          </p:cNvSpPr>
          <p:nvPr>
            <p:ph type="body" sz="quarter" idx="13"/>
          </p:nvPr>
        </p:nvSpPr>
        <p:spPr>
          <a:xfrm>
            <a:off x="1096423" y="2930237"/>
            <a:ext cx="7105899" cy="3237202"/>
          </a:xfrm>
        </p:spPr>
        <p:txBody>
          <a:bodyPr>
            <a:normAutofit/>
          </a:bodyPr>
          <a:lstStyle/>
          <a:p>
            <a:pPr>
              <a:buClr>
                <a:schemeClr val="tx2"/>
              </a:buClr>
            </a:pPr>
            <a:r>
              <a:rPr lang="de-DE" sz="1900" b="1" dirty="0"/>
              <a:t>Tauschen Sie sich in Ihrer Gruppe aus:</a:t>
            </a:r>
          </a:p>
          <a:p>
            <a:pPr marL="342900" indent="-342900">
              <a:buClr>
                <a:schemeClr val="tx2"/>
              </a:buClr>
              <a:buFont typeface="Wingdings" panose="05000000000000000000" pitchFamily="2" charset="2"/>
              <a:buChar char="§"/>
            </a:pPr>
            <a:r>
              <a:rPr lang="de-DE" sz="1900" dirty="0"/>
              <a:t>Was sind Herausforderungen dabei?</a:t>
            </a:r>
          </a:p>
          <a:p>
            <a:pPr marL="342900" lvl="1" indent="-342900">
              <a:buClr>
                <a:schemeClr val="tx2"/>
              </a:buClr>
              <a:buFont typeface="Wingdings" panose="05000000000000000000" pitchFamily="2" charset="2"/>
              <a:buChar char="§"/>
            </a:pPr>
            <a:r>
              <a:rPr lang="de-DE" sz="1900" dirty="0"/>
              <a:t>Wie kann ich die Heterogenität in meiner Klasse nutzen?</a:t>
            </a:r>
          </a:p>
          <a:p>
            <a:pPr marL="342900" lvl="1" indent="-342900">
              <a:buClr>
                <a:schemeClr val="tx2"/>
              </a:buClr>
              <a:buFont typeface="Wingdings" panose="05000000000000000000" pitchFamily="2" charset="2"/>
              <a:buChar char="§"/>
            </a:pPr>
            <a:endParaRPr lang="de-DE" sz="1900" dirty="0"/>
          </a:p>
          <a:p>
            <a:pPr marL="0" lvl="1">
              <a:buClr>
                <a:schemeClr val="tx2"/>
              </a:buClr>
            </a:pPr>
            <a:r>
              <a:rPr lang="de-DE" sz="1900" dirty="0"/>
              <a:t>Halten Sie Ihre Ideen schriftlich fest.</a:t>
            </a:r>
          </a:p>
          <a:p>
            <a:endParaRPr lang="de-DE" dirty="0"/>
          </a:p>
        </p:txBody>
      </p:sp>
      <p:sp>
        <p:nvSpPr>
          <p:cNvPr id="4" name="Textplatzhalter 3"/>
          <p:cNvSpPr>
            <a:spLocks noGrp="1"/>
          </p:cNvSpPr>
          <p:nvPr>
            <p:ph type="body" sz="quarter" idx="14"/>
          </p:nvPr>
        </p:nvSpPr>
        <p:spPr/>
        <p:txBody>
          <a:bodyPr>
            <a:normAutofit fontScale="77500" lnSpcReduction="20000"/>
          </a:bodyPr>
          <a:lstStyle/>
          <a:p>
            <a:r>
              <a:rPr lang="de-DE" sz="2400" dirty="0"/>
              <a:t>Überlegen Sie sich weitere Aktivitäten, die den Lernenden ermöglichen Aufgaben des 1·1 und 1:1 vernetzt zu üben?</a:t>
            </a:r>
          </a:p>
          <a:p>
            <a:endParaRPr lang="de-DE" dirty="0"/>
          </a:p>
        </p:txBody>
      </p:sp>
      <p:sp>
        <p:nvSpPr>
          <p:cNvPr id="5" name="Datumsplatzhalter 4"/>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61</a:t>
            </a:fld>
            <a:endParaRPr lang="de-DE" dirty="0"/>
          </a:p>
        </p:txBody>
      </p:sp>
    </p:spTree>
    <p:extLst>
      <p:ext uri="{BB962C8B-B14F-4D97-AF65-F5344CB8AC3E}">
        <p14:creationId xmlns:p14="http://schemas.microsoft.com/office/powerpoint/2010/main" val="1571714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Basisfakten abrufen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62</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Lernende brauchen Gelegenheiten, </a:t>
            </a:r>
          </a:p>
          <a:p>
            <a:pPr algn="ctr">
              <a:lnSpc>
                <a:spcPct val="150000"/>
              </a:lnSpc>
            </a:pPr>
            <a:r>
              <a:rPr lang="de-DE" dirty="0">
                <a:solidFill>
                  <a:schemeClr val="tx1"/>
                </a:solidFill>
                <a:latin typeface="Arial" panose="020B0604020202020204" pitchFamily="34" charset="0"/>
                <a:cs typeface="Arial" panose="020B0604020202020204" pitchFamily="34" charset="0"/>
              </a:rPr>
              <a:t>Ableitungsstrategien </a:t>
            </a:r>
            <a:r>
              <a:rPr lang="de-DE" dirty="0">
                <a:solidFill>
                  <a:schemeClr val="tx1"/>
                </a:solidFill>
                <a:latin typeface="Arial" panose="020B0604020202020204" pitchFamily="34" charset="0"/>
                <a:ea typeface="Times New Roman" panose="02020603050405020304" pitchFamily="18" charset="0"/>
                <a:cs typeface="Arial" panose="020B0604020202020204" pitchFamily="34" charset="0"/>
              </a:rPr>
              <a:t>wiederholt abzurufen </a:t>
            </a:r>
          </a:p>
          <a:p>
            <a:pPr algn="ctr">
              <a:lnSpc>
                <a:spcPct val="150000"/>
              </a:lnSpc>
            </a:pPr>
            <a:r>
              <a:rPr lang="de-DE" dirty="0">
                <a:solidFill>
                  <a:schemeClr val="tx1"/>
                </a:solidFill>
                <a:latin typeface="Arial" panose="020B0604020202020204" pitchFamily="34" charset="0"/>
                <a:ea typeface="Times New Roman" panose="02020603050405020304" pitchFamily="18" charset="0"/>
                <a:cs typeface="Arial" panose="020B0604020202020204" pitchFamily="34" charset="0"/>
              </a:rPr>
              <a:t>und zu sichern.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184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dirty="0"/>
              <a:t>Ableitungsstrategien nutzen</a:t>
            </a:r>
          </a:p>
          <a:p>
            <a:r>
              <a:rPr lang="de-DE" dirty="0"/>
              <a:t>Basisfakten abrufen</a:t>
            </a:r>
          </a:p>
          <a:p>
            <a:r>
              <a:rPr lang="de-DE" b="1"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8807742-434F-F646-A8BB-CB5B100508E5}" type="datetime6">
              <a:rPr lang="de-DE" smtClean="0"/>
              <a:t>April 24</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63</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76458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E060FC-D5C9-3662-66BF-85C5ABCB6384}"/>
              </a:ext>
            </a:extLst>
          </p:cNvPr>
          <p:cNvSpPr>
            <a:spLocks noGrp="1"/>
          </p:cNvSpPr>
          <p:nvPr>
            <p:ph type="title"/>
          </p:nvPr>
        </p:nvSpPr>
        <p:spPr/>
        <p:txBody>
          <a:bodyPr/>
          <a:lstStyle/>
          <a:p>
            <a:r>
              <a:rPr lang="de-DE" dirty="0"/>
              <a:t>Reflexion und Erprobungsauftrag</a:t>
            </a:r>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13"/>
          </p:nvPr>
        </p:nvSpPr>
        <p:spPr>
          <a:xfrm>
            <a:off x="947059" y="3269652"/>
            <a:ext cx="7542738" cy="3042994"/>
          </a:xfrm>
          <a:prstGeom prst="rect">
            <a:avLst/>
          </a:prstGeom>
        </p:spPr>
        <p:txBody>
          <a:bodyPr>
            <a:normAutofit/>
          </a:bodyPr>
          <a:lstStyle/>
          <a:p>
            <a:pPr marL="285750" indent="-285750">
              <a:spcBef>
                <a:spcPts val="0"/>
              </a:spcBef>
              <a:buFont typeface="Arial" panose="020B0604020202020204" pitchFamily="34" charset="0"/>
              <a:buChar char="•"/>
            </a:pPr>
            <a:r>
              <a:rPr lang="de-DE" sz="1600" dirty="0"/>
              <a:t>Inwiefern erhalten die Lernenden Gelegenheiten, …</a:t>
            </a:r>
          </a:p>
          <a:p>
            <a:pPr marL="742950" lvl="1" indent="-285750">
              <a:spcBef>
                <a:spcPts val="0"/>
              </a:spcBef>
              <a:buFont typeface="Arial" panose="020B0604020202020204" pitchFamily="34" charset="0"/>
              <a:buChar char="•"/>
            </a:pPr>
            <a:r>
              <a:rPr lang="de-DE" sz="1400" dirty="0"/>
              <a:t>Beziehungen zwischen Aufgaben darzustellen und darüber zu sprechen?</a:t>
            </a:r>
          </a:p>
          <a:p>
            <a:pPr marL="742950" lvl="1" indent="-285750">
              <a:spcBef>
                <a:spcPts val="0"/>
              </a:spcBef>
              <a:buFont typeface="Arial" panose="020B0604020202020204" pitchFamily="34" charset="0"/>
              <a:buChar char="•"/>
            </a:pPr>
            <a:r>
              <a:rPr lang="de-DE" sz="1400" dirty="0"/>
              <a:t>sich einfache Aufgaben vorzustellen und sie mental zu verändern?</a:t>
            </a:r>
          </a:p>
          <a:p>
            <a:pPr marL="742950" lvl="1" indent="-285750">
              <a:spcBef>
                <a:spcPts val="0"/>
              </a:spcBef>
              <a:buFont typeface="Arial" panose="020B0604020202020204" pitchFamily="34" charset="0"/>
              <a:buChar char="•"/>
            </a:pPr>
            <a:r>
              <a:rPr lang="de-DE" sz="1400" dirty="0"/>
              <a:t>schwierige 1·1-Aufgaben aus einfachen abzuleiten und ihr Vorgehen zu erklären?</a:t>
            </a:r>
          </a:p>
          <a:p>
            <a:pPr marL="742950" lvl="1" indent="-285750">
              <a:spcBef>
                <a:spcPts val="0"/>
              </a:spcBef>
              <a:buFont typeface="Arial" panose="020B0604020202020204" pitchFamily="34" charset="0"/>
              <a:buChar char="•"/>
            </a:pPr>
            <a:r>
              <a:rPr lang="de-DE" sz="1400" dirty="0"/>
              <a:t>Ableitungsstrategien vielfältig einzusetzen?</a:t>
            </a:r>
          </a:p>
          <a:p>
            <a:pPr marL="285750" indent="-285750">
              <a:spcBef>
                <a:spcPts val="0"/>
              </a:spcBef>
              <a:buFont typeface="Arial" panose="020B0604020202020204" pitchFamily="34" charset="0"/>
              <a:buChar char="•"/>
            </a:pPr>
            <a:r>
              <a:rPr lang="de-DE" sz="1600" dirty="0"/>
              <a:t>Welche Aufgaben, die Sie aktuell einsetzen, müssen Sie ggf. modifizieren und welche würden Sie (jetzt) zusätzlich hinzuziehen? </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14"/>
          </p:nvPr>
        </p:nvSpPr>
        <p:spPr>
          <a:xfrm>
            <a:off x="1763316" y="1660387"/>
            <a:ext cx="6640456" cy="1286014"/>
          </a:xfrm>
          <a:prstGeom prst="rect">
            <a:avLst/>
          </a:prstGeom>
        </p:spPr>
        <p:txBody>
          <a:bodyPr>
            <a:normAutofit lnSpcReduction="10000"/>
          </a:bodyPr>
          <a:lstStyle/>
          <a:p>
            <a:pPr fontAlgn="auto">
              <a:lnSpc>
                <a:spcPct val="160000"/>
              </a:lnSpc>
              <a:spcAft>
                <a:spcPts val="0"/>
              </a:spcAft>
            </a:pPr>
            <a:r>
              <a:rPr lang="de-DE" sz="1800" dirty="0"/>
              <a:t>Nehmen Sie Ihren eigenen Unterricht kritisch in den Blick. Tauschen Sie sich darüber aus, inwieweit Sie das nicht zählende Rechnen in Bezug auf das 1·1 und 1:1 fördern.</a:t>
            </a:r>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prstGeom prst="rect">
            <a:avLst/>
          </a:prstGeom>
        </p:spPr>
        <p:txBody>
          <a:bodyPr/>
          <a:lstStyle/>
          <a:p>
            <a:pPr>
              <a:lnSpc>
                <a:spcPct val="150000"/>
              </a:lnSpc>
            </a:pPr>
            <a:fld id="{3DB85BAF-76C3-CB41-9965-CCCD614B8786}" type="datetime6">
              <a:rPr lang="de-DE" smtClean="0"/>
              <a:t>April 24</a:t>
            </a:fld>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prstGeom prst="rect">
            <a:avLst/>
          </a:prstGeom>
        </p:spPr>
        <p:txBody>
          <a:bodyPr/>
          <a:lstStyle/>
          <a:p>
            <a:fld id="{C3752B7C-18A9-864D-BBCB-54A9F41B5594}" type="slidenum">
              <a:rPr lang="de-DE" smtClean="0"/>
              <a:pPr/>
              <a:t>64</a:t>
            </a:fld>
            <a:endParaRPr lang="de-DE" dirty="0"/>
          </a:p>
        </p:txBody>
      </p:sp>
    </p:spTree>
    <p:extLst>
      <p:ext uri="{BB962C8B-B14F-4D97-AF65-F5344CB8AC3E}">
        <p14:creationId xmlns:p14="http://schemas.microsoft.com/office/powerpoint/2010/main" val="80545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E060FC-D5C9-3662-66BF-85C5ABCB6384}"/>
              </a:ext>
            </a:extLst>
          </p:cNvPr>
          <p:cNvSpPr>
            <a:spLocks noGrp="1"/>
          </p:cNvSpPr>
          <p:nvPr>
            <p:ph type="title"/>
          </p:nvPr>
        </p:nvSpPr>
        <p:spPr/>
        <p:txBody>
          <a:bodyPr/>
          <a:lstStyle/>
          <a:p>
            <a:r>
              <a:rPr lang="de-DE" dirty="0"/>
              <a:t>Reflexion und Erprobungsauftrag</a:t>
            </a:r>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13"/>
          </p:nvPr>
        </p:nvSpPr>
        <p:spPr>
          <a:xfrm>
            <a:off x="947059" y="3269652"/>
            <a:ext cx="7542738" cy="3042994"/>
          </a:xfrm>
          <a:prstGeom prst="rect">
            <a:avLst/>
          </a:prstGeom>
        </p:spPr>
        <p:txBody>
          <a:bodyPr>
            <a:normAutofit fontScale="85000" lnSpcReduction="10000"/>
          </a:bodyPr>
          <a:lstStyle/>
          <a:p>
            <a:pPr marL="0" indent="0">
              <a:lnSpc>
                <a:spcPct val="100000"/>
              </a:lnSpc>
              <a:buNone/>
            </a:pPr>
            <a:r>
              <a:rPr lang="de-DE" dirty="0"/>
              <a:t>Planen Sie die Einführung in Ihrer Klasse. Berücksichtigen Sie dabei folgende Punkte:</a:t>
            </a:r>
          </a:p>
          <a:p>
            <a:pPr marL="285750" indent="-285750">
              <a:lnSpc>
                <a:spcPct val="100000"/>
              </a:lnSpc>
              <a:buFontTx/>
              <a:buChar char="-"/>
            </a:pPr>
            <a:r>
              <a:rPr lang="de-DE" dirty="0"/>
              <a:t>Fokussieren Sie von Beginn an das Denken in Gruppen? </a:t>
            </a:r>
          </a:p>
          <a:p>
            <a:pPr marL="285750" indent="-285750">
              <a:lnSpc>
                <a:spcPct val="100000"/>
              </a:lnSpc>
              <a:buFontTx/>
              <a:buChar char="-"/>
            </a:pPr>
            <a:r>
              <a:rPr lang="de-DE" dirty="0"/>
              <a:t>Welche Sprachmuster (Sprachspeicher) benötigen die Kinder? </a:t>
            </a:r>
          </a:p>
          <a:p>
            <a:pPr>
              <a:lnSpc>
                <a:spcPct val="100000"/>
              </a:lnSpc>
            </a:pPr>
            <a:endParaRPr lang="de-DE" dirty="0"/>
          </a:p>
          <a:p>
            <a:pPr>
              <a:lnSpc>
                <a:spcPct val="100000"/>
              </a:lnSpc>
            </a:pPr>
            <a:r>
              <a:rPr lang="de-DE" b="1" dirty="0"/>
              <a:t>Benötigte Materialien: </a:t>
            </a:r>
          </a:p>
          <a:p>
            <a:pPr marL="285750" indent="-285750">
              <a:lnSpc>
                <a:spcPct val="100000"/>
              </a:lnSpc>
              <a:buFont typeface="Arial" panose="020B0604020202020204" pitchFamily="34" charset="0"/>
              <a:buChar char="•"/>
            </a:pPr>
            <a:r>
              <a:rPr lang="de-DE" dirty="0"/>
              <a:t>Kernaufgabenstreifen zu den Kernaufgaben jeder 1∙1-Reihe für die Kinder (zu jeder Reihe etwa fünfmal)</a:t>
            </a:r>
          </a:p>
          <a:p>
            <a:pPr marL="285750" indent="-285750">
              <a:lnSpc>
                <a:spcPct val="100000"/>
              </a:lnSpc>
              <a:buFont typeface="Arial" panose="020B0604020202020204" pitchFamily="34" charset="0"/>
              <a:buChar char="•"/>
            </a:pPr>
            <a:r>
              <a:rPr lang="de-DE" dirty="0"/>
              <a:t>große Kernaufgabenstreifen als Demonstrationsmaterial</a:t>
            </a:r>
          </a:p>
          <a:p>
            <a:pPr marL="285750" indent="-285750">
              <a:lnSpc>
                <a:spcPct val="100000"/>
              </a:lnSpc>
              <a:buFont typeface="Arial" panose="020B0604020202020204" pitchFamily="34" charset="0"/>
              <a:buChar char="•"/>
            </a:pPr>
            <a:r>
              <a:rPr lang="de-DE" dirty="0"/>
              <a:t>Hunderterpunktefeld und Abdeckwinkel </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14"/>
          </p:nvPr>
        </p:nvSpPr>
        <p:spPr>
          <a:xfrm>
            <a:off x="1763316" y="1660387"/>
            <a:ext cx="6640456" cy="1286014"/>
          </a:xfrm>
          <a:prstGeom prst="rect">
            <a:avLst/>
          </a:prstGeom>
        </p:spPr>
        <p:txBody>
          <a:bodyPr>
            <a:normAutofit lnSpcReduction="10000"/>
          </a:bodyPr>
          <a:lstStyle/>
          <a:p>
            <a:pPr marL="0" indent="0">
              <a:lnSpc>
                <a:spcPct val="160000"/>
              </a:lnSpc>
              <a:buNone/>
            </a:pPr>
            <a:r>
              <a:rPr lang="de-DE" sz="1800" dirty="0"/>
              <a:t>Setzen Sie sich intensiv mit den Kernaufgabenstreifen zur Erarbeitung der Ableitungsstrategien zur Multiplikation auseinander.</a:t>
            </a:r>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prstGeom prst="rect">
            <a:avLst/>
          </a:prstGeom>
        </p:spPr>
        <p:txBody>
          <a:bodyPr/>
          <a:lstStyle/>
          <a:p>
            <a:pPr>
              <a:lnSpc>
                <a:spcPct val="150000"/>
              </a:lnSpc>
            </a:pPr>
            <a:fld id="{3DB85BAF-76C3-CB41-9965-CCCD614B8786}" type="datetime6">
              <a:rPr lang="de-DE" smtClean="0"/>
              <a:t>April 24</a:t>
            </a:fld>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prstGeom prst="rect">
            <a:avLst/>
          </a:prstGeom>
        </p:spPr>
        <p:txBody>
          <a:bodyPr/>
          <a:lstStyle/>
          <a:p>
            <a:fld id="{C3752B7C-18A9-864D-BBCB-54A9F41B5594}" type="slidenum">
              <a:rPr lang="de-DE" smtClean="0"/>
              <a:pPr/>
              <a:t>65</a:t>
            </a:fld>
            <a:endParaRPr lang="de-DE" dirty="0"/>
          </a:p>
        </p:txBody>
      </p:sp>
    </p:spTree>
    <p:extLst>
      <p:ext uri="{BB962C8B-B14F-4D97-AF65-F5344CB8AC3E}">
        <p14:creationId xmlns:p14="http://schemas.microsoft.com/office/powerpoint/2010/main" val="3375983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C120B5-3417-FD41-B8D2-B44F41F8A784}"/>
              </a:ext>
            </a:extLst>
          </p:cNvPr>
          <p:cNvSpPr>
            <a:spLocks noGrp="1"/>
          </p:cNvSpPr>
          <p:nvPr>
            <p:ph type="dt" sz="half" idx="10"/>
          </p:nvPr>
        </p:nvSpPr>
        <p:spPr/>
        <p:txBody>
          <a:bodyPr/>
          <a:lstStyle/>
          <a:p>
            <a:pPr>
              <a:lnSpc>
                <a:spcPct val="150000"/>
              </a:lnSpc>
            </a:pPr>
            <a:fld id="{B67BA04F-253A-804D-A74F-CF36CD733D24}" type="datetime6">
              <a:rPr lang="de-DE" smtClean="0"/>
              <a:t>April 24</a:t>
            </a:fld>
            <a:endParaRPr lang="de-DE" dirty="0"/>
          </a:p>
        </p:txBody>
      </p:sp>
      <p:sp>
        <p:nvSpPr>
          <p:cNvPr id="3" name="Foliennummernplatzhalter 2">
            <a:extLst>
              <a:ext uri="{FF2B5EF4-FFF2-40B4-BE49-F238E27FC236}">
                <a16:creationId xmlns:a16="http://schemas.microsoft.com/office/drawing/2014/main" id="{47BB9C9C-F819-8F44-80D1-FF1FF3B58A91}"/>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
        <p:nvSpPr>
          <p:cNvPr id="4" name="Textplatzhalter 3">
            <a:extLst>
              <a:ext uri="{FF2B5EF4-FFF2-40B4-BE49-F238E27FC236}">
                <a16:creationId xmlns:a16="http://schemas.microsoft.com/office/drawing/2014/main" id="{70E2101B-9943-CE4B-890B-0B4CADAC93CD}"/>
              </a:ext>
            </a:extLst>
          </p:cNvPr>
          <p:cNvSpPr>
            <a:spLocks noGrp="1"/>
          </p:cNvSpPr>
          <p:nvPr>
            <p:ph type="body" sz="quarter" idx="13"/>
          </p:nvPr>
        </p:nvSpPr>
        <p:spPr/>
        <p:txBody>
          <a:bodyPr/>
          <a:lstStyle/>
          <a:p>
            <a:pPr>
              <a:spcBef>
                <a:spcPts val="0"/>
              </a:spcBef>
            </a:pPr>
            <a:r>
              <a:rPr lang="de-DE" sz="1800" dirty="0"/>
              <a:t>Beobachten Sie:  </a:t>
            </a:r>
          </a:p>
          <a:p>
            <a:pPr>
              <a:spcBef>
                <a:spcPts val="0"/>
              </a:spcBef>
            </a:pPr>
            <a:r>
              <a:rPr lang="de-DE" sz="1800" dirty="0"/>
              <a:t>Inwiefern gelingt es den Kindern schwierige Aufgaben aus einfachen Aufgaben abzuleiten und ihre Lösung zu begründen? </a:t>
            </a:r>
            <a:endParaRPr lang="de-DE" dirty="0"/>
          </a:p>
        </p:txBody>
      </p:sp>
      <p:sp>
        <p:nvSpPr>
          <p:cNvPr id="5" name="Textplatzhalter 4">
            <a:extLst>
              <a:ext uri="{FF2B5EF4-FFF2-40B4-BE49-F238E27FC236}">
                <a16:creationId xmlns:a16="http://schemas.microsoft.com/office/drawing/2014/main" id="{D7D38CE7-FED6-934F-8B1E-D6A205B15091}"/>
              </a:ext>
            </a:extLst>
          </p:cNvPr>
          <p:cNvSpPr>
            <a:spLocks noGrp="1"/>
          </p:cNvSpPr>
          <p:nvPr>
            <p:ph type="body" sz="quarter" idx="14"/>
          </p:nvPr>
        </p:nvSpPr>
        <p:spPr>
          <a:xfrm>
            <a:off x="1763315" y="1660387"/>
            <a:ext cx="6629913" cy="2565104"/>
          </a:xfrm>
        </p:spPr>
        <p:txBody>
          <a:bodyPr>
            <a:normAutofit fontScale="92500"/>
          </a:bodyPr>
          <a:lstStyle/>
          <a:p>
            <a:pPr>
              <a:lnSpc>
                <a:spcPct val="170000"/>
              </a:lnSpc>
            </a:pPr>
            <a:r>
              <a:rPr lang="de-DE" sz="1700" dirty="0"/>
              <a:t>Erproben Sie die Arbeit mit den Kernaufgabenstreifen zur Erarbeitung der Ableitungsstrategien zur Multiplikation in Ihrer Lerngruppe.</a:t>
            </a:r>
          </a:p>
          <a:p>
            <a:pPr>
              <a:lnSpc>
                <a:spcPct val="170000"/>
              </a:lnSpc>
            </a:pPr>
            <a:r>
              <a:rPr lang="de-DE" sz="1700" dirty="0"/>
              <a:t>Halten Sie Ihre Beobachtungen zu den Reflexionsaspekten fest. Bringen Sie Kinderdokumente oder Fotos von diesen sowie Fragen und Anregungen zum nächsten Treffen mit. </a:t>
            </a:r>
          </a:p>
          <a:p>
            <a:pPr>
              <a:lnSpc>
                <a:spcPct val="114000"/>
              </a:lnSpc>
              <a:spcBef>
                <a:spcPts val="0"/>
              </a:spcBef>
            </a:pPr>
            <a:endParaRPr lang="de-DE" sz="2400" dirty="0"/>
          </a:p>
        </p:txBody>
      </p:sp>
      <p:sp>
        <p:nvSpPr>
          <p:cNvPr id="6" name="Titel 5">
            <a:extLst>
              <a:ext uri="{FF2B5EF4-FFF2-40B4-BE49-F238E27FC236}">
                <a16:creationId xmlns:a16="http://schemas.microsoft.com/office/drawing/2014/main" id="{347AA4A6-793C-7449-A1F2-DC5EB9B9A3D0}"/>
              </a:ext>
            </a:extLst>
          </p:cNvPr>
          <p:cNvSpPr>
            <a:spLocks noGrp="1"/>
          </p:cNvSpPr>
          <p:nvPr>
            <p:ph type="title"/>
          </p:nvPr>
        </p:nvSpPr>
        <p:spPr/>
        <p:txBody>
          <a:bodyPr/>
          <a:lstStyle/>
          <a:p>
            <a:r>
              <a:rPr lang="de-DE" dirty="0"/>
              <a:t>Reflexion und Erprobungsauftrag</a:t>
            </a:r>
          </a:p>
        </p:txBody>
      </p:sp>
    </p:spTree>
    <p:extLst>
      <p:ext uri="{BB962C8B-B14F-4D97-AF65-F5344CB8AC3E}">
        <p14:creationId xmlns:p14="http://schemas.microsoft.com/office/powerpoint/2010/main" val="21841314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070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6181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556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8807742-434F-F646-A8BB-CB5B100508E5}" type="datetime6">
              <a:rPr lang="de-DE" smtClean="0"/>
              <a:t>April 24</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2277594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3" name="Inhaltsplatzhalter 2"/>
          <p:cNvSpPr>
            <a:spLocks noGrp="1"/>
          </p:cNvSpPr>
          <p:nvPr>
            <p:ph idx="1"/>
          </p:nvPr>
        </p:nvSpPr>
        <p:spPr>
          <a:xfrm>
            <a:off x="1096423" y="1267597"/>
            <a:ext cx="7009509" cy="4418617"/>
          </a:xfrm>
        </p:spPr>
        <p:txBody>
          <a:bodyPr/>
          <a:lstStyle/>
          <a:p>
            <a:pPr>
              <a:lnSpc>
                <a:spcPct val="100000"/>
              </a:lnSpc>
            </a:pPr>
            <a:r>
              <a:rPr lang="de-DE" sz="1600" dirty="0"/>
              <a:t>Götze, D., &amp; </a:t>
            </a:r>
            <a:r>
              <a:rPr lang="de-DE" sz="1600" dirty="0" err="1"/>
              <a:t>Baiker</a:t>
            </a:r>
            <a:r>
              <a:rPr lang="de-DE" sz="1600" dirty="0"/>
              <a:t>, A. (2021). Language-responsive support </a:t>
            </a:r>
            <a:r>
              <a:rPr lang="de-DE" sz="1600" dirty="0" err="1"/>
              <a:t>for</a:t>
            </a:r>
            <a:r>
              <a:rPr lang="de-DE" sz="1600" dirty="0"/>
              <a:t> </a:t>
            </a:r>
            <a:r>
              <a:rPr lang="de-DE" sz="1600" dirty="0" err="1"/>
              <a:t>multiplicative</a:t>
            </a:r>
            <a:r>
              <a:rPr lang="de-DE" sz="1600" dirty="0"/>
              <a:t> </a:t>
            </a:r>
            <a:r>
              <a:rPr lang="de-DE" sz="1600" dirty="0" err="1"/>
              <a:t>thinking</a:t>
            </a:r>
            <a:r>
              <a:rPr lang="de-DE" sz="1600" dirty="0"/>
              <a:t> </a:t>
            </a:r>
            <a:r>
              <a:rPr lang="de-DE" sz="1600" dirty="0" err="1"/>
              <a:t>as</a:t>
            </a:r>
            <a:r>
              <a:rPr lang="de-DE" sz="1600" dirty="0"/>
              <a:t> </a:t>
            </a:r>
            <a:r>
              <a:rPr lang="de-DE" sz="1600" dirty="0" err="1"/>
              <a:t>unitizing</a:t>
            </a:r>
            <a:r>
              <a:rPr lang="de-DE" sz="1600" dirty="0"/>
              <a:t>: </a:t>
            </a:r>
            <a:r>
              <a:rPr lang="de-DE" sz="1600" dirty="0" err="1"/>
              <a:t>results</a:t>
            </a:r>
            <a:r>
              <a:rPr lang="de-DE" sz="1600" dirty="0"/>
              <a:t> </a:t>
            </a:r>
            <a:r>
              <a:rPr lang="de-DE" sz="1600" dirty="0" err="1"/>
              <a:t>of</a:t>
            </a:r>
            <a:r>
              <a:rPr lang="de-DE" sz="1600" dirty="0"/>
              <a:t> an </a:t>
            </a:r>
            <a:r>
              <a:rPr lang="de-DE" sz="1600" dirty="0" err="1"/>
              <a:t>intervention</a:t>
            </a:r>
            <a:r>
              <a:rPr lang="de-DE" sz="1600" dirty="0"/>
              <a:t> </a:t>
            </a:r>
            <a:r>
              <a:rPr lang="de-DE" sz="1600" dirty="0" err="1"/>
              <a:t>study</a:t>
            </a:r>
            <a:r>
              <a:rPr lang="de-DE" sz="1600" dirty="0"/>
              <a:t> in </a:t>
            </a:r>
            <a:r>
              <a:rPr lang="de-DE" sz="1600" dirty="0" err="1"/>
              <a:t>the</a:t>
            </a:r>
            <a:r>
              <a:rPr lang="de-DE" sz="1600" dirty="0"/>
              <a:t> </a:t>
            </a:r>
            <a:r>
              <a:rPr lang="de-DE" sz="1600" dirty="0" err="1"/>
              <a:t>second</a:t>
            </a:r>
            <a:r>
              <a:rPr lang="de-DE" sz="1600" dirty="0"/>
              <a:t> grade. </a:t>
            </a:r>
            <a:r>
              <a:rPr lang="de-DE" sz="1600" i="1" dirty="0"/>
              <a:t>ZDM </a:t>
            </a:r>
            <a:r>
              <a:rPr lang="de-DE" sz="1600" i="1" dirty="0" err="1"/>
              <a:t>Mathematics</a:t>
            </a:r>
            <a:r>
              <a:rPr lang="de-DE" sz="1600" i="1" dirty="0"/>
              <a:t> Education</a:t>
            </a:r>
            <a:r>
              <a:rPr lang="de-DE" sz="1600" dirty="0"/>
              <a:t>, </a:t>
            </a:r>
            <a:r>
              <a:rPr lang="de-DE" sz="1600" i="1" dirty="0"/>
              <a:t>53</a:t>
            </a:r>
            <a:r>
              <a:rPr lang="de-DE" sz="1600" dirty="0"/>
              <a:t>, 263–275.</a:t>
            </a:r>
          </a:p>
          <a:p>
            <a:pPr>
              <a:lnSpc>
                <a:spcPct val="100000"/>
              </a:lnSpc>
            </a:pPr>
            <a:r>
              <a:rPr lang="de-DE" sz="1600" dirty="0"/>
              <a:t>Köhler, K. (2019) </a:t>
            </a:r>
            <a:r>
              <a:rPr lang="de-DE" sz="1600" i="1" dirty="0"/>
              <a:t>Mathematische Herangehensweisen beim Lösen von </a:t>
            </a:r>
            <a:r>
              <a:rPr lang="de-DE" sz="1600" i="1" dirty="0" err="1"/>
              <a:t>Einmaleinsaufgaben</a:t>
            </a:r>
            <a:r>
              <a:rPr lang="de-DE" sz="1600" dirty="0"/>
              <a:t>. Waxmann.</a:t>
            </a:r>
          </a:p>
          <a:p>
            <a:pPr>
              <a:lnSpc>
                <a:spcPct val="100000"/>
              </a:lnSpc>
            </a:pPr>
            <a:r>
              <a:rPr lang="de-DE" sz="1600" dirty="0"/>
              <a:t>Ministerium für Schule und Bildung des Landes NRW (2021). </a:t>
            </a:r>
            <a:r>
              <a:rPr lang="de-DE" sz="1600" i="1" dirty="0"/>
              <a:t>Lehrpläne für die Primarstufe in Nordrhein-Westfalen</a:t>
            </a:r>
            <a:r>
              <a:rPr lang="de-DE" sz="1600" dirty="0"/>
              <a:t>. https://</a:t>
            </a:r>
            <a:r>
              <a:rPr lang="de-DE" sz="1600" dirty="0" err="1"/>
              <a:t>www.schulentwicklung.nrw.de</a:t>
            </a:r>
            <a:r>
              <a:rPr lang="de-DE" sz="1600" dirty="0"/>
              <a:t>/</a:t>
            </a:r>
            <a:r>
              <a:rPr lang="de-DE" sz="1600" dirty="0" err="1"/>
              <a:t>lehrplaene</a:t>
            </a:r>
            <a:r>
              <a:rPr lang="de-DE" sz="1600" dirty="0"/>
              <a:t>/</a:t>
            </a:r>
            <a:r>
              <a:rPr lang="de-DE" sz="1600" dirty="0" err="1"/>
              <a:t>upload</a:t>
            </a:r>
            <a:r>
              <a:rPr lang="de-DE" sz="1600" dirty="0"/>
              <a:t>/</a:t>
            </a:r>
            <a:r>
              <a:rPr lang="de-DE" sz="1600" dirty="0" err="1"/>
              <a:t>klp_PS</a:t>
            </a:r>
            <a:r>
              <a:rPr lang="de-DE" sz="1600" dirty="0"/>
              <a:t>/ps_lp_sammelband_2021_08_02.pdf </a:t>
            </a:r>
          </a:p>
          <a:p>
            <a:pPr>
              <a:lnSpc>
                <a:spcPct val="100000"/>
              </a:lnSpc>
            </a:pPr>
            <a:r>
              <a:rPr lang="de-DE" sz="1600" b="0" i="0" u="none" strike="noStrike" dirty="0">
                <a:effectLst/>
              </a:rPr>
              <a:t>PIKAS (2020). </a:t>
            </a:r>
            <a:r>
              <a:rPr lang="de-DE" sz="1600" b="0" i="1" u="none" strike="noStrike" dirty="0">
                <a:effectLst/>
              </a:rPr>
              <a:t>Rechenschwierigkeiten vermeiden. Hintergrundwissen und Unterrichtsanregungen für die Schuleingangsphase</a:t>
            </a:r>
            <a:r>
              <a:rPr lang="de-DE" sz="1600" b="0" i="0" u="none" strike="noStrike" dirty="0">
                <a:effectLst/>
              </a:rPr>
              <a:t>. Ministerium für Schule und Bildung des Landes Nordrhein-Westfalen (Hrsg.). https://</a:t>
            </a:r>
            <a:r>
              <a:rPr lang="de-DE" sz="1600" b="0" i="0" u="none" strike="noStrike" dirty="0" err="1">
                <a:effectLst/>
              </a:rPr>
              <a:t>pikas.dzlm.de</a:t>
            </a:r>
            <a:r>
              <a:rPr lang="de-DE" sz="1600" b="0" i="0" u="none" strike="noStrike" dirty="0">
                <a:effectLst/>
              </a:rPr>
              <a:t>/</a:t>
            </a:r>
            <a:r>
              <a:rPr lang="de-DE" sz="1600" b="0" i="0" u="none" strike="noStrike" dirty="0" err="1">
                <a:effectLst/>
              </a:rPr>
              <a:t>node</a:t>
            </a:r>
            <a:r>
              <a:rPr lang="de-DE" sz="1600" b="0" i="0" u="none" strike="noStrike" dirty="0">
                <a:effectLst/>
              </a:rPr>
              <a:t>/1219</a:t>
            </a:r>
          </a:p>
          <a:p>
            <a:pPr>
              <a:lnSpc>
                <a:spcPct val="100000"/>
              </a:lnSpc>
              <a:spcBef>
                <a:spcPts val="600"/>
              </a:spcBef>
            </a:pPr>
            <a:r>
              <a:rPr lang="de-DE" sz="1600" dirty="0"/>
              <a:t>Selter, C., &amp; </a:t>
            </a:r>
            <a:r>
              <a:rPr lang="de-DE" sz="1600" dirty="0" err="1"/>
              <a:t>Zannetin</a:t>
            </a:r>
            <a:r>
              <a:rPr lang="de-DE" sz="1600" dirty="0"/>
              <a:t>, E. (2018). </a:t>
            </a:r>
            <a:r>
              <a:rPr lang="de-DE" sz="1600" i="1" dirty="0"/>
              <a:t>Mathematik unterrichten in der Grundschule. </a:t>
            </a:r>
            <a:r>
              <a:rPr lang="de-DE" sz="1600" dirty="0"/>
              <a:t>Inhalte – Leitideen – Beispiele. Kallmeyer.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de-DE" sz="1600" dirty="0" err="1"/>
              <a:t>Wartha</a:t>
            </a:r>
            <a:r>
              <a:rPr lang="de-DE" sz="1600" dirty="0"/>
              <a:t>, S., &amp; Schulz, A. (2011). </a:t>
            </a:r>
            <a:r>
              <a:rPr lang="de-DE" sz="1600" i="1" dirty="0"/>
              <a:t>Aufbau von Grundvorstellungen (nicht nur) bei besonderen Schwierigkeiten im Rechnen</a:t>
            </a:r>
            <a:r>
              <a:rPr lang="de-DE" sz="1600" dirty="0"/>
              <a:t>. http://</a:t>
            </a:r>
            <a:r>
              <a:rPr lang="de-DE" sz="1600" dirty="0" err="1"/>
              <a:t>www.sinus</a:t>
            </a:r>
            <a:r>
              <a:rPr lang="de-DE" sz="1600" dirty="0"/>
              <a:t>-an-</a:t>
            </a:r>
            <a:r>
              <a:rPr lang="de-DE" sz="1600" dirty="0" err="1"/>
              <a:t>grundschulen.de</a:t>
            </a:r>
            <a:r>
              <a:rPr lang="de-DE" sz="1600" dirty="0"/>
              <a:t>/</a:t>
            </a:r>
            <a:r>
              <a:rPr lang="de-DE" sz="1600" dirty="0" err="1"/>
              <a:t>fileadmin</a:t>
            </a:r>
            <a:r>
              <a:rPr lang="de-DE" sz="1600" dirty="0"/>
              <a:t>/</a:t>
            </a:r>
            <a:r>
              <a:rPr lang="de-DE" sz="1600" dirty="0" err="1"/>
              <a:t>uploads</a:t>
            </a:r>
            <a:r>
              <a:rPr lang="de-DE" sz="1600" dirty="0"/>
              <a:t>/</a:t>
            </a:r>
            <a:r>
              <a:rPr lang="de-DE" sz="1600" dirty="0" err="1"/>
              <a:t>Material_aus_SGS</a:t>
            </a:r>
            <a:r>
              <a:rPr lang="de-DE" sz="1600" dirty="0"/>
              <a:t>/</a:t>
            </a:r>
            <a:r>
              <a:rPr lang="de-DE" sz="1600" dirty="0" err="1"/>
              <a:t>Handreichung_WarthaSchulz.pdf</a:t>
            </a:r>
            <a:endParaRPr lang="de-DE" sz="1600" dirty="0"/>
          </a:p>
          <a:p>
            <a:pPr>
              <a:lnSpc>
                <a:spcPct val="100000"/>
              </a:lnSpc>
            </a:pPr>
            <a:endParaRPr lang="de-DE" sz="1600" b="0" i="0" u="none" strike="noStrike" dirty="0">
              <a:effectLst/>
            </a:endParaRPr>
          </a:p>
          <a:p>
            <a:pPr marL="0" indent="0">
              <a:lnSpc>
                <a:spcPct val="100000"/>
              </a:lnSpc>
              <a:buNone/>
            </a:pPr>
            <a:endParaRPr lang="de-DE" sz="1600" dirty="0"/>
          </a:p>
        </p:txBody>
      </p:sp>
    </p:spTree>
    <p:extLst>
      <p:ext uri="{BB962C8B-B14F-4D97-AF65-F5344CB8AC3E}">
        <p14:creationId xmlns:p14="http://schemas.microsoft.com/office/powerpoint/2010/main" val="115907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580260" y="1652658"/>
            <a:ext cx="8038639" cy="4846485"/>
          </a:xfrm>
        </p:spPr>
        <p:txBody>
          <a:bodyPr/>
          <a:lstStyle/>
          <a:p>
            <a:pPr marL="0" indent="0">
              <a:lnSpc>
                <a:spcPct val="114000"/>
              </a:lnSpc>
              <a:spcBef>
                <a:spcPts val="200"/>
              </a:spcBef>
              <a:buNone/>
            </a:pPr>
            <a:r>
              <a:rPr lang="de-DE" dirty="0"/>
              <a:t>Viele Aufgabenbeispiele entstammen dem Projekt PIKAS und seinen Partnerprojekten:</a:t>
            </a:r>
          </a:p>
          <a:p>
            <a:pPr>
              <a:lnSpc>
                <a:spcPct val="114000"/>
              </a:lnSpc>
              <a:spcBef>
                <a:spcPts val="200"/>
              </a:spcBef>
            </a:pPr>
            <a:r>
              <a:rPr lang="de-DE" dirty="0">
                <a:hlinkClick r:id="rId3"/>
              </a:rPr>
              <a:t>https://maco.dzlm.de</a:t>
            </a:r>
            <a:endParaRPr lang="de-DE" dirty="0"/>
          </a:p>
          <a:p>
            <a:pPr>
              <a:lnSpc>
                <a:spcPct val="114000"/>
              </a:lnSpc>
              <a:spcBef>
                <a:spcPts val="200"/>
              </a:spcBef>
            </a:pPr>
            <a:r>
              <a:rPr lang="de-DE" dirty="0">
                <a:hlinkClick r:id="rId4"/>
              </a:rPr>
              <a:t>https://mahiko.dzlm.de/node/124</a:t>
            </a:r>
            <a:r>
              <a:rPr lang="de-DE" dirty="0"/>
              <a:t> (Übungsvideo „Sicher im 1∙1“)</a:t>
            </a:r>
          </a:p>
          <a:p>
            <a:pPr>
              <a:lnSpc>
                <a:spcPct val="114000"/>
              </a:lnSpc>
              <a:spcBef>
                <a:spcPts val="200"/>
              </a:spcBef>
            </a:pPr>
            <a:r>
              <a:rPr lang="de-DE" dirty="0">
                <a:hlinkClick r:id="rId5"/>
              </a:rPr>
              <a:t>https://mahiko.dzlm.de/node/282</a:t>
            </a:r>
            <a:r>
              <a:rPr lang="de-DE" dirty="0"/>
              <a:t> (Lernvideo „Multiplikation verstehen - Kernaufgaben“)</a:t>
            </a:r>
          </a:p>
          <a:p>
            <a:pPr>
              <a:lnSpc>
                <a:spcPct val="114000"/>
              </a:lnSpc>
              <a:spcBef>
                <a:spcPts val="200"/>
              </a:spcBef>
            </a:pPr>
            <a:r>
              <a:rPr lang="de-DE" dirty="0">
                <a:hlinkClick r:id="rId6"/>
              </a:rPr>
              <a:t>https://pikas.dzlm.de/node/1588</a:t>
            </a:r>
            <a:r>
              <a:rPr lang="de-DE" dirty="0"/>
              <a:t> (Aufgabenkarten)</a:t>
            </a:r>
          </a:p>
          <a:p>
            <a:pPr>
              <a:lnSpc>
                <a:spcPct val="114000"/>
              </a:lnSpc>
              <a:spcBef>
                <a:spcPts val="200"/>
              </a:spcBef>
            </a:pPr>
            <a:r>
              <a:rPr lang="de-DE" dirty="0">
                <a:hlinkClick r:id="rId7"/>
              </a:rPr>
              <a:t>https://mahiko.dzlm.de/node/431</a:t>
            </a:r>
            <a:r>
              <a:rPr lang="de-DE" dirty="0"/>
              <a:t> (Lernvideo „Sicher im 1:1“)</a:t>
            </a:r>
            <a:endParaRPr lang="de-DE" dirty="0">
              <a:solidFill>
                <a:srgbClr val="FF0000"/>
              </a:solidFill>
            </a:endParaRPr>
          </a:p>
          <a:p>
            <a:pPr>
              <a:lnSpc>
                <a:spcPct val="114000"/>
              </a:lnSpc>
              <a:spcBef>
                <a:spcPts val="400"/>
              </a:spcBef>
            </a:pPr>
            <a:endParaRPr lang="de-DE" dirty="0">
              <a:solidFill>
                <a:srgbClr val="FF0000"/>
              </a:solidFill>
            </a:endParaRPr>
          </a:p>
          <a:p>
            <a:pPr marL="0" indent="0">
              <a:lnSpc>
                <a:spcPct val="114000"/>
              </a:lnSpc>
              <a:spcBef>
                <a:spcPts val="400"/>
              </a:spcBef>
              <a:buNone/>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a:xfrm>
            <a:off x="580260" y="1194030"/>
            <a:ext cx="7935089" cy="458628"/>
          </a:xfrm>
        </p:spPr>
        <p:txBody>
          <a:bodyPr/>
          <a:lstStyle/>
          <a:p>
            <a:r>
              <a:rPr lang="de-DE" dirty="0"/>
              <a:t>BENUTZTES MATERIAL</a:t>
            </a:r>
          </a:p>
        </p:txBody>
      </p:sp>
    </p:spTree>
    <p:extLst>
      <p:ext uri="{BB962C8B-B14F-4D97-AF65-F5344CB8AC3E}">
        <p14:creationId xmlns:p14="http://schemas.microsoft.com/office/powerpoint/2010/main" val="3810923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b="1" dirty="0"/>
              <a:t>Reflexion des Erprobungsauftrags</a:t>
            </a:r>
          </a:p>
          <a:p>
            <a:r>
              <a:rPr lang="de-DE" dirty="0"/>
              <a:t>Bedeutung und Kompetenzerwartungen</a:t>
            </a:r>
          </a:p>
          <a:p>
            <a:r>
              <a:rPr lang="de-DE" dirty="0"/>
              <a:t>Einfache Aufgaben thematisieren</a:t>
            </a:r>
          </a:p>
          <a:p>
            <a:r>
              <a:rPr lang="de-DE"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8807742-434F-F646-A8BB-CB5B100508E5}" type="datetime6">
              <a:rPr lang="de-DE" smtClean="0"/>
              <a:t>April 24</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617427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3143068" cy="603704"/>
          </a:xfrm>
          <a:prstGeom prst="rect">
            <a:avLst/>
          </a:prstGeom>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p:cNvSpPr>
            <a:spLocks noGrp="1"/>
          </p:cNvSpPr>
          <p:nvPr>
            <p:ph type="body" sz="quarter" idx="13"/>
          </p:nvPr>
        </p:nvSpPr>
        <p:spPr/>
        <p:txBody>
          <a:bodyPr/>
          <a:lstStyle/>
          <a:p>
            <a:r>
              <a:rPr lang="de-DE" dirty="0"/>
              <a:t>HINWEISE ZUR REFLEXION DES ERPROBUNGSAUFTRAGES</a:t>
            </a:r>
          </a:p>
        </p:txBody>
      </p:sp>
      <p:sp>
        <p:nvSpPr>
          <p:cNvPr id="6" name="Inhaltsplatzhalter 5"/>
          <p:cNvSpPr>
            <a:spLocks noGrp="1"/>
          </p:cNvSpPr>
          <p:nvPr>
            <p:ph idx="1"/>
          </p:nvPr>
        </p:nvSpPr>
        <p:spPr/>
        <p:txBody>
          <a:bodyPr/>
          <a:lstStyle/>
          <a:p>
            <a:pPr algn="just"/>
            <a:r>
              <a:rPr lang="de-DE" sz="1200" b="1" dirty="0"/>
              <a:t>Ziel: </a:t>
            </a:r>
            <a:r>
              <a:rPr lang="de-DE" sz="1200" dirty="0"/>
              <a:t>Reflexion des Erprobungsauftrags</a:t>
            </a:r>
          </a:p>
          <a:p>
            <a:r>
              <a:rPr lang="de-DE" sz="1200" b="1" dirty="0"/>
              <a:t>Hinweise zur Durchführung:</a:t>
            </a:r>
            <a:r>
              <a:rPr lang="de-DE" sz="1200" dirty="0"/>
              <a:t> Mit den Folien 10,11 und 12 wird auf den in Modul 4 gestellten Erprobungsauftrag zurückgeblickt. In Kleingruppen tauschen sich die Teilnehmenden zunächst leitfragenorientiert über ihre Erfahrungen und Beobachtungen aus.</a:t>
            </a:r>
          </a:p>
          <a:p>
            <a:r>
              <a:rPr lang="de-DE" sz="1200" dirty="0"/>
              <a:t>Dabei ist es wichtig, die Kernbotschaften aus dem vorangegangenen Modul in Bezug auf das 1+1 und 1-1 bei der Zusammenführung erneut zu fokussieren: </a:t>
            </a:r>
          </a:p>
          <a:p>
            <a:pPr marL="685800" lvl="1" indent="-228600">
              <a:spcBef>
                <a:spcPts val="0"/>
              </a:spcBef>
              <a:buFont typeface="Wingdings" panose="05000000000000000000" pitchFamily="2" charset="2"/>
              <a:buChar char="§"/>
            </a:pPr>
            <a:r>
              <a:rPr lang="de-DE" sz="1200" dirty="0"/>
              <a:t>Lernende brauchen Gelegenheiten, „einfache“ Aufgaben zu identifizieren, darzustellen und darüber zu sprechen.</a:t>
            </a:r>
          </a:p>
          <a:p>
            <a:pPr marL="685800" lvl="1" indent="-228600">
              <a:spcBef>
                <a:spcPts val="0"/>
              </a:spcBef>
              <a:buFont typeface="Wingdings" panose="05000000000000000000" pitchFamily="2" charset="2"/>
              <a:buChar char="§"/>
            </a:pPr>
            <a:r>
              <a:rPr lang="de-DE" sz="1200" dirty="0"/>
              <a:t>Lernenden brauchen Gelegenheiten, Ableitungsstrategien zunächst mit Hilfe von Material zu entdecken und darzustellen sowie sich diese zunehmend mental vorzustellen.</a:t>
            </a:r>
          </a:p>
          <a:p>
            <a:pPr marL="685800" lvl="1" indent="-228600">
              <a:spcBef>
                <a:spcPts val="0"/>
              </a:spcBef>
              <a:buFont typeface="Wingdings" panose="05000000000000000000" pitchFamily="2" charset="2"/>
              <a:buChar char="§"/>
            </a:pPr>
            <a:r>
              <a:rPr lang="de-DE" sz="1200" dirty="0"/>
              <a:t>Lernende brauchen Gelegenheiten, Ableitungsstrategien wiederholt abzurufen und zu sichern.</a:t>
            </a:r>
          </a:p>
          <a:p>
            <a:r>
              <a:rPr lang="de-DE" sz="1200" dirty="0"/>
              <a:t>Wenn der Erprobungsauftrag im vergangenen Modul modifiziert wurde, müssen auch die Folien 11 und 12 entsprechend angepasst werden.</a:t>
            </a:r>
          </a:p>
          <a:p>
            <a:pPr>
              <a:lnSpc>
                <a:spcPct val="100000"/>
              </a:lnSpc>
              <a:spcBef>
                <a:spcPts val="0"/>
              </a:spcBef>
              <a:defRPr/>
            </a:pPr>
            <a:endParaRPr lang="de-DE" dirty="0"/>
          </a:p>
          <a:p>
            <a:pPr>
              <a:lnSpc>
                <a:spcPct val="100000"/>
              </a:lnSpc>
              <a:spcBef>
                <a:spcPts val="0"/>
              </a:spcBef>
              <a:defRPr/>
            </a:pPr>
            <a:endParaRPr lang="de-DE" dirty="0"/>
          </a:p>
          <a:p>
            <a:endParaRPr lang="de-DE" dirty="0"/>
          </a:p>
        </p:txBody>
      </p:sp>
    </p:spTree>
    <p:extLst>
      <p:ext uri="{BB962C8B-B14F-4D97-AF65-F5344CB8AC3E}">
        <p14:creationId xmlns:p14="http://schemas.microsoft.com/office/powerpoint/2010/main" val="1970942503"/>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Content Folien</Template>
  <TotalTime>0</TotalTime>
  <Words>7086</Words>
  <Application>Microsoft Office PowerPoint</Application>
  <PresentationFormat>Bildschirmpräsentation (4:3)</PresentationFormat>
  <Paragraphs>906</Paragraphs>
  <Slides>71</Slides>
  <Notes>58</Notes>
  <HiddenSlides>17</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71</vt:i4>
      </vt:variant>
    </vt:vector>
  </HeadingPairs>
  <TitlesOfParts>
    <vt:vector size="82" baseType="lpstr">
      <vt:lpstr>ＭＳ Ｐゴシック</vt:lpstr>
      <vt:lpstr>Arial</vt:lpstr>
      <vt:lpstr>Calibri</vt:lpstr>
      <vt:lpstr>Calibri Light</vt:lpstr>
      <vt:lpstr>Calibri Normal</vt:lpstr>
      <vt:lpstr>Cambria Math</vt:lpstr>
      <vt:lpstr>Comic Sans MS</vt:lpstr>
      <vt:lpstr>Open Sans</vt:lpstr>
      <vt:lpstr>Wingdings</vt:lpstr>
      <vt:lpstr>Benutzerdefiniertes Design</vt:lpstr>
      <vt:lpstr>Office</vt:lpstr>
      <vt:lpstr>Nicht zählendes Rechnen: 1∙1 und 1:1</vt:lpstr>
      <vt:lpstr>PowerPoint-Präsentation</vt:lpstr>
      <vt:lpstr>PowerPoint-Präsentation</vt:lpstr>
      <vt:lpstr>Arithmetische Basiskompetenzen sichern – Rechenschwierigkeiten vermeiden  </vt:lpstr>
      <vt:lpstr>Hintergrundinfos</vt:lpstr>
      <vt:lpstr>Hintergrundinfos</vt:lpstr>
      <vt:lpstr>Gliederung</vt:lpstr>
      <vt:lpstr>Gliederung</vt:lpstr>
      <vt:lpstr>Hintergrundinfos</vt:lpstr>
      <vt:lpstr>Hintergrundinfos</vt:lpstr>
      <vt:lpstr>Reflexion des Erprobungsauftrags</vt:lpstr>
      <vt:lpstr>Reflexion des Erprobungsauftrags</vt:lpstr>
      <vt:lpstr>Gliederung</vt:lpstr>
      <vt:lpstr>Hintergrundinfos</vt:lpstr>
      <vt:lpstr>Hintergrundinfos</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Gliederung</vt:lpstr>
      <vt:lpstr>Hintergrundinfos</vt:lpstr>
      <vt:lpstr>Hintergrundinfos</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Gliederung</vt:lpstr>
      <vt:lpstr>Hintergrundinfos</vt:lpstr>
      <vt:lpstr>Hintergrundinfos</vt:lpstr>
      <vt:lpstr>Ableitungsstrategien nutzen</vt:lpstr>
      <vt:lpstr>Ableitungsstrategien nutzen</vt:lpstr>
      <vt:lpstr>Ableitungsstrategien nutzen</vt:lpstr>
      <vt:lpstr>Ableitungsstrategien nutzen</vt:lpstr>
      <vt:lpstr>Ableitungsstrategien nutzen</vt:lpstr>
      <vt:lpstr>Ableitungsstrategien nutzen</vt:lpstr>
      <vt:lpstr>Ableitungsstrategien nutzen</vt:lpstr>
      <vt:lpstr>Gliederung</vt:lpstr>
      <vt:lpstr>Hintergrundinfos</vt:lpstr>
      <vt:lpstr>Basisfakten abrufen</vt:lpstr>
      <vt:lpstr>Basisfakten abrufen</vt:lpstr>
      <vt:lpstr>Basisfakten abrufen</vt:lpstr>
      <vt:lpstr>Basisfakten abrufen</vt:lpstr>
      <vt:lpstr>Hintergrundinfos</vt:lpstr>
      <vt:lpstr>Basisfakten abrufen</vt:lpstr>
      <vt:lpstr>Basisfakten abrufen</vt:lpstr>
      <vt:lpstr>Gliederung</vt:lpstr>
      <vt:lpstr>Reflexion und Erprobungsauftrag</vt:lpstr>
      <vt:lpstr>Reflexion und Erprobungsauftrag</vt:lpstr>
      <vt:lpstr>Reflexion und Erprobungsauftrag</vt:lpstr>
      <vt:lpstr>PowerPoint-Präsentation</vt:lpstr>
      <vt:lpstr>PowerPoint-Präsentation</vt:lpstr>
      <vt:lpstr>PowerPoint-Präsentation</vt:lpstr>
      <vt:lpstr>Literatur</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Daniela Götze</dc:creator>
  <cp:keywords/>
  <dc:description/>
  <cp:lastModifiedBy>Eva Rabiega</cp:lastModifiedBy>
  <cp:revision>760</cp:revision>
  <cp:lastPrinted>2021-10-14T09:45:38Z</cp:lastPrinted>
  <dcterms:created xsi:type="dcterms:W3CDTF">2021-12-22T12:59:17Z</dcterms:created>
  <dcterms:modified xsi:type="dcterms:W3CDTF">2024-04-14T09:17:31Z</dcterms:modified>
  <cp:category/>
</cp:coreProperties>
</file>