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bookmarkIdSeed="2">
  <p:sldMasterIdLst>
    <p:sldMasterId id="2147483745" r:id="rId1"/>
    <p:sldMasterId id="2147483748" r:id="rId2"/>
  </p:sldMasterIdLst>
  <p:notesMasterIdLst>
    <p:notesMasterId r:id="rId51"/>
  </p:notesMasterIdLst>
  <p:handoutMasterIdLst>
    <p:handoutMasterId r:id="rId52"/>
  </p:handoutMasterIdLst>
  <p:sldIdLst>
    <p:sldId id="755" r:id="rId3"/>
    <p:sldId id="775" r:id="rId4"/>
    <p:sldId id="759" r:id="rId5"/>
    <p:sldId id="758" r:id="rId6"/>
    <p:sldId id="760" r:id="rId7"/>
    <p:sldId id="352" r:id="rId8"/>
    <p:sldId id="756" r:id="rId9"/>
    <p:sldId id="748" r:id="rId10"/>
    <p:sldId id="751" r:id="rId11"/>
    <p:sldId id="730" r:id="rId12"/>
    <p:sldId id="566" r:id="rId13"/>
    <p:sldId id="752" r:id="rId14"/>
    <p:sldId id="757" r:id="rId15"/>
    <p:sldId id="675" r:id="rId16"/>
    <p:sldId id="697" r:id="rId17"/>
    <p:sldId id="679" r:id="rId18"/>
    <p:sldId id="726" r:id="rId19"/>
    <p:sldId id="732" r:id="rId20"/>
    <p:sldId id="731" r:id="rId21"/>
    <p:sldId id="765" r:id="rId22"/>
    <p:sldId id="682" r:id="rId23"/>
    <p:sldId id="677" r:id="rId24"/>
    <p:sldId id="670" r:id="rId25"/>
    <p:sldId id="716" r:id="rId26"/>
    <p:sldId id="705" r:id="rId27"/>
    <p:sldId id="603" r:id="rId28"/>
    <p:sldId id="604" r:id="rId29"/>
    <p:sldId id="605" r:id="rId30"/>
    <p:sldId id="596" r:id="rId31"/>
    <p:sldId id="598" r:id="rId32"/>
    <p:sldId id="728" r:id="rId33"/>
    <p:sldId id="599" r:id="rId34"/>
    <p:sldId id="733" r:id="rId35"/>
    <p:sldId id="772" r:id="rId36"/>
    <p:sldId id="766" r:id="rId37"/>
    <p:sldId id="735" r:id="rId38"/>
    <p:sldId id="736" r:id="rId39"/>
    <p:sldId id="737" r:id="rId40"/>
    <p:sldId id="738" r:id="rId41"/>
    <p:sldId id="740" r:id="rId42"/>
    <p:sldId id="741" r:id="rId43"/>
    <p:sldId id="739" r:id="rId44"/>
    <p:sldId id="774" r:id="rId45"/>
    <p:sldId id="764" r:id="rId46"/>
    <p:sldId id="763" r:id="rId47"/>
    <p:sldId id="754" r:id="rId48"/>
    <p:sldId id="753" r:id="rId49"/>
    <p:sldId id="747" r:id="rId50"/>
  </p:sldIdLst>
  <p:sldSz cx="9144000" cy="6858000" type="screen4x3"/>
  <p:notesSz cx="6783388" cy="9926638"/>
  <p:defaultTex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521415D9-36F7-43E2-AB2F-B90AF26B5E84}">
      <p14:sectionLst xmlns:p14="http://schemas.microsoft.com/office/powerpoint/2010/main">
        <p14:section name="Einführung, erster Vergleich" id="{D0061CDB-D4CC-BA4E-B909-F46569C69605}">
          <p14:sldIdLst>
            <p14:sldId id="755"/>
            <p14:sldId id="775"/>
            <p14:sldId id="759"/>
            <p14:sldId id="758"/>
            <p14:sldId id="760"/>
            <p14:sldId id="352"/>
            <p14:sldId id="756"/>
            <p14:sldId id="748"/>
            <p14:sldId id="751"/>
            <p14:sldId id="730"/>
            <p14:sldId id="566"/>
          </p14:sldIdLst>
        </p14:section>
        <p14:section name="Allgemeingültige Kriterien" id="{5A0E8E42-B732-1846-9EE0-4BEF38E4742A}">
          <p14:sldIdLst>
            <p14:sldId id="752"/>
            <p14:sldId id="757"/>
            <p14:sldId id="675"/>
            <p14:sldId id="697"/>
            <p14:sldId id="679"/>
            <p14:sldId id="726"/>
            <p14:sldId id="732"/>
            <p14:sldId id="731"/>
          </p14:sldIdLst>
        </p14:section>
        <p14:section name="Kriterien pb/allg. Kompetenzen" id="{87694490-621C-EA43-91B3-B72F2DCFE216}">
          <p14:sldIdLst>
            <p14:sldId id="765"/>
            <p14:sldId id="682"/>
            <p14:sldId id="677"/>
            <p14:sldId id="670"/>
            <p14:sldId id="716"/>
            <p14:sldId id="705"/>
            <p14:sldId id="603"/>
            <p14:sldId id="604"/>
            <p14:sldId id="605"/>
            <p14:sldId id="596"/>
            <p14:sldId id="598"/>
            <p14:sldId id="728"/>
            <p14:sldId id="599"/>
            <p14:sldId id="733"/>
            <p14:sldId id="772"/>
          </p14:sldIdLst>
        </p14:section>
        <p14:section name="Leitsätze als Kriterien" id="{EC0A014C-896A-1745-AC62-6D1C00360D55}">
          <p14:sldIdLst>
            <p14:sldId id="766"/>
            <p14:sldId id="735"/>
            <p14:sldId id="736"/>
            <p14:sldId id="737"/>
            <p14:sldId id="738"/>
            <p14:sldId id="740"/>
            <p14:sldId id="741"/>
            <p14:sldId id="739"/>
            <p14:sldId id="774"/>
            <p14:sldId id="764"/>
            <p14:sldId id="763"/>
            <p14:sldId id="754"/>
            <p14:sldId id="753"/>
            <p14:sldId id="747"/>
          </p14:sldIdLst>
        </p14:section>
      </p14:sectionLst>
    </p:ext>
    <p:ext uri="{EFAFB233-063F-42B5-8137-9DF3F51BA10A}">
      <p15:sldGuideLst xmlns:p15="http://schemas.microsoft.com/office/powerpoint/2012/main">
        <p15:guide id="1" orient="horz" pos="38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ina" initials="K" lastIdx="5" clrIdx="0"/>
  <p:cmAuthor id="1" name="hoeveler@uni-muenster.de" initials="h" lastIdx="19"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7A87"/>
    <a:srgbClr val="8CB91B"/>
    <a:srgbClr val="FF40FF"/>
    <a:srgbClr val="FF9300"/>
    <a:srgbClr val="85703B"/>
    <a:srgbClr val="CBB98A"/>
    <a:srgbClr val="67D1C4"/>
    <a:srgbClr val="595B5A"/>
    <a:srgbClr val="F3F9FA"/>
    <a:srgbClr val="327A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71" autoAdjust="0"/>
    <p:restoredTop sz="71452" autoAdjust="0"/>
  </p:normalViewPr>
  <p:slideViewPr>
    <p:cSldViewPr>
      <p:cViewPr varScale="1">
        <p:scale>
          <a:sx n="48" d="100"/>
          <a:sy n="48" d="100"/>
        </p:scale>
        <p:origin x="1576" y="32"/>
      </p:cViewPr>
      <p:guideLst>
        <p:guide orient="horz" pos="38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3221" y="-72"/>
      </p:cViewPr>
      <p:guideLst>
        <p:guide orient="horz" pos="3127"/>
        <p:guide pos="21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39468"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2350" y="0"/>
            <a:ext cx="2939468" cy="496332"/>
          </a:xfrm>
          <a:prstGeom prst="rect">
            <a:avLst/>
          </a:prstGeom>
        </p:spPr>
        <p:txBody>
          <a:bodyPr vert="horz" lIns="91440" tIns="45720" rIns="91440" bIns="45720" rtlCol="0"/>
          <a:lstStyle>
            <a:lvl1pPr algn="r">
              <a:defRPr sz="1200"/>
            </a:lvl1pPr>
          </a:lstStyle>
          <a:p>
            <a:fld id="{F80B6188-B7A9-41F4-A2DE-C8292C920A0B}" type="datetimeFigureOut">
              <a:rPr lang="de-DE" smtClean="0"/>
              <a:pPr/>
              <a:t>21.09.2020</a:t>
            </a:fld>
            <a:endParaRPr lang="de-DE"/>
          </a:p>
        </p:txBody>
      </p:sp>
      <p:sp>
        <p:nvSpPr>
          <p:cNvPr id="4" name="Fußzeilenplatzhalter 3"/>
          <p:cNvSpPr>
            <a:spLocks noGrp="1"/>
          </p:cNvSpPr>
          <p:nvPr>
            <p:ph type="ftr" sz="quarter" idx="2"/>
          </p:nvPr>
        </p:nvSpPr>
        <p:spPr>
          <a:xfrm>
            <a:off x="0" y="9428583"/>
            <a:ext cx="2939468"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2350" y="9428583"/>
            <a:ext cx="2939468" cy="496332"/>
          </a:xfrm>
          <a:prstGeom prst="rect">
            <a:avLst/>
          </a:prstGeom>
        </p:spPr>
        <p:txBody>
          <a:bodyPr vert="horz" lIns="91440" tIns="45720" rIns="91440" bIns="45720" rtlCol="0" anchor="b"/>
          <a:lstStyle>
            <a:lvl1pPr algn="r">
              <a:defRPr sz="1200"/>
            </a:lvl1pPr>
          </a:lstStyle>
          <a:p>
            <a:fld id="{832D5203-3338-42D3-BCDE-F735BE507CEC}" type="slidenum">
              <a:rPr lang="de-DE" smtClean="0"/>
              <a:pPr/>
              <a:t>‹Nr.›</a:t>
            </a:fld>
            <a:endParaRPr lang="de-DE"/>
          </a:p>
        </p:txBody>
      </p:sp>
    </p:spTree>
    <p:extLst>
      <p:ext uri="{BB962C8B-B14F-4D97-AF65-F5344CB8AC3E}">
        <p14:creationId xmlns:p14="http://schemas.microsoft.com/office/powerpoint/2010/main" val="1118554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39468"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10243" name="Rectangle 3"/>
          <p:cNvSpPr>
            <a:spLocks noGrp="1" noChangeArrowheads="1"/>
          </p:cNvSpPr>
          <p:nvPr>
            <p:ph type="dt" idx="1"/>
          </p:nvPr>
        </p:nvSpPr>
        <p:spPr bwMode="auto">
          <a:xfrm>
            <a:off x="3843920" y="0"/>
            <a:ext cx="2939468"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de-DE"/>
          </a:p>
        </p:txBody>
      </p:sp>
      <p:sp>
        <p:nvSpPr>
          <p:cNvPr id="10244" name="Rectangle 4"/>
          <p:cNvSpPr>
            <a:spLocks noGrp="1" noRot="1" noChangeAspect="1" noChangeArrowheads="1" noTextEdit="1"/>
          </p:cNvSpPr>
          <p:nvPr>
            <p:ph type="sldImg" idx="2"/>
          </p:nvPr>
        </p:nvSpPr>
        <p:spPr bwMode="auto">
          <a:xfrm>
            <a:off x="911225" y="744538"/>
            <a:ext cx="4960938" cy="3722687"/>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904452" y="4715153"/>
            <a:ext cx="4974485" cy="4466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246" name="Rectangle 6"/>
          <p:cNvSpPr>
            <a:spLocks noGrp="1" noChangeArrowheads="1"/>
          </p:cNvSpPr>
          <p:nvPr>
            <p:ph type="ftr" sz="quarter" idx="4"/>
          </p:nvPr>
        </p:nvSpPr>
        <p:spPr bwMode="auto">
          <a:xfrm>
            <a:off x="0" y="9430306"/>
            <a:ext cx="2939468"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de-DE"/>
          </a:p>
        </p:txBody>
      </p:sp>
      <p:sp>
        <p:nvSpPr>
          <p:cNvPr id="10247" name="Rectangle 7"/>
          <p:cNvSpPr>
            <a:spLocks noGrp="1" noChangeArrowheads="1"/>
          </p:cNvSpPr>
          <p:nvPr>
            <p:ph type="sldNum" sz="quarter" idx="5"/>
          </p:nvPr>
        </p:nvSpPr>
        <p:spPr bwMode="auto">
          <a:xfrm>
            <a:off x="3843920" y="9430306"/>
            <a:ext cx="2939468"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FAF12454-57A3-5346-8AD1-8A7E704F94A5}" type="slidenum">
              <a:rPr lang="de-DE"/>
              <a:pPr/>
              <a:t>‹Nr.›</a:t>
            </a:fld>
            <a:endParaRPr lang="de-DE"/>
          </a:p>
        </p:txBody>
      </p:sp>
    </p:spTree>
    <p:extLst>
      <p:ext uri="{BB962C8B-B14F-4D97-AF65-F5344CB8AC3E}">
        <p14:creationId xmlns:p14="http://schemas.microsoft.com/office/powerpoint/2010/main" val="229454030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kira.dzlm.de/lernen-wie-kinder-denken/diagnostische-gespr%C3%A4ch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E4A060-83BC-FE41-8858-DD024E613A13}" type="slidenum">
              <a:rPr kumimoji="0" lang="de-DE" altLang="x-non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de-DE" altLang="x-none" sz="12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214326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AF12454-57A3-5346-8AD1-8A7E704F94A5}" type="slidenum">
              <a:rPr lang="de-DE" smtClean="0"/>
              <a:pPr/>
              <a:t>17</a:t>
            </a:fld>
            <a:endParaRPr lang="de-DE"/>
          </a:p>
        </p:txBody>
      </p:sp>
    </p:spTree>
    <p:extLst>
      <p:ext uri="{BB962C8B-B14F-4D97-AF65-F5344CB8AC3E}">
        <p14:creationId xmlns:p14="http://schemas.microsoft.com/office/powerpoint/2010/main" val="833862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AF12454-57A3-5346-8AD1-8A7E704F94A5}" type="slidenum">
              <a:rPr lang="de-DE" smtClean="0"/>
              <a:pPr/>
              <a:t>19</a:t>
            </a:fld>
            <a:endParaRPr lang="de-DE"/>
          </a:p>
        </p:txBody>
      </p:sp>
    </p:spTree>
    <p:extLst>
      <p:ext uri="{BB962C8B-B14F-4D97-AF65-F5344CB8AC3E}">
        <p14:creationId xmlns:p14="http://schemas.microsoft.com/office/powerpoint/2010/main" val="4188635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altLang="de-DE" sz="1200" dirty="0">
                <a:latin typeface="Calibri" pitchFamily="34" charset="0"/>
                <a:cs typeface="Calibri" pitchFamily="34" charset="0"/>
              </a:rPr>
              <a:t>Prozessbezogene Kompetenzen = prozessbezogene Kompetenzen (in Hamburg auch „allg. Kompetenzen“)</a:t>
            </a:r>
          </a:p>
        </p:txBody>
      </p:sp>
      <p:sp>
        <p:nvSpPr>
          <p:cNvPr id="4" name="Foliennummernplatzhalter 3"/>
          <p:cNvSpPr>
            <a:spLocks noGrp="1"/>
          </p:cNvSpPr>
          <p:nvPr>
            <p:ph type="sldNum" sz="quarter" idx="10"/>
          </p:nvPr>
        </p:nvSpPr>
        <p:spPr/>
        <p:txBody>
          <a:bodyPr/>
          <a:lstStyle/>
          <a:p>
            <a:fld id="{FAF12454-57A3-5346-8AD1-8A7E704F94A5}" type="slidenum">
              <a:rPr lang="de-DE" smtClean="0"/>
              <a:pPr/>
              <a:t>21</a:t>
            </a:fld>
            <a:endParaRPr lang="de-DE"/>
          </a:p>
        </p:txBody>
      </p:sp>
    </p:spTree>
    <p:extLst>
      <p:ext uri="{BB962C8B-B14F-4D97-AF65-F5344CB8AC3E}">
        <p14:creationId xmlns:p14="http://schemas.microsoft.com/office/powerpoint/2010/main" val="93465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lienbildplatzhalter 1"/>
          <p:cNvSpPr>
            <a:spLocks noGrp="1" noRot="1" noChangeAspect="1" noTextEdit="1"/>
          </p:cNvSpPr>
          <p:nvPr>
            <p:ph type="sldImg"/>
          </p:nvPr>
        </p:nvSpPr>
        <p:spPr>
          <a:ln/>
        </p:spPr>
      </p:sp>
      <p:sp>
        <p:nvSpPr>
          <p:cNvPr id="74755" name="Notizenplatzhalter 2"/>
          <p:cNvSpPr>
            <a:spLocks noGrp="1"/>
          </p:cNvSpPr>
          <p:nvPr>
            <p:ph type="body" idx="1"/>
          </p:nvPr>
        </p:nvSpPr>
        <p:spPr bwMode="auto">
          <a:xfrm>
            <a:off x="678178" y="4715710"/>
            <a:ext cx="5427033" cy="4466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itchFamily="34" charset="0"/>
            </a:endParaRPr>
          </a:p>
        </p:txBody>
      </p:sp>
      <p:sp>
        <p:nvSpPr>
          <p:cNvPr id="7475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49DC8E00-4E09-4404-8066-2F31EECC19B3}" type="slidenum">
              <a:rPr lang="de-DE" altLang="de-DE" sz="1200" smtClean="0"/>
              <a:pPr/>
              <a:t>22</a:t>
            </a:fld>
            <a:endParaRPr lang="de-DE" altLang="de-DE" sz="1200"/>
          </a:p>
        </p:txBody>
      </p:sp>
    </p:spTree>
    <p:extLst>
      <p:ext uri="{BB962C8B-B14F-4D97-AF65-F5344CB8AC3E}">
        <p14:creationId xmlns:p14="http://schemas.microsoft.com/office/powerpoint/2010/main" val="1753376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a:ln/>
        </p:spPr>
      </p:sp>
      <p:sp>
        <p:nvSpPr>
          <p:cNvPr id="77827" name="Notizenplatzhalter 2"/>
          <p:cNvSpPr>
            <a:spLocks noGrp="1"/>
          </p:cNvSpPr>
          <p:nvPr>
            <p:ph type="body" idx="1"/>
          </p:nvPr>
        </p:nvSpPr>
        <p:spPr bwMode="auto">
          <a:xfrm>
            <a:off x="904237" y="4715710"/>
            <a:ext cx="4974915" cy="4466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dirty="0">
                <a:latin typeface="Arial" pitchFamily="34" charset="0"/>
              </a:rPr>
              <a:t>Förderung von Kompetenzen als Ziele des Mathematikunterrichts</a:t>
            </a:r>
          </a:p>
          <a:p>
            <a:pPr eaLnBrk="1" hangingPunct="1"/>
            <a:endParaRPr lang="de-DE" altLang="de-DE" dirty="0">
              <a:latin typeface="Arial" pitchFamily="34" charset="0"/>
            </a:endParaRPr>
          </a:p>
          <a:p>
            <a:pPr eaLnBrk="1" hangingPunct="1"/>
            <a:endParaRPr lang="de-DE" altLang="de-DE" dirty="0">
              <a:latin typeface="Arial" pitchFamily="34" charset="0"/>
            </a:endParaRPr>
          </a:p>
        </p:txBody>
      </p:sp>
      <p:sp>
        <p:nvSpPr>
          <p:cNvPr id="7782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5B6A0ECF-5CA6-4AE1-B648-708C36ACB15F}" type="slidenum">
              <a:rPr lang="de-DE" altLang="de-DE" sz="1200" smtClean="0"/>
              <a:pPr/>
              <a:t>23</a:t>
            </a:fld>
            <a:endParaRPr lang="de-DE" altLang="de-DE" sz="1200"/>
          </a:p>
        </p:txBody>
      </p:sp>
    </p:spTree>
    <p:extLst>
      <p:ext uri="{BB962C8B-B14F-4D97-AF65-F5344CB8AC3E}">
        <p14:creationId xmlns:p14="http://schemas.microsoft.com/office/powerpoint/2010/main" val="608587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PIKAS Plakat macht für Kinder klar was in Mathematik zählt (nicht nur rechnen), dazu verwendet es statt der Sprache des Lehrplans die Sprache der Kinder. Für den Unterricht ist es wesentlich die Ziele des MU zu verdeutlichen und auch aufzuzeigen, wo man sich gerade befindet. Also: Was steht im Fokus des Lernprozesses?</a:t>
            </a:r>
          </a:p>
          <a:p>
            <a:r>
              <a:rPr lang="de-DE" dirty="0"/>
              <a:t>Übersetzung</a:t>
            </a:r>
          </a:p>
          <a:p>
            <a:endParaRPr lang="de-DE" dirty="0"/>
          </a:p>
          <a:p>
            <a:r>
              <a:rPr lang="de-DE" dirty="0"/>
              <a:t>Lehrplan- Für Kinder: </a:t>
            </a:r>
          </a:p>
          <a:p>
            <a:r>
              <a:rPr lang="de-DE" dirty="0"/>
              <a:t>Mathematisches Problemlösen-  Probleme lösen</a:t>
            </a:r>
          </a:p>
          <a:p>
            <a:r>
              <a:rPr lang="de-DE" dirty="0"/>
              <a:t>Modellieren- Mathematisieren</a:t>
            </a:r>
          </a:p>
          <a:p>
            <a:r>
              <a:rPr lang="de-DE" dirty="0"/>
              <a:t>Mathematisches Argumentieren- Begründen</a:t>
            </a:r>
          </a:p>
          <a:p>
            <a:r>
              <a:rPr lang="de-DE" dirty="0"/>
              <a:t>Mathematisches darstellen und </a:t>
            </a:r>
            <a:r>
              <a:rPr lang="de-DE" dirty="0" err="1"/>
              <a:t>matematisches</a:t>
            </a:r>
            <a:r>
              <a:rPr lang="de-DE" dirty="0"/>
              <a:t> Kommunizieren- darstellen</a:t>
            </a:r>
          </a:p>
        </p:txBody>
      </p:sp>
      <p:sp>
        <p:nvSpPr>
          <p:cNvPr id="4" name="Foliennummernplatzhalter 3"/>
          <p:cNvSpPr>
            <a:spLocks noGrp="1"/>
          </p:cNvSpPr>
          <p:nvPr>
            <p:ph type="sldNum" sz="quarter" idx="10"/>
          </p:nvPr>
        </p:nvSpPr>
        <p:spPr/>
        <p:txBody>
          <a:bodyPr/>
          <a:lstStyle/>
          <a:p>
            <a:fld id="{FAF12454-57A3-5346-8AD1-8A7E704F94A5}" type="slidenum">
              <a:rPr lang="de-DE" smtClean="0"/>
              <a:pPr/>
              <a:t>24</a:t>
            </a:fld>
            <a:endParaRPr lang="de-DE"/>
          </a:p>
        </p:txBody>
      </p:sp>
    </p:spTree>
    <p:extLst>
      <p:ext uri="{BB962C8B-B14F-4D97-AF65-F5344CB8AC3E}">
        <p14:creationId xmlns:p14="http://schemas.microsoft.com/office/powerpoint/2010/main" val="184257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Ggf. Arbeitsblatt</a:t>
            </a:r>
            <a:r>
              <a:rPr lang="de-DE" baseline="0" dirty="0"/>
              <a:t> austeilen, dann in Ich-du-wir; sonst Austausch mit Sitznachbar und im Plenum sammeln</a:t>
            </a:r>
            <a:endParaRPr lang="de-DE" dirty="0"/>
          </a:p>
        </p:txBody>
      </p:sp>
      <p:sp>
        <p:nvSpPr>
          <p:cNvPr id="4" name="Foliennummernplatzhalter 3"/>
          <p:cNvSpPr>
            <a:spLocks noGrp="1"/>
          </p:cNvSpPr>
          <p:nvPr>
            <p:ph type="sldNum" sz="quarter" idx="10"/>
          </p:nvPr>
        </p:nvSpPr>
        <p:spPr/>
        <p:txBody>
          <a:bodyPr/>
          <a:lstStyle/>
          <a:p>
            <a:fld id="{FAF12454-57A3-5346-8AD1-8A7E704F94A5}" type="slidenum">
              <a:rPr lang="de-DE" smtClean="0"/>
              <a:pPr/>
              <a:t>25</a:t>
            </a:fld>
            <a:endParaRPr lang="de-DE"/>
          </a:p>
        </p:txBody>
      </p:sp>
    </p:spTree>
    <p:extLst>
      <p:ext uri="{BB962C8B-B14F-4D97-AF65-F5344CB8AC3E}">
        <p14:creationId xmlns:p14="http://schemas.microsoft.com/office/powerpoint/2010/main" val="1715889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Befragung von 2010</a:t>
            </a:r>
          </a:p>
        </p:txBody>
      </p:sp>
      <p:sp>
        <p:nvSpPr>
          <p:cNvPr id="4" name="Foliennummernplatzhalter 3"/>
          <p:cNvSpPr>
            <a:spLocks noGrp="1"/>
          </p:cNvSpPr>
          <p:nvPr>
            <p:ph type="sldNum" sz="quarter" idx="10"/>
          </p:nvPr>
        </p:nvSpPr>
        <p:spPr/>
        <p:txBody>
          <a:bodyPr/>
          <a:lstStyle/>
          <a:p>
            <a:fld id="{FAF12454-57A3-5346-8AD1-8A7E704F94A5}" type="slidenum">
              <a:rPr lang="de-DE" smtClean="0"/>
              <a:pPr/>
              <a:t>26</a:t>
            </a:fld>
            <a:endParaRPr lang="de-DE"/>
          </a:p>
        </p:txBody>
      </p:sp>
    </p:spTree>
    <p:extLst>
      <p:ext uri="{BB962C8B-B14F-4D97-AF65-F5344CB8AC3E}">
        <p14:creationId xmlns:p14="http://schemas.microsoft.com/office/powerpoint/2010/main" val="1950452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lienbildplatzhalter 1"/>
          <p:cNvSpPr>
            <a:spLocks noGrp="1" noRot="1" noChangeAspect="1" noTextEdit="1"/>
          </p:cNvSpPr>
          <p:nvPr>
            <p:ph type="sldImg"/>
          </p:nvPr>
        </p:nvSpPr>
        <p:spPr>
          <a:ln/>
        </p:spPr>
      </p:sp>
      <p:sp>
        <p:nvSpPr>
          <p:cNvPr id="91139" name="Notizenplatzhalter 2"/>
          <p:cNvSpPr>
            <a:spLocks noGrp="1"/>
          </p:cNvSpPr>
          <p:nvPr>
            <p:ph type="body" idx="1"/>
          </p:nvPr>
        </p:nvSpPr>
        <p:spPr bwMode="auto">
          <a:xfrm>
            <a:off x="889000" y="4716463"/>
            <a:ext cx="4891088"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dirty="0"/>
              <a:t>Plenum</a:t>
            </a:r>
          </a:p>
        </p:txBody>
      </p:sp>
      <p:sp>
        <p:nvSpPr>
          <p:cNvPr id="9114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EFA7AFDA-5AF7-F249-A994-BCF767EB1E9C}" type="slidenum">
              <a:rPr lang="de-DE" altLang="de-DE" sz="1200"/>
              <a:pPr/>
              <a:t>27</a:t>
            </a:fld>
            <a:endParaRPr lang="de-DE" altLang="de-DE" sz="1200"/>
          </a:p>
        </p:txBody>
      </p:sp>
    </p:spTree>
    <p:extLst>
      <p:ext uri="{BB962C8B-B14F-4D97-AF65-F5344CB8AC3E}">
        <p14:creationId xmlns:p14="http://schemas.microsoft.com/office/powerpoint/2010/main" val="3028120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lienbildplatzhalter 1"/>
          <p:cNvSpPr>
            <a:spLocks noGrp="1" noRot="1" noChangeAspect="1" noTextEdit="1"/>
          </p:cNvSpPr>
          <p:nvPr>
            <p:ph type="sldImg"/>
          </p:nvPr>
        </p:nvSpPr>
        <p:spPr>
          <a:ln/>
        </p:spPr>
      </p:sp>
      <p:sp>
        <p:nvSpPr>
          <p:cNvPr id="96259" name="Notizenplatzhalter 2"/>
          <p:cNvSpPr>
            <a:spLocks noGrp="1"/>
          </p:cNvSpPr>
          <p:nvPr>
            <p:ph type="body" idx="1"/>
          </p:nvPr>
        </p:nvSpPr>
        <p:spPr bwMode="auto">
          <a:xfrm>
            <a:off x="889000" y="4716463"/>
            <a:ext cx="4891088"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de-DE" altLang="de-DE"/>
          </a:p>
        </p:txBody>
      </p:sp>
      <p:sp>
        <p:nvSpPr>
          <p:cNvPr id="9626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D893EAF0-9046-A047-9202-AFAD3819F76F}" type="slidenum">
              <a:rPr lang="de-DE" altLang="de-DE" sz="1200">
                <a:solidFill>
                  <a:srgbClr val="000000"/>
                </a:solidFill>
              </a:rPr>
              <a:pPr/>
              <a:t>28</a:t>
            </a:fld>
            <a:endParaRPr lang="de-DE" altLang="de-DE" sz="1200">
              <a:solidFill>
                <a:srgbClr val="000000"/>
              </a:solidFill>
            </a:endParaRPr>
          </a:p>
        </p:txBody>
      </p:sp>
    </p:spTree>
    <p:extLst>
      <p:ext uri="{BB962C8B-B14F-4D97-AF65-F5344CB8AC3E}">
        <p14:creationId xmlns:p14="http://schemas.microsoft.com/office/powerpoint/2010/main" val="1403317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a:t>
            </a:r>
            <a:r>
              <a:rPr lang="de-DE" baseline="0" dirty="0"/>
              <a:t> die </a:t>
            </a:r>
            <a:r>
              <a:rPr lang="de-DE" baseline="0" dirty="0" err="1"/>
              <a:t>journalisten</a:t>
            </a:r>
            <a:r>
              <a:rPr lang="de-DE" baseline="0" dirty="0"/>
              <a:t> GmbH: </a:t>
            </a:r>
            <a:r>
              <a:rPr lang="de-DE" dirty="0"/>
              <a:t>https://bildungsklick.de/schule/meldung/das-schulbuch-grundlage-fuer-guten-unterricht</a:t>
            </a:r>
            <a:r>
              <a:rPr lang="de-DE" baseline="0" dirty="0"/>
              <a:t> (06.12.2010), Zugriff am 01.07.2018</a:t>
            </a:r>
            <a:endParaRPr lang="de-DE" dirty="0"/>
          </a:p>
        </p:txBody>
      </p:sp>
      <p:sp>
        <p:nvSpPr>
          <p:cNvPr id="4" name="Foliennummernplatzhalter 3"/>
          <p:cNvSpPr>
            <a:spLocks noGrp="1"/>
          </p:cNvSpPr>
          <p:nvPr>
            <p:ph type="sldNum" sz="quarter" idx="10"/>
          </p:nvPr>
        </p:nvSpPr>
        <p:spPr/>
        <p:txBody>
          <a:bodyPr/>
          <a:lstStyle/>
          <a:p>
            <a:fld id="{FAF12454-57A3-5346-8AD1-8A7E704F94A5}" type="slidenum">
              <a:rPr lang="de-DE" smtClean="0"/>
              <a:pPr/>
              <a:t>3</a:t>
            </a:fld>
            <a:endParaRPr lang="de-DE"/>
          </a:p>
        </p:txBody>
      </p:sp>
    </p:spTree>
    <p:extLst>
      <p:ext uri="{BB962C8B-B14F-4D97-AF65-F5344CB8AC3E}">
        <p14:creationId xmlns:p14="http://schemas.microsoft.com/office/powerpoint/2010/main" val="2308389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olienbildplatzhalter 1"/>
          <p:cNvSpPr>
            <a:spLocks noGrp="1" noRot="1" noChangeAspect="1" noTextEdit="1"/>
          </p:cNvSpPr>
          <p:nvPr>
            <p:ph type="sldImg"/>
          </p:nvPr>
        </p:nvSpPr>
        <p:spPr>
          <a:ln/>
        </p:spPr>
      </p:sp>
      <p:sp>
        <p:nvSpPr>
          <p:cNvPr id="94211" name="Notizenplatzhalter 2"/>
          <p:cNvSpPr>
            <a:spLocks noGrp="1"/>
          </p:cNvSpPr>
          <p:nvPr>
            <p:ph type="body" idx="1"/>
          </p:nvPr>
        </p:nvSpPr>
        <p:spPr bwMode="auto">
          <a:xfrm>
            <a:off x="889000" y="4716463"/>
            <a:ext cx="4891088"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dirty="0"/>
              <a:t>Antworten von Lehrerinnen und</a:t>
            </a:r>
            <a:r>
              <a:rPr lang="de-DE" altLang="de-DE" baseline="0" dirty="0"/>
              <a:t> Lehrern</a:t>
            </a:r>
            <a:r>
              <a:rPr lang="de-DE" altLang="de-DE" dirty="0"/>
              <a:t> auf die Frage: Was ist eigentlich Modellieren?</a:t>
            </a:r>
          </a:p>
          <a:p>
            <a:pPr eaLnBrk="1" hangingPunct="1"/>
            <a:endParaRPr lang="de-DE" altLang="de-DE" dirty="0"/>
          </a:p>
          <a:p>
            <a:pPr eaLnBrk="1" hangingPunct="1"/>
            <a:r>
              <a:rPr lang="de-DE" altLang="de-DE" dirty="0"/>
              <a:t>Ziel dieser Folie ist es nicht, diese Lehrer bloßzustellen, sie soll vielmehr aufzuzeigen, welche Vorstellungen hier zur prozessbezogenen Kompetenz „Modellieren“ existieren, die nicht unbedingt immer denen des Lehrplans entsprechen. Daher wichtig: klären, was Kolleginnen und Kollegen unter den jeweiligen (prozessbezogenen)  Kompetenzen verstehen, um eine gemeinsame Gesprächsbasis zu schaffen.</a:t>
            </a:r>
          </a:p>
        </p:txBody>
      </p:sp>
      <p:sp>
        <p:nvSpPr>
          <p:cNvPr id="94212"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6D562B97-F39A-904A-BFD8-F2B174230C1A}" type="slidenum">
              <a:rPr lang="de-DE" altLang="de-DE" sz="1200">
                <a:solidFill>
                  <a:srgbClr val="000000"/>
                </a:solidFill>
              </a:rPr>
              <a:pPr/>
              <a:t>29</a:t>
            </a:fld>
            <a:endParaRPr lang="de-DE" altLang="de-DE" sz="1200">
              <a:solidFill>
                <a:srgbClr val="000000"/>
              </a:solidFill>
            </a:endParaRPr>
          </a:p>
        </p:txBody>
      </p:sp>
    </p:spTree>
    <p:extLst>
      <p:ext uri="{BB962C8B-B14F-4D97-AF65-F5344CB8AC3E}">
        <p14:creationId xmlns:p14="http://schemas.microsoft.com/office/powerpoint/2010/main" val="23028468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lienbildplatzhalter 1"/>
          <p:cNvSpPr>
            <a:spLocks noGrp="1" noRot="1" noChangeAspect="1" noTextEdit="1"/>
          </p:cNvSpPr>
          <p:nvPr>
            <p:ph type="sldImg"/>
          </p:nvPr>
        </p:nvSpPr>
        <p:spPr>
          <a:ln/>
        </p:spPr>
      </p:sp>
      <p:sp>
        <p:nvSpPr>
          <p:cNvPr id="97283" name="Notizenplatzhalter 2"/>
          <p:cNvSpPr>
            <a:spLocks noGrp="1"/>
          </p:cNvSpPr>
          <p:nvPr>
            <p:ph type="body" idx="1"/>
          </p:nvPr>
        </p:nvSpPr>
        <p:spPr bwMode="auto">
          <a:xfrm>
            <a:off x="889000" y="4716463"/>
            <a:ext cx="4891088"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dirty="0">
                <a:latin typeface="Calibri" charset="0"/>
              </a:rPr>
              <a:t>Die Aspekte </a:t>
            </a:r>
            <a:r>
              <a:rPr lang="de-DE" altLang="de-DE" b="1" dirty="0">
                <a:latin typeface="Calibri" charset="0"/>
              </a:rPr>
              <a:t>Unsicherheiten bzgl. der praktischen Umsetzung (Unterrichtsgestaltung) </a:t>
            </a:r>
            <a:r>
              <a:rPr lang="de-DE" altLang="de-DE" dirty="0">
                <a:latin typeface="Calibri" charset="0"/>
              </a:rPr>
              <a:t>und auch </a:t>
            </a:r>
            <a:r>
              <a:rPr lang="de-DE" altLang="de-DE" b="1" dirty="0">
                <a:latin typeface="Calibri" charset="0"/>
              </a:rPr>
              <a:t>Befürchtung vor Überforderung der Kinder </a:t>
            </a:r>
            <a:r>
              <a:rPr lang="de-DE" altLang="de-DE" dirty="0">
                <a:latin typeface="Calibri" charset="0"/>
              </a:rPr>
              <a:t>können beispielsweise durch die exemplarische Illustration der Unterrichtsreihe zum Thema „Entdeckerpäckchen“ veranschaulicht werden</a:t>
            </a:r>
            <a:endParaRPr lang="de-DE" altLang="de-DE" dirty="0"/>
          </a:p>
        </p:txBody>
      </p:sp>
      <p:sp>
        <p:nvSpPr>
          <p:cNvPr id="9728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810E79F5-36E3-7E45-86E0-ECA77FD52436}" type="slidenum">
              <a:rPr lang="de-DE" altLang="de-DE" sz="1200">
                <a:solidFill>
                  <a:srgbClr val="000000"/>
                </a:solidFill>
              </a:rPr>
              <a:pPr/>
              <a:t>30</a:t>
            </a:fld>
            <a:endParaRPr lang="de-DE" altLang="de-DE" sz="1200">
              <a:solidFill>
                <a:srgbClr val="000000"/>
              </a:solidFill>
            </a:endParaRPr>
          </a:p>
        </p:txBody>
      </p:sp>
    </p:spTree>
    <p:extLst>
      <p:ext uri="{BB962C8B-B14F-4D97-AF65-F5344CB8AC3E}">
        <p14:creationId xmlns:p14="http://schemas.microsoft.com/office/powerpoint/2010/main" val="3015491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lienbildplatzhalter 1"/>
          <p:cNvSpPr>
            <a:spLocks noGrp="1" noRot="1" noChangeAspect="1" noTextEdit="1"/>
          </p:cNvSpPr>
          <p:nvPr>
            <p:ph type="sldImg"/>
          </p:nvPr>
        </p:nvSpPr>
        <p:spPr>
          <a:ln/>
        </p:spPr>
      </p:sp>
      <p:sp>
        <p:nvSpPr>
          <p:cNvPr id="96259" name="Notizenplatzhalter 2"/>
          <p:cNvSpPr>
            <a:spLocks noGrp="1"/>
          </p:cNvSpPr>
          <p:nvPr>
            <p:ph type="body" idx="1"/>
          </p:nvPr>
        </p:nvSpPr>
        <p:spPr bwMode="auto">
          <a:xfrm>
            <a:off x="889000" y="4716463"/>
            <a:ext cx="4891088"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de-DE" altLang="de-DE"/>
          </a:p>
        </p:txBody>
      </p:sp>
      <p:sp>
        <p:nvSpPr>
          <p:cNvPr id="9626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D893EAF0-9046-A047-9202-AFAD3819F76F}" type="slidenum">
              <a:rPr lang="de-DE" altLang="de-DE" sz="1200">
                <a:solidFill>
                  <a:srgbClr val="000000"/>
                </a:solidFill>
              </a:rPr>
              <a:pPr/>
              <a:t>31</a:t>
            </a:fld>
            <a:endParaRPr lang="de-DE" altLang="de-DE" sz="1200">
              <a:solidFill>
                <a:srgbClr val="000000"/>
              </a:solidFill>
            </a:endParaRPr>
          </a:p>
        </p:txBody>
      </p:sp>
    </p:spTree>
    <p:extLst>
      <p:ext uri="{BB962C8B-B14F-4D97-AF65-F5344CB8AC3E}">
        <p14:creationId xmlns:p14="http://schemas.microsoft.com/office/powerpoint/2010/main" val="29205265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ln/>
        </p:spPr>
      </p:sp>
      <p:sp>
        <p:nvSpPr>
          <p:cNvPr id="95235" name="Notizenplatzhalter 2"/>
          <p:cNvSpPr>
            <a:spLocks noGrp="1"/>
          </p:cNvSpPr>
          <p:nvPr>
            <p:ph type="body" idx="1"/>
          </p:nvPr>
        </p:nvSpPr>
        <p:spPr bwMode="auto">
          <a:xfrm>
            <a:off x="889000" y="4716463"/>
            <a:ext cx="4891088"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de-DE" altLang="de-DE"/>
          </a:p>
        </p:txBody>
      </p:sp>
      <p:sp>
        <p:nvSpPr>
          <p:cNvPr id="9523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319F14BA-BF83-D34D-A4C9-FECE0EF54B3B}" type="slidenum">
              <a:rPr lang="de-DE" altLang="de-DE" sz="1200">
                <a:solidFill>
                  <a:srgbClr val="000000"/>
                </a:solidFill>
              </a:rPr>
              <a:pPr/>
              <a:t>32</a:t>
            </a:fld>
            <a:endParaRPr lang="de-DE" altLang="de-DE" sz="1200">
              <a:solidFill>
                <a:srgbClr val="000000"/>
              </a:solidFill>
            </a:endParaRPr>
          </a:p>
        </p:txBody>
      </p:sp>
    </p:spTree>
    <p:extLst>
      <p:ext uri="{BB962C8B-B14F-4D97-AF65-F5344CB8AC3E}">
        <p14:creationId xmlns:p14="http://schemas.microsoft.com/office/powerpoint/2010/main" val="2869990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ct val="30000"/>
              </a:spcAft>
            </a:pPr>
            <a:r>
              <a:rPr lang="de-DE" sz="1200" dirty="0">
                <a:solidFill>
                  <a:schemeClr val="tx1"/>
                </a:solidFill>
                <a:latin typeface="Calibri" charset="0"/>
                <a:ea typeface="ＭＳ Ｐゴシック" charset="-128"/>
              </a:rPr>
              <a:t>„</a:t>
            </a:r>
            <a:r>
              <a:rPr lang="de-DE" sz="1200" dirty="0" err="1">
                <a:solidFill>
                  <a:schemeClr val="tx1"/>
                </a:solidFill>
                <a:latin typeface="Calibri" charset="0"/>
                <a:ea typeface="ＭＳ Ｐゴシック" charset="-128"/>
              </a:rPr>
              <a:t>Nullzehn</a:t>
            </a:r>
            <a:r>
              <a:rPr lang="de-DE" sz="1200" dirty="0">
                <a:solidFill>
                  <a:schemeClr val="tx1"/>
                </a:solidFill>
                <a:latin typeface="Calibri" charset="0"/>
                <a:ea typeface="ＭＳ Ｐゴシック" charset="-128"/>
              </a:rPr>
              <a:t>“ (10) – „</a:t>
            </a:r>
            <a:r>
              <a:rPr lang="de-DE" sz="1200" dirty="0" err="1">
                <a:solidFill>
                  <a:schemeClr val="tx1"/>
                </a:solidFill>
                <a:latin typeface="Calibri" charset="0"/>
                <a:ea typeface="ＭＳ Ｐゴシック" charset="-128"/>
              </a:rPr>
              <a:t>Einszehn</a:t>
            </a:r>
            <a:r>
              <a:rPr lang="de-DE" sz="1200" dirty="0">
                <a:solidFill>
                  <a:schemeClr val="tx1"/>
                </a:solidFill>
                <a:latin typeface="Calibri" charset="0"/>
                <a:ea typeface="ＭＳ Ｐゴシック" charset="-128"/>
              </a:rPr>
              <a:t>“(11) – „</a:t>
            </a:r>
            <a:r>
              <a:rPr lang="de-DE" sz="1200" dirty="0" err="1">
                <a:solidFill>
                  <a:schemeClr val="tx1"/>
                </a:solidFill>
                <a:latin typeface="Calibri" charset="0"/>
                <a:ea typeface="ＭＳ Ｐゴシック" charset="-128"/>
              </a:rPr>
              <a:t>Zweizehn</a:t>
            </a:r>
            <a:r>
              <a:rPr lang="de-DE" sz="1200" dirty="0">
                <a:solidFill>
                  <a:schemeClr val="tx1"/>
                </a:solidFill>
                <a:latin typeface="Calibri" charset="0"/>
                <a:ea typeface="ＭＳ Ｐゴシック" charset="-128"/>
              </a:rPr>
              <a:t>“ (20)</a:t>
            </a:r>
          </a:p>
          <a:p>
            <a:pPr>
              <a:spcBef>
                <a:spcPct val="0"/>
              </a:spcBef>
            </a:pPr>
            <a:r>
              <a:rPr lang="de-DE" sz="1200" dirty="0">
                <a:solidFill>
                  <a:schemeClr val="tx1"/>
                </a:solidFill>
                <a:latin typeface="Calibri" charset="0"/>
                <a:ea typeface="ＭＳ Ｐゴシック" charset="-128"/>
              </a:rPr>
              <a:t>„</a:t>
            </a:r>
            <a:r>
              <a:rPr lang="de-DE" sz="1200" dirty="0" err="1">
                <a:solidFill>
                  <a:schemeClr val="tx1"/>
                </a:solidFill>
                <a:latin typeface="Calibri" charset="0"/>
                <a:ea typeface="ＭＳ Ｐゴシック" charset="-128"/>
              </a:rPr>
              <a:t>Zweizig</a:t>
            </a:r>
            <a:r>
              <a:rPr lang="de-DE" sz="1200" dirty="0">
                <a:solidFill>
                  <a:schemeClr val="tx1"/>
                </a:solidFill>
                <a:latin typeface="Calibri" charset="0"/>
                <a:ea typeface="ＭＳ Ｐゴシック" charset="-128"/>
              </a:rPr>
              <a:t>“ (20) –  „</a:t>
            </a:r>
            <a:r>
              <a:rPr lang="de-DE" sz="1200" dirty="0" err="1">
                <a:solidFill>
                  <a:schemeClr val="tx1"/>
                </a:solidFill>
                <a:latin typeface="Calibri" charset="0"/>
                <a:ea typeface="ＭＳ Ｐゴシック" charset="-128"/>
              </a:rPr>
              <a:t>Zehnzig</a:t>
            </a:r>
            <a:r>
              <a:rPr lang="de-DE" sz="1200" dirty="0">
                <a:solidFill>
                  <a:schemeClr val="tx1"/>
                </a:solidFill>
                <a:latin typeface="Calibri" charset="0"/>
                <a:ea typeface="ＭＳ Ｐゴシック" charset="-128"/>
              </a:rPr>
              <a:t>“ (100) –  „</a:t>
            </a:r>
            <a:r>
              <a:rPr lang="de-DE" sz="1200" dirty="0" err="1">
                <a:solidFill>
                  <a:schemeClr val="tx1"/>
                </a:solidFill>
                <a:latin typeface="Calibri" charset="0"/>
                <a:ea typeface="ＭＳ Ｐゴシック" charset="-128"/>
              </a:rPr>
              <a:t>Elfzig</a:t>
            </a:r>
            <a:r>
              <a:rPr lang="de-DE" sz="1200" dirty="0">
                <a:solidFill>
                  <a:schemeClr val="tx1"/>
                </a:solidFill>
                <a:latin typeface="Calibri" charset="0"/>
                <a:ea typeface="ＭＳ Ｐゴシック" charset="-128"/>
              </a:rPr>
              <a:t>“(110) </a:t>
            </a:r>
          </a:p>
          <a:p>
            <a:pPr>
              <a:spcAft>
                <a:spcPct val="30000"/>
              </a:spcAft>
            </a:pPr>
            <a:r>
              <a:rPr lang="de-DE" sz="1200" dirty="0">
                <a:solidFill>
                  <a:schemeClr val="tx1"/>
                </a:solidFill>
                <a:latin typeface="Calibri" charset="0"/>
                <a:ea typeface="ＭＳ Ｐゴシック" charset="-128"/>
              </a:rPr>
              <a:t>„Fünfundzwanzighundert“ (125)</a:t>
            </a:r>
            <a:endParaRPr lang="de-DE" sz="1200" dirty="0">
              <a:solidFill>
                <a:schemeClr val="tx1"/>
              </a:solidFill>
            </a:endParaRPr>
          </a:p>
          <a:p>
            <a:endParaRPr lang="de-DE" dirty="0"/>
          </a:p>
        </p:txBody>
      </p:sp>
      <p:sp>
        <p:nvSpPr>
          <p:cNvPr id="4" name="Foliennummernplatzhalter 3"/>
          <p:cNvSpPr>
            <a:spLocks noGrp="1"/>
          </p:cNvSpPr>
          <p:nvPr>
            <p:ph type="sldNum" sz="quarter" idx="10"/>
          </p:nvPr>
        </p:nvSpPr>
        <p:spPr/>
        <p:txBody>
          <a:bodyPr/>
          <a:lstStyle/>
          <a:p>
            <a:fld id="{FAF12454-57A3-5346-8AD1-8A7E704F94A5}" type="slidenum">
              <a:rPr lang="de-DE" smtClean="0"/>
              <a:pPr/>
              <a:t>36</a:t>
            </a:fld>
            <a:endParaRPr lang="de-DE"/>
          </a:p>
        </p:txBody>
      </p:sp>
    </p:spTree>
    <p:extLst>
      <p:ext uri="{BB962C8B-B14F-4D97-AF65-F5344CB8AC3E}">
        <p14:creationId xmlns:p14="http://schemas.microsoft.com/office/powerpoint/2010/main" val="13827630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altLang="de-DE" dirty="0">
                <a:latin typeface="Arial" panose="020B0604020202020204" pitchFamily="34" charset="0"/>
                <a:ea typeface="ＭＳ Ｐゴシック" panose="020B0600070205080204" pitchFamily="34" charset="-128"/>
                <a:cs typeface="Arial" panose="020B0604020202020204" pitchFamily="34" charset="0"/>
              </a:rPr>
              <a:t>Verweis auf Haus 7 „Gute Aufgaben“ und Haus 9/10 Profi-Aufgaben etc.</a:t>
            </a:r>
          </a:p>
          <a:p>
            <a:endParaRPr lang="de-DE" dirty="0"/>
          </a:p>
        </p:txBody>
      </p:sp>
      <p:sp>
        <p:nvSpPr>
          <p:cNvPr id="4" name="Foliennummernplatzhalter 3"/>
          <p:cNvSpPr>
            <a:spLocks noGrp="1"/>
          </p:cNvSpPr>
          <p:nvPr>
            <p:ph type="sldNum" sz="quarter" idx="10"/>
          </p:nvPr>
        </p:nvSpPr>
        <p:spPr/>
        <p:txBody>
          <a:bodyPr/>
          <a:lstStyle/>
          <a:p>
            <a:fld id="{FAF12454-57A3-5346-8AD1-8A7E704F94A5}" type="slidenum">
              <a:rPr lang="de-DE" smtClean="0"/>
              <a:pPr/>
              <a:t>38</a:t>
            </a:fld>
            <a:endParaRPr lang="de-DE"/>
          </a:p>
        </p:txBody>
      </p:sp>
    </p:spTree>
    <p:extLst>
      <p:ext uri="{BB962C8B-B14F-4D97-AF65-F5344CB8AC3E}">
        <p14:creationId xmlns:p14="http://schemas.microsoft.com/office/powerpoint/2010/main" val="3711675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sz="1200" b="0" kern="0" dirty="0">
                <a:ea typeface="ＭＳ Ｐゴシック" pitchFamily="34" charset="-128"/>
              </a:rPr>
              <a:t>Darstellungsmittel, die fortsetzbar für alle Schuljahre sind</a:t>
            </a:r>
          </a:p>
          <a:p>
            <a:endParaRPr lang="de-DE" dirty="0"/>
          </a:p>
        </p:txBody>
      </p:sp>
      <p:sp>
        <p:nvSpPr>
          <p:cNvPr id="4" name="Foliennummernplatzhalter 3"/>
          <p:cNvSpPr>
            <a:spLocks noGrp="1"/>
          </p:cNvSpPr>
          <p:nvPr>
            <p:ph type="sldNum" sz="quarter" idx="10"/>
          </p:nvPr>
        </p:nvSpPr>
        <p:spPr/>
        <p:txBody>
          <a:bodyPr/>
          <a:lstStyle/>
          <a:p>
            <a:fld id="{FAF12454-57A3-5346-8AD1-8A7E704F94A5}" type="slidenum">
              <a:rPr lang="de-DE" smtClean="0"/>
              <a:pPr/>
              <a:t>40</a:t>
            </a:fld>
            <a:endParaRPr lang="de-DE"/>
          </a:p>
        </p:txBody>
      </p:sp>
    </p:spTree>
    <p:extLst>
      <p:ext uri="{BB962C8B-B14F-4D97-AF65-F5344CB8AC3E}">
        <p14:creationId xmlns:p14="http://schemas.microsoft.com/office/powerpoint/2010/main" val="1007772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e-DE" sz="1200" b="0" kern="0" dirty="0">
                <a:ea typeface="ＭＳ Ｐゴシック" pitchFamily="34" charset="-128"/>
              </a:rPr>
              <a:t>Darstellungsmittel, die fortsetzbar für alle Schuljahre sind</a:t>
            </a:r>
          </a:p>
          <a:p>
            <a:endParaRPr lang="de-DE" dirty="0"/>
          </a:p>
        </p:txBody>
      </p:sp>
      <p:sp>
        <p:nvSpPr>
          <p:cNvPr id="4" name="Foliennummernplatzhalter 3"/>
          <p:cNvSpPr>
            <a:spLocks noGrp="1"/>
          </p:cNvSpPr>
          <p:nvPr>
            <p:ph type="sldNum" sz="quarter" idx="10"/>
          </p:nvPr>
        </p:nvSpPr>
        <p:spPr/>
        <p:txBody>
          <a:bodyPr/>
          <a:lstStyle/>
          <a:p>
            <a:fld id="{FAF12454-57A3-5346-8AD1-8A7E704F94A5}" type="slidenum">
              <a:rPr lang="de-DE" smtClean="0"/>
              <a:pPr/>
              <a:t>41</a:t>
            </a:fld>
            <a:endParaRPr lang="de-DE"/>
          </a:p>
        </p:txBody>
      </p:sp>
    </p:spTree>
    <p:extLst>
      <p:ext uri="{BB962C8B-B14F-4D97-AF65-F5344CB8AC3E}">
        <p14:creationId xmlns:p14="http://schemas.microsoft.com/office/powerpoint/2010/main" val="33176039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Ggf. gemeinsam im Plenum </a:t>
            </a:r>
          </a:p>
        </p:txBody>
      </p:sp>
      <p:sp>
        <p:nvSpPr>
          <p:cNvPr id="4" name="Foliennummernplatzhalter 3"/>
          <p:cNvSpPr>
            <a:spLocks noGrp="1"/>
          </p:cNvSpPr>
          <p:nvPr>
            <p:ph type="sldNum" sz="quarter" idx="10"/>
          </p:nvPr>
        </p:nvSpPr>
        <p:spPr/>
        <p:txBody>
          <a:bodyPr/>
          <a:lstStyle/>
          <a:p>
            <a:fld id="{FAF12454-57A3-5346-8AD1-8A7E704F94A5}" type="slidenum">
              <a:rPr lang="de-DE" smtClean="0"/>
              <a:pPr/>
              <a:t>45</a:t>
            </a:fld>
            <a:endParaRPr lang="de-DE"/>
          </a:p>
        </p:txBody>
      </p:sp>
    </p:spTree>
    <p:extLst>
      <p:ext uri="{BB962C8B-B14F-4D97-AF65-F5344CB8AC3E}">
        <p14:creationId xmlns:p14="http://schemas.microsoft.com/office/powerpoint/2010/main" val="1446497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nur erste Meinungen abfragen und notieren, nicht stark kommentieren.</a:t>
            </a:r>
          </a:p>
          <a:p>
            <a:r>
              <a:rPr kumimoji="0" lang="de-DE" altLang="de-DE" sz="1200"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cs typeface="Calibri" panose="020F0502020204030204" pitchFamily="34" charset="0"/>
              </a:rPr>
              <a:t>(Spiegel &amp; </a:t>
            </a:r>
            <a:r>
              <a:rPr kumimoji="0" lang="de-DE" altLang="de-DE" sz="1200" b="0" i="0" u="none" strike="noStrike" kern="1200" cap="none" spc="0" normalizeH="0" baseline="0" noProof="0" dirty="0" err="1">
                <a:ln>
                  <a:noFill/>
                </a:ln>
                <a:solidFill>
                  <a:schemeClr val="tx1">
                    <a:lumMod val="95000"/>
                    <a:lumOff val="5000"/>
                  </a:schemeClr>
                </a:solidFill>
                <a:effectLst/>
                <a:uLnTx/>
                <a:uFillTx/>
                <a:latin typeface="Calibri" panose="020F0502020204030204" pitchFamily="34" charset="0"/>
                <a:cs typeface="Calibri" panose="020F0502020204030204" pitchFamily="34" charset="0"/>
              </a:rPr>
              <a:t>Selter</a:t>
            </a:r>
            <a:r>
              <a:rPr kumimoji="0" lang="de-DE" altLang="de-DE" sz="1200" b="0"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cs typeface="Calibri" panose="020F0502020204030204" pitchFamily="34" charset="0"/>
              </a:rPr>
              <a:t> 2003, S. 61)</a:t>
            </a:r>
            <a:endParaRPr lang="de-DE" dirty="0"/>
          </a:p>
          <a:p>
            <a:endParaRPr lang="de-DE" dirty="0"/>
          </a:p>
        </p:txBody>
      </p:sp>
      <p:sp>
        <p:nvSpPr>
          <p:cNvPr id="4" name="Foliennummernplatzhalter 3"/>
          <p:cNvSpPr>
            <a:spLocks noGrp="1"/>
          </p:cNvSpPr>
          <p:nvPr>
            <p:ph type="sldNum" sz="quarter" idx="10"/>
          </p:nvPr>
        </p:nvSpPr>
        <p:spPr/>
        <p:txBody>
          <a:bodyPr/>
          <a:lstStyle/>
          <a:p>
            <a:fld id="{FAF12454-57A3-5346-8AD1-8A7E704F94A5}" type="slidenum">
              <a:rPr lang="de-DE" smtClean="0"/>
              <a:pPr/>
              <a:t>10</a:t>
            </a:fld>
            <a:endParaRPr lang="de-DE"/>
          </a:p>
        </p:txBody>
      </p:sp>
    </p:spTree>
    <p:extLst>
      <p:ext uri="{BB962C8B-B14F-4D97-AF65-F5344CB8AC3E}">
        <p14:creationId xmlns:p14="http://schemas.microsoft.com/office/powerpoint/2010/main" val="1683135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lienbildplatzhalter 1"/>
          <p:cNvSpPr>
            <a:spLocks noGrp="1" noRot="1" noChangeAspect="1" noTextEdit="1"/>
          </p:cNvSpPr>
          <p:nvPr>
            <p:ph type="sldImg"/>
          </p:nvPr>
        </p:nvSpPr>
        <p:spPr>
          <a:ln/>
        </p:spPr>
      </p:sp>
      <p:sp>
        <p:nvSpPr>
          <p:cNvPr id="62467" name="Notizenplatzhalter 2"/>
          <p:cNvSpPr>
            <a:spLocks noGrp="1"/>
          </p:cNvSpPr>
          <p:nvPr>
            <p:ph type="body" idx="1"/>
          </p:nvPr>
        </p:nvSpPr>
        <p:spPr bwMode="auto">
          <a:xfrm>
            <a:off x="904237" y="4715710"/>
            <a:ext cx="4974915" cy="4466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dirty="0">
                <a:latin typeface="Arial" pitchFamily="34" charset="0"/>
              </a:rPr>
              <a:t>Hier</a:t>
            </a:r>
            <a:r>
              <a:rPr lang="de-DE" altLang="de-DE" baseline="0" dirty="0">
                <a:latin typeface="Arial" pitchFamily="34" charset="0"/>
              </a:rPr>
              <a:t> ggf. Anzahlen festlegen</a:t>
            </a:r>
            <a:endParaRPr lang="de-DE" altLang="de-DE" dirty="0">
              <a:latin typeface="Arial" pitchFamily="34" charset="0"/>
            </a:endParaRPr>
          </a:p>
        </p:txBody>
      </p:sp>
      <p:sp>
        <p:nvSpPr>
          <p:cNvPr id="6246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E8798778-FA5F-4960-8E88-0F460EE7AD1C}" type="slidenum">
              <a:rPr lang="de-DE" altLang="de-DE" sz="1200" smtClean="0"/>
              <a:pPr/>
              <a:t>11</a:t>
            </a:fld>
            <a:endParaRPr lang="de-DE" altLang="de-DE" sz="1200"/>
          </a:p>
        </p:txBody>
      </p:sp>
    </p:spTree>
    <p:extLst>
      <p:ext uri="{BB962C8B-B14F-4D97-AF65-F5344CB8AC3E}">
        <p14:creationId xmlns:p14="http://schemas.microsoft.com/office/powerpoint/2010/main" val="1096336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Liste ist noch nicht vollständig, aber für weitere Punkte müssen wir etwas weiter ausholen und einen Schritt zurückgehen und Mathematikunterricht in den Blick nehmen.</a:t>
            </a:r>
          </a:p>
        </p:txBody>
      </p:sp>
      <p:sp>
        <p:nvSpPr>
          <p:cNvPr id="4" name="Foliennummernplatzhalter 3"/>
          <p:cNvSpPr>
            <a:spLocks noGrp="1"/>
          </p:cNvSpPr>
          <p:nvPr>
            <p:ph type="sldNum" sz="quarter" idx="10"/>
          </p:nvPr>
        </p:nvSpPr>
        <p:spPr/>
        <p:txBody>
          <a:bodyPr/>
          <a:lstStyle/>
          <a:p>
            <a:fld id="{FAF12454-57A3-5346-8AD1-8A7E704F94A5}" type="slidenum">
              <a:rPr lang="de-DE" smtClean="0"/>
              <a:pPr/>
              <a:t>12</a:t>
            </a:fld>
            <a:endParaRPr lang="de-DE"/>
          </a:p>
        </p:txBody>
      </p:sp>
    </p:spTree>
    <p:extLst>
      <p:ext uri="{BB962C8B-B14F-4D97-AF65-F5344CB8AC3E}">
        <p14:creationId xmlns:p14="http://schemas.microsoft.com/office/powerpoint/2010/main" val="2077109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Liste ist noch nicht vollständig, aber für die weiteren Punkte wollen wir etwas weiter ausholen und einen</a:t>
            </a:r>
            <a:r>
              <a:rPr lang="de-DE" baseline="0" dirty="0"/>
              <a:t> kleinen Exkurs in die Grundlagen des Mathematikunterrichts wagen</a:t>
            </a:r>
            <a:endParaRPr lang="de-DE" dirty="0"/>
          </a:p>
        </p:txBody>
      </p:sp>
      <p:sp>
        <p:nvSpPr>
          <p:cNvPr id="4" name="Foliennummernplatzhalter 3"/>
          <p:cNvSpPr>
            <a:spLocks noGrp="1"/>
          </p:cNvSpPr>
          <p:nvPr>
            <p:ph type="sldNum" sz="quarter" idx="10"/>
          </p:nvPr>
        </p:nvSpPr>
        <p:spPr/>
        <p:txBody>
          <a:bodyPr/>
          <a:lstStyle/>
          <a:p>
            <a:fld id="{FAF12454-57A3-5346-8AD1-8A7E704F94A5}" type="slidenum">
              <a:rPr lang="de-DE" smtClean="0"/>
              <a:pPr/>
              <a:t>13</a:t>
            </a:fld>
            <a:endParaRPr lang="de-DE"/>
          </a:p>
        </p:txBody>
      </p:sp>
    </p:spTree>
    <p:extLst>
      <p:ext uri="{BB962C8B-B14F-4D97-AF65-F5344CB8AC3E}">
        <p14:creationId xmlns:p14="http://schemas.microsoft.com/office/powerpoint/2010/main" val="2077109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pPr lvl="0"/>
            <a:r>
              <a:rPr lang="de-DE" sz="1200" kern="1200" dirty="0">
                <a:solidFill>
                  <a:schemeClr val="tx1"/>
                </a:solidFill>
                <a:effectLst/>
                <a:latin typeface="Arial" charset="0"/>
                <a:ea typeface="ＭＳ Ｐゴシック" charset="-128"/>
                <a:cs typeface="ＭＳ Ｐゴシック" charset="-128"/>
              </a:rPr>
              <a:t>Selbsterfahrung Summe der Zahlen im Quadrat, </a:t>
            </a:r>
          </a:p>
          <a:p>
            <a:r>
              <a:rPr lang="de-DE" sz="1200" u="sng" kern="1200" dirty="0">
                <a:solidFill>
                  <a:schemeClr val="tx1"/>
                </a:solidFill>
                <a:effectLst/>
                <a:latin typeface="Arial" charset="0"/>
                <a:ea typeface="ＭＳ Ｐゴシック" charset="-128"/>
                <a:cs typeface="ＭＳ Ｐゴシック" charset="-128"/>
                <a:hlinkClick r:id="rId3"/>
              </a:rPr>
              <a:t>https://kira.dzlm.de/lernen-wie-kinder-denken/diagnostische-gespr%C3%A4che</a:t>
            </a:r>
            <a:endParaRPr lang="de-DE" sz="1200" kern="1200" dirty="0">
              <a:solidFill>
                <a:schemeClr val="tx1"/>
              </a:solidFill>
              <a:effectLst/>
              <a:latin typeface="Arial" charset="0"/>
              <a:ea typeface="ＭＳ Ｐゴシック" charset="-128"/>
              <a:cs typeface="ＭＳ Ｐゴシック" charset="-128"/>
            </a:endParaRPr>
          </a:p>
          <a:p>
            <a:r>
              <a:rPr lang="de-DE" sz="1200" kern="1200" dirty="0">
                <a:solidFill>
                  <a:schemeClr val="tx1"/>
                </a:solidFill>
                <a:effectLst/>
                <a:latin typeface="Arial" charset="0"/>
                <a:ea typeface="ＭＳ Ｐゴシック" charset="-128"/>
                <a:cs typeface="ＭＳ Ｐゴシック" charset="-128"/>
              </a:rPr>
              <a:t> </a:t>
            </a:r>
          </a:p>
          <a:p>
            <a:r>
              <a:rPr lang="de-DE" sz="1200" kern="1200" dirty="0">
                <a:solidFill>
                  <a:schemeClr val="tx1"/>
                </a:solidFill>
                <a:effectLst/>
                <a:latin typeface="Arial" charset="0"/>
                <a:ea typeface="ＭＳ Ｐゴシック" charset="-128"/>
                <a:cs typeface="ＭＳ Ｐゴシック" charset="-128"/>
              </a:rPr>
              <a:t>Bei Kira gibt es zwei Schülervideos bei denen man in dem Video mit Kerstin sehr schön sieht was passiert, wenn man als Lehrkraft helfen will und einem Kind den eigenen Weg aufzwängt, der nicht dem des Kindes entspricht. Das Video mit Önder illustriert was passiert, wenn man dem Kind wirklich die Chance gibt eigene Entdeckungen zu machen.</a:t>
            </a:r>
          </a:p>
          <a:p>
            <a:endParaRPr lang="de-DE" dirty="0"/>
          </a:p>
        </p:txBody>
      </p:sp>
      <p:sp>
        <p:nvSpPr>
          <p:cNvPr id="4" name="Foliennummernplatzhalter 3"/>
          <p:cNvSpPr>
            <a:spLocks noGrp="1"/>
          </p:cNvSpPr>
          <p:nvPr>
            <p:ph type="sldNum" sz="quarter" idx="10"/>
          </p:nvPr>
        </p:nvSpPr>
        <p:spPr/>
        <p:txBody>
          <a:bodyPr/>
          <a:lstStyle/>
          <a:p>
            <a:fld id="{FAF12454-57A3-5346-8AD1-8A7E704F94A5}" type="slidenum">
              <a:rPr lang="de-DE" smtClean="0"/>
              <a:pPr/>
              <a:t>14</a:t>
            </a:fld>
            <a:endParaRPr lang="de-DE"/>
          </a:p>
        </p:txBody>
      </p:sp>
    </p:spTree>
    <p:extLst>
      <p:ext uri="{BB962C8B-B14F-4D97-AF65-F5344CB8AC3E}">
        <p14:creationId xmlns:p14="http://schemas.microsoft.com/office/powerpoint/2010/main" val="2114206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AF12454-57A3-5346-8AD1-8A7E704F94A5}" type="slidenum">
              <a:rPr lang="de-DE" smtClean="0"/>
              <a:pPr/>
              <a:t>15</a:t>
            </a:fld>
            <a:endParaRPr lang="de-DE"/>
          </a:p>
        </p:txBody>
      </p:sp>
    </p:spTree>
    <p:extLst>
      <p:ext uri="{BB962C8B-B14F-4D97-AF65-F5344CB8AC3E}">
        <p14:creationId xmlns:p14="http://schemas.microsoft.com/office/powerpoint/2010/main" val="3938608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AF12454-57A3-5346-8AD1-8A7E704F94A5}" type="slidenum">
              <a:rPr lang="de-DE" smtClean="0"/>
              <a:pPr/>
              <a:t>16</a:t>
            </a:fld>
            <a:endParaRPr lang="de-DE"/>
          </a:p>
        </p:txBody>
      </p:sp>
    </p:spTree>
    <p:extLst>
      <p:ext uri="{BB962C8B-B14F-4D97-AF65-F5344CB8AC3E}">
        <p14:creationId xmlns:p14="http://schemas.microsoft.com/office/powerpoint/2010/main" val="38293358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8.jpeg"/><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2">
    <p:spTree>
      <p:nvGrpSpPr>
        <p:cNvPr id="1" name=""/>
        <p:cNvGrpSpPr/>
        <p:nvPr/>
      </p:nvGrpSpPr>
      <p:grpSpPr>
        <a:xfrm>
          <a:off x="0" y="0"/>
          <a:ext cx="0" cy="0"/>
          <a:chOff x="0" y="0"/>
          <a:chExt cx="0" cy="0"/>
        </a:xfrm>
      </p:grpSpPr>
      <p:sp>
        <p:nvSpPr>
          <p:cNvPr id="3" name="Line 8"/>
          <p:cNvSpPr>
            <a:spLocks noChangeShapeType="1"/>
          </p:cNvSpPr>
          <p:nvPr userDrawn="1"/>
        </p:nvSpPr>
        <p:spPr bwMode="auto">
          <a:xfrm>
            <a:off x="179388" y="836613"/>
            <a:ext cx="8785225"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sz="1800">
              <a:solidFill>
                <a:srgbClr val="000000"/>
              </a:solidFill>
              <a:ea typeface="ＭＳ Ｐゴシック" pitchFamily="34" charset="-128"/>
              <a:cs typeface="Arial"/>
            </a:endParaRPr>
          </a:p>
        </p:txBody>
      </p:sp>
      <p:sp>
        <p:nvSpPr>
          <p:cNvPr id="4" name="Line 9"/>
          <p:cNvSpPr>
            <a:spLocks noChangeShapeType="1"/>
          </p:cNvSpPr>
          <p:nvPr userDrawn="1"/>
        </p:nvSpPr>
        <p:spPr bwMode="auto">
          <a:xfrm>
            <a:off x="755650" y="188913"/>
            <a:ext cx="0" cy="981075"/>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sz="1800">
              <a:solidFill>
                <a:srgbClr val="000000"/>
              </a:solidFill>
              <a:ea typeface="ＭＳ Ｐゴシック" pitchFamily="34" charset="-128"/>
              <a:cs typeface="Arial"/>
            </a:endParaRPr>
          </a:p>
        </p:txBody>
      </p:sp>
      <p:pic>
        <p:nvPicPr>
          <p:cNvPr id="5" name="Bild 9"/>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14300" y="279400"/>
            <a:ext cx="60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pieren 12"/>
          <p:cNvGrpSpPr>
            <a:grpSpLocks/>
          </p:cNvGrpSpPr>
          <p:nvPr userDrawn="1"/>
        </p:nvGrpSpPr>
        <p:grpSpPr bwMode="auto">
          <a:xfrm>
            <a:off x="419100" y="908050"/>
            <a:ext cx="8556625" cy="5689600"/>
            <a:chOff x="419100" y="908720"/>
            <a:chExt cx="8556890" cy="5688632"/>
          </a:xfrm>
        </p:grpSpPr>
        <p:grpSp>
          <p:nvGrpSpPr>
            <p:cNvPr id="7" name="Gruppieren 13"/>
            <p:cNvGrpSpPr>
              <a:grpSpLocks/>
            </p:cNvGrpSpPr>
            <p:nvPr userDrawn="1"/>
          </p:nvGrpSpPr>
          <p:grpSpPr bwMode="auto">
            <a:xfrm>
              <a:off x="419100" y="5805190"/>
              <a:ext cx="8185422" cy="792162"/>
              <a:chOff x="419100" y="5805190"/>
              <a:chExt cx="8185422" cy="792162"/>
            </a:xfrm>
          </p:grpSpPr>
          <p:pic>
            <p:nvPicPr>
              <p:cNvPr id="9" name="Picture 1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173511" y="5955208"/>
                <a:ext cx="3048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 2"/>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812359" y="5805190"/>
                <a:ext cx="7921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Users\Sonja\Desktop\image004.jp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419100" y="5877272"/>
                <a:ext cx="3163563"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Bild 13"/>
            <p:cNvPicPr>
              <a:picLocks noChangeAspect="1"/>
            </p:cNvPicPr>
            <p:nvPr userDrawn="1"/>
          </p:nvPicPr>
          <p:blipFill>
            <a:blip r:embed="rId6">
              <a:extLst>
                <a:ext uri="{28A0092B-C50C-407E-A947-70E740481C1C}">
                  <a14:useLocalDpi xmlns:a14="http://schemas.microsoft.com/office/drawing/2010/main"/>
                </a:ext>
              </a:extLst>
            </a:blip>
            <a:srcRect/>
            <a:stretch>
              <a:fillRect/>
            </a:stretch>
          </p:blipFill>
          <p:spPr bwMode="auto">
            <a:xfrm>
              <a:off x="7884368" y="908720"/>
              <a:ext cx="109162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el 1"/>
          <p:cNvSpPr>
            <a:spLocks noGrp="1"/>
          </p:cNvSpPr>
          <p:nvPr>
            <p:ph type="ctrTitle"/>
          </p:nvPr>
        </p:nvSpPr>
        <p:spPr>
          <a:xfrm>
            <a:off x="914400" y="152400"/>
            <a:ext cx="7772400" cy="609600"/>
          </a:xfrm>
        </p:spPr>
        <p:txBody>
          <a:bodyPr/>
          <a:lstStyle>
            <a:lvl1pPr>
              <a:defRPr baseline="0">
                <a:solidFill>
                  <a:srgbClr val="FF0000"/>
                </a:solidFill>
              </a:defRPr>
            </a:lvl1pPr>
          </a:lstStyle>
          <a:p>
            <a:r>
              <a:rPr lang="de-DE"/>
              <a:t>Titelmasterformat durch Klicken bearbeiten</a:t>
            </a:r>
            <a:endParaRPr lang="de-DE" dirty="0"/>
          </a:p>
        </p:txBody>
      </p:sp>
    </p:spTree>
    <p:extLst>
      <p:ext uri="{BB962C8B-B14F-4D97-AF65-F5344CB8AC3E}">
        <p14:creationId xmlns:p14="http://schemas.microsoft.com/office/powerpoint/2010/main" val="422273918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elfolie 2">
    <p:spTree>
      <p:nvGrpSpPr>
        <p:cNvPr id="1" name=""/>
        <p:cNvGrpSpPr/>
        <p:nvPr/>
      </p:nvGrpSpPr>
      <p:grpSpPr>
        <a:xfrm>
          <a:off x="0" y="0"/>
          <a:ext cx="0" cy="0"/>
          <a:chOff x="0" y="0"/>
          <a:chExt cx="0" cy="0"/>
        </a:xfrm>
      </p:grpSpPr>
      <p:sp>
        <p:nvSpPr>
          <p:cNvPr id="4" name="Line 8"/>
          <p:cNvSpPr>
            <a:spLocks noChangeShapeType="1"/>
          </p:cNvSpPr>
          <p:nvPr userDrawn="1"/>
        </p:nvSpPr>
        <p:spPr bwMode="auto">
          <a:xfrm>
            <a:off x="179388" y="836613"/>
            <a:ext cx="8785225"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sz="1800">
              <a:solidFill>
                <a:srgbClr val="000000"/>
              </a:solidFill>
              <a:ea typeface="ＭＳ Ｐゴシック" pitchFamily="34" charset="-128"/>
              <a:cs typeface="Arial"/>
            </a:endParaRPr>
          </a:p>
        </p:txBody>
      </p:sp>
      <p:sp>
        <p:nvSpPr>
          <p:cNvPr id="5" name="Line 9"/>
          <p:cNvSpPr>
            <a:spLocks noChangeShapeType="1"/>
          </p:cNvSpPr>
          <p:nvPr userDrawn="1"/>
        </p:nvSpPr>
        <p:spPr bwMode="auto">
          <a:xfrm>
            <a:off x="755650" y="188913"/>
            <a:ext cx="0" cy="981075"/>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sz="1800">
              <a:solidFill>
                <a:srgbClr val="000000"/>
              </a:solidFill>
              <a:ea typeface="ＭＳ Ｐゴシック" pitchFamily="34" charset="-128"/>
              <a:cs typeface="Arial"/>
            </a:endParaRPr>
          </a:p>
        </p:txBody>
      </p:sp>
      <p:pic>
        <p:nvPicPr>
          <p:cNvPr id="6" name="Bild 9"/>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14300" y="279400"/>
            <a:ext cx="60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2"/>
          <p:cNvSpPr txBox="1">
            <a:spLocks noChangeArrowheads="1"/>
          </p:cNvSpPr>
          <p:nvPr userDrawn="1"/>
        </p:nvSpPr>
        <p:spPr bwMode="auto">
          <a:xfrm>
            <a:off x="3108325" y="6429375"/>
            <a:ext cx="27382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de-DE" altLang="de-DE" sz="900" dirty="0">
                <a:solidFill>
                  <a:srgbClr val="000000"/>
                </a:solidFill>
                <a:cs typeface="Arial"/>
              </a:rPr>
              <a:t>August 2018 © PIKAS (http://www.pikas.dzlm.de) </a:t>
            </a:r>
          </a:p>
        </p:txBody>
      </p:sp>
      <p:pic>
        <p:nvPicPr>
          <p:cNvPr id="8" name="Bild 3"/>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5857875" y="6429375"/>
            <a:ext cx="2286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914400" y="152400"/>
            <a:ext cx="7772400" cy="609600"/>
          </a:xfrm>
        </p:spPr>
        <p:txBody>
          <a:bodyPr/>
          <a:lstStyle>
            <a:lvl1pPr>
              <a:defRPr baseline="0">
                <a:solidFill>
                  <a:srgbClr val="34B409"/>
                </a:solidFill>
              </a:defRPr>
            </a:lvl1pPr>
          </a:lstStyle>
          <a:p>
            <a:r>
              <a:rPr lang="de-DE" dirty="0"/>
              <a:t>Titelmasterformat durch Klicken bearbeiten</a:t>
            </a:r>
          </a:p>
        </p:txBody>
      </p:sp>
      <p:sp>
        <p:nvSpPr>
          <p:cNvPr id="3" name="Untertitel 2"/>
          <p:cNvSpPr>
            <a:spLocks noGrp="1"/>
          </p:cNvSpPr>
          <p:nvPr>
            <p:ph type="subTitle" idx="1"/>
          </p:nvPr>
        </p:nvSpPr>
        <p:spPr>
          <a:xfrm>
            <a:off x="827585" y="908720"/>
            <a:ext cx="8137028" cy="5306362"/>
          </a:xfrm>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lvl="0"/>
            <a:r>
              <a:rPr lang="de-DE" dirty="0"/>
              <a:t>Formatvorlage des Untertitelmasters durch Klicken bearbeiten</a:t>
            </a:r>
          </a:p>
        </p:txBody>
      </p:sp>
      <p:sp>
        <p:nvSpPr>
          <p:cNvPr id="9" name="Rectangle 6"/>
          <p:cNvSpPr>
            <a:spLocks noGrp="1" noChangeArrowheads="1"/>
          </p:cNvSpPr>
          <p:nvPr>
            <p:ph type="sldNum" sz="quarter" idx="10"/>
          </p:nvPr>
        </p:nvSpPr>
        <p:spPr>
          <a:xfrm>
            <a:off x="7643813" y="6357938"/>
            <a:ext cx="1062037" cy="285750"/>
          </a:xfrm>
        </p:spPr>
        <p:txBody>
          <a:bodyPr/>
          <a:lstStyle>
            <a:lvl1pPr>
              <a:defRPr/>
            </a:lvl1pPr>
          </a:lstStyle>
          <a:p>
            <a:fld id="{3643EB80-8826-4627-81D0-6281F50907F8}"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426269773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2">
    <p:spTree>
      <p:nvGrpSpPr>
        <p:cNvPr id="1" name=""/>
        <p:cNvGrpSpPr/>
        <p:nvPr/>
      </p:nvGrpSpPr>
      <p:grpSpPr>
        <a:xfrm>
          <a:off x="0" y="0"/>
          <a:ext cx="0" cy="0"/>
          <a:chOff x="0" y="0"/>
          <a:chExt cx="0" cy="0"/>
        </a:xfrm>
      </p:grpSpPr>
      <p:sp>
        <p:nvSpPr>
          <p:cNvPr id="3" name="Line 8"/>
          <p:cNvSpPr>
            <a:spLocks noChangeShapeType="1"/>
          </p:cNvSpPr>
          <p:nvPr userDrawn="1"/>
        </p:nvSpPr>
        <p:spPr bwMode="auto">
          <a:xfrm>
            <a:off x="179388" y="836613"/>
            <a:ext cx="8785225"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 name="Line 9"/>
          <p:cNvSpPr>
            <a:spLocks noChangeShapeType="1"/>
          </p:cNvSpPr>
          <p:nvPr userDrawn="1"/>
        </p:nvSpPr>
        <p:spPr bwMode="auto">
          <a:xfrm>
            <a:off x="755650" y="188913"/>
            <a:ext cx="0" cy="981075"/>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a:p>
        </p:txBody>
      </p:sp>
      <p:pic>
        <p:nvPicPr>
          <p:cNvPr id="5" name="Bild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 y="279400"/>
            <a:ext cx="60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43375" y="6000750"/>
            <a:ext cx="3048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 2"/>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715250" y="5786438"/>
            <a:ext cx="7921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descr="ttp://lv.msb.nrw.de/Intranet/Presse/Oeffentlichkeitsarbeit/NRWDesign/AbsenderKennung.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50" y="6021388"/>
            <a:ext cx="3065463"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914400" y="152400"/>
            <a:ext cx="7772400" cy="609600"/>
          </a:xfrm>
        </p:spPr>
        <p:txBody>
          <a:bodyPr/>
          <a:lstStyle>
            <a:lvl1pPr>
              <a:defRPr baseline="0">
                <a:solidFill>
                  <a:schemeClr val="tx1"/>
                </a:solidFill>
              </a:defRPr>
            </a:lvl1pPr>
          </a:lstStyle>
          <a:p>
            <a:r>
              <a:rPr lang="de-DE"/>
              <a:t>Titelmasterformat durch Klicken bearbeiten</a:t>
            </a:r>
            <a:endParaRPr lang="de-DE" dirty="0"/>
          </a:p>
        </p:txBody>
      </p:sp>
    </p:spTree>
    <p:extLst>
      <p:ext uri="{BB962C8B-B14F-4D97-AF65-F5344CB8AC3E}">
        <p14:creationId xmlns:p14="http://schemas.microsoft.com/office/powerpoint/2010/main" val="5428349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elfolie 2">
    <p:spTree>
      <p:nvGrpSpPr>
        <p:cNvPr id="1" name=""/>
        <p:cNvGrpSpPr/>
        <p:nvPr/>
      </p:nvGrpSpPr>
      <p:grpSpPr>
        <a:xfrm>
          <a:off x="0" y="0"/>
          <a:ext cx="0" cy="0"/>
          <a:chOff x="0" y="0"/>
          <a:chExt cx="0" cy="0"/>
        </a:xfrm>
      </p:grpSpPr>
      <p:sp>
        <p:nvSpPr>
          <p:cNvPr id="4" name="Line 8"/>
          <p:cNvSpPr>
            <a:spLocks noChangeShapeType="1"/>
          </p:cNvSpPr>
          <p:nvPr userDrawn="1"/>
        </p:nvSpPr>
        <p:spPr bwMode="auto">
          <a:xfrm>
            <a:off x="179388" y="836613"/>
            <a:ext cx="8785225"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 name="Line 9"/>
          <p:cNvSpPr>
            <a:spLocks noChangeShapeType="1"/>
          </p:cNvSpPr>
          <p:nvPr userDrawn="1"/>
        </p:nvSpPr>
        <p:spPr bwMode="auto">
          <a:xfrm>
            <a:off x="755650" y="188913"/>
            <a:ext cx="0" cy="981075"/>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a:p>
        </p:txBody>
      </p:sp>
      <p:pic>
        <p:nvPicPr>
          <p:cNvPr id="6" name="Bild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 y="279400"/>
            <a:ext cx="60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914400" y="152400"/>
            <a:ext cx="7772400" cy="609600"/>
          </a:xfrm>
        </p:spPr>
        <p:txBody>
          <a:bodyPr/>
          <a:lstStyle>
            <a:lvl1pPr>
              <a:defRPr baseline="0">
                <a:solidFill>
                  <a:srgbClr val="34B409"/>
                </a:solidFill>
              </a:defRPr>
            </a:lvl1pPr>
          </a:lstStyle>
          <a:p>
            <a:r>
              <a:rPr lang="de-DE"/>
              <a:t>Titelmasterformat durch Klicken bearbeiten</a:t>
            </a:r>
            <a:endParaRPr lang="de-DE" dirty="0"/>
          </a:p>
        </p:txBody>
      </p:sp>
      <p:sp>
        <p:nvSpPr>
          <p:cNvPr id="3" name="Untertitel 2"/>
          <p:cNvSpPr>
            <a:spLocks noGrp="1"/>
          </p:cNvSpPr>
          <p:nvPr>
            <p:ph type="subTitle" idx="1"/>
          </p:nvPr>
        </p:nvSpPr>
        <p:spPr>
          <a:xfrm>
            <a:off x="914400" y="1066800"/>
            <a:ext cx="7772400" cy="5148282"/>
          </a:xfrm>
        </p:spPr>
        <p:txBody>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lvl="0"/>
            <a:r>
              <a:rPr lang="de-DE" dirty="0"/>
              <a:t>Formatvorlage des Untertitelmasters durch Klicken bearbeiten</a:t>
            </a:r>
          </a:p>
        </p:txBody>
      </p:sp>
      <p:pic>
        <p:nvPicPr>
          <p:cNvPr id="10" name="Bild 3">
            <a:extLst>
              <a:ext uri="{FF2B5EF4-FFF2-40B4-BE49-F238E27FC236}">
                <a16:creationId xmlns:a16="http://schemas.microsoft.com/office/drawing/2014/main" id="{AAD0F5E3-5BAF-D54E-9E09-FD453508488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83560" y="6382662"/>
            <a:ext cx="2286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2">
            <a:extLst>
              <a:ext uri="{FF2B5EF4-FFF2-40B4-BE49-F238E27FC236}">
                <a16:creationId xmlns:a16="http://schemas.microsoft.com/office/drawing/2014/main" id="{DFBF1CE9-3071-6C45-BFAD-FE5D18BF31E7}"/>
              </a:ext>
            </a:extLst>
          </p:cNvPr>
          <p:cNvSpPr txBox="1">
            <a:spLocks noChangeArrowheads="1"/>
          </p:cNvSpPr>
          <p:nvPr userDrawn="1"/>
        </p:nvSpPr>
        <p:spPr bwMode="auto">
          <a:xfrm>
            <a:off x="3347145" y="6385642"/>
            <a:ext cx="244971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r>
              <a:rPr lang="de-DE" altLang="de-DE" sz="900" dirty="0"/>
              <a:t>Januar 2019 © PIKAS (http://</a:t>
            </a:r>
            <a:r>
              <a:rPr lang="de-DE" altLang="de-DE" sz="900" dirty="0" err="1"/>
              <a:t>pikas.dzlm.de</a:t>
            </a:r>
            <a:r>
              <a:rPr lang="de-DE" altLang="de-DE" sz="900" dirty="0"/>
              <a:t>) </a:t>
            </a:r>
          </a:p>
        </p:txBody>
      </p:sp>
    </p:spTree>
    <p:extLst>
      <p:ext uri="{BB962C8B-B14F-4D97-AF65-F5344CB8AC3E}">
        <p14:creationId xmlns:p14="http://schemas.microsoft.com/office/powerpoint/2010/main" val="74711775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83746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71550" y="115888"/>
            <a:ext cx="77263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de-DE" altLang="de-DE"/>
              <a:t>Mastertitelformat bearbeiten</a:t>
            </a:r>
          </a:p>
        </p:txBody>
      </p:sp>
      <p:sp>
        <p:nvSpPr>
          <p:cNvPr id="1027" name="Rectangle 3"/>
          <p:cNvSpPr>
            <a:spLocks noGrp="1" noChangeArrowheads="1"/>
          </p:cNvSpPr>
          <p:nvPr>
            <p:ph type="body" idx="1"/>
          </p:nvPr>
        </p:nvSpPr>
        <p:spPr bwMode="auto">
          <a:xfrm>
            <a:off x="827584" y="908720"/>
            <a:ext cx="8148141"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de-DE" altLang="de-DE" dirty="0"/>
              <a:t>Mastertextformat bearbeiten</a:t>
            </a:r>
          </a:p>
          <a:p>
            <a:pPr lvl="1"/>
            <a:r>
              <a:rPr lang="de-DE" altLang="de-DE" dirty="0"/>
              <a:t>Zweite Ebene</a:t>
            </a:r>
          </a:p>
        </p:txBody>
      </p:sp>
      <p:sp>
        <p:nvSpPr>
          <p:cNvPr id="1030" name="Rectangle 6"/>
          <p:cNvSpPr>
            <a:spLocks noGrp="1" noChangeArrowheads="1"/>
          </p:cNvSpPr>
          <p:nvPr>
            <p:ph type="sldNum" sz="quarter" idx="4"/>
          </p:nvPr>
        </p:nvSpPr>
        <p:spPr bwMode="auto">
          <a:xfrm>
            <a:off x="6830888" y="6381750"/>
            <a:ext cx="2133600" cy="2876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43FB7EE5-3524-4D93-A221-AF1F3E958A8E}" type="slidenum">
              <a:rPr lang="de-DE" altLang="de-DE" smtClean="0">
                <a:solidFill>
                  <a:srgbClr val="000000"/>
                </a:solidFill>
                <a:ea typeface="ＭＳ Ｐゴシック" pitchFamily="34" charset="-128"/>
                <a:cs typeface="Arial"/>
              </a:rPr>
              <a:pPr/>
              <a:t>‹Nr.›</a:t>
            </a:fld>
            <a:endParaRPr lang="de-DE" altLang="de-DE">
              <a:solidFill>
                <a:srgbClr val="000000"/>
              </a:solidFill>
              <a:ea typeface="ＭＳ Ｐゴシック" pitchFamily="34" charset="-128"/>
              <a:cs typeface="Arial"/>
            </a:endParaRPr>
          </a:p>
        </p:txBody>
      </p:sp>
      <p:sp>
        <p:nvSpPr>
          <p:cNvPr id="1029" name="Line 8"/>
          <p:cNvSpPr>
            <a:spLocks noChangeShapeType="1"/>
          </p:cNvSpPr>
          <p:nvPr userDrawn="1"/>
        </p:nvSpPr>
        <p:spPr bwMode="auto">
          <a:xfrm>
            <a:off x="179388" y="836613"/>
            <a:ext cx="8785225"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sz="1800">
              <a:solidFill>
                <a:srgbClr val="000000"/>
              </a:solidFill>
              <a:ea typeface="ＭＳ Ｐゴシック" pitchFamily="34" charset="-128"/>
              <a:cs typeface="Arial"/>
            </a:endParaRPr>
          </a:p>
        </p:txBody>
      </p:sp>
      <p:sp>
        <p:nvSpPr>
          <p:cNvPr id="2" name="Line 9"/>
          <p:cNvSpPr>
            <a:spLocks noChangeShapeType="1"/>
          </p:cNvSpPr>
          <p:nvPr userDrawn="1"/>
        </p:nvSpPr>
        <p:spPr bwMode="auto">
          <a:xfrm>
            <a:off x="755650" y="188913"/>
            <a:ext cx="0" cy="981075"/>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sz="1800">
              <a:solidFill>
                <a:srgbClr val="000000"/>
              </a:solidFill>
              <a:ea typeface="ＭＳ Ｐゴシック" pitchFamily="34" charset="-128"/>
              <a:cs typeface="Arial"/>
            </a:endParaRPr>
          </a:p>
        </p:txBody>
      </p:sp>
      <p:pic>
        <p:nvPicPr>
          <p:cNvPr id="1031" name="Bild 9"/>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14300" y="279400"/>
            <a:ext cx="60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feld 2"/>
          <p:cNvSpPr txBox="1">
            <a:spLocks noChangeArrowheads="1"/>
          </p:cNvSpPr>
          <p:nvPr userDrawn="1"/>
        </p:nvSpPr>
        <p:spPr bwMode="auto">
          <a:xfrm>
            <a:off x="3190051" y="6380629"/>
            <a:ext cx="276389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de-DE" altLang="de-DE" sz="900" dirty="0">
                <a:solidFill>
                  <a:srgbClr val="000000"/>
                </a:solidFill>
                <a:cs typeface="Arial"/>
              </a:rPr>
              <a:t>August 2018 © PIKAS (http://www.pikas.dzlm.de) </a:t>
            </a:r>
          </a:p>
        </p:txBody>
      </p:sp>
      <p:pic>
        <p:nvPicPr>
          <p:cNvPr id="1033" name="Bild 3"/>
          <p:cNvPicPr>
            <a:picLocks noChangeAspect="1"/>
          </p:cNvPicPr>
          <p:nvPr userDrawn="1"/>
        </p:nvPicPr>
        <p:blipFill>
          <a:blip r:embed="rId5">
            <a:extLst>
              <a:ext uri="{28A0092B-C50C-407E-A947-70E740481C1C}">
                <a14:useLocalDpi xmlns:a14="http://schemas.microsoft.com/office/drawing/2010/main"/>
              </a:ext>
            </a:extLst>
          </a:blip>
          <a:srcRect/>
          <a:stretch>
            <a:fillRect/>
          </a:stretch>
        </p:blipFill>
        <p:spPr bwMode="auto">
          <a:xfrm>
            <a:off x="6372225" y="6381750"/>
            <a:ext cx="2286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5518789"/>
      </p:ext>
    </p:extLst>
  </p:cSld>
  <p:clrMap bg1="lt1" tx1="dk1" bg2="lt2" tx2="dk2" accent1="accent1" accent2="accent2" accent3="accent3" accent4="accent4" accent5="accent5" accent6="accent6" hlink="hlink" folHlink="folHlink"/>
  <p:sldLayoutIdLst>
    <p:sldLayoutId id="2147483746" r:id="rId1"/>
    <p:sldLayoutId id="2147483747" r:id="rId2"/>
  </p:sldLayoutIdLst>
  <p:transition/>
  <p:hf hdr="0" ftr="0" dt="0"/>
  <p:txStyles>
    <p:titleStyle>
      <a:lvl1pPr algn="l" rtl="0" eaLnBrk="0" fontAlgn="base" hangingPunct="0">
        <a:spcBef>
          <a:spcPct val="0"/>
        </a:spcBef>
        <a:spcAft>
          <a:spcPct val="0"/>
        </a:spcAft>
        <a:defRPr sz="2800">
          <a:solidFill>
            <a:schemeClr val="tx2"/>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Arial" pitchFamily="-112"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2"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71550" y="115888"/>
            <a:ext cx="77263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p>
        </p:txBody>
      </p:sp>
      <p:sp>
        <p:nvSpPr>
          <p:cNvPr id="1027" name="Rectangle 3"/>
          <p:cNvSpPr>
            <a:spLocks noGrp="1" noChangeArrowheads="1"/>
          </p:cNvSpPr>
          <p:nvPr>
            <p:ph type="body" idx="1"/>
          </p:nvPr>
        </p:nvSpPr>
        <p:spPr bwMode="auto">
          <a:xfrm>
            <a:off x="900113" y="1052513"/>
            <a:ext cx="8075612"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DE" altLang="de-DE"/>
              <a:t>Mastertextformat bearbeiten</a:t>
            </a:r>
          </a:p>
          <a:p>
            <a:pPr lvl="1"/>
            <a:r>
              <a:rPr lang="de-DE" altLang="de-DE"/>
              <a:t>Zweite Ebene</a:t>
            </a:r>
          </a:p>
        </p:txBody>
      </p:sp>
      <p:sp>
        <p:nvSpPr>
          <p:cNvPr id="1028" name="Line 8"/>
          <p:cNvSpPr>
            <a:spLocks noChangeShapeType="1"/>
          </p:cNvSpPr>
          <p:nvPr userDrawn="1"/>
        </p:nvSpPr>
        <p:spPr bwMode="auto">
          <a:xfrm>
            <a:off x="179388" y="836613"/>
            <a:ext cx="8785225" cy="0"/>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029" name="Line 9"/>
          <p:cNvSpPr>
            <a:spLocks noChangeShapeType="1"/>
          </p:cNvSpPr>
          <p:nvPr userDrawn="1"/>
        </p:nvSpPr>
        <p:spPr bwMode="auto">
          <a:xfrm>
            <a:off x="755650" y="188913"/>
            <a:ext cx="0" cy="981075"/>
          </a:xfrm>
          <a:prstGeom prst="line">
            <a:avLst/>
          </a:prstGeom>
          <a:noFill/>
          <a:ln w="15875">
            <a:solidFill>
              <a:srgbClr val="808080"/>
            </a:solidFill>
            <a:round/>
            <a:headEnd/>
            <a:tailEnd/>
          </a:ln>
          <a:extLst>
            <a:ext uri="{909E8E84-426E-40DD-AFC4-6F175D3DCCD1}">
              <a14:hiddenFill xmlns:a14="http://schemas.microsoft.com/office/drawing/2010/main">
                <a:noFill/>
              </a14:hiddenFill>
            </a:ext>
          </a:extLst>
        </p:spPr>
        <p:txBody>
          <a:bodyPr/>
          <a:lstStyle/>
          <a:p>
            <a:endParaRPr lang="de-DE"/>
          </a:p>
        </p:txBody>
      </p:sp>
      <p:pic>
        <p:nvPicPr>
          <p:cNvPr id="1030" name="Bild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4300" y="279400"/>
            <a:ext cx="60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5921215"/>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Lst>
  <p:transition/>
  <p:hf hdr="0" ftr="0" dt="0"/>
  <p:txStyles>
    <p:titleStyle>
      <a:lvl1pPr algn="l" rtl="0" eaLnBrk="0" fontAlgn="base" hangingPunct="0">
        <a:spcBef>
          <a:spcPct val="0"/>
        </a:spcBef>
        <a:spcAft>
          <a:spcPct val="0"/>
        </a:spcAft>
        <a:defRPr sz="2800">
          <a:solidFill>
            <a:schemeClr val="tx2"/>
          </a:solidFill>
          <a:latin typeface="+mj-lt"/>
          <a:ea typeface="ＭＳ Ｐゴシック" charset="0"/>
          <a:cs typeface="+mj-cs"/>
        </a:defRPr>
      </a:lvl1pPr>
      <a:lvl2pPr algn="l" rtl="0" eaLnBrk="0" fontAlgn="base" hangingPunct="0">
        <a:spcBef>
          <a:spcPct val="0"/>
        </a:spcBef>
        <a:spcAft>
          <a:spcPct val="0"/>
        </a:spcAft>
        <a:defRPr sz="28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Arial" charset="0"/>
        </a:defRPr>
      </a:lvl5pPr>
      <a:lvl6pPr marL="457200" algn="ctr" rtl="0" fontAlgn="base">
        <a:spcBef>
          <a:spcPct val="0"/>
        </a:spcBef>
        <a:spcAft>
          <a:spcPct val="0"/>
        </a:spcAft>
        <a:defRPr sz="3200">
          <a:solidFill>
            <a:schemeClr val="tx2"/>
          </a:solidFill>
          <a:latin typeface="Arial" charset="0"/>
          <a:cs typeface="Arial" charset="0"/>
        </a:defRPr>
      </a:lvl6pPr>
      <a:lvl7pPr marL="914400" algn="ctr" rtl="0" fontAlgn="base">
        <a:spcBef>
          <a:spcPct val="0"/>
        </a:spcBef>
        <a:spcAft>
          <a:spcPct val="0"/>
        </a:spcAft>
        <a:defRPr sz="3200">
          <a:solidFill>
            <a:schemeClr val="tx2"/>
          </a:solidFill>
          <a:latin typeface="Arial" charset="0"/>
          <a:cs typeface="Arial" charset="0"/>
        </a:defRPr>
      </a:lvl7pPr>
      <a:lvl8pPr marL="1371600" algn="ctr" rtl="0" fontAlgn="base">
        <a:spcBef>
          <a:spcPct val="0"/>
        </a:spcBef>
        <a:spcAft>
          <a:spcPct val="0"/>
        </a:spcAft>
        <a:defRPr sz="3200">
          <a:solidFill>
            <a:schemeClr val="tx2"/>
          </a:solidFill>
          <a:latin typeface="Arial" charset="0"/>
          <a:cs typeface="Arial" charset="0"/>
        </a:defRPr>
      </a:lvl8pPr>
      <a:lvl9pPr marL="1828800" algn="ctr" rtl="0" fontAlgn="base">
        <a:spcBef>
          <a:spcPct val="0"/>
        </a:spcBef>
        <a:spcAft>
          <a:spcPct val="0"/>
        </a:spcAft>
        <a:defRPr sz="32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Arial" pitchFamily="-112"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2"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pikas.dzlm.de/"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8.e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16.png"/><Relationship Id="rId7"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16.png"/><Relationship Id="rId7"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ctrTitle"/>
          </p:nvPr>
        </p:nvSpPr>
        <p:spPr/>
        <p:txBody>
          <a:bodyPr/>
          <a:lstStyle/>
          <a:p>
            <a:r>
              <a:rPr lang="de-DE" altLang="de-DE" sz="2400" dirty="0">
                <a:solidFill>
                  <a:schemeClr val="tx1"/>
                </a:solidFill>
                <a:ea typeface="ＭＳ Ｐゴシック" pitchFamily="34" charset="-128"/>
              </a:rPr>
              <a:t>Haus 1: Entdecken, Beschreiben, Begründen</a:t>
            </a:r>
          </a:p>
        </p:txBody>
      </p:sp>
      <p:sp>
        <p:nvSpPr>
          <p:cNvPr id="4" name="Untertitel 2"/>
          <p:cNvSpPr txBox="1">
            <a:spLocks/>
          </p:cNvSpPr>
          <p:nvPr/>
        </p:nvSpPr>
        <p:spPr>
          <a:xfrm>
            <a:off x="500063" y="1852613"/>
            <a:ext cx="8208962" cy="4576762"/>
          </a:xfrm>
          <a:prstGeom prst="rect">
            <a:avLst/>
          </a:prstGeom>
        </p:spPr>
        <p:txBody>
          <a:bodyPr/>
          <a:lstStyle/>
          <a:p>
            <a:pPr marL="342900" indent="-342900" algn="ctr">
              <a:spcBef>
                <a:spcPct val="20000"/>
              </a:spcBef>
              <a:defRPr/>
            </a:pPr>
            <a:br>
              <a:rPr lang="de-DE" altLang="de-DE" sz="2200" b="1" kern="0" dirty="0">
                <a:latin typeface="+mn-lt"/>
              </a:rPr>
            </a:br>
            <a:endParaRPr lang="de-DE" altLang="de-DE" sz="2200" b="1" kern="0" dirty="0">
              <a:latin typeface="+mn-lt"/>
            </a:endParaRPr>
          </a:p>
          <a:p>
            <a:pPr marL="342900" indent="-342900" algn="ctr">
              <a:spcBef>
                <a:spcPct val="20000"/>
              </a:spcBef>
              <a:buFont typeface="Arial" charset="0"/>
              <a:buChar char="•"/>
              <a:defRPr/>
            </a:pPr>
            <a:endParaRPr lang="de-DE" altLang="de-DE" sz="2200" b="1" kern="0" dirty="0">
              <a:latin typeface="+mn-lt"/>
            </a:endParaRPr>
          </a:p>
          <a:p>
            <a:pPr marL="342900" indent="-342900" algn="ctr">
              <a:spcBef>
                <a:spcPct val="20000"/>
              </a:spcBef>
              <a:buFont typeface="Arial" charset="0"/>
              <a:buChar char="•"/>
              <a:defRPr/>
            </a:pPr>
            <a:endParaRPr lang="de-DE" altLang="de-DE" sz="2200" b="1" kern="0" dirty="0">
              <a:latin typeface="+mn-lt"/>
            </a:endParaRPr>
          </a:p>
          <a:p>
            <a:pPr marL="342900" indent="-342900" algn="ctr">
              <a:spcBef>
                <a:spcPct val="20000"/>
              </a:spcBef>
              <a:buFont typeface="Arial" charset="0"/>
              <a:buChar char="•"/>
              <a:defRPr/>
            </a:pPr>
            <a:endParaRPr lang="de-DE" altLang="de-DE" sz="2400" b="1" kern="0" dirty="0">
              <a:latin typeface="+mn-lt"/>
            </a:endParaRPr>
          </a:p>
          <a:p>
            <a:pPr marL="342900" indent="-342900" algn="ctr">
              <a:spcBef>
                <a:spcPts val="0"/>
              </a:spcBef>
              <a:buFont typeface="Arial" charset="0"/>
              <a:buChar char="•"/>
              <a:defRPr/>
            </a:pPr>
            <a:endParaRPr lang="de-DE" altLang="de-DE" sz="2400" b="1" kern="0" dirty="0">
              <a:latin typeface="+mn-lt"/>
            </a:endParaRPr>
          </a:p>
          <a:p>
            <a:pPr marL="342900" indent="-342900" algn="ctr">
              <a:spcBef>
                <a:spcPts val="0"/>
              </a:spcBef>
              <a:defRPr/>
            </a:pPr>
            <a:endParaRPr lang="de-DE" altLang="de-DE" sz="2400" b="1" kern="0" dirty="0">
              <a:latin typeface="+mn-lt"/>
            </a:endParaRPr>
          </a:p>
          <a:p>
            <a:pPr marL="342900" indent="-342900" algn="ctr">
              <a:spcBef>
                <a:spcPts val="0"/>
              </a:spcBef>
              <a:defRPr/>
            </a:pPr>
            <a:endParaRPr lang="de-DE" altLang="de-DE" b="1" kern="0" dirty="0">
              <a:latin typeface="+mn-lt"/>
            </a:endParaRPr>
          </a:p>
          <a:p>
            <a:pPr marL="342900" indent="-342900" algn="ctr">
              <a:spcBef>
                <a:spcPts val="0"/>
              </a:spcBef>
              <a:defRPr/>
            </a:pPr>
            <a:r>
              <a:rPr lang="de-DE" altLang="de-DE" sz="2400" b="1" kern="0" dirty="0">
                <a:latin typeface="+mn-lt"/>
              </a:rPr>
              <a:t>Modul 1.3</a:t>
            </a:r>
          </a:p>
          <a:p>
            <a:pPr marL="342900" indent="-342900" algn="ctr">
              <a:spcBef>
                <a:spcPts val="0"/>
              </a:spcBef>
              <a:defRPr/>
            </a:pPr>
            <a:r>
              <a:rPr lang="de-DE" altLang="de-DE" b="1" kern="0" dirty="0">
                <a:latin typeface="+mn-lt"/>
              </a:rPr>
              <a:t>Kriterien für ein gutes Mathebuch </a:t>
            </a:r>
            <a:br>
              <a:rPr lang="de-DE" altLang="de-DE" sz="2400" b="1" kern="0" dirty="0">
                <a:latin typeface="+mn-lt"/>
              </a:rPr>
            </a:br>
            <a:endParaRPr lang="de-DE" altLang="de-DE" sz="2400" b="1" kern="0" dirty="0">
              <a:latin typeface="+mn-lt"/>
            </a:endParaRPr>
          </a:p>
          <a:p>
            <a:pPr marL="342900" indent="-342900" algn="ctr">
              <a:spcBef>
                <a:spcPct val="20000"/>
              </a:spcBef>
              <a:buFont typeface="Arial" charset="0"/>
              <a:buChar char="•"/>
              <a:defRPr/>
            </a:pPr>
            <a:endParaRPr lang="de-DE" sz="2200" kern="0" dirty="0">
              <a:latin typeface="+mn-lt"/>
              <a:ea typeface="ＭＳ Ｐゴシック" charset="0"/>
            </a:endParaRPr>
          </a:p>
        </p:txBody>
      </p:sp>
      <p:pic>
        <p:nvPicPr>
          <p:cNvPr id="6" name="Grafik 5"/>
          <p:cNvPicPr/>
          <p:nvPr/>
        </p:nvPicPr>
        <p:blipFill rotWithShape="1">
          <a:blip r:embed="rId2" cstate="screen">
            <a:extLst>
              <a:ext uri="{28A0092B-C50C-407E-A947-70E740481C1C}">
                <a14:useLocalDpi xmlns:a14="http://schemas.microsoft.com/office/drawing/2010/main"/>
              </a:ext>
            </a:extLst>
          </a:blip>
          <a:srcRect/>
          <a:stretch/>
        </p:blipFill>
        <p:spPr bwMode="auto">
          <a:xfrm rot="21016737">
            <a:off x="1214353" y="3287880"/>
            <a:ext cx="3571240" cy="1473200"/>
          </a:xfrm>
          <a:prstGeom prst="rect">
            <a:avLst/>
          </a:prstGeom>
          <a:ln>
            <a:solidFill>
              <a:schemeClr val="bg2"/>
            </a:solidFill>
          </a:ln>
          <a:extLst>
            <a:ext uri="{53640926-AAD7-44D8-BBD7-CCE9431645EC}">
              <a14:shadowObscured xmlns:a14="http://schemas.microsoft.com/office/drawing/2010/main"/>
            </a:ext>
          </a:extLst>
        </p:spPr>
      </p:pic>
      <p:pic>
        <p:nvPicPr>
          <p:cNvPr id="7" name="Grafik 6"/>
          <p:cNvPicPr/>
          <p:nvPr/>
        </p:nvPicPr>
        <p:blipFill rotWithShape="1">
          <a:blip r:embed="rId3" cstate="screen">
            <a:extLst>
              <a:ext uri="{28A0092B-C50C-407E-A947-70E740481C1C}">
                <a14:useLocalDpi xmlns:a14="http://schemas.microsoft.com/office/drawing/2010/main"/>
              </a:ext>
            </a:extLst>
          </a:blip>
          <a:srcRect/>
          <a:stretch/>
        </p:blipFill>
        <p:spPr bwMode="auto">
          <a:xfrm rot="1639858">
            <a:off x="1895131" y="1823900"/>
            <a:ext cx="3498381" cy="1920550"/>
          </a:xfrm>
          <a:prstGeom prst="rect">
            <a:avLst/>
          </a:prstGeom>
          <a:ln>
            <a:solidFill>
              <a:schemeClr val="bg2"/>
            </a:solidFill>
          </a:ln>
          <a:extLst>
            <a:ext uri="{53640926-AAD7-44D8-BBD7-CCE9431645EC}">
              <a14:shadowObscured xmlns:a14="http://schemas.microsoft.com/office/drawing/2010/main"/>
            </a:ext>
          </a:extLst>
        </p:spPr>
      </p:pic>
      <p:pic>
        <p:nvPicPr>
          <p:cNvPr id="8" name="Grafik 7"/>
          <p:cNvPicPr/>
          <p:nvPr/>
        </p:nvPicPr>
        <p:blipFill rotWithShape="1">
          <a:blip r:embed="rId4" cstate="screen">
            <a:extLst>
              <a:ext uri="{28A0092B-C50C-407E-A947-70E740481C1C}">
                <a14:useLocalDpi xmlns:a14="http://schemas.microsoft.com/office/drawing/2010/main"/>
              </a:ext>
            </a:extLst>
          </a:blip>
          <a:srcRect/>
          <a:stretch/>
        </p:blipFill>
        <p:spPr bwMode="auto">
          <a:xfrm rot="20392984">
            <a:off x="4288891" y="1817795"/>
            <a:ext cx="3652900" cy="1932760"/>
          </a:xfrm>
          <a:prstGeom prst="rect">
            <a:avLst/>
          </a:prstGeom>
          <a:ln>
            <a:solidFill>
              <a:schemeClr val="bg2"/>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7991395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31">
            <a:extLst>
              <a:ext uri="{FF2B5EF4-FFF2-40B4-BE49-F238E27FC236}">
                <a16:creationId xmlns:a16="http://schemas.microsoft.com/office/drawing/2014/main" id="{FBE83121-0B1A-044A-B6CE-71ECCE14DCF6}"/>
              </a:ext>
            </a:extLst>
          </p:cNvPr>
          <p:cNvGrpSpPr>
            <a:grpSpLocks/>
          </p:cNvGrpSpPr>
          <p:nvPr/>
        </p:nvGrpSpPr>
        <p:grpSpPr bwMode="auto">
          <a:xfrm>
            <a:off x="903234" y="1700808"/>
            <a:ext cx="7920880" cy="4752528"/>
            <a:chOff x="862" y="742"/>
            <a:chExt cx="4806" cy="3408"/>
          </a:xfrm>
        </p:grpSpPr>
        <p:pic>
          <p:nvPicPr>
            <p:cNvPr id="8" name="Picture 29" descr="Za-1">
              <a:extLst>
                <a:ext uri="{FF2B5EF4-FFF2-40B4-BE49-F238E27FC236}">
                  <a16:creationId xmlns:a16="http://schemas.microsoft.com/office/drawing/2014/main" id="{C405EA31-A9A2-D643-813D-09177C7C17C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62" y="742"/>
              <a:ext cx="2314" cy="3380"/>
            </a:xfrm>
            <a:prstGeom prst="rect">
              <a:avLst/>
            </a:prstGeom>
            <a:noFill/>
            <a:ln w="9525">
              <a:solidFill>
                <a:schemeClr val="bg2">
                  <a:lumMod val="40000"/>
                  <a:lumOff val="60000"/>
                </a:schemeClr>
              </a:solidFill>
              <a:miter lim="800000"/>
              <a:headEnd/>
              <a:tailEnd/>
            </a:ln>
          </p:spPr>
        </p:pic>
        <p:pic>
          <p:nvPicPr>
            <p:cNvPr id="9" name="Picture 30" descr="Za-2">
              <a:extLst>
                <a:ext uri="{FF2B5EF4-FFF2-40B4-BE49-F238E27FC236}">
                  <a16:creationId xmlns:a16="http://schemas.microsoft.com/office/drawing/2014/main" id="{00B2A439-5CC1-8847-9BD2-857780D3F5F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95" y="770"/>
              <a:ext cx="2173" cy="3380"/>
            </a:xfrm>
            <a:prstGeom prst="rect">
              <a:avLst/>
            </a:prstGeom>
            <a:noFill/>
            <a:ln w="9525">
              <a:solidFill>
                <a:schemeClr val="bg2">
                  <a:lumMod val="40000"/>
                  <a:lumOff val="60000"/>
                </a:schemeClr>
              </a:solidFill>
              <a:miter lim="800000"/>
              <a:headEnd/>
              <a:tailEnd/>
            </a:ln>
          </p:spPr>
        </p:pic>
      </p:grpSp>
      <p:sp>
        <p:nvSpPr>
          <p:cNvPr id="10" name="Titel 1">
            <a:extLst>
              <a:ext uri="{FF2B5EF4-FFF2-40B4-BE49-F238E27FC236}">
                <a16:creationId xmlns:a16="http://schemas.microsoft.com/office/drawing/2014/main" id="{616DA8F2-CE04-6D48-B814-A32DFA906DA8}"/>
              </a:ext>
            </a:extLst>
          </p:cNvPr>
          <p:cNvSpPr>
            <a:spLocks noGrp="1"/>
          </p:cNvSpPr>
          <p:nvPr>
            <p:ph type="ctrTitle"/>
          </p:nvPr>
        </p:nvSpPr>
        <p:spPr/>
        <p:txBody>
          <a:bodyPr>
            <a:normAutofit/>
          </a:bodyPr>
          <a:lstStyle/>
          <a:p>
            <a:r>
              <a:rPr lang="de-DE" dirty="0"/>
              <a:t>Blick ins Buch</a:t>
            </a:r>
          </a:p>
        </p:txBody>
      </p:sp>
      <p:sp>
        <p:nvSpPr>
          <p:cNvPr id="6" name="Foliennummernplatzhalter 5">
            <a:extLst>
              <a:ext uri="{FF2B5EF4-FFF2-40B4-BE49-F238E27FC236}">
                <a16:creationId xmlns:a16="http://schemas.microsoft.com/office/drawing/2014/main" id="{AFD99656-DC2D-BB4F-84E5-02F815838AFE}"/>
              </a:ext>
            </a:extLst>
          </p:cNvPr>
          <p:cNvSpPr>
            <a:spLocks noGrp="1"/>
          </p:cNvSpPr>
          <p:nvPr>
            <p:ph type="sldNum" sz="quarter" idx="10"/>
          </p:nvPr>
        </p:nvSpPr>
        <p:spPr/>
        <p:txBody>
          <a:bodyPr/>
          <a:lstStyle/>
          <a:p>
            <a:fld id="{E8E921F3-6CCC-BD4B-8F9D-83EF93B03ECC}" type="slidenum">
              <a:rPr lang="de-DE" smtClean="0"/>
              <a:pPr/>
              <a:t>10</a:t>
            </a:fld>
            <a:endParaRPr lang="de-DE" dirty="0"/>
          </a:p>
        </p:txBody>
      </p:sp>
      <p:sp>
        <p:nvSpPr>
          <p:cNvPr id="11" name="Rechteck 10">
            <a:extLst>
              <a:ext uri="{FF2B5EF4-FFF2-40B4-BE49-F238E27FC236}">
                <a16:creationId xmlns:a16="http://schemas.microsoft.com/office/drawing/2014/main" id="{814D278E-1DFA-3843-992A-E4E7F0473F3D}"/>
              </a:ext>
            </a:extLst>
          </p:cNvPr>
          <p:cNvSpPr/>
          <p:nvPr/>
        </p:nvSpPr>
        <p:spPr>
          <a:xfrm>
            <a:off x="827584" y="920914"/>
            <a:ext cx="7996530" cy="707886"/>
          </a:xfrm>
          <a:prstGeom prst="rect">
            <a:avLst/>
          </a:prstGeom>
          <a:solidFill>
            <a:schemeClr val="tx2">
              <a:lumMod val="20000"/>
              <a:lumOff val="80000"/>
            </a:schemeClr>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rPr>
              <a:t>Vergleichen Sie die beiden Varianten:</a:t>
            </a:r>
          </a:p>
          <a:p>
            <a:pPr marR="0" lvl="0" algn="l" defTabSz="914400" rtl="0" eaLnBrk="0" fontAlgn="base" latinLnBrk="0" hangingPunct="0">
              <a:lnSpc>
                <a:spcPct val="100000"/>
              </a:lnSpc>
              <a:spcBef>
                <a:spcPct val="0"/>
              </a:spcBef>
              <a:spcAft>
                <a:spcPct val="0"/>
              </a:spcAft>
              <a:buClrTx/>
              <a:buSzTx/>
              <a:tabLst/>
              <a:defRPr/>
            </a:pPr>
            <a:r>
              <a:rPr kumimoji="0" lang="de-DE" sz="2000" b="0" i="0" u="none" strike="noStrike" kern="1200" cap="none" spc="0" normalizeH="0" baseline="0" noProof="0" dirty="0">
                <a:ln>
                  <a:noFill/>
                </a:ln>
                <a:solidFill>
                  <a:prstClr val="black"/>
                </a:solidFill>
                <a:effectLst/>
                <a:uLnTx/>
                <a:uFillTx/>
                <a:latin typeface="Calibri" panose="020F0502020204030204" pitchFamily="34" charset="0"/>
                <a:ea typeface="ＭＳ Ｐゴシック" charset="-128"/>
                <a:cs typeface="Calibri" panose="020F0502020204030204" pitchFamily="34" charset="0"/>
              </a:rPr>
              <a:t>Worin bestehen Gemeinsamkeiten, worin Unterschiede?</a:t>
            </a:r>
          </a:p>
        </p:txBody>
      </p:sp>
    </p:spTree>
    <p:extLst>
      <p:ext uri="{BB962C8B-B14F-4D97-AF65-F5344CB8AC3E}">
        <p14:creationId xmlns:p14="http://schemas.microsoft.com/office/powerpoint/2010/main" val="180747385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2">
            <a:extLst>
              <a:ext uri="{FF2B5EF4-FFF2-40B4-BE49-F238E27FC236}">
                <a16:creationId xmlns:a16="http://schemas.microsoft.com/office/drawing/2014/main" id="{0D90EEA7-B809-F14D-B83B-BF35FB5449E3}"/>
              </a:ext>
            </a:extLst>
          </p:cNvPr>
          <p:cNvSpPr>
            <a:spLocks noGrp="1"/>
          </p:cNvSpPr>
          <p:nvPr>
            <p:ph type="ctrTitle"/>
          </p:nvPr>
        </p:nvSpPr>
        <p:spPr/>
        <p:txBody>
          <a:bodyPr>
            <a:normAutofit/>
          </a:bodyPr>
          <a:lstStyle/>
          <a:p>
            <a:r>
              <a:rPr lang="de-DE" dirty="0"/>
              <a:t>Meine Kriterien für „gute“ Mathematikbücher</a:t>
            </a:r>
          </a:p>
        </p:txBody>
      </p:sp>
      <p:sp>
        <p:nvSpPr>
          <p:cNvPr id="16" name="Untertitel 2">
            <a:extLst>
              <a:ext uri="{FF2B5EF4-FFF2-40B4-BE49-F238E27FC236}">
                <a16:creationId xmlns:a16="http://schemas.microsoft.com/office/drawing/2014/main" id="{646D8A9F-E551-3A46-B275-152C0A6E4F5D}"/>
              </a:ext>
            </a:extLst>
          </p:cNvPr>
          <p:cNvSpPr txBox="1">
            <a:spLocks/>
          </p:cNvSpPr>
          <p:nvPr/>
        </p:nvSpPr>
        <p:spPr bwMode="auto">
          <a:xfrm>
            <a:off x="914400" y="1066801"/>
            <a:ext cx="7772400" cy="448799"/>
          </a:xfrm>
          <a:prstGeom prst="rect">
            <a:avLst/>
          </a:prstGeom>
          <a:noFill/>
          <a:ln w="9525">
            <a:noFill/>
            <a:miter lim="800000"/>
            <a:headEnd/>
            <a:tailEnd/>
          </a:ln>
        </p:spPr>
        <p:txBody>
          <a:bodyPr vert="horz" wrap="square" lIns="90000" tIns="0" rIns="91440" bIns="45720" numCol="1" anchor="t" anchorCtr="0" compatLnSpc="1">
            <a:prstTxWarp prst="textNoShape">
              <a:avLst/>
            </a:prstTxWarp>
            <a:noAutofit/>
          </a:bodyPr>
          <a:lstStyle>
            <a:lvl1pPr marL="342000" indent="-342900" algn="l" rtl="0" eaLnBrk="1" fontAlgn="base" hangingPunct="1">
              <a:lnSpc>
                <a:spcPct val="100000"/>
              </a:lnSpc>
              <a:spcBef>
                <a:spcPts val="576"/>
              </a:spcBef>
              <a:spcAft>
                <a:spcPts val="600"/>
              </a:spcAft>
              <a:buClr>
                <a:srgbClr val="327A86"/>
              </a:buClr>
              <a:buFont typeface="Wingdings" charset="2"/>
              <a:buChar char="§"/>
              <a:defRPr sz="2000">
                <a:solidFill>
                  <a:schemeClr val="tx1"/>
                </a:solidFill>
                <a:latin typeface="Calibri"/>
                <a:ea typeface="+mn-ea"/>
                <a:cs typeface="Calibri"/>
              </a:defRPr>
            </a:lvl1pPr>
            <a:lvl2pPr marL="742950" indent="-285750" algn="l" rtl="0" eaLnBrk="1" fontAlgn="base" hangingPunct="1">
              <a:lnSpc>
                <a:spcPct val="100000"/>
              </a:lnSpc>
              <a:spcBef>
                <a:spcPct val="20000"/>
              </a:spcBef>
              <a:spcAft>
                <a:spcPts val="600"/>
              </a:spcAft>
              <a:buClr>
                <a:srgbClr val="737373"/>
              </a:buClr>
              <a:buFont typeface="Wingdings" charset="2"/>
              <a:buChar char="§"/>
              <a:defRPr sz="1800">
                <a:solidFill>
                  <a:schemeClr val="tx1"/>
                </a:solidFill>
                <a:latin typeface="Calibri"/>
                <a:ea typeface="+mn-ea"/>
                <a:cs typeface="Calibri"/>
              </a:defRPr>
            </a:lvl2pPr>
            <a:lvl3pPr marL="1143000" indent="-228600" algn="l" rtl="0" eaLnBrk="1" fontAlgn="base" hangingPunct="1">
              <a:lnSpc>
                <a:spcPct val="100000"/>
              </a:lnSpc>
              <a:spcBef>
                <a:spcPct val="20000"/>
              </a:spcBef>
              <a:spcAft>
                <a:spcPts val="600"/>
              </a:spcAft>
              <a:buClr>
                <a:srgbClr val="CBB98A"/>
              </a:buClr>
              <a:buFont typeface="Wingdings" charset="2"/>
              <a:buChar char="§"/>
              <a:defRPr>
                <a:solidFill>
                  <a:schemeClr val="tx1"/>
                </a:solidFill>
                <a:latin typeface="Calibri"/>
                <a:ea typeface="+mn-ea"/>
                <a:cs typeface="Calibri"/>
              </a:defRPr>
            </a:lvl3pPr>
            <a:lvl4pPr marL="16002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4pPr>
            <a:lvl5pPr marL="20574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3"/>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4"/>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4"/>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4"/>
              </a:buBlip>
              <a:defRPr sz="1200">
                <a:solidFill>
                  <a:schemeClr val="tx1"/>
                </a:solidFill>
                <a:latin typeface="+mn-lt"/>
                <a:ea typeface="+mn-ea"/>
              </a:defRPr>
            </a:lvl9pPr>
          </a:lstStyle>
          <a:p>
            <a:pPr marL="0" indent="0">
              <a:buNone/>
              <a:defRPr/>
            </a:pPr>
            <a:r>
              <a:rPr lang="de-DE" sz="2200" kern="0" dirty="0"/>
              <a:t>Arbeiten Sie in der Ich – Du – Wir-Methode:</a:t>
            </a:r>
          </a:p>
          <a:p>
            <a:pPr marL="514350" indent="-514350">
              <a:buFont typeface="Arial" pitchFamily="34" charset="0"/>
              <a:buAutoNum type="arabicPeriod"/>
              <a:defRPr/>
            </a:pPr>
            <a:r>
              <a:rPr lang="de-DE" sz="2200" kern="0" dirty="0"/>
              <a:t>Notieren Sie drei bis fünf Aspekte, die Sie von einem guten Schulbuch im Fach Mathematik erwarten. </a:t>
            </a:r>
            <a:br>
              <a:rPr lang="de-DE" sz="2200" kern="0" dirty="0"/>
            </a:br>
            <a:r>
              <a:rPr lang="de-DE" sz="2200" kern="0" dirty="0">
                <a:solidFill>
                  <a:srgbClr val="92D050"/>
                </a:solidFill>
              </a:rPr>
              <a:t>4 min</a:t>
            </a:r>
            <a:endParaRPr lang="de-DE" sz="2200" kern="0" dirty="0"/>
          </a:p>
          <a:p>
            <a:pPr marL="514350" indent="-514350">
              <a:buFont typeface="Arial" pitchFamily="34" charset="0"/>
              <a:buAutoNum type="arabicPeriod"/>
              <a:defRPr/>
            </a:pPr>
            <a:r>
              <a:rPr lang="de-DE" sz="2200" kern="0" dirty="0"/>
              <a:t>Tauschen Sie sich mit einer Kollegin/ einem Kollegen aus. </a:t>
            </a:r>
            <a:br>
              <a:rPr lang="de-DE" sz="2200" kern="0" dirty="0"/>
            </a:br>
            <a:r>
              <a:rPr lang="de-DE" sz="2200" kern="0" dirty="0"/>
              <a:t>Führen Sie Ihre Listen zu einer zusammen. </a:t>
            </a:r>
            <a:br>
              <a:rPr lang="de-DE" sz="2200" kern="0" dirty="0"/>
            </a:br>
            <a:r>
              <a:rPr lang="de-DE" sz="2200" kern="0" dirty="0">
                <a:solidFill>
                  <a:srgbClr val="92D050"/>
                </a:solidFill>
              </a:rPr>
              <a:t>4 min</a:t>
            </a:r>
            <a:endParaRPr lang="de-DE" sz="2200" kern="0" dirty="0"/>
          </a:p>
          <a:p>
            <a:pPr marL="514350" indent="-514350">
              <a:buFont typeface="Arial" pitchFamily="34" charset="0"/>
              <a:buAutoNum type="arabicPeriod"/>
              <a:defRPr/>
            </a:pPr>
            <a:r>
              <a:rPr lang="de-DE" sz="2200" kern="0" dirty="0"/>
              <a:t>Tauschen Sie sich mit einem anderen Tandem aus. </a:t>
            </a:r>
            <a:br>
              <a:rPr lang="de-DE" sz="2200" kern="0" dirty="0"/>
            </a:br>
            <a:r>
              <a:rPr lang="de-DE" sz="2200" kern="0" dirty="0"/>
              <a:t>Führen Sie Ihre Listen zu einer gemeinsamen zusammen.</a:t>
            </a:r>
            <a:br>
              <a:rPr lang="de-DE" sz="2200" kern="0" dirty="0"/>
            </a:br>
            <a:r>
              <a:rPr lang="de-DE" sz="2200" kern="0" dirty="0">
                <a:solidFill>
                  <a:srgbClr val="92D050"/>
                </a:solidFill>
              </a:rPr>
              <a:t>4 min</a:t>
            </a:r>
          </a:p>
          <a:p>
            <a:pPr marL="514350" indent="-514350">
              <a:buFont typeface="Arial" pitchFamily="34" charset="0"/>
              <a:buAutoNum type="arabicPeriod"/>
              <a:defRPr/>
            </a:pPr>
            <a:r>
              <a:rPr lang="de-DE" sz="2200" kern="0" dirty="0">
                <a:solidFill>
                  <a:schemeClr val="tx1">
                    <a:lumMod val="95000"/>
                    <a:lumOff val="5000"/>
                  </a:schemeClr>
                </a:solidFill>
              </a:rPr>
              <a:t>Hängen Sie die für Sie wichtigsten </a:t>
            </a:r>
            <a:br>
              <a:rPr lang="de-DE" sz="2200" kern="0" dirty="0">
                <a:solidFill>
                  <a:schemeClr val="tx1">
                    <a:lumMod val="95000"/>
                    <a:lumOff val="5000"/>
                  </a:schemeClr>
                </a:solidFill>
              </a:rPr>
            </a:br>
            <a:r>
              <a:rPr lang="de-DE" sz="2200" kern="0" dirty="0">
                <a:solidFill>
                  <a:schemeClr val="tx1">
                    <a:lumMod val="95000"/>
                    <a:lumOff val="5000"/>
                  </a:schemeClr>
                </a:solidFill>
              </a:rPr>
              <a:t>Kriterien an die Stellwand (ein Kriterium pro Karte).</a:t>
            </a:r>
          </a:p>
        </p:txBody>
      </p:sp>
      <p:grpSp>
        <p:nvGrpSpPr>
          <p:cNvPr id="17" name="Gruppieren 6">
            <a:extLst>
              <a:ext uri="{FF2B5EF4-FFF2-40B4-BE49-F238E27FC236}">
                <a16:creationId xmlns:a16="http://schemas.microsoft.com/office/drawing/2014/main" id="{8DB10535-CDEE-3149-A389-1FD8718E10B6}"/>
              </a:ext>
            </a:extLst>
          </p:cNvPr>
          <p:cNvGrpSpPr>
            <a:grpSpLocks/>
          </p:cNvGrpSpPr>
          <p:nvPr/>
        </p:nvGrpSpPr>
        <p:grpSpPr bwMode="auto">
          <a:xfrm>
            <a:off x="196850" y="1665288"/>
            <a:ext cx="539750" cy="539750"/>
            <a:chOff x="2843808" y="5733256"/>
            <a:chExt cx="540000" cy="540000"/>
          </a:xfrm>
        </p:grpSpPr>
        <p:sp>
          <p:nvSpPr>
            <p:cNvPr id="18" name="Textfeld 4">
              <a:extLst>
                <a:ext uri="{FF2B5EF4-FFF2-40B4-BE49-F238E27FC236}">
                  <a16:creationId xmlns:a16="http://schemas.microsoft.com/office/drawing/2014/main" id="{623ADCF0-F7D2-0748-8B35-90E04C5B427F}"/>
                </a:ext>
              </a:extLst>
            </p:cNvPr>
            <p:cNvSpPr txBox="1">
              <a:spLocks noChangeArrowheads="1"/>
            </p:cNvSpPr>
            <p:nvPr/>
          </p:nvSpPr>
          <p:spPr bwMode="auto">
            <a:xfrm>
              <a:off x="2843808" y="5733256"/>
              <a:ext cx="540000" cy="540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2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endParaRPr lang="de-DE" altLang="de-DE" sz="1800">
                <a:solidFill>
                  <a:srgbClr val="000000"/>
                </a:solidFill>
              </a:endParaRPr>
            </a:p>
          </p:txBody>
        </p:sp>
        <p:sp>
          <p:nvSpPr>
            <p:cNvPr id="19" name="Ellipse 5">
              <a:extLst>
                <a:ext uri="{FF2B5EF4-FFF2-40B4-BE49-F238E27FC236}">
                  <a16:creationId xmlns:a16="http://schemas.microsoft.com/office/drawing/2014/main" id="{AC604A2F-40E8-EB47-A7A5-E96D9AB8C9EC}"/>
                </a:ext>
              </a:extLst>
            </p:cNvPr>
            <p:cNvSpPr/>
            <p:nvPr/>
          </p:nvSpPr>
          <p:spPr>
            <a:xfrm>
              <a:off x="3042338" y="5931785"/>
              <a:ext cx="142941" cy="14294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endParaRPr>
            </a:p>
          </p:txBody>
        </p:sp>
      </p:grpSp>
      <p:grpSp>
        <p:nvGrpSpPr>
          <p:cNvPr id="20" name="Gruppieren 11">
            <a:extLst>
              <a:ext uri="{FF2B5EF4-FFF2-40B4-BE49-F238E27FC236}">
                <a16:creationId xmlns:a16="http://schemas.microsoft.com/office/drawing/2014/main" id="{38215AC5-8161-3446-A2B3-E775FDA5F916}"/>
              </a:ext>
            </a:extLst>
          </p:cNvPr>
          <p:cNvGrpSpPr>
            <a:grpSpLocks/>
          </p:cNvGrpSpPr>
          <p:nvPr/>
        </p:nvGrpSpPr>
        <p:grpSpPr bwMode="auto">
          <a:xfrm>
            <a:off x="214313" y="2816225"/>
            <a:ext cx="541337" cy="541338"/>
            <a:chOff x="8465158" y="2573296"/>
            <a:chExt cx="540000" cy="540000"/>
          </a:xfrm>
        </p:grpSpPr>
        <p:sp>
          <p:nvSpPr>
            <p:cNvPr id="21" name="Textfeld 8">
              <a:extLst>
                <a:ext uri="{FF2B5EF4-FFF2-40B4-BE49-F238E27FC236}">
                  <a16:creationId xmlns:a16="http://schemas.microsoft.com/office/drawing/2014/main" id="{B6E6B4E9-FCB5-DB4D-A646-F2106460A36F}"/>
                </a:ext>
              </a:extLst>
            </p:cNvPr>
            <p:cNvSpPr txBox="1">
              <a:spLocks noChangeArrowheads="1"/>
            </p:cNvSpPr>
            <p:nvPr/>
          </p:nvSpPr>
          <p:spPr bwMode="auto">
            <a:xfrm>
              <a:off x="8465158" y="2573296"/>
              <a:ext cx="540000" cy="540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2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endParaRPr lang="de-DE" altLang="de-DE" sz="1800">
                <a:solidFill>
                  <a:srgbClr val="000000"/>
                </a:solidFill>
              </a:endParaRPr>
            </a:p>
          </p:txBody>
        </p:sp>
        <p:sp>
          <p:nvSpPr>
            <p:cNvPr id="22" name="Ellipse 9">
              <a:extLst>
                <a:ext uri="{FF2B5EF4-FFF2-40B4-BE49-F238E27FC236}">
                  <a16:creationId xmlns:a16="http://schemas.microsoft.com/office/drawing/2014/main" id="{6D3B4641-4F9A-F741-9E9F-5A5037C138CE}"/>
                </a:ext>
              </a:extLst>
            </p:cNvPr>
            <p:cNvSpPr/>
            <p:nvPr/>
          </p:nvSpPr>
          <p:spPr>
            <a:xfrm>
              <a:off x="8531668" y="2709484"/>
              <a:ext cx="144105" cy="14410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solidFill>
                  <a:srgbClr val="FFFFFF"/>
                </a:solidFill>
              </a:endParaRPr>
            </a:p>
          </p:txBody>
        </p:sp>
        <p:sp>
          <p:nvSpPr>
            <p:cNvPr id="23" name="Ellipse 10">
              <a:extLst>
                <a:ext uri="{FF2B5EF4-FFF2-40B4-BE49-F238E27FC236}">
                  <a16:creationId xmlns:a16="http://schemas.microsoft.com/office/drawing/2014/main" id="{B643922A-EDF0-FD4D-A670-BFC6E7F1BDE5}"/>
                </a:ext>
              </a:extLst>
            </p:cNvPr>
            <p:cNvSpPr/>
            <p:nvPr/>
          </p:nvSpPr>
          <p:spPr>
            <a:xfrm>
              <a:off x="8773955" y="2709484"/>
              <a:ext cx="142522" cy="144106"/>
            </a:xfrm>
            <a:prstGeom prst="ellipse">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endParaRPr>
            </a:p>
          </p:txBody>
        </p:sp>
      </p:grpSp>
      <p:grpSp>
        <p:nvGrpSpPr>
          <p:cNvPr id="24" name="Gruppieren 35">
            <a:extLst>
              <a:ext uri="{FF2B5EF4-FFF2-40B4-BE49-F238E27FC236}">
                <a16:creationId xmlns:a16="http://schemas.microsoft.com/office/drawing/2014/main" id="{6DFAC757-CEB1-D14D-9D79-4536506EDE64}"/>
              </a:ext>
            </a:extLst>
          </p:cNvPr>
          <p:cNvGrpSpPr>
            <a:grpSpLocks/>
          </p:cNvGrpSpPr>
          <p:nvPr/>
        </p:nvGrpSpPr>
        <p:grpSpPr bwMode="auto">
          <a:xfrm>
            <a:off x="196850" y="3968750"/>
            <a:ext cx="539750" cy="539750"/>
            <a:chOff x="179512" y="3609080"/>
            <a:chExt cx="540000" cy="540000"/>
          </a:xfrm>
        </p:grpSpPr>
        <p:sp>
          <p:nvSpPr>
            <p:cNvPr id="25" name="Textfeld 13">
              <a:extLst>
                <a:ext uri="{FF2B5EF4-FFF2-40B4-BE49-F238E27FC236}">
                  <a16:creationId xmlns:a16="http://schemas.microsoft.com/office/drawing/2014/main" id="{D9C2D3C7-80CA-8443-8D02-B155D254B2E6}"/>
                </a:ext>
              </a:extLst>
            </p:cNvPr>
            <p:cNvSpPr txBox="1">
              <a:spLocks noChangeArrowheads="1"/>
            </p:cNvSpPr>
            <p:nvPr/>
          </p:nvSpPr>
          <p:spPr bwMode="auto">
            <a:xfrm>
              <a:off x="179512" y="3609080"/>
              <a:ext cx="540000" cy="540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2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endParaRPr lang="de-DE" altLang="de-DE" sz="1800">
                <a:solidFill>
                  <a:srgbClr val="000000"/>
                </a:solidFill>
              </a:endParaRPr>
            </a:p>
          </p:txBody>
        </p:sp>
        <p:sp>
          <p:nvSpPr>
            <p:cNvPr id="26" name="Ellipse 14">
              <a:extLst>
                <a:ext uri="{FF2B5EF4-FFF2-40B4-BE49-F238E27FC236}">
                  <a16:creationId xmlns:a16="http://schemas.microsoft.com/office/drawing/2014/main" id="{37DDB07F-6134-194B-8A18-0A1877B7069D}"/>
                </a:ext>
              </a:extLst>
            </p:cNvPr>
            <p:cNvSpPr/>
            <p:nvPr/>
          </p:nvSpPr>
          <p:spPr>
            <a:xfrm>
              <a:off x="244630" y="3693257"/>
              <a:ext cx="142941" cy="14452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solidFill>
                  <a:srgbClr val="FFFFFF"/>
                </a:solidFill>
              </a:endParaRPr>
            </a:p>
          </p:txBody>
        </p:sp>
        <p:sp>
          <p:nvSpPr>
            <p:cNvPr id="27" name="Ellipse 15">
              <a:extLst>
                <a:ext uri="{FF2B5EF4-FFF2-40B4-BE49-F238E27FC236}">
                  <a16:creationId xmlns:a16="http://schemas.microsoft.com/office/drawing/2014/main" id="{85FEA282-F5C4-664D-8E5F-4265D024EA7E}"/>
                </a:ext>
              </a:extLst>
            </p:cNvPr>
            <p:cNvSpPr/>
            <p:nvPr/>
          </p:nvSpPr>
          <p:spPr>
            <a:xfrm>
              <a:off x="487630" y="3693257"/>
              <a:ext cx="144530" cy="144529"/>
            </a:xfrm>
            <a:prstGeom prst="ellipse">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solidFill>
                  <a:srgbClr val="FFFFFF"/>
                </a:solidFill>
              </a:endParaRPr>
            </a:p>
          </p:txBody>
        </p:sp>
        <p:sp>
          <p:nvSpPr>
            <p:cNvPr id="28" name="Ellipse 23">
              <a:extLst>
                <a:ext uri="{FF2B5EF4-FFF2-40B4-BE49-F238E27FC236}">
                  <a16:creationId xmlns:a16="http://schemas.microsoft.com/office/drawing/2014/main" id="{10847B39-0653-D142-B0A8-713FE16E4CFE}"/>
                </a:ext>
              </a:extLst>
            </p:cNvPr>
            <p:cNvSpPr/>
            <p:nvPr/>
          </p:nvSpPr>
          <p:spPr>
            <a:xfrm>
              <a:off x="246218" y="3933080"/>
              <a:ext cx="144530" cy="14453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endParaRPr>
            </a:p>
          </p:txBody>
        </p:sp>
        <p:sp>
          <p:nvSpPr>
            <p:cNvPr id="29" name="Ellipse 24">
              <a:extLst>
                <a:ext uri="{FF2B5EF4-FFF2-40B4-BE49-F238E27FC236}">
                  <a16:creationId xmlns:a16="http://schemas.microsoft.com/office/drawing/2014/main" id="{E9AC961B-5B89-3140-9761-7EB798B9A188}"/>
                </a:ext>
              </a:extLst>
            </p:cNvPr>
            <p:cNvSpPr/>
            <p:nvPr/>
          </p:nvSpPr>
          <p:spPr>
            <a:xfrm>
              <a:off x="487630" y="3933080"/>
              <a:ext cx="144530" cy="144530"/>
            </a:xfrm>
            <a:prstGeom prst="ellipse">
              <a:avLst/>
            </a:prstGeom>
            <a:solidFill>
              <a:srgbClr val="FF40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solidFill>
                  <a:srgbClr val="FFFFFF"/>
                </a:solidFill>
              </a:endParaRPr>
            </a:p>
          </p:txBody>
        </p:sp>
      </p:grpSp>
      <p:sp>
        <p:nvSpPr>
          <p:cNvPr id="30" name="Foliennummernplatzhalter 2">
            <a:extLst>
              <a:ext uri="{FF2B5EF4-FFF2-40B4-BE49-F238E27FC236}">
                <a16:creationId xmlns:a16="http://schemas.microsoft.com/office/drawing/2014/main" id="{715CD3AE-8F43-054F-8261-59242CC9F6F5}"/>
              </a:ext>
            </a:extLst>
          </p:cNvPr>
          <p:cNvSpPr txBox="1">
            <a:spLocks/>
          </p:cNvSpPr>
          <p:nvPr/>
        </p:nvSpPr>
        <p:spPr>
          <a:xfrm>
            <a:off x="7086600" y="6455256"/>
            <a:ext cx="2057400" cy="365125"/>
          </a:xfrm>
          <a:prstGeom prst="rect">
            <a:avLst/>
          </a:prstGeom>
        </p:spPr>
        <p:txBody>
          <a:bodyPr vert="horz" lIns="91440" tIns="45720" rIns="91440" bIns="45720" rtlCol="0" anchor="ctr"/>
          <a:lstStyle>
            <a:defPPr>
              <a:defRPr lang="de-DE"/>
            </a:defPPr>
            <a:lvl1pPr algn="r">
              <a:defRPr sz="1600">
                <a:solidFill>
                  <a:schemeClr val="tx1">
                    <a:lumMod val="95000"/>
                    <a:lumOff val="5000"/>
                  </a:schemeClr>
                </a:solidFill>
                <a:latin typeface="Calibri" panose="020F0502020204030204" pitchFamily="34" charset="0"/>
                <a:cs typeface="Calibri" panose="020F0502020204030204" pitchFamily="34"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fld id="{E8E921F3-6CCC-BD4B-8F9D-83EF93B03ECC}" type="slidenum">
              <a:rPr lang="de-DE"/>
              <a:pPr/>
              <a:t>11</a:t>
            </a:fld>
            <a:endParaRPr lang="de-DE" dirty="0"/>
          </a:p>
        </p:txBody>
      </p:sp>
    </p:spTree>
    <p:extLst>
      <p:ext uri="{BB962C8B-B14F-4D97-AF65-F5344CB8AC3E}">
        <p14:creationId xmlns:p14="http://schemas.microsoft.com/office/powerpoint/2010/main" val="57906788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A81FF87-C7BB-8844-A38D-3A0F13489260}"/>
              </a:ext>
            </a:extLst>
          </p:cNvPr>
          <p:cNvSpPr>
            <a:spLocks noGrp="1"/>
          </p:cNvSpPr>
          <p:nvPr>
            <p:ph type="ctrTitle"/>
          </p:nvPr>
        </p:nvSpPr>
        <p:spPr>
          <a:xfrm>
            <a:off x="914400" y="152400"/>
            <a:ext cx="8229600" cy="609600"/>
          </a:xfrm>
        </p:spPr>
        <p:txBody>
          <a:bodyPr>
            <a:normAutofit/>
          </a:bodyPr>
          <a:lstStyle/>
          <a:p>
            <a:r>
              <a:rPr lang="de-DE" sz="2400" dirty="0"/>
              <a:t>1. Allgemein gültige Kriterien für ein Mathematikschulbuch</a:t>
            </a:r>
          </a:p>
        </p:txBody>
      </p:sp>
      <p:sp>
        <p:nvSpPr>
          <p:cNvPr id="2" name="Inhaltsplatzhalter 1">
            <a:extLst>
              <a:ext uri="{FF2B5EF4-FFF2-40B4-BE49-F238E27FC236}">
                <a16:creationId xmlns:a16="http://schemas.microsoft.com/office/drawing/2014/main" id="{06A2EB0E-A056-1245-9137-9C4CD1E77D49}"/>
              </a:ext>
            </a:extLst>
          </p:cNvPr>
          <p:cNvSpPr>
            <a:spLocks noGrp="1"/>
          </p:cNvSpPr>
          <p:nvPr>
            <p:ph type="subTitle" idx="1"/>
          </p:nvPr>
        </p:nvSpPr>
        <p:spPr/>
        <p:txBody>
          <a:bodyPr>
            <a:normAutofit/>
          </a:bodyPr>
          <a:lstStyle/>
          <a:p>
            <a:pPr marL="0" indent="0">
              <a:buNone/>
            </a:pPr>
            <a:endParaRPr lang="de-DE" dirty="0"/>
          </a:p>
          <a:p>
            <a:pPr marL="0" indent="0" algn="ctr">
              <a:buNone/>
            </a:pPr>
            <a:r>
              <a:rPr lang="de-DE" dirty="0"/>
              <a:t>                     </a:t>
            </a:r>
          </a:p>
          <a:p>
            <a:endParaRPr lang="de-DE" dirty="0"/>
          </a:p>
        </p:txBody>
      </p:sp>
      <p:sp>
        <p:nvSpPr>
          <p:cNvPr id="5" name="Foliennummernplatzhalter 4">
            <a:extLst>
              <a:ext uri="{FF2B5EF4-FFF2-40B4-BE49-F238E27FC236}">
                <a16:creationId xmlns:a16="http://schemas.microsoft.com/office/drawing/2014/main" id="{46D60D74-FD7E-EF4B-9F93-22E972D4C001}"/>
              </a:ext>
            </a:extLst>
          </p:cNvPr>
          <p:cNvSpPr>
            <a:spLocks noGrp="1"/>
          </p:cNvSpPr>
          <p:nvPr>
            <p:ph type="sldNum" sz="quarter" idx="10"/>
          </p:nvPr>
        </p:nvSpPr>
        <p:spPr/>
        <p:txBody>
          <a:bodyPr/>
          <a:lstStyle/>
          <a:p>
            <a:fld id="{E8E921F3-6CCC-BD4B-8F9D-83EF93B03ECC}" type="slidenum">
              <a:rPr lang="de-DE" smtClean="0"/>
              <a:pPr/>
              <a:t>12</a:t>
            </a:fld>
            <a:endParaRPr lang="de-DE" dirty="0"/>
          </a:p>
        </p:txBody>
      </p:sp>
      <p:pic>
        <p:nvPicPr>
          <p:cNvPr id="6" name="Grafik 5"/>
          <p:cNvPicPr/>
          <p:nvPr/>
        </p:nvPicPr>
        <p:blipFill rotWithShape="1">
          <a:blip r:embed="rId3" cstate="screen">
            <a:extLst>
              <a:ext uri="{28A0092B-C50C-407E-A947-70E740481C1C}">
                <a14:useLocalDpi xmlns:a14="http://schemas.microsoft.com/office/drawing/2010/main"/>
              </a:ext>
            </a:extLst>
          </a:blip>
          <a:srcRect/>
          <a:stretch/>
        </p:blipFill>
        <p:spPr bwMode="auto">
          <a:xfrm>
            <a:off x="2411760" y="1052736"/>
            <a:ext cx="4032448" cy="5112568"/>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107638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A81FF87-C7BB-8844-A38D-3A0F13489260}"/>
              </a:ext>
            </a:extLst>
          </p:cNvPr>
          <p:cNvSpPr>
            <a:spLocks noGrp="1"/>
          </p:cNvSpPr>
          <p:nvPr>
            <p:ph type="ctrTitle"/>
          </p:nvPr>
        </p:nvSpPr>
        <p:spPr>
          <a:xfrm>
            <a:off x="914400" y="152400"/>
            <a:ext cx="8229600" cy="609600"/>
          </a:xfrm>
        </p:spPr>
        <p:txBody>
          <a:bodyPr>
            <a:normAutofit/>
          </a:bodyPr>
          <a:lstStyle/>
          <a:p>
            <a:r>
              <a:rPr lang="de-DE" sz="2400" dirty="0"/>
              <a:t>1. Allgemein gültige Kriterien für ein Mathematikschulbuch</a:t>
            </a:r>
          </a:p>
        </p:txBody>
      </p:sp>
      <p:sp>
        <p:nvSpPr>
          <p:cNvPr id="2" name="Inhaltsplatzhalter 1">
            <a:extLst>
              <a:ext uri="{FF2B5EF4-FFF2-40B4-BE49-F238E27FC236}">
                <a16:creationId xmlns:a16="http://schemas.microsoft.com/office/drawing/2014/main" id="{06A2EB0E-A056-1245-9137-9C4CD1E77D49}"/>
              </a:ext>
            </a:extLst>
          </p:cNvPr>
          <p:cNvSpPr>
            <a:spLocks noGrp="1"/>
          </p:cNvSpPr>
          <p:nvPr>
            <p:ph type="subTitle" idx="1"/>
          </p:nvPr>
        </p:nvSpPr>
        <p:spPr/>
        <p:txBody>
          <a:bodyPr>
            <a:normAutofit lnSpcReduction="10000"/>
          </a:bodyPr>
          <a:lstStyle/>
          <a:p>
            <a:pPr marL="457200" indent="-457200">
              <a:buFont typeface="+mj-lt"/>
              <a:buAutoNum type="arabicPeriod"/>
            </a:pPr>
            <a:r>
              <a:rPr lang="de-DE" dirty="0"/>
              <a:t>Übersichtliche Gestaltung</a:t>
            </a:r>
          </a:p>
          <a:p>
            <a:pPr marL="457200" indent="-457200">
              <a:buFont typeface="+mj-lt"/>
              <a:buAutoNum type="arabicPeriod"/>
            </a:pPr>
            <a:r>
              <a:rPr lang="de-DE" dirty="0"/>
              <a:t>Ansprechende, instruktive Bilder und grafische Darstellungen</a:t>
            </a:r>
          </a:p>
          <a:p>
            <a:pPr marL="457200" indent="-457200">
              <a:buFont typeface="+mj-lt"/>
              <a:buAutoNum type="arabicPeriod"/>
            </a:pPr>
            <a:r>
              <a:rPr lang="de-DE" dirty="0"/>
              <a:t>Verständliche Sprache und sachangemessene Veranschaulichungen</a:t>
            </a:r>
          </a:p>
          <a:p>
            <a:pPr marL="457200" indent="-457200">
              <a:buFont typeface="+mj-lt"/>
              <a:buAutoNum type="arabicPeriod"/>
            </a:pPr>
            <a:r>
              <a:rPr lang="de-DE" dirty="0"/>
              <a:t>Vielfältige Bezüge zu anderen Bereichen des Unterrichts </a:t>
            </a:r>
            <a:br>
              <a:rPr lang="de-DE" dirty="0"/>
            </a:br>
            <a:r>
              <a:rPr lang="de-DE" dirty="0"/>
              <a:t>und der Umwelt der Kinder</a:t>
            </a:r>
          </a:p>
          <a:p>
            <a:pPr marL="457200" indent="-457200">
              <a:buFont typeface="+mj-lt"/>
              <a:buAutoNum type="arabicPeriod"/>
            </a:pPr>
            <a:r>
              <a:rPr lang="de-DE" dirty="0"/>
              <a:t>Spielerische Aktivitäten</a:t>
            </a:r>
          </a:p>
          <a:p>
            <a:pPr marL="457200" indent="-457200">
              <a:buFont typeface="+mj-lt"/>
              <a:buAutoNum type="arabicPeriod"/>
            </a:pPr>
            <a:r>
              <a:rPr lang="de-DE" dirty="0"/>
              <a:t>…</a:t>
            </a:r>
          </a:p>
          <a:p>
            <a:pPr marL="0" indent="0">
              <a:buNone/>
            </a:pPr>
            <a:endParaRPr lang="de-DE" dirty="0"/>
          </a:p>
          <a:p>
            <a:pPr marL="0" indent="0" algn="ctr">
              <a:buNone/>
            </a:pPr>
            <a:r>
              <a:rPr lang="de-DE" dirty="0"/>
              <a:t>                    </a:t>
            </a:r>
          </a:p>
          <a:p>
            <a:endParaRPr lang="de-DE" dirty="0"/>
          </a:p>
        </p:txBody>
      </p:sp>
      <p:sp>
        <p:nvSpPr>
          <p:cNvPr id="5" name="Foliennummernplatzhalter 4">
            <a:extLst>
              <a:ext uri="{FF2B5EF4-FFF2-40B4-BE49-F238E27FC236}">
                <a16:creationId xmlns:a16="http://schemas.microsoft.com/office/drawing/2014/main" id="{46D60D74-FD7E-EF4B-9F93-22E972D4C001}"/>
              </a:ext>
            </a:extLst>
          </p:cNvPr>
          <p:cNvSpPr>
            <a:spLocks noGrp="1"/>
          </p:cNvSpPr>
          <p:nvPr>
            <p:ph type="sldNum" sz="quarter" idx="10"/>
          </p:nvPr>
        </p:nvSpPr>
        <p:spPr/>
        <p:txBody>
          <a:bodyPr/>
          <a:lstStyle/>
          <a:p>
            <a:fld id="{E8E921F3-6CCC-BD4B-8F9D-83EF93B03ECC}" type="slidenum">
              <a:rPr lang="de-DE" smtClean="0"/>
              <a:pPr/>
              <a:t>13</a:t>
            </a:fld>
            <a:endParaRPr lang="de-DE" dirty="0"/>
          </a:p>
        </p:txBody>
      </p:sp>
      <p:sp>
        <p:nvSpPr>
          <p:cNvPr id="4" name="Textfeld 3">
            <a:extLst>
              <a:ext uri="{FF2B5EF4-FFF2-40B4-BE49-F238E27FC236}">
                <a16:creationId xmlns:a16="http://schemas.microsoft.com/office/drawing/2014/main" id="{BFB78386-BC72-C241-9FDD-7BC001602584}"/>
              </a:ext>
            </a:extLst>
          </p:cNvPr>
          <p:cNvSpPr txBox="1">
            <a:spLocks noChangeArrowheads="1"/>
          </p:cNvSpPr>
          <p:nvPr/>
        </p:nvSpPr>
        <p:spPr bwMode="auto">
          <a:xfrm>
            <a:off x="5927429" y="5880060"/>
            <a:ext cx="32038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575"/>
              </a:spcBef>
              <a:spcAft>
                <a:spcPts val="600"/>
              </a:spcAft>
              <a:buClr>
                <a:srgbClr val="CBB98A"/>
              </a:buClr>
              <a:buFont typeface="Wingdings" pitchFamily="2" charset="2"/>
              <a:buChar char="§"/>
              <a:defRPr sz="2400">
                <a:solidFill>
                  <a:schemeClr val="tx1"/>
                </a:solidFill>
                <a:latin typeface="Calibri" pitchFamily="34" charset="0"/>
                <a:ea typeface="MS PGothic" pitchFamily="34" charset="-128"/>
                <a:cs typeface="Calibri" pitchFamily="34" charset="0"/>
              </a:defRPr>
            </a:lvl1pPr>
            <a:lvl2pPr marL="742950" indent="-285750" eaLnBrk="0" hangingPunct="0">
              <a:spcBef>
                <a:spcPct val="20000"/>
              </a:spcBef>
              <a:spcAft>
                <a:spcPts val="600"/>
              </a:spcAft>
              <a:buClr>
                <a:srgbClr val="CBB98A"/>
              </a:buClr>
              <a:buFont typeface="Wingdings" pitchFamily="2" charset="2"/>
              <a:buChar char="§"/>
              <a:defRPr sz="2000">
                <a:solidFill>
                  <a:schemeClr val="tx1"/>
                </a:solidFill>
                <a:latin typeface="Calibri" pitchFamily="34" charset="0"/>
                <a:ea typeface="MS PGothic" pitchFamily="34" charset="-128"/>
                <a:cs typeface="Calibri" pitchFamily="34" charset="0"/>
              </a:defRPr>
            </a:lvl2pPr>
            <a:lvl3pPr marL="1143000" indent="-228600" eaLnBrk="0" hangingPunct="0">
              <a:spcBef>
                <a:spcPct val="20000"/>
              </a:spcBef>
              <a:spcAft>
                <a:spcPts val="600"/>
              </a:spcAft>
              <a:buClr>
                <a:srgbClr val="CBB98A"/>
              </a:buClr>
              <a:buFont typeface="Wingdings" pitchFamily="2" charset="2"/>
              <a:buChar char="§"/>
              <a:defRPr>
                <a:solidFill>
                  <a:schemeClr val="tx1"/>
                </a:solidFill>
                <a:latin typeface="Calibri" pitchFamily="34" charset="0"/>
                <a:ea typeface="MS PGothic" pitchFamily="34" charset="-128"/>
                <a:cs typeface="Calibri" pitchFamily="34" charset="0"/>
              </a:defRPr>
            </a:lvl3pPr>
            <a:lvl4pPr marL="1600200" indent="-228600" eaLnBrk="0" hangingPunct="0">
              <a:spcBef>
                <a:spcPct val="20000"/>
              </a:spcBef>
              <a:spcAft>
                <a:spcPts val="600"/>
              </a:spcAft>
              <a:buClr>
                <a:srgbClr val="CBB98A"/>
              </a:buClr>
              <a:buFont typeface="Wingdings" pitchFamily="2" charset="2"/>
              <a:buChar char="§"/>
              <a:defRPr sz="1600">
                <a:solidFill>
                  <a:schemeClr val="tx1"/>
                </a:solidFill>
                <a:latin typeface="Calibri" pitchFamily="34" charset="0"/>
                <a:ea typeface="MS PGothic" pitchFamily="34" charset="-128"/>
                <a:cs typeface="Calibri" pitchFamily="34" charset="0"/>
              </a:defRPr>
            </a:lvl4pPr>
            <a:lvl5pPr marL="2057400" indent="-228600" eaLnBrk="0" hangingPunct="0">
              <a:spcBef>
                <a:spcPct val="20000"/>
              </a:spcBef>
              <a:spcAft>
                <a:spcPts val="600"/>
              </a:spcAft>
              <a:buClr>
                <a:srgbClr val="CBB98A"/>
              </a:buClr>
              <a:buFont typeface="Wingdings" pitchFamily="2" charset="2"/>
              <a:buChar char="§"/>
              <a:defRPr sz="1200">
                <a:solidFill>
                  <a:schemeClr val="tx1"/>
                </a:solidFill>
                <a:latin typeface="Calibri" pitchFamily="34" charset="0"/>
                <a:ea typeface="MS PGothic" pitchFamily="34" charset="-128"/>
                <a:cs typeface="Calibri" pitchFamily="34" charset="0"/>
              </a:defRPr>
            </a:lvl5pPr>
            <a:lvl6pPr marL="2514600" indent="-228600" eaLnBrk="0" fontAlgn="base" hangingPunct="0">
              <a:spcBef>
                <a:spcPct val="20000"/>
              </a:spcBef>
              <a:spcAft>
                <a:spcPts val="600"/>
              </a:spcAft>
              <a:buClr>
                <a:srgbClr val="CBB98A"/>
              </a:buClr>
              <a:buFont typeface="Wingdings" pitchFamily="2" charset="2"/>
              <a:buChar char="§"/>
              <a:defRPr sz="1200">
                <a:solidFill>
                  <a:schemeClr val="tx1"/>
                </a:solidFill>
                <a:latin typeface="Calibri" pitchFamily="34" charset="0"/>
                <a:ea typeface="MS PGothic" pitchFamily="34" charset="-128"/>
                <a:cs typeface="Calibri" pitchFamily="34" charset="0"/>
              </a:defRPr>
            </a:lvl6pPr>
            <a:lvl7pPr marL="2971800" indent="-228600" eaLnBrk="0" fontAlgn="base" hangingPunct="0">
              <a:spcBef>
                <a:spcPct val="20000"/>
              </a:spcBef>
              <a:spcAft>
                <a:spcPts val="600"/>
              </a:spcAft>
              <a:buClr>
                <a:srgbClr val="CBB98A"/>
              </a:buClr>
              <a:buFont typeface="Wingdings" pitchFamily="2" charset="2"/>
              <a:buChar char="§"/>
              <a:defRPr sz="1200">
                <a:solidFill>
                  <a:schemeClr val="tx1"/>
                </a:solidFill>
                <a:latin typeface="Calibri" pitchFamily="34" charset="0"/>
                <a:ea typeface="MS PGothic" pitchFamily="34" charset="-128"/>
                <a:cs typeface="Calibri" pitchFamily="34" charset="0"/>
              </a:defRPr>
            </a:lvl7pPr>
            <a:lvl8pPr marL="3429000" indent="-228600" eaLnBrk="0" fontAlgn="base" hangingPunct="0">
              <a:spcBef>
                <a:spcPct val="20000"/>
              </a:spcBef>
              <a:spcAft>
                <a:spcPts val="600"/>
              </a:spcAft>
              <a:buClr>
                <a:srgbClr val="CBB98A"/>
              </a:buClr>
              <a:buFont typeface="Wingdings" pitchFamily="2" charset="2"/>
              <a:buChar char="§"/>
              <a:defRPr sz="1200">
                <a:solidFill>
                  <a:schemeClr val="tx1"/>
                </a:solidFill>
                <a:latin typeface="Calibri" pitchFamily="34" charset="0"/>
                <a:ea typeface="MS PGothic" pitchFamily="34" charset="-128"/>
                <a:cs typeface="Calibri" pitchFamily="34" charset="0"/>
              </a:defRPr>
            </a:lvl8pPr>
            <a:lvl9pPr marL="3886200" indent="-228600" eaLnBrk="0" fontAlgn="base" hangingPunct="0">
              <a:spcBef>
                <a:spcPct val="20000"/>
              </a:spcBef>
              <a:spcAft>
                <a:spcPts val="600"/>
              </a:spcAft>
              <a:buClr>
                <a:srgbClr val="CBB98A"/>
              </a:buClr>
              <a:buFont typeface="Wingdings" pitchFamily="2" charset="2"/>
              <a:buChar char="§"/>
              <a:defRPr sz="1200">
                <a:solidFill>
                  <a:schemeClr val="tx1"/>
                </a:solidFill>
                <a:latin typeface="Calibri" pitchFamily="34" charset="0"/>
                <a:ea typeface="MS PGothic" pitchFamily="34" charset="-128"/>
                <a:cs typeface="Calibri" pitchFamily="34" charset="0"/>
              </a:defRPr>
            </a:lvl9pPr>
          </a:lstStyle>
          <a:p>
            <a:pPr>
              <a:spcBef>
                <a:spcPct val="0"/>
              </a:spcBef>
              <a:spcAft>
                <a:spcPct val="0"/>
              </a:spcAft>
              <a:buClrTx/>
              <a:buFontTx/>
              <a:buNone/>
            </a:pPr>
            <a:r>
              <a:rPr lang="de-DE" altLang="de-DE" sz="1600" dirty="0"/>
              <a:t>(Heckt &amp; Sandfuchs 1993, S. 179)</a:t>
            </a:r>
          </a:p>
        </p:txBody>
      </p:sp>
    </p:spTree>
    <p:extLst>
      <p:ext uri="{BB962C8B-B14F-4D97-AF65-F5344CB8AC3E}">
        <p14:creationId xmlns:p14="http://schemas.microsoft.com/office/powerpoint/2010/main" val="18382356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500"/>
                                        <p:tgtEl>
                                          <p:spTgt spid="2">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fade">
                                      <p:cBhvr>
                                        <p:cTn id="4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DE" dirty="0"/>
              <a:t>Ein kleiner Exkurs: Was ist „Mathematik“?</a:t>
            </a:r>
          </a:p>
        </p:txBody>
      </p:sp>
      <p:sp>
        <p:nvSpPr>
          <p:cNvPr id="3" name="Inhaltsplatzhalter 2"/>
          <p:cNvSpPr>
            <a:spLocks noGrp="1"/>
          </p:cNvSpPr>
          <p:nvPr>
            <p:ph type="subTitle" idx="1"/>
          </p:nvPr>
        </p:nvSpPr>
        <p:spPr>
          <a:xfrm>
            <a:off x="827585" y="908720"/>
            <a:ext cx="8137028" cy="1154162"/>
          </a:xfrm>
          <a:solidFill>
            <a:schemeClr val="tx2">
              <a:lumMod val="20000"/>
              <a:lumOff val="80000"/>
            </a:schemeClr>
          </a:solidFill>
          <a:ln w="9525">
            <a:noFill/>
            <a:miter lim="800000"/>
            <a:headEnd/>
            <a:tailEnd/>
          </a:ln>
        </p:spPr>
        <p:txBody>
          <a:bodyPr vert="horz" wrap="square" lIns="90000" tIns="0" rIns="91440" bIns="45720" numCol="1" anchor="t" anchorCtr="0" compatLnSpc="1">
            <a:prstTxWarp prst="textNoShape">
              <a:avLst/>
            </a:prstTxWarp>
            <a:spAutoFit/>
          </a:bodyPr>
          <a:lstStyle/>
          <a:p>
            <a:pPr marL="457200" indent="-457200" eaLnBrk="0" hangingPunct="0">
              <a:spcBef>
                <a:spcPct val="0"/>
              </a:spcBef>
              <a:spcAft>
                <a:spcPct val="0"/>
              </a:spcAft>
              <a:buAutoNum type="arabicPeriod"/>
            </a:pPr>
            <a:r>
              <a:rPr lang="de-DE" sz="2400" kern="1200" dirty="0">
                <a:solidFill>
                  <a:prstClr val="black"/>
                </a:solidFill>
                <a:latin typeface="Calibri" panose="020F0502020204030204" pitchFamily="34" charset="0"/>
                <a:ea typeface="ＭＳ Ｐゴシック" charset="-128"/>
                <a:cs typeface="Calibri" panose="020F0502020204030204" pitchFamily="34" charset="0"/>
              </a:rPr>
              <a:t>Bestimmen Sie die Summe der Zahlen im Quadrat.</a:t>
            </a:r>
          </a:p>
          <a:p>
            <a:pPr marL="457200" indent="-457200" eaLnBrk="0" hangingPunct="0">
              <a:spcBef>
                <a:spcPct val="0"/>
              </a:spcBef>
              <a:spcAft>
                <a:spcPct val="0"/>
              </a:spcAft>
              <a:buAutoNum type="arabicPeriod"/>
            </a:pPr>
            <a:r>
              <a:rPr lang="de-DE" sz="2400" kern="1200" dirty="0">
                <a:solidFill>
                  <a:prstClr val="black"/>
                </a:solidFill>
                <a:latin typeface="Calibri" panose="020F0502020204030204" pitchFamily="34" charset="0"/>
                <a:ea typeface="ＭＳ Ｐゴシック" charset="-128"/>
                <a:cs typeface="Calibri" panose="020F0502020204030204" pitchFamily="34" charset="0"/>
              </a:rPr>
              <a:t>Reflektieren Sie: Wie sind Sie vorgegangen?</a:t>
            </a:r>
          </a:p>
          <a:p>
            <a:pPr marL="457200" indent="-457200" eaLnBrk="0" hangingPunct="0">
              <a:spcBef>
                <a:spcPct val="0"/>
              </a:spcBef>
              <a:spcAft>
                <a:spcPct val="0"/>
              </a:spcAft>
              <a:buFont typeface="+mj-lt"/>
              <a:buAutoNum type="arabicPeriod"/>
            </a:pPr>
            <a:r>
              <a:rPr lang="de-DE" sz="2400" kern="1200" dirty="0">
                <a:solidFill>
                  <a:prstClr val="black"/>
                </a:solidFill>
                <a:latin typeface="Calibri" panose="020F0502020204030204" pitchFamily="34" charset="0"/>
                <a:ea typeface="ＭＳ Ｐゴシック" charset="-128"/>
                <a:cs typeface="Calibri" panose="020F0502020204030204" pitchFamily="34" charset="0"/>
              </a:rPr>
              <a:t>Tauschen Sie sich mit Ihrer Nachbarin/ Ihrem Nachbarn aus.</a:t>
            </a:r>
          </a:p>
        </p:txBody>
      </p:sp>
      <p:sp>
        <p:nvSpPr>
          <p:cNvPr id="5" name="Foliennummernplatzhalter 4">
            <a:extLst>
              <a:ext uri="{FF2B5EF4-FFF2-40B4-BE49-F238E27FC236}">
                <a16:creationId xmlns:a16="http://schemas.microsoft.com/office/drawing/2014/main" id="{512D49CB-5020-864F-84EA-0572EB89B1E6}"/>
              </a:ext>
            </a:extLst>
          </p:cNvPr>
          <p:cNvSpPr>
            <a:spLocks noGrp="1"/>
          </p:cNvSpPr>
          <p:nvPr>
            <p:ph type="sldNum" sz="quarter" idx="10"/>
          </p:nvPr>
        </p:nvSpPr>
        <p:spPr/>
        <p:txBody>
          <a:bodyPr/>
          <a:lstStyle/>
          <a:p>
            <a:fld id="{E8E921F3-6CCC-BD4B-8F9D-83EF93B03ECC}" type="slidenum">
              <a:rPr lang="de-DE" smtClean="0"/>
              <a:pPr/>
              <a:t>14</a:t>
            </a:fld>
            <a:endParaRPr lang="de-DE" dirty="0"/>
          </a:p>
        </p:txBody>
      </p:sp>
      <p:graphicFrame>
        <p:nvGraphicFramePr>
          <p:cNvPr id="6" name="Group 7"/>
          <p:cNvGraphicFramePr>
            <a:graphicFrameLocks noGrp="1"/>
          </p:cNvGraphicFramePr>
          <p:nvPr>
            <p:extLst>
              <p:ext uri="{D42A27DB-BD31-4B8C-83A1-F6EECF244321}">
                <p14:modId xmlns:p14="http://schemas.microsoft.com/office/powerpoint/2010/main" val="3135074701"/>
              </p:ext>
            </p:extLst>
          </p:nvPr>
        </p:nvGraphicFramePr>
        <p:xfrm>
          <a:off x="2195736" y="2204864"/>
          <a:ext cx="4104456" cy="4248472"/>
        </p:xfrm>
        <a:graphic>
          <a:graphicData uri="http://schemas.openxmlformats.org/drawingml/2006/table">
            <a:tbl>
              <a:tblPr/>
              <a:tblGrid>
                <a:gridCol w="1026114">
                  <a:extLst>
                    <a:ext uri="{9D8B030D-6E8A-4147-A177-3AD203B41FA5}">
                      <a16:colId xmlns:a16="http://schemas.microsoft.com/office/drawing/2014/main" val="20000"/>
                    </a:ext>
                  </a:extLst>
                </a:gridCol>
                <a:gridCol w="1027406">
                  <a:extLst>
                    <a:ext uri="{9D8B030D-6E8A-4147-A177-3AD203B41FA5}">
                      <a16:colId xmlns:a16="http://schemas.microsoft.com/office/drawing/2014/main" val="20001"/>
                    </a:ext>
                  </a:extLst>
                </a:gridCol>
                <a:gridCol w="1026114">
                  <a:extLst>
                    <a:ext uri="{9D8B030D-6E8A-4147-A177-3AD203B41FA5}">
                      <a16:colId xmlns:a16="http://schemas.microsoft.com/office/drawing/2014/main" val="20002"/>
                    </a:ext>
                  </a:extLst>
                </a:gridCol>
                <a:gridCol w="1024822">
                  <a:extLst>
                    <a:ext uri="{9D8B030D-6E8A-4147-A177-3AD203B41FA5}">
                      <a16:colId xmlns:a16="http://schemas.microsoft.com/office/drawing/2014/main" val="20003"/>
                    </a:ext>
                  </a:extLst>
                </a:gridCol>
              </a:tblGrid>
              <a:tr h="1062118">
                <a:tc>
                  <a:txBody>
                    <a:body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de-DE" sz="600" b="0" i="0" u="none" strike="noStrike" cap="none" normalizeH="0" baseline="0" dirty="0">
                        <a:ln>
                          <a:noFill/>
                        </a:ln>
                        <a:solidFill>
                          <a:srgbClr val="000000"/>
                        </a:solidFill>
                        <a:effectLst/>
                        <a:latin typeface="Arial" charset="0"/>
                        <a:ea typeface="Calibri" charset="0"/>
                        <a:cs typeface="Calibri" charset="0"/>
                      </a:endParaRPr>
                    </a:p>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6000" b="0" i="0" u="none" strike="noStrike" cap="none" normalizeH="0" baseline="0" dirty="0">
                          <a:ln>
                            <a:noFill/>
                          </a:ln>
                          <a:solidFill>
                            <a:srgbClr val="000000"/>
                          </a:solidFill>
                          <a:effectLst/>
                          <a:latin typeface="Arial" charset="0"/>
                          <a:ea typeface="Calibri" charset="0"/>
                          <a:cs typeface="Calibri" charset="0"/>
                        </a:rPr>
                        <a:t>1</a:t>
                      </a:r>
                    </a:p>
                  </a:txBody>
                  <a:tcPr marL="68400" marR="68400" marT="13104"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de-DE" sz="600" b="0" i="0" u="none" strike="noStrike" cap="none" normalizeH="0" baseline="0">
                        <a:ln>
                          <a:noFill/>
                        </a:ln>
                        <a:solidFill>
                          <a:srgbClr val="000000"/>
                        </a:solidFill>
                        <a:effectLst/>
                        <a:latin typeface="Arial" charset="0"/>
                        <a:ea typeface="Calibri" charset="0"/>
                        <a:cs typeface="Calibri" charset="0"/>
                      </a:endParaRPr>
                    </a:p>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6000" b="0" i="0" u="none" strike="noStrike" cap="none" normalizeH="0" baseline="0">
                          <a:ln>
                            <a:noFill/>
                          </a:ln>
                          <a:solidFill>
                            <a:srgbClr val="000000"/>
                          </a:solidFill>
                          <a:effectLst/>
                          <a:latin typeface="Arial" charset="0"/>
                          <a:ea typeface="Calibri" charset="0"/>
                          <a:cs typeface="Calibri" charset="0"/>
                        </a:rPr>
                        <a:t>19</a:t>
                      </a:r>
                    </a:p>
                  </a:txBody>
                  <a:tcPr marL="68400" marR="68400" marT="13104"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de-DE" sz="600" b="0" i="0" u="none" strike="noStrike" cap="none" normalizeH="0" baseline="0" dirty="0">
                        <a:ln>
                          <a:noFill/>
                        </a:ln>
                        <a:solidFill>
                          <a:srgbClr val="000000"/>
                        </a:solidFill>
                        <a:effectLst/>
                        <a:latin typeface="Arial" charset="0"/>
                        <a:ea typeface="Calibri" charset="0"/>
                        <a:cs typeface="Calibri" charset="0"/>
                      </a:endParaRPr>
                    </a:p>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6000" b="0" i="0" u="none" strike="noStrike" cap="none" normalizeH="0" baseline="0" dirty="0">
                          <a:ln>
                            <a:noFill/>
                          </a:ln>
                          <a:solidFill>
                            <a:srgbClr val="000000"/>
                          </a:solidFill>
                          <a:effectLst/>
                          <a:latin typeface="Arial" charset="0"/>
                          <a:ea typeface="Calibri" charset="0"/>
                          <a:cs typeface="Calibri" charset="0"/>
                        </a:rPr>
                        <a:t>18</a:t>
                      </a:r>
                    </a:p>
                  </a:txBody>
                  <a:tcPr marL="68400" marR="68400" marT="13104"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de-DE" sz="600" b="0" i="0" u="none" strike="noStrike" cap="none" normalizeH="0" baseline="0">
                        <a:ln>
                          <a:noFill/>
                        </a:ln>
                        <a:solidFill>
                          <a:srgbClr val="000000"/>
                        </a:solidFill>
                        <a:effectLst/>
                        <a:latin typeface="Arial" charset="0"/>
                        <a:ea typeface="Calibri" charset="0"/>
                        <a:cs typeface="Calibri" charset="0"/>
                      </a:endParaRPr>
                    </a:p>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6000" b="0" i="0" u="none" strike="noStrike" cap="none" normalizeH="0" baseline="0">
                          <a:ln>
                            <a:noFill/>
                          </a:ln>
                          <a:solidFill>
                            <a:srgbClr val="000000"/>
                          </a:solidFill>
                          <a:effectLst/>
                          <a:latin typeface="Arial" charset="0"/>
                          <a:ea typeface="Calibri" charset="0"/>
                          <a:cs typeface="Calibri" charset="0"/>
                        </a:rPr>
                        <a:t>2</a:t>
                      </a:r>
                    </a:p>
                  </a:txBody>
                  <a:tcPr marL="68400" marR="68400" marT="13104"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62118">
                <a:tc>
                  <a:txBody>
                    <a:body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de-DE" sz="600" b="0" i="0" u="none" strike="noStrike" cap="none" normalizeH="0" baseline="0">
                        <a:ln>
                          <a:noFill/>
                        </a:ln>
                        <a:solidFill>
                          <a:srgbClr val="000000"/>
                        </a:solidFill>
                        <a:effectLst/>
                        <a:latin typeface="Arial" charset="0"/>
                        <a:ea typeface="Calibri" charset="0"/>
                        <a:cs typeface="Calibri" charset="0"/>
                      </a:endParaRPr>
                    </a:p>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6000" b="0" i="0" u="none" strike="noStrike" cap="none" normalizeH="0" baseline="0">
                          <a:ln>
                            <a:noFill/>
                          </a:ln>
                          <a:solidFill>
                            <a:srgbClr val="000000"/>
                          </a:solidFill>
                          <a:effectLst/>
                          <a:latin typeface="Arial" charset="0"/>
                          <a:ea typeface="Calibri" charset="0"/>
                          <a:cs typeface="Calibri" charset="0"/>
                        </a:rPr>
                        <a:t>9</a:t>
                      </a:r>
                    </a:p>
                  </a:txBody>
                  <a:tcPr marL="68400" marR="68400" marT="13104"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de-DE" sz="600" b="0" i="0" u="none" strike="noStrike" cap="none" normalizeH="0" baseline="0" dirty="0">
                        <a:ln>
                          <a:noFill/>
                        </a:ln>
                        <a:solidFill>
                          <a:srgbClr val="000000"/>
                        </a:solidFill>
                        <a:effectLst/>
                        <a:latin typeface="Arial" charset="0"/>
                        <a:ea typeface="Calibri" charset="0"/>
                        <a:cs typeface="Calibri" charset="0"/>
                      </a:endParaRPr>
                    </a:p>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6000" b="0" i="0" u="none" strike="noStrike" cap="none" normalizeH="0" baseline="0" dirty="0">
                          <a:ln>
                            <a:noFill/>
                          </a:ln>
                          <a:solidFill>
                            <a:srgbClr val="000000"/>
                          </a:solidFill>
                          <a:effectLst/>
                          <a:latin typeface="Arial" charset="0"/>
                          <a:ea typeface="Calibri" charset="0"/>
                          <a:cs typeface="Calibri" charset="0"/>
                        </a:rPr>
                        <a:t>11</a:t>
                      </a:r>
                    </a:p>
                  </a:txBody>
                  <a:tcPr marL="68400" marR="68400" marT="13104"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de-DE" sz="600" b="0" i="0" u="none" strike="noStrike" cap="none" normalizeH="0" baseline="0" dirty="0">
                        <a:ln>
                          <a:noFill/>
                        </a:ln>
                        <a:solidFill>
                          <a:srgbClr val="000000"/>
                        </a:solidFill>
                        <a:effectLst/>
                        <a:latin typeface="Arial" charset="0"/>
                        <a:ea typeface="Calibri" charset="0"/>
                        <a:cs typeface="Calibri" charset="0"/>
                      </a:endParaRPr>
                    </a:p>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6000" b="0" i="0" u="none" strike="noStrike" cap="none" normalizeH="0" baseline="0" dirty="0">
                          <a:ln>
                            <a:noFill/>
                          </a:ln>
                          <a:solidFill>
                            <a:srgbClr val="000000"/>
                          </a:solidFill>
                          <a:effectLst/>
                          <a:latin typeface="Arial" charset="0"/>
                          <a:ea typeface="Calibri" charset="0"/>
                          <a:cs typeface="Calibri" charset="0"/>
                        </a:rPr>
                        <a:t>12</a:t>
                      </a:r>
                    </a:p>
                  </a:txBody>
                  <a:tcPr marL="68400" marR="68400" marT="13104"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de-DE" sz="600" b="0" i="0" u="none" strike="noStrike" cap="none" normalizeH="0" baseline="0">
                        <a:ln>
                          <a:noFill/>
                        </a:ln>
                        <a:solidFill>
                          <a:srgbClr val="000000"/>
                        </a:solidFill>
                        <a:effectLst/>
                        <a:latin typeface="Arial" charset="0"/>
                        <a:ea typeface="Calibri" charset="0"/>
                        <a:cs typeface="Calibri" charset="0"/>
                      </a:endParaRPr>
                    </a:p>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6000" b="0" i="0" u="none" strike="noStrike" cap="none" normalizeH="0" baseline="0">
                          <a:ln>
                            <a:noFill/>
                          </a:ln>
                          <a:solidFill>
                            <a:srgbClr val="000000"/>
                          </a:solidFill>
                          <a:effectLst/>
                          <a:latin typeface="Arial" charset="0"/>
                          <a:ea typeface="Calibri" charset="0"/>
                          <a:cs typeface="Calibri" charset="0"/>
                        </a:rPr>
                        <a:t>8</a:t>
                      </a:r>
                    </a:p>
                  </a:txBody>
                  <a:tcPr marL="68400" marR="68400" marT="13104"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62118">
                <a:tc>
                  <a:txBody>
                    <a:body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de-DE" sz="600" b="0" i="0" u="none" strike="noStrike" cap="none" normalizeH="0" baseline="0">
                        <a:ln>
                          <a:noFill/>
                        </a:ln>
                        <a:solidFill>
                          <a:srgbClr val="000000"/>
                        </a:solidFill>
                        <a:effectLst/>
                        <a:latin typeface="Arial" charset="0"/>
                        <a:ea typeface="Calibri" charset="0"/>
                        <a:cs typeface="Calibri" charset="0"/>
                      </a:endParaRPr>
                    </a:p>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6000" b="0" i="0" u="none" strike="noStrike" cap="none" normalizeH="0" baseline="0">
                          <a:ln>
                            <a:noFill/>
                          </a:ln>
                          <a:solidFill>
                            <a:srgbClr val="000000"/>
                          </a:solidFill>
                          <a:effectLst/>
                          <a:latin typeface="Arial" charset="0"/>
                          <a:ea typeface="Calibri" charset="0"/>
                          <a:cs typeface="Calibri" charset="0"/>
                        </a:rPr>
                        <a:t>7</a:t>
                      </a:r>
                    </a:p>
                  </a:txBody>
                  <a:tcPr marL="68400" marR="68400" marT="13104"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de-DE" sz="600" b="0" i="0" u="none" strike="noStrike" cap="none" normalizeH="0" baseline="0">
                        <a:ln>
                          <a:noFill/>
                        </a:ln>
                        <a:solidFill>
                          <a:srgbClr val="000000"/>
                        </a:solidFill>
                        <a:effectLst/>
                        <a:latin typeface="Arial" charset="0"/>
                        <a:ea typeface="Calibri" charset="0"/>
                        <a:cs typeface="Calibri" charset="0"/>
                      </a:endParaRPr>
                    </a:p>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6000" b="0" i="0" u="none" strike="noStrike" cap="none" normalizeH="0" baseline="0">
                          <a:ln>
                            <a:noFill/>
                          </a:ln>
                          <a:solidFill>
                            <a:srgbClr val="000000"/>
                          </a:solidFill>
                          <a:effectLst/>
                          <a:latin typeface="Arial" charset="0"/>
                          <a:ea typeface="Calibri" charset="0"/>
                          <a:cs typeface="Calibri" charset="0"/>
                        </a:rPr>
                        <a:t>13</a:t>
                      </a:r>
                    </a:p>
                  </a:txBody>
                  <a:tcPr marL="68400" marR="68400" marT="13104"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de-DE" sz="600" b="0" i="0" u="none" strike="noStrike" cap="none" normalizeH="0" baseline="0" dirty="0">
                        <a:ln>
                          <a:noFill/>
                        </a:ln>
                        <a:solidFill>
                          <a:srgbClr val="000000"/>
                        </a:solidFill>
                        <a:effectLst/>
                        <a:latin typeface="Arial" charset="0"/>
                        <a:ea typeface="Calibri" charset="0"/>
                        <a:cs typeface="Calibri" charset="0"/>
                      </a:endParaRPr>
                    </a:p>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6000" b="0" i="0" u="none" strike="noStrike" cap="none" normalizeH="0" baseline="0" dirty="0">
                          <a:ln>
                            <a:noFill/>
                          </a:ln>
                          <a:solidFill>
                            <a:srgbClr val="000000"/>
                          </a:solidFill>
                          <a:effectLst/>
                          <a:latin typeface="Arial" charset="0"/>
                          <a:ea typeface="Calibri" charset="0"/>
                          <a:cs typeface="Calibri" charset="0"/>
                        </a:rPr>
                        <a:t>14</a:t>
                      </a:r>
                    </a:p>
                  </a:txBody>
                  <a:tcPr marL="68400" marR="68400" marT="13104"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de-DE" sz="600" b="0" i="0" u="none" strike="noStrike" cap="none" normalizeH="0" baseline="0">
                        <a:ln>
                          <a:noFill/>
                        </a:ln>
                        <a:solidFill>
                          <a:srgbClr val="000000"/>
                        </a:solidFill>
                        <a:effectLst/>
                        <a:latin typeface="Arial" charset="0"/>
                        <a:ea typeface="Calibri" charset="0"/>
                        <a:cs typeface="Calibri" charset="0"/>
                      </a:endParaRPr>
                    </a:p>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6000" b="0" i="0" u="none" strike="noStrike" cap="none" normalizeH="0" baseline="0">
                          <a:ln>
                            <a:noFill/>
                          </a:ln>
                          <a:solidFill>
                            <a:srgbClr val="000000"/>
                          </a:solidFill>
                          <a:effectLst/>
                          <a:latin typeface="Arial" charset="0"/>
                          <a:ea typeface="Calibri" charset="0"/>
                          <a:cs typeface="Calibri" charset="0"/>
                        </a:rPr>
                        <a:t>6</a:t>
                      </a:r>
                    </a:p>
                  </a:txBody>
                  <a:tcPr marL="68400" marR="68400" marT="13104"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62118">
                <a:tc>
                  <a:txBody>
                    <a:body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de-DE" sz="600" b="0" i="0" u="none" strike="noStrike" cap="none" normalizeH="0" baseline="0">
                        <a:ln>
                          <a:noFill/>
                        </a:ln>
                        <a:solidFill>
                          <a:srgbClr val="000000"/>
                        </a:solidFill>
                        <a:effectLst/>
                        <a:latin typeface="Arial" charset="0"/>
                        <a:ea typeface="Calibri" charset="0"/>
                        <a:cs typeface="Calibri" charset="0"/>
                      </a:endParaRPr>
                    </a:p>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6000" b="0" i="0" u="none" strike="noStrike" cap="none" normalizeH="0" baseline="0">
                          <a:ln>
                            <a:noFill/>
                          </a:ln>
                          <a:solidFill>
                            <a:srgbClr val="000000"/>
                          </a:solidFill>
                          <a:effectLst/>
                          <a:latin typeface="Arial" charset="0"/>
                          <a:ea typeface="Calibri" charset="0"/>
                          <a:cs typeface="Calibri" charset="0"/>
                        </a:rPr>
                        <a:t>3</a:t>
                      </a:r>
                    </a:p>
                  </a:txBody>
                  <a:tcPr marL="68400" marR="68400" marT="13104"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de-DE" sz="600" b="0" i="0" u="none" strike="noStrike" cap="none" normalizeH="0" baseline="0" dirty="0">
                        <a:ln>
                          <a:noFill/>
                        </a:ln>
                        <a:solidFill>
                          <a:srgbClr val="000000"/>
                        </a:solidFill>
                        <a:effectLst/>
                        <a:latin typeface="Arial" charset="0"/>
                        <a:ea typeface="Calibri" charset="0"/>
                        <a:cs typeface="Calibri" charset="0"/>
                      </a:endParaRPr>
                    </a:p>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6000" b="0" i="0" u="none" strike="noStrike" cap="none" normalizeH="0" baseline="0" dirty="0">
                          <a:ln>
                            <a:noFill/>
                          </a:ln>
                          <a:solidFill>
                            <a:srgbClr val="000000"/>
                          </a:solidFill>
                          <a:effectLst/>
                          <a:latin typeface="Arial" charset="0"/>
                          <a:ea typeface="Calibri" charset="0"/>
                          <a:cs typeface="Calibri" charset="0"/>
                        </a:rPr>
                        <a:t>17</a:t>
                      </a:r>
                    </a:p>
                  </a:txBody>
                  <a:tcPr marL="68400" marR="68400" marT="13104"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de-DE" sz="600" b="0" i="0" u="none" strike="noStrike" cap="none" normalizeH="0" baseline="0">
                        <a:ln>
                          <a:noFill/>
                        </a:ln>
                        <a:solidFill>
                          <a:srgbClr val="000000"/>
                        </a:solidFill>
                        <a:effectLst/>
                        <a:latin typeface="Arial" charset="0"/>
                        <a:ea typeface="Calibri" charset="0"/>
                        <a:cs typeface="Calibri" charset="0"/>
                      </a:endParaRPr>
                    </a:p>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6000" b="0" i="0" u="none" strike="noStrike" cap="none" normalizeH="0" baseline="0">
                          <a:ln>
                            <a:noFill/>
                          </a:ln>
                          <a:solidFill>
                            <a:srgbClr val="000000"/>
                          </a:solidFill>
                          <a:effectLst/>
                          <a:latin typeface="Arial" charset="0"/>
                          <a:ea typeface="Calibri" charset="0"/>
                          <a:cs typeface="Calibri" charset="0"/>
                        </a:rPr>
                        <a:t>16</a:t>
                      </a:r>
                    </a:p>
                  </a:txBody>
                  <a:tcPr marL="68400" marR="68400" marT="13104"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de-DE" sz="600" b="0" i="0" u="none" strike="noStrike" cap="none" normalizeH="0" baseline="0" dirty="0">
                        <a:ln>
                          <a:noFill/>
                        </a:ln>
                        <a:solidFill>
                          <a:srgbClr val="000000"/>
                        </a:solidFill>
                        <a:effectLst/>
                        <a:latin typeface="Arial" charset="0"/>
                        <a:ea typeface="Calibri" charset="0"/>
                        <a:cs typeface="Calibri" charset="0"/>
                      </a:endParaRPr>
                    </a:p>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de-DE" sz="6000" b="0" i="0" u="none" strike="noStrike" cap="none" normalizeH="0" baseline="0" dirty="0">
                          <a:ln>
                            <a:noFill/>
                          </a:ln>
                          <a:solidFill>
                            <a:srgbClr val="000000"/>
                          </a:solidFill>
                          <a:effectLst/>
                          <a:latin typeface="Arial" charset="0"/>
                          <a:ea typeface="Calibri" charset="0"/>
                          <a:cs typeface="Calibri" charset="0"/>
                        </a:rPr>
                        <a:t>4</a:t>
                      </a:r>
                    </a:p>
                  </a:txBody>
                  <a:tcPr marL="68400" marR="68400" marT="13104" marB="0"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Rechteck 3"/>
          <p:cNvSpPr/>
          <p:nvPr/>
        </p:nvSpPr>
        <p:spPr>
          <a:xfrm>
            <a:off x="107504" y="5445224"/>
            <a:ext cx="2016224" cy="10081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sz="1400" dirty="0"/>
              <a:t>entnommen aus: KIRA – Diagnostische Interviews   </a:t>
            </a:r>
          </a:p>
        </p:txBody>
      </p:sp>
    </p:spTree>
    <p:extLst>
      <p:ext uri="{BB962C8B-B14F-4D97-AF65-F5344CB8AC3E}">
        <p14:creationId xmlns:p14="http://schemas.microsoft.com/office/powerpoint/2010/main" val="117903384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DE" dirty="0"/>
              <a:t>Ein kleiner Exkurs: Was ist „Mathematik“?</a:t>
            </a:r>
          </a:p>
        </p:txBody>
      </p:sp>
      <p:sp>
        <p:nvSpPr>
          <p:cNvPr id="3" name="Inhaltsplatzhalter 2"/>
          <p:cNvSpPr>
            <a:spLocks noGrp="1"/>
          </p:cNvSpPr>
          <p:nvPr>
            <p:ph type="subTitle" idx="1"/>
          </p:nvPr>
        </p:nvSpPr>
        <p:spPr/>
        <p:txBody>
          <a:bodyPr>
            <a:noAutofit/>
          </a:bodyPr>
          <a:lstStyle/>
          <a:p>
            <a:pPr marL="0" indent="0">
              <a:buNone/>
            </a:pPr>
            <a:r>
              <a:rPr lang="de-DE" sz="2200" dirty="0"/>
              <a:t>Die Selbsterfahrungsaktivität zeigt einige </a:t>
            </a:r>
            <a:r>
              <a:rPr lang="de-DE" sz="2200" i="1" dirty="0"/>
              <a:t>charakteristische Eigenschaften </a:t>
            </a:r>
            <a:r>
              <a:rPr lang="de-DE" sz="2200" dirty="0"/>
              <a:t>der Mathematik/ des mathematischen </a:t>
            </a:r>
            <a:r>
              <a:rPr lang="de-DE" sz="2200" dirty="0" err="1"/>
              <a:t>Tätigseins</a:t>
            </a:r>
            <a:r>
              <a:rPr lang="de-DE" sz="2200" dirty="0"/>
              <a:t> auf: </a:t>
            </a:r>
          </a:p>
          <a:p>
            <a:pPr marL="342900" indent="-342900">
              <a:buFont typeface="Arial" panose="020B0604020202020204" pitchFamily="34" charset="0"/>
              <a:buChar char="•"/>
            </a:pPr>
            <a:r>
              <a:rPr lang="de-DE" sz="2200" dirty="0"/>
              <a:t>Oftmals ist der Weg zur Lösung nicht bekannt, </a:t>
            </a:r>
            <a:br>
              <a:rPr lang="de-DE" sz="2200" dirty="0"/>
            </a:br>
            <a:r>
              <a:rPr lang="de-DE" sz="2200" dirty="0"/>
              <a:t>es gilt vielmehr, einen sinnvollen Lösungsweg zu finden.</a:t>
            </a:r>
          </a:p>
          <a:p>
            <a:pPr marL="342900" indent="-342900">
              <a:buFont typeface="Arial" panose="020B0604020202020204" pitchFamily="34" charset="0"/>
              <a:buChar char="•"/>
            </a:pPr>
            <a:r>
              <a:rPr lang="de-DE" sz="2200" dirty="0"/>
              <a:t>Es gibt verschiedene Lösungswege.</a:t>
            </a:r>
          </a:p>
          <a:p>
            <a:pPr marL="342900" indent="-342900">
              <a:buFont typeface="Arial" panose="020B0604020202020204" pitchFamily="34" charset="0"/>
              <a:buChar char="•"/>
            </a:pPr>
            <a:r>
              <a:rPr lang="de-DE" sz="2200" dirty="0"/>
              <a:t>Es geht um das Entdecken und Ausnutzen von Mustern und Strukturen.</a:t>
            </a:r>
          </a:p>
          <a:p>
            <a:pPr marL="342900" indent="-342900">
              <a:buFont typeface="Arial" panose="020B0604020202020204" pitchFamily="34" charset="0"/>
              <a:buChar char="•"/>
            </a:pPr>
            <a:r>
              <a:rPr lang="de-DE" sz="2200" dirty="0"/>
              <a:t>Es geht um das Verstehen, nicht darum, etwas zu glauben; </a:t>
            </a:r>
            <a:br>
              <a:rPr lang="de-DE" sz="2200" dirty="0"/>
            </a:br>
            <a:r>
              <a:rPr lang="de-DE" sz="2200" dirty="0"/>
              <a:t>dazu sind insbesondere auch der Blick auf Muster und Strukturen und das mathematische „</a:t>
            </a:r>
            <a:r>
              <a:rPr lang="de-DE" sz="2200" dirty="0" err="1"/>
              <a:t>Tätigsein</a:t>
            </a:r>
            <a:r>
              <a:rPr lang="de-DE" sz="2200" dirty="0"/>
              <a:t>“ bedeutsam.</a:t>
            </a:r>
          </a:p>
          <a:p>
            <a:endParaRPr lang="de-DE" sz="2200" dirty="0"/>
          </a:p>
          <a:p>
            <a:endParaRPr lang="de-DE" sz="2200" dirty="0"/>
          </a:p>
          <a:p>
            <a:pPr marL="0" indent="0" algn="r">
              <a:buNone/>
            </a:pPr>
            <a:endParaRPr lang="de-DE" sz="2200" dirty="0">
              <a:solidFill>
                <a:srgbClr val="FF0000"/>
              </a:solidFill>
            </a:endParaRPr>
          </a:p>
          <a:p>
            <a:pPr algn="r"/>
            <a:endParaRPr lang="de-DE" sz="2200" dirty="0"/>
          </a:p>
        </p:txBody>
      </p:sp>
      <p:sp>
        <p:nvSpPr>
          <p:cNvPr id="4" name="Foliennummernplatzhalter 3">
            <a:extLst>
              <a:ext uri="{FF2B5EF4-FFF2-40B4-BE49-F238E27FC236}">
                <a16:creationId xmlns:a16="http://schemas.microsoft.com/office/drawing/2014/main" id="{89F3FFC4-138E-B240-A908-4596BFE9F5DC}"/>
              </a:ext>
            </a:extLst>
          </p:cNvPr>
          <p:cNvSpPr>
            <a:spLocks noGrp="1"/>
          </p:cNvSpPr>
          <p:nvPr>
            <p:ph type="sldNum" sz="quarter" idx="10"/>
          </p:nvPr>
        </p:nvSpPr>
        <p:spPr/>
        <p:txBody>
          <a:bodyPr/>
          <a:lstStyle/>
          <a:p>
            <a:fld id="{E8E921F3-6CCC-BD4B-8F9D-83EF93B03ECC}" type="slidenum">
              <a:rPr lang="de-DE" smtClean="0"/>
              <a:pPr/>
              <a:t>15</a:t>
            </a:fld>
            <a:endParaRPr lang="de-DE" dirty="0"/>
          </a:p>
        </p:txBody>
      </p:sp>
      <p:sp>
        <p:nvSpPr>
          <p:cNvPr id="5" name="Rechteck 4">
            <a:extLst>
              <a:ext uri="{FF2B5EF4-FFF2-40B4-BE49-F238E27FC236}">
                <a16:creationId xmlns:a16="http://schemas.microsoft.com/office/drawing/2014/main" id="{40BFFCEC-1D4D-D749-95B2-E49F9AA10238}"/>
              </a:ext>
            </a:extLst>
          </p:cNvPr>
          <p:cNvSpPr/>
          <p:nvPr/>
        </p:nvSpPr>
        <p:spPr>
          <a:xfrm rot="21432314">
            <a:off x="5151119" y="5371544"/>
            <a:ext cx="3439617" cy="646331"/>
          </a:xfrm>
          <a:prstGeom prst="rect">
            <a:avLst/>
          </a:prstGeom>
          <a:solidFill>
            <a:srgbClr val="92D050"/>
          </a:solidFill>
          <a:effectLst>
            <a:outerShdw blurRad="50800" dist="38100" dir="2700000" algn="tl" rotWithShape="0">
              <a:prstClr val="black">
                <a:alpha val="40000"/>
              </a:prstClr>
            </a:outerShdw>
          </a:effectLst>
        </p:spPr>
        <p:txBody>
          <a:bodyPr wrap="square" rtlCol="0" anchor="ctr">
            <a:spAutoFit/>
          </a:bodyPr>
          <a:lstStyle/>
          <a:p>
            <a:pPr marL="0" indent="0" algn="ctr">
              <a:buNone/>
            </a:pPr>
            <a:r>
              <a:rPr lang="de-DE" sz="1800" dirty="0">
                <a:latin typeface="Calibri"/>
                <a:cs typeface="Calibri"/>
              </a:rPr>
              <a:t>Das muss das Buch/</a:t>
            </a:r>
            <a:br>
              <a:rPr lang="de-DE" sz="1800" dirty="0">
                <a:latin typeface="Calibri"/>
                <a:cs typeface="Calibri"/>
              </a:rPr>
            </a:br>
            <a:r>
              <a:rPr lang="de-DE" sz="1800" dirty="0">
                <a:latin typeface="Calibri"/>
                <a:cs typeface="Calibri"/>
              </a:rPr>
              <a:t>der Unterricht natürlich zulassen!</a:t>
            </a:r>
          </a:p>
        </p:txBody>
      </p:sp>
    </p:spTree>
    <p:extLst>
      <p:ext uri="{BB962C8B-B14F-4D97-AF65-F5344CB8AC3E}">
        <p14:creationId xmlns:p14="http://schemas.microsoft.com/office/powerpoint/2010/main" val="32896863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DE" altLang="de-DE" dirty="0">
                <a:latin typeface="Arial" panose="020B0604020202020204" pitchFamily="34" charset="0"/>
                <a:cs typeface="Arial" panose="020B0604020202020204" pitchFamily="34" charset="0"/>
              </a:rPr>
              <a:t>Mathematik...</a:t>
            </a:r>
            <a:endParaRPr lang="de-DE" sz="3200" dirty="0">
              <a:latin typeface="Arial" panose="020B0604020202020204" pitchFamily="34" charset="0"/>
              <a:cs typeface="Arial" panose="020B0604020202020204" pitchFamily="34" charset="0"/>
            </a:endParaRPr>
          </a:p>
        </p:txBody>
      </p:sp>
      <p:sp>
        <p:nvSpPr>
          <p:cNvPr id="3" name="Inhaltsplatzhalter 2"/>
          <p:cNvSpPr>
            <a:spLocks noGrp="1"/>
          </p:cNvSpPr>
          <p:nvPr>
            <p:ph type="subTitle" idx="1"/>
          </p:nvPr>
        </p:nvSpPr>
        <p:spPr/>
        <p:txBody>
          <a:bodyPr>
            <a:normAutofit fontScale="85000" lnSpcReduction="20000"/>
          </a:bodyPr>
          <a:lstStyle/>
          <a:p>
            <a:pPr marL="0" indent="0">
              <a:buNone/>
            </a:pPr>
            <a:r>
              <a:rPr lang="de-DE" dirty="0"/>
              <a:t>…als Wissenschaft von den Mustern</a:t>
            </a:r>
          </a:p>
          <a:p>
            <a:pPr marL="0" indent="0">
              <a:buNone/>
            </a:pPr>
            <a:endParaRPr lang="de-DE" dirty="0"/>
          </a:p>
          <a:p>
            <a:pPr marL="0" indent="0">
              <a:buNone/>
            </a:pPr>
            <a:r>
              <a:rPr lang="de-DE" dirty="0"/>
              <a:t>„In den letzten zwanzig Jahren ist eine Definition von Mathematik aufgekommen, der wohl die meisten heutigen Mathematiker zustimmen würden: </a:t>
            </a:r>
            <a:br>
              <a:rPr lang="de-DE" dirty="0"/>
            </a:br>
            <a:r>
              <a:rPr lang="de-DE" b="1" dirty="0">
                <a:solidFill>
                  <a:srgbClr val="327A87"/>
                </a:solidFill>
              </a:rPr>
              <a:t>Mathematik ist die Wissenschaft von den Mustern</a:t>
            </a:r>
            <a:r>
              <a:rPr lang="de-DE" dirty="0"/>
              <a:t>. </a:t>
            </a:r>
          </a:p>
          <a:p>
            <a:pPr marL="0" indent="0">
              <a:buNone/>
            </a:pPr>
            <a:endParaRPr lang="de-DE" dirty="0"/>
          </a:p>
          <a:p>
            <a:pPr marL="0" indent="0">
              <a:buNone/>
            </a:pPr>
            <a:r>
              <a:rPr lang="de-DE" dirty="0"/>
              <a:t>Der Mathematiker untersucht abstrakte „Muster“ – Zahlenmuster, Formenmuster, Bewegungsmuster, Verhaltensmuster und so weiter. </a:t>
            </a:r>
          </a:p>
          <a:p>
            <a:pPr marL="0" indent="0">
              <a:buNone/>
            </a:pPr>
            <a:endParaRPr lang="de-DE" dirty="0"/>
          </a:p>
          <a:p>
            <a:pPr marL="0" indent="0">
              <a:buNone/>
            </a:pPr>
            <a:r>
              <a:rPr lang="de-DE" dirty="0"/>
              <a:t>Solche Muster sind entweder wirkliche oder vorgestellte, sichtbare oder gedachte, statische oder dynamische, qualitative oder quantitative, auf Nutzen ausgerichtete oder bloß spielerischem Interesse entspringende.“ </a:t>
            </a:r>
          </a:p>
          <a:p>
            <a:pPr marL="0" indent="0" algn="r">
              <a:buNone/>
            </a:pPr>
            <a:r>
              <a:rPr lang="de-DE" sz="1600" dirty="0"/>
              <a:t>(</a:t>
            </a:r>
            <a:r>
              <a:rPr lang="de-DE" sz="1600" dirty="0" err="1"/>
              <a:t>Devlin</a:t>
            </a:r>
            <a:r>
              <a:rPr lang="de-DE" sz="1600" dirty="0"/>
              <a:t> 1988, S. 3f.)</a:t>
            </a:r>
          </a:p>
        </p:txBody>
      </p:sp>
      <p:sp>
        <p:nvSpPr>
          <p:cNvPr id="7" name="Foliennummernplatzhalter 2">
            <a:extLst>
              <a:ext uri="{FF2B5EF4-FFF2-40B4-BE49-F238E27FC236}">
                <a16:creationId xmlns:a16="http://schemas.microsoft.com/office/drawing/2014/main" id="{9155D898-6660-7C49-A72F-1BD12F714587}"/>
              </a:ext>
            </a:extLst>
          </p:cNvPr>
          <p:cNvSpPr txBox="1">
            <a:spLocks/>
          </p:cNvSpPr>
          <p:nvPr/>
        </p:nvSpPr>
        <p:spPr>
          <a:xfrm>
            <a:off x="7086600" y="6455256"/>
            <a:ext cx="2057400" cy="365125"/>
          </a:xfrm>
          <a:prstGeom prst="rect">
            <a:avLst/>
          </a:prstGeom>
        </p:spPr>
        <p:txBody>
          <a:bodyPr vert="horz" lIns="91440" tIns="45720" rIns="91440" bIns="45720" rtlCol="0" anchor="ctr"/>
          <a:lstStyle>
            <a:defPPr>
              <a:defRPr lang="de-DE"/>
            </a:defPPr>
            <a:lvl1pPr algn="r">
              <a:defRPr sz="1600">
                <a:solidFill>
                  <a:schemeClr val="tx1">
                    <a:lumMod val="95000"/>
                    <a:lumOff val="5000"/>
                  </a:schemeClr>
                </a:solidFill>
                <a:latin typeface="Calibri" panose="020F0502020204030204" pitchFamily="34" charset="0"/>
                <a:cs typeface="Calibri" panose="020F0502020204030204" pitchFamily="34"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fld id="{E8E921F3-6CCC-BD4B-8F9D-83EF93B03ECC}" type="slidenum">
              <a:rPr lang="de-DE"/>
              <a:pPr/>
              <a:t>16</a:t>
            </a:fld>
            <a:endParaRPr lang="de-DE" dirty="0"/>
          </a:p>
        </p:txBody>
      </p:sp>
    </p:spTree>
    <p:extLst>
      <p:ext uri="{BB962C8B-B14F-4D97-AF65-F5344CB8AC3E}">
        <p14:creationId xmlns:p14="http://schemas.microsoft.com/office/powerpoint/2010/main" val="314396427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DE" altLang="de-DE" dirty="0">
                <a:latin typeface="Calibri" pitchFamily="34" charset="0"/>
                <a:cs typeface="Calibri" pitchFamily="34" charset="0"/>
              </a:rPr>
              <a:t>Mathematik...</a:t>
            </a:r>
            <a:endParaRPr lang="de-DE" dirty="0"/>
          </a:p>
        </p:txBody>
      </p:sp>
      <p:sp>
        <p:nvSpPr>
          <p:cNvPr id="3" name="Inhaltsplatzhalter 2"/>
          <p:cNvSpPr>
            <a:spLocks noGrp="1"/>
          </p:cNvSpPr>
          <p:nvPr>
            <p:ph type="subTitle" idx="1"/>
          </p:nvPr>
        </p:nvSpPr>
        <p:spPr/>
        <p:txBody>
          <a:bodyPr>
            <a:normAutofit fontScale="77500" lnSpcReduction="20000"/>
          </a:bodyPr>
          <a:lstStyle/>
          <a:p>
            <a:r>
              <a:rPr lang="de-DE" dirty="0"/>
              <a:t>… als Tätigkeit</a:t>
            </a:r>
          </a:p>
          <a:p>
            <a:endParaRPr lang="de-DE" dirty="0"/>
          </a:p>
          <a:p>
            <a:r>
              <a:rPr lang="de-DE" dirty="0"/>
              <a:t>„Mathematik ist keine Menge von Wissen. Mathematik ist eine Tätigkeit, eine Verhaltensweise, eine Geistesverfassung. [...]</a:t>
            </a:r>
          </a:p>
          <a:p>
            <a:endParaRPr lang="de-DE" dirty="0"/>
          </a:p>
          <a:p>
            <a:r>
              <a:rPr lang="de-DE" dirty="0"/>
              <a:t>Immer gilt: Der Schüler erwirbt Mathematik als Geistesverfassung nur über Vertrauen auf seine eigenen Erfahrungen und seinen eigenen Verstand. Viele Schüler haben im Mathematikunterricht erfahren, dass sie mit ihrem Verstand nichts anfangen können, dass es ihnen am rechten Verstand fehlt, dass der Lehrer und das Buch doch alles besser wissen, als sie es sich selbst ausdenken können. [...]</a:t>
            </a:r>
          </a:p>
          <a:p>
            <a:endParaRPr lang="de-DE" dirty="0"/>
          </a:p>
          <a:p>
            <a:r>
              <a:rPr lang="de-DE" dirty="0"/>
              <a:t>Eine Geisteshaltung lernt man aber nicht, indem einer einem schnell erzählt, wie er sich zu benehmen hat. Man lernt sie im Tätigkeitsein, indem man Probleme löst, allein oder in seiner Gruppe – Probleme, in denen Mathematik steckt.“</a:t>
            </a:r>
          </a:p>
          <a:p>
            <a:pPr marL="0" indent="0" algn="r">
              <a:buNone/>
            </a:pPr>
            <a:r>
              <a:rPr lang="de-DE" sz="1600" dirty="0"/>
              <a:t>(Freudenthal 1982)</a:t>
            </a:r>
          </a:p>
        </p:txBody>
      </p:sp>
      <p:sp>
        <p:nvSpPr>
          <p:cNvPr id="10" name="Foliennummernplatzhalter 2">
            <a:extLst>
              <a:ext uri="{FF2B5EF4-FFF2-40B4-BE49-F238E27FC236}">
                <a16:creationId xmlns:a16="http://schemas.microsoft.com/office/drawing/2014/main" id="{6FDEC91C-4C15-CA47-8702-80505579CBCE}"/>
              </a:ext>
            </a:extLst>
          </p:cNvPr>
          <p:cNvSpPr txBox="1">
            <a:spLocks/>
          </p:cNvSpPr>
          <p:nvPr/>
        </p:nvSpPr>
        <p:spPr>
          <a:xfrm>
            <a:off x="7086600" y="6455256"/>
            <a:ext cx="2057400" cy="365125"/>
          </a:xfrm>
          <a:prstGeom prst="rect">
            <a:avLst/>
          </a:prstGeom>
        </p:spPr>
        <p:txBody>
          <a:bodyPr vert="horz" lIns="91440" tIns="45720" rIns="91440" bIns="45720" rtlCol="0" anchor="ctr"/>
          <a:lstStyle>
            <a:defPPr>
              <a:defRPr lang="de-DE"/>
            </a:defPPr>
            <a:lvl1pPr algn="r">
              <a:defRPr sz="1600">
                <a:solidFill>
                  <a:schemeClr val="tx1">
                    <a:lumMod val="95000"/>
                    <a:lumOff val="5000"/>
                  </a:schemeClr>
                </a:solidFill>
                <a:latin typeface="Calibri" panose="020F0502020204030204" pitchFamily="34" charset="0"/>
                <a:cs typeface="Calibri" panose="020F0502020204030204" pitchFamily="34"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fld id="{E8E921F3-6CCC-BD4B-8F9D-83EF93B03ECC}" type="slidenum">
              <a:rPr lang="de-DE"/>
              <a:pPr/>
              <a:t>17</a:t>
            </a:fld>
            <a:endParaRPr lang="de-DE" dirty="0"/>
          </a:p>
        </p:txBody>
      </p:sp>
    </p:spTree>
    <p:extLst>
      <p:ext uri="{BB962C8B-B14F-4D97-AF65-F5344CB8AC3E}">
        <p14:creationId xmlns:p14="http://schemas.microsoft.com/office/powerpoint/2010/main" val="160230027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A81FF87-C7BB-8844-A38D-3A0F13489260}"/>
              </a:ext>
            </a:extLst>
          </p:cNvPr>
          <p:cNvSpPr>
            <a:spLocks noGrp="1"/>
          </p:cNvSpPr>
          <p:nvPr>
            <p:ph type="ctrTitle"/>
          </p:nvPr>
        </p:nvSpPr>
        <p:spPr>
          <a:xfrm>
            <a:off x="914400" y="152400"/>
            <a:ext cx="8229600" cy="609600"/>
          </a:xfrm>
        </p:spPr>
        <p:txBody>
          <a:bodyPr>
            <a:normAutofit/>
          </a:bodyPr>
          <a:lstStyle/>
          <a:p>
            <a:r>
              <a:rPr lang="de-DE" sz="2400" dirty="0"/>
              <a:t>1. Allgemein gültige Kriterien für ein Mathematikschulbuch</a:t>
            </a:r>
          </a:p>
        </p:txBody>
      </p:sp>
      <p:sp>
        <p:nvSpPr>
          <p:cNvPr id="2" name="Inhaltsplatzhalter 1">
            <a:extLst>
              <a:ext uri="{FF2B5EF4-FFF2-40B4-BE49-F238E27FC236}">
                <a16:creationId xmlns:a16="http://schemas.microsoft.com/office/drawing/2014/main" id="{06A2EB0E-A056-1245-9137-9C4CD1E77D49}"/>
              </a:ext>
            </a:extLst>
          </p:cNvPr>
          <p:cNvSpPr>
            <a:spLocks noGrp="1"/>
          </p:cNvSpPr>
          <p:nvPr>
            <p:ph type="subTitle" idx="1"/>
          </p:nvPr>
        </p:nvSpPr>
        <p:spPr/>
        <p:txBody>
          <a:bodyPr>
            <a:normAutofit fontScale="62500" lnSpcReduction="20000"/>
          </a:bodyPr>
          <a:lstStyle/>
          <a:p>
            <a:pPr marL="457200" indent="-457200">
              <a:buFont typeface="+mj-lt"/>
              <a:buAutoNum type="arabicPeriod"/>
            </a:pPr>
            <a:r>
              <a:rPr lang="de-DE" sz="3400" dirty="0"/>
              <a:t>Übersichtliche Gestaltung</a:t>
            </a:r>
          </a:p>
          <a:p>
            <a:pPr marL="457200" indent="-457200">
              <a:buFont typeface="+mj-lt"/>
              <a:buAutoNum type="arabicPeriod"/>
            </a:pPr>
            <a:r>
              <a:rPr lang="de-DE" sz="3400" dirty="0"/>
              <a:t>Ansprechende, instruktive Bilder und grafische Darstellungen</a:t>
            </a:r>
          </a:p>
          <a:p>
            <a:pPr marL="457200" indent="-457200">
              <a:buFont typeface="+mj-lt"/>
              <a:buAutoNum type="arabicPeriod"/>
            </a:pPr>
            <a:r>
              <a:rPr lang="de-DE" sz="3400" dirty="0"/>
              <a:t>Verständliche Sprache und sachangemessene Veranschaulichungen</a:t>
            </a:r>
          </a:p>
          <a:p>
            <a:pPr marL="457200" indent="-457200">
              <a:buFont typeface="+mj-lt"/>
              <a:buAutoNum type="arabicPeriod"/>
            </a:pPr>
            <a:r>
              <a:rPr lang="de-DE" sz="3400" dirty="0"/>
              <a:t>Vielfältige Bezüge zu anderen Bereichen des Unterrichts </a:t>
            </a:r>
            <a:br>
              <a:rPr lang="de-DE" sz="3400" dirty="0"/>
            </a:br>
            <a:r>
              <a:rPr lang="de-DE" sz="3400" dirty="0"/>
              <a:t>und der Umwelt der Kinder</a:t>
            </a:r>
          </a:p>
          <a:p>
            <a:pPr marL="457200" indent="-457200">
              <a:buFont typeface="+mj-lt"/>
              <a:buAutoNum type="arabicPeriod"/>
            </a:pPr>
            <a:r>
              <a:rPr lang="de-DE" sz="3400" dirty="0"/>
              <a:t>Spielerische Aktivitäten</a:t>
            </a:r>
          </a:p>
          <a:p>
            <a:pPr marL="457200" indent="-457200">
              <a:buFont typeface="+mj-lt"/>
              <a:buAutoNum type="arabicPeriod"/>
            </a:pPr>
            <a:r>
              <a:rPr lang="de-DE" sz="3400" dirty="0"/>
              <a:t>Mehr als ein Lösungsmodell bei komplexeren Aufgabentypen</a:t>
            </a:r>
          </a:p>
          <a:p>
            <a:pPr marL="457200" indent="-457200">
              <a:buFont typeface="+mj-lt"/>
              <a:buAutoNum type="arabicPeriod"/>
            </a:pPr>
            <a:r>
              <a:rPr lang="de-DE" sz="3400" dirty="0"/>
              <a:t>Möglichkeiten zum selbstständigen Arbeiten</a:t>
            </a:r>
          </a:p>
          <a:p>
            <a:pPr marL="457200" indent="-457200">
              <a:buFont typeface="+mj-lt"/>
              <a:buAutoNum type="arabicPeriod"/>
            </a:pPr>
            <a:r>
              <a:rPr lang="de-DE" sz="3400" dirty="0"/>
              <a:t>Angebote zur Differenzierung</a:t>
            </a:r>
          </a:p>
          <a:p>
            <a:pPr marL="457200" indent="-457200">
              <a:buFont typeface="+mj-lt"/>
              <a:buAutoNum type="arabicPeriod"/>
            </a:pPr>
            <a:r>
              <a:rPr lang="de-DE" sz="3400" dirty="0"/>
              <a:t>Anreize zum entdeckenden Lernen</a:t>
            </a:r>
          </a:p>
          <a:p>
            <a:pPr marL="457200" indent="-457200">
              <a:buFont typeface="+mj-lt"/>
              <a:buAutoNum type="arabicPeriod"/>
            </a:pPr>
            <a:r>
              <a:rPr lang="de-DE" sz="3400" dirty="0"/>
              <a:t>Anregungen und Hilfen zur Realisierung offener Unterrichtsformen</a:t>
            </a:r>
          </a:p>
          <a:p>
            <a:pPr marL="457200" indent="-457200">
              <a:buFont typeface="+mj-lt"/>
              <a:buAutoNum type="arabicPeriod"/>
            </a:pPr>
            <a:r>
              <a:rPr lang="de-DE" sz="3400" dirty="0"/>
              <a:t>Fachbezogene Sprachförderung</a:t>
            </a:r>
          </a:p>
          <a:p>
            <a:pPr marL="457200" indent="-457200">
              <a:buFont typeface="+mj-lt"/>
              <a:buAutoNum type="arabicPeriod"/>
            </a:pPr>
            <a:r>
              <a:rPr lang="de-DE" sz="3400" dirty="0"/>
              <a:t>Anregungen zu Nutzung analoger und digitaler Medien</a:t>
            </a:r>
          </a:p>
          <a:p>
            <a:endParaRPr lang="de-DE" dirty="0"/>
          </a:p>
          <a:p>
            <a:endParaRPr lang="de-DE" dirty="0"/>
          </a:p>
        </p:txBody>
      </p:sp>
      <p:sp>
        <p:nvSpPr>
          <p:cNvPr id="5" name="Foliennummernplatzhalter 4">
            <a:extLst>
              <a:ext uri="{FF2B5EF4-FFF2-40B4-BE49-F238E27FC236}">
                <a16:creationId xmlns:a16="http://schemas.microsoft.com/office/drawing/2014/main" id="{46D60D74-FD7E-EF4B-9F93-22E972D4C001}"/>
              </a:ext>
            </a:extLst>
          </p:cNvPr>
          <p:cNvSpPr>
            <a:spLocks noGrp="1"/>
          </p:cNvSpPr>
          <p:nvPr>
            <p:ph type="sldNum" sz="quarter" idx="10"/>
          </p:nvPr>
        </p:nvSpPr>
        <p:spPr/>
        <p:txBody>
          <a:bodyPr/>
          <a:lstStyle/>
          <a:p>
            <a:fld id="{E8E921F3-6CCC-BD4B-8F9D-83EF93B03ECC}" type="slidenum">
              <a:rPr lang="de-DE" smtClean="0"/>
              <a:pPr/>
              <a:t>18</a:t>
            </a:fld>
            <a:endParaRPr lang="de-DE" dirty="0"/>
          </a:p>
        </p:txBody>
      </p:sp>
      <p:sp>
        <p:nvSpPr>
          <p:cNvPr id="4" name="Textfeld 3">
            <a:extLst>
              <a:ext uri="{FF2B5EF4-FFF2-40B4-BE49-F238E27FC236}">
                <a16:creationId xmlns:a16="http://schemas.microsoft.com/office/drawing/2014/main" id="{BFB78386-BC72-C241-9FDD-7BC001602584}"/>
              </a:ext>
            </a:extLst>
          </p:cNvPr>
          <p:cNvSpPr txBox="1">
            <a:spLocks noChangeArrowheads="1"/>
          </p:cNvSpPr>
          <p:nvPr/>
        </p:nvSpPr>
        <p:spPr bwMode="auto">
          <a:xfrm>
            <a:off x="5076056" y="6156013"/>
            <a:ext cx="38164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575"/>
              </a:spcBef>
              <a:spcAft>
                <a:spcPts val="600"/>
              </a:spcAft>
              <a:buClr>
                <a:srgbClr val="CBB98A"/>
              </a:buClr>
              <a:buFont typeface="Wingdings" pitchFamily="2" charset="2"/>
              <a:buChar char="§"/>
              <a:defRPr sz="2400">
                <a:solidFill>
                  <a:schemeClr val="tx1"/>
                </a:solidFill>
                <a:latin typeface="Calibri" pitchFamily="34" charset="0"/>
                <a:ea typeface="MS PGothic" pitchFamily="34" charset="-128"/>
                <a:cs typeface="Calibri" pitchFamily="34" charset="0"/>
              </a:defRPr>
            </a:lvl1pPr>
            <a:lvl2pPr marL="742950" indent="-285750" eaLnBrk="0" hangingPunct="0">
              <a:spcBef>
                <a:spcPct val="20000"/>
              </a:spcBef>
              <a:spcAft>
                <a:spcPts val="600"/>
              </a:spcAft>
              <a:buClr>
                <a:srgbClr val="CBB98A"/>
              </a:buClr>
              <a:buFont typeface="Wingdings" pitchFamily="2" charset="2"/>
              <a:buChar char="§"/>
              <a:defRPr sz="2000">
                <a:solidFill>
                  <a:schemeClr val="tx1"/>
                </a:solidFill>
                <a:latin typeface="Calibri" pitchFamily="34" charset="0"/>
                <a:ea typeface="MS PGothic" pitchFamily="34" charset="-128"/>
                <a:cs typeface="Calibri" pitchFamily="34" charset="0"/>
              </a:defRPr>
            </a:lvl2pPr>
            <a:lvl3pPr marL="1143000" indent="-228600" eaLnBrk="0" hangingPunct="0">
              <a:spcBef>
                <a:spcPct val="20000"/>
              </a:spcBef>
              <a:spcAft>
                <a:spcPts val="600"/>
              </a:spcAft>
              <a:buClr>
                <a:srgbClr val="CBB98A"/>
              </a:buClr>
              <a:buFont typeface="Wingdings" pitchFamily="2" charset="2"/>
              <a:buChar char="§"/>
              <a:defRPr>
                <a:solidFill>
                  <a:schemeClr val="tx1"/>
                </a:solidFill>
                <a:latin typeface="Calibri" pitchFamily="34" charset="0"/>
                <a:ea typeface="MS PGothic" pitchFamily="34" charset="-128"/>
                <a:cs typeface="Calibri" pitchFamily="34" charset="0"/>
              </a:defRPr>
            </a:lvl3pPr>
            <a:lvl4pPr marL="1600200" indent="-228600" eaLnBrk="0" hangingPunct="0">
              <a:spcBef>
                <a:spcPct val="20000"/>
              </a:spcBef>
              <a:spcAft>
                <a:spcPts val="600"/>
              </a:spcAft>
              <a:buClr>
                <a:srgbClr val="CBB98A"/>
              </a:buClr>
              <a:buFont typeface="Wingdings" pitchFamily="2" charset="2"/>
              <a:buChar char="§"/>
              <a:defRPr sz="1600">
                <a:solidFill>
                  <a:schemeClr val="tx1"/>
                </a:solidFill>
                <a:latin typeface="Calibri" pitchFamily="34" charset="0"/>
                <a:ea typeface="MS PGothic" pitchFamily="34" charset="-128"/>
                <a:cs typeface="Calibri" pitchFamily="34" charset="0"/>
              </a:defRPr>
            </a:lvl4pPr>
            <a:lvl5pPr marL="2057400" indent="-228600" eaLnBrk="0" hangingPunct="0">
              <a:spcBef>
                <a:spcPct val="20000"/>
              </a:spcBef>
              <a:spcAft>
                <a:spcPts val="600"/>
              </a:spcAft>
              <a:buClr>
                <a:srgbClr val="CBB98A"/>
              </a:buClr>
              <a:buFont typeface="Wingdings" pitchFamily="2" charset="2"/>
              <a:buChar char="§"/>
              <a:defRPr sz="1200">
                <a:solidFill>
                  <a:schemeClr val="tx1"/>
                </a:solidFill>
                <a:latin typeface="Calibri" pitchFamily="34" charset="0"/>
                <a:ea typeface="MS PGothic" pitchFamily="34" charset="-128"/>
                <a:cs typeface="Calibri" pitchFamily="34" charset="0"/>
              </a:defRPr>
            </a:lvl5pPr>
            <a:lvl6pPr marL="2514600" indent="-228600" eaLnBrk="0" fontAlgn="base" hangingPunct="0">
              <a:spcBef>
                <a:spcPct val="20000"/>
              </a:spcBef>
              <a:spcAft>
                <a:spcPts val="600"/>
              </a:spcAft>
              <a:buClr>
                <a:srgbClr val="CBB98A"/>
              </a:buClr>
              <a:buFont typeface="Wingdings" pitchFamily="2" charset="2"/>
              <a:buChar char="§"/>
              <a:defRPr sz="1200">
                <a:solidFill>
                  <a:schemeClr val="tx1"/>
                </a:solidFill>
                <a:latin typeface="Calibri" pitchFamily="34" charset="0"/>
                <a:ea typeface="MS PGothic" pitchFamily="34" charset="-128"/>
                <a:cs typeface="Calibri" pitchFamily="34" charset="0"/>
              </a:defRPr>
            </a:lvl6pPr>
            <a:lvl7pPr marL="2971800" indent="-228600" eaLnBrk="0" fontAlgn="base" hangingPunct="0">
              <a:spcBef>
                <a:spcPct val="20000"/>
              </a:spcBef>
              <a:spcAft>
                <a:spcPts val="600"/>
              </a:spcAft>
              <a:buClr>
                <a:srgbClr val="CBB98A"/>
              </a:buClr>
              <a:buFont typeface="Wingdings" pitchFamily="2" charset="2"/>
              <a:buChar char="§"/>
              <a:defRPr sz="1200">
                <a:solidFill>
                  <a:schemeClr val="tx1"/>
                </a:solidFill>
                <a:latin typeface="Calibri" pitchFamily="34" charset="0"/>
                <a:ea typeface="MS PGothic" pitchFamily="34" charset="-128"/>
                <a:cs typeface="Calibri" pitchFamily="34" charset="0"/>
              </a:defRPr>
            </a:lvl7pPr>
            <a:lvl8pPr marL="3429000" indent="-228600" eaLnBrk="0" fontAlgn="base" hangingPunct="0">
              <a:spcBef>
                <a:spcPct val="20000"/>
              </a:spcBef>
              <a:spcAft>
                <a:spcPts val="600"/>
              </a:spcAft>
              <a:buClr>
                <a:srgbClr val="CBB98A"/>
              </a:buClr>
              <a:buFont typeface="Wingdings" pitchFamily="2" charset="2"/>
              <a:buChar char="§"/>
              <a:defRPr sz="1200">
                <a:solidFill>
                  <a:schemeClr val="tx1"/>
                </a:solidFill>
                <a:latin typeface="Calibri" pitchFamily="34" charset="0"/>
                <a:ea typeface="MS PGothic" pitchFamily="34" charset="-128"/>
                <a:cs typeface="Calibri" pitchFamily="34" charset="0"/>
              </a:defRPr>
            </a:lvl8pPr>
            <a:lvl9pPr marL="3886200" indent="-228600" eaLnBrk="0" fontAlgn="base" hangingPunct="0">
              <a:spcBef>
                <a:spcPct val="20000"/>
              </a:spcBef>
              <a:spcAft>
                <a:spcPts val="600"/>
              </a:spcAft>
              <a:buClr>
                <a:srgbClr val="CBB98A"/>
              </a:buClr>
              <a:buFont typeface="Wingdings" pitchFamily="2" charset="2"/>
              <a:buChar char="§"/>
              <a:defRPr sz="1200">
                <a:solidFill>
                  <a:schemeClr val="tx1"/>
                </a:solidFill>
                <a:latin typeface="Calibri" pitchFamily="34" charset="0"/>
                <a:ea typeface="MS PGothic" pitchFamily="34" charset="-128"/>
                <a:cs typeface="Calibri" pitchFamily="34" charset="0"/>
              </a:defRPr>
            </a:lvl9pPr>
          </a:lstStyle>
          <a:p>
            <a:pPr>
              <a:spcBef>
                <a:spcPct val="0"/>
              </a:spcBef>
              <a:spcAft>
                <a:spcPct val="0"/>
              </a:spcAft>
              <a:buClrTx/>
              <a:buFontTx/>
              <a:buNone/>
            </a:pPr>
            <a:r>
              <a:rPr lang="de-DE" altLang="de-DE" sz="1400" dirty="0"/>
              <a:t>(basierend auf Heckt &amp; Sandfuchs 1993, S. 179)</a:t>
            </a:r>
          </a:p>
        </p:txBody>
      </p:sp>
    </p:spTree>
    <p:extLst>
      <p:ext uri="{BB962C8B-B14F-4D97-AF65-F5344CB8AC3E}">
        <p14:creationId xmlns:p14="http://schemas.microsoft.com/office/powerpoint/2010/main" val="40435052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500"/>
                                        <p:tgtEl>
                                          <p:spTgt spid="2">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fade">
                                      <p:cBhvr>
                                        <p:cTn id="17" dur="500"/>
                                        <p:tgtEl>
                                          <p:spTgt spid="2">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500"/>
                                        <p:tgtEl>
                                          <p:spTgt spid="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500"/>
                                        <p:tgtEl>
                                          <p:spTgt spid="2">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500"/>
                                        <p:tgtEl>
                                          <p:spTgt spid="2">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animEffect transition="in" filter="fade">
                                      <p:cBhvr>
                                        <p:cTn id="37"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A81FF87-C7BB-8844-A38D-3A0F13489260}"/>
              </a:ext>
            </a:extLst>
          </p:cNvPr>
          <p:cNvSpPr>
            <a:spLocks noGrp="1"/>
          </p:cNvSpPr>
          <p:nvPr>
            <p:ph type="ctrTitle"/>
          </p:nvPr>
        </p:nvSpPr>
        <p:spPr>
          <a:xfrm>
            <a:off x="914400" y="152400"/>
            <a:ext cx="8064849" cy="609600"/>
          </a:xfrm>
        </p:spPr>
        <p:txBody>
          <a:bodyPr>
            <a:normAutofit/>
          </a:bodyPr>
          <a:lstStyle/>
          <a:p>
            <a:r>
              <a:rPr lang="de-DE" sz="2400" dirty="0"/>
              <a:t>1. Allgemein gültige Kriterien für ein Mathematikschulbuch</a:t>
            </a:r>
          </a:p>
        </p:txBody>
      </p:sp>
      <p:sp>
        <p:nvSpPr>
          <p:cNvPr id="2" name="Foliennummernplatzhalter 1">
            <a:extLst>
              <a:ext uri="{FF2B5EF4-FFF2-40B4-BE49-F238E27FC236}">
                <a16:creationId xmlns:a16="http://schemas.microsoft.com/office/drawing/2014/main" id="{3CDAAB8E-BAA7-B547-B1BE-5EA0EDA1D8DF}"/>
              </a:ext>
            </a:extLst>
          </p:cNvPr>
          <p:cNvSpPr>
            <a:spLocks noGrp="1"/>
          </p:cNvSpPr>
          <p:nvPr>
            <p:ph type="sldNum" sz="quarter" idx="10"/>
          </p:nvPr>
        </p:nvSpPr>
        <p:spPr/>
        <p:txBody>
          <a:bodyPr/>
          <a:lstStyle/>
          <a:p>
            <a:fld id="{E8E921F3-6CCC-BD4B-8F9D-83EF93B03ECC}" type="slidenum">
              <a:rPr lang="de-DE" smtClean="0"/>
              <a:pPr/>
              <a:t>19</a:t>
            </a:fld>
            <a:endParaRPr lang="de-DE" dirty="0"/>
          </a:p>
        </p:txBody>
      </p:sp>
      <p:sp>
        <p:nvSpPr>
          <p:cNvPr id="10" name="Rechteck 9"/>
          <p:cNvSpPr/>
          <p:nvPr/>
        </p:nvSpPr>
        <p:spPr>
          <a:xfrm>
            <a:off x="755576" y="908720"/>
            <a:ext cx="8388423" cy="6124754"/>
          </a:xfrm>
          <a:prstGeom prst="rect">
            <a:avLst/>
          </a:prstGeom>
        </p:spPr>
        <p:txBody>
          <a:bodyPr wrap="square">
            <a:spAutoFit/>
          </a:bodyPr>
          <a:lstStyle/>
          <a:p>
            <a:pPr lvl="0">
              <a:defRPr/>
            </a:pPr>
            <a:r>
              <a:rPr lang="de-DE" sz="3000" dirty="0">
                <a:solidFill>
                  <a:prstClr val="black"/>
                </a:solidFill>
                <a:latin typeface="Calibri" panose="020F0502020204030204" pitchFamily="34" charset="0"/>
                <a:cs typeface="Calibri" panose="020F0502020204030204" pitchFamily="34" charset="0"/>
              </a:rPr>
              <a:t>Betrachten Sie Ihr mitgebrachtes Schulbuch. </a:t>
            </a:r>
            <a:br>
              <a:rPr lang="de-DE" sz="3000" dirty="0">
                <a:solidFill>
                  <a:prstClr val="black"/>
                </a:solidFill>
                <a:latin typeface="Calibri" panose="020F0502020204030204" pitchFamily="34" charset="0"/>
                <a:cs typeface="Calibri" panose="020F0502020204030204" pitchFamily="34" charset="0"/>
              </a:rPr>
            </a:br>
            <a:r>
              <a:rPr lang="de-DE" sz="3000" dirty="0">
                <a:solidFill>
                  <a:prstClr val="black"/>
                </a:solidFill>
                <a:latin typeface="Calibri" panose="020F0502020204030204" pitchFamily="34" charset="0"/>
                <a:cs typeface="Calibri" panose="020F0502020204030204" pitchFamily="34" charset="0"/>
              </a:rPr>
              <a:t>Fokus: Zahlenraumerweiterung</a:t>
            </a:r>
          </a:p>
          <a:p>
            <a:pPr lvl="0">
              <a:defRPr/>
            </a:pPr>
            <a:endParaRPr lang="de-DE" sz="3000" dirty="0">
              <a:solidFill>
                <a:prstClr val="black"/>
              </a:solidFill>
              <a:latin typeface="Calibri" panose="020F0502020204030204" pitchFamily="34" charset="0"/>
              <a:cs typeface="Calibri" panose="020F0502020204030204" pitchFamily="34" charset="0"/>
            </a:endParaRPr>
          </a:p>
          <a:p>
            <a:pPr marL="514350" lvl="0" indent="-514350">
              <a:buAutoNum type="arabicPeriod"/>
              <a:defRPr/>
            </a:pPr>
            <a:r>
              <a:rPr lang="de-DE" sz="3000" dirty="0">
                <a:solidFill>
                  <a:prstClr val="black"/>
                </a:solidFill>
                <a:latin typeface="Calibri" panose="020F0502020204030204" pitchFamily="34" charset="0"/>
                <a:cs typeface="Calibri" panose="020F0502020204030204" pitchFamily="34" charset="0"/>
              </a:rPr>
              <a:t>Inwiefern werden die </a:t>
            </a:r>
            <a:r>
              <a:rPr lang="de-DE" sz="3000" b="1" dirty="0">
                <a:solidFill>
                  <a:prstClr val="black"/>
                </a:solidFill>
                <a:latin typeface="Calibri" panose="020F0502020204030204" pitchFamily="34" charset="0"/>
                <a:cs typeface="Calibri" panose="020F0502020204030204" pitchFamily="34" charset="0"/>
              </a:rPr>
              <a:t>allgemein gültigen Kriterien </a:t>
            </a:r>
            <a:r>
              <a:rPr lang="de-DE" sz="3000" dirty="0">
                <a:solidFill>
                  <a:prstClr val="black"/>
                </a:solidFill>
                <a:latin typeface="Calibri" panose="020F0502020204030204" pitchFamily="34" charset="0"/>
                <a:cs typeface="Calibri" panose="020F0502020204030204" pitchFamily="34" charset="0"/>
              </a:rPr>
              <a:t>für dieses Mathematikbuch eingehalten? Arbeiten Sie mit dem </a:t>
            </a:r>
            <a:r>
              <a:rPr lang="de-DE" sz="3000" dirty="0" err="1">
                <a:solidFill>
                  <a:prstClr val="black"/>
                </a:solidFill>
                <a:latin typeface="Calibri" panose="020F0502020204030204" pitchFamily="34" charset="0"/>
                <a:cs typeface="Calibri" panose="020F0502020204030204" pitchFamily="34" charset="0"/>
              </a:rPr>
              <a:t>Kriterienbogen</a:t>
            </a:r>
            <a:r>
              <a:rPr lang="de-DE" sz="3000" dirty="0">
                <a:solidFill>
                  <a:prstClr val="black"/>
                </a:solidFill>
                <a:latin typeface="Calibri" panose="020F0502020204030204" pitchFamily="34" charset="0"/>
                <a:cs typeface="Calibri" panose="020F0502020204030204" pitchFamily="34" charset="0"/>
              </a:rPr>
              <a:t> 1.</a:t>
            </a:r>
          </a:p>
          <a:p>
            <a:pPr marL="514350" lvl="0" indent="-514350">
              <a:buAutoNum type="arabicPeriod"/>
              <a:defRPr/>
            </a:pPr>
            <a:r>
              <a:rPr lang="de-DE" sz="3000" dirty="0">
                <a:solidFill>
                  <a:prstClr val="black"/>
                </a:solidFill>
                <a:latin typeface="Calibri" panose="020F0502020204030204" pitchFamily="34" charset="0"/>
                <a:cs typeface="Calibri" panose="020F0502020204030204" pitchFamily="34" charset="0"/>
              </a:rPr>
              <a:t>Tauschen Sie sich mit Ihrer Sitznachbarin/ Ihrem Sitznachbarn aus: Was ist gleich, was ist verschieden?</a:t>
            </a:r>
          </a:p>
          <a:p>
            <a:pPr marL="514350" lvl="0" indent="-514350">
              <a:buAutoNum type="arabicPeriod"/>
              <a:defRPr/>
            </a:pPr>
            <a:r>
              <a:rPr lang="de-DE" sz="3000" dirty="0">
                <a:solidFill>
                  <a:prstClr val="black"/>
                </a:solidFill>
                <a:latin typeface="Calibri" panose="020F0502020204030204" pitchFamily="34" charset="0"/>
                <a:cs typeface="Calibri" panose="020F0502020204030204" pitchFamily="34" charset="0"/>
              </a:rPr>
              <a:t>Treffen Sie eine Bewertung.</a:t>
            </a:r>
          </a:p>
          <a:p>
            <a:pPr lvl="0">
              <a:defRPr/>
            </a:pPr>
            <a:endParaRPr lang="de-DE" sz="3000" dirty="0">
              <a:solidFill>
                <a:prstClr val="black"/>
              </a:solidFill>
            </a:endParaRPr>
          </a:p>
          <a:p>
            <a:pPr lvl="0">
              <a:defRPr/>
            </a:pPr>
            <a:endParaRPr lang="de-DE" sz="3200" dirty="0">
              <a:solidFill>
                <a:prstClr val="black"/>
              </a:solidFill>
            </a:endParaRPr>
          </a:p>
        </p:txBody>
      </p:sp>
    </p:spTree>
    <p:extLst>
      <p:ext uri="{BB962C8B-B14F-4D97-AF65-F5344CB8AC3E}">
        <p14:creationId xmlns:p14="http://schemas.microsoft.com/office/powerpoint/2010/main" val="70988248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Inhaltsplatzhalter 1"/>
          <p:cNvSpPr>
            <a:spLocks noGrp="1"/>
          </p:cNvSpPr>
          <p:nvPr>
            <p:ph idx="1"/>
          </p:nvPr>
        </p:nvSpPr>
        <p:spPr>
          <a:xfrm>
            <a:off x="900112" y="1639342"/>
            <a:ext cx="8136383" cy="4525962"/>
          </a:xfrm>
        </p:spPr>
        <p:txBody>
          <a:bodyPr/>
          <a:lstStyle/>
          <a:p>
            <a:r>
              <a:rPr lang="de-DE" sz="1800" dirty="0"/>
              <a:t>Dieses Material wurde vom PIKAS-Team für das Deutsche Zentrum für Lehrerbildung Mathematik (DZLM) konzipiert und kann unter der </a:t>
            </a:r>
            <a:r>
              <a:rPr lang="de-DE" sz="1800" dirty="0">
                <a:solidFill>
                  <a:srgbClr val="5EB511"/>
                </a:solidFill>
              </a:rPr>
              <a:t>Creative </a:t>
            </a:r>
            <a:r>
              <a:rPr lang="de-DE" sz="1800" dirty="0" err="1">
                <a:solidFill>
                  <a:srgbClr val="5EB511"/>
                </a:solidFill>
              </a:rPr>
              <a:t>Commons</a:t>
            </a:r>
            <a:r>
              <a:rPr lang="de-DE" sz="1800" dirty="0">
                <a:solidFill>
                  <a:srgbClr val="5EB511"/>
                </a:solidFill>
              </a:rPr>
              <a:t> Lizenz BY-SA: Namensnennung – Weitergabe unter gleichen Bedingungen 4.0 International </a:t>
            </a:r>
            <a:r>
              <a:rPr lang="de-DE" sz="1800" dirty="0"/>
              <a:t>weiterverwendet werden.</a:t>
            </a:r>
          </a:p>
          <a:p>
            <a:r>
              <a:rPr lang="de-DE" sz="1800" dirty="0"/>
              <a:t>Das bedeutet: Alle Folien und Materialien können für Zwecke der Aus- und Fortbildung unter der Bedingung heruntergeladen, verändert und genutzt werden, dass alle Quellenangaben erhalten bleiben, PIKAS als Urheber genannt und das neu entstandene Material unter den gleichen Bedingungen weitergegeben wird.</a:t>
            </a:r>
          </a:p>
          <a:p>
            <a:r>
              <a:rPr lang="de-DE" sz="1800" dirty="0"/>
              <a:t>Von der Weitergabe ausgenommen sind Fotos, die erkennbar reale Personen zeigen.</a:t>
            </a:r>
          </a:p>
          <a:p>
            <a:r>
              <a:rPr lang="de-DE" sz="1800" dirty="0"/>
              <a:t>Bildnachweise und Zitatquellen finden sich auf den jeweiligen Folien bzw. in den Zusatzmaterialien.</a:t>
            </a:r>
          </a:p>
          <a:p>
            <a:r>
              <a:rPr lang="de-DE" sz="1800" dirty="0"/>
              <a:t>Weitere Hinweise und Informationen zu PIKAS finden Sie unter </a:t>
            </a:r>
            <a:r>
              <a:rPr lang="de-DE" sz="1800" dirty="0">
                <a:solidFill>
                  <a:srgbClr val="5EB511"/>
                </a:solidFill>
                <a:hlinkClick r:id="rId3">
                  <a:extLst>
                    <a:ext uri="{A12FA001-AC4F-418D-AE19-62706E023703}">
                      <ahyp:hlinkClr xmlns:ahyp="http://schemas.microsoft.com/office/drawing/2018/hyperlinkcolor" val="tx"/>
                    </a:ext>
                  </a:extLst>
                </a:hlinkClick>
              </a:rPr>
              <a:t>http://pikas.dzlm.de</a:t>
            </a:r>
            <a:r>
              <a:rPr lang="de-DE" sz="1800" dirty="0"/>
              <a:t>.</a:t>
            </a:r>
          </a:p>
          <a:p>
            <a:pPr marL="0" indent="0">
              <a:buNone/>
            </a:pPr>
            <a:endParaRPr lang="de-DE" altLang="de-DE" sz="1800" dirty="0">
              <a:ea typeface="ＭＳ Ｐゴシック" charset="-128"/>
            </a:endParaRPr>
          </a:p>
          <a:p>
            <a:endParaRPr lang="de-DE" altLang="de-DE" sz="1800" dirty="0">
              <a:ea typeface="ＭＳ Ｐゴシック" charset="-128"/>
            </a:endParaRPr>
          </a:p>
          <a:p>
            <a:endParaRPr lang="de-DE" altLang="de-DE" sz="1800" dirty="0">
              <a:ea typeface="ＭＳ Ｐゴシック" charset="-128"/>
            </a:endParaRPr>
          </a:p>
        </p:txBody>
      </p:sp>
      <p:pic>
        <p:nvPicPr>
          <p:cNvPr id="4" name="Bild 13">
            <a:extLst>
              <a:ext uri="{FF2B5EF4-FFF2-40B4-BE49-F238E27FC236}">
                <a16:creationId xmlns:a16="http://schemas.microsoft.com/office/drawing/2014/main" id="{CA11600C-D4AE-9C47-ABA1-DFDAF72EE05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96336" y="298996"/>
            <a:ext cx="1091622" cy="393700"/>
          </a:xfrm>
          <a:prstGeom prst="rect">
            <a:avLst/>
          </a:prstGeom>
        </p:spPr>
      </p:pic>
      <p:sp>
        <p:nvSpPr>
          <p:cNvPr id="5" name="Inhaltsplatzhalter 4">
            <a:extLst>
              <a:ext uri="{FF2B5EF4-FFF2-40B4-BE49-F238E27FC236}">
                <a16:creationId xmlns:a16="http://schemas.microsoft.com/office/drawing/2014/main" id="{F466E6F3-E0C3-F24F-8E34-2ABE99D6E447}"/>
              </a:ext>
            </a:extLst>
          </p:cNvPr>
          <p:cNvSpPr txBox="1">
            <a:spLocks/>
          </p:cNvSpPr>
          <p:nvPr/>
        </p:nvSpPr>
        <p:spPr>
          <a:xfrm>
            <a:off x="888827" y="1052736"/>
            <a:ext cx="8651725" cy="360040"/>
          </a:xfrm>
          <a:prstGeom prst="rect">
            <a:avLst/>
          </a:prstGeom>
        </p:spPr>
        <p:txBody>
          <a:bodyPr/>
          <a:lstStyle>
            <a:lvl1pPr marL="342900" indent="-342900" algn="l" rtl="0" eaLnBrk="0" fontAlgn="base" hangingPunct="0">
              <a:spcBef>
                <a:spcPct val="20000"/>
              </a:spcBef>
              <a:spcAft>
                <a:spcPct val="0"/>
              </a:spcAft>
              <a:buFont typeface="Arial" charset="0"/>
              <a:buChar char="•"/>
              <a:defRPr sz="2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Arial" pitchFamily="-112"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2"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de-DE" sz="2100" b="1" i="0" u="none" strike="noStrike" kern="0" cap="none" spc="0" normalizeH="0" baseline="0" noProof="0" dirty="0">
                <a:ln>
                  <a:noFill/>
                </a:ln>
                <a:solidFill>
                  <a:srgbClr val="FFC000"/>
                </a:solidFill>
                <a:effectLst/>
                <a:uLnTx/>
                <a:uFillTx/>
                <a:latin typeface="Arial"/>
                <a:ea typeface="ＭＳ Ｐゴシック" charset="0"/>
                <a:cs typeface="Arial"/>
              </a:rPr>
              <a:t>Diese Folie gehört zum Material und darf nicht entfernt werden.</a:t>
            </a:r>
          </a:p>
        </p:txBody>
      </p:sp>
      <p:sp>
        <p:nvSpPr>
          <p:cNvPr id="7" name="Titel 1">
            <a:extLst>
              <a:ext uri="{FF2B5EF4-FFF2-40B4-BE49-F238E27FC236}">
                <a16:creationId xmlns:a16="http://schemas.microsoft.com/office/drawing/2014/main" id="{BED319E0-6AA9-7445-8951-045D6A9266FF}"/>
              </a:ext>
            </a:extLst>
          </p:cNvPr>
          <p:cNvSpPr>
            <a:spLocks noGrp="1"/>
          </p:cNvSpPr>
          <p:nvPr>
            <p:ph type="title"/>
          </p:nvPr>
        </p:nvSpPr>
        <p:spPr>
          <a:xfrm>
            <a:off x="971550" y="115888"/>
            <a:ext cx="7726363" cy="647700"/>
          </a:xfrm>
        </p:spPr>
        <p:txBody>
          <a:bodyPr/>
          <a:lstStyle/>
          <a:p>
            <a:r>
              <a:rPr lang="de-DE" dirty="0">
                <a:solidFill>
                  <a:srgbClr val="34B409"/>
                </a:solidFill>
              </a:rPr>
              <a:t>Hinweise zu den Lizenzbedingungen</a:t>
            </a:r>
          </a:p>
        </p:txBody>
      </p:sp>
    </p:spTree>
    <p:extLst>
      <p:ext uri="{BB962C8B-B14F-4D97-AF65-F5344CB8AC3E}">
        <p14:creationId xmlns:p14="http://schemas.microsoft.com/office/powerpoint/2010/main" val="264852070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cs typeface="Calibri" panose="020F0502020204030204" pitchFamily="34" charset="0"/>
              </a:rPr>
              <a:t>2. Prozessbezogene Kompetenzen</a:t>
            </a:r>
            <a:endParaRPr lang="de-DE" dirty="0"/>
          </a:p>
        </p:txBody>
      </p:sp>
      <p:sp>
        <p:nvSpPr>
          <p:cNvPr id="3" name="Untertitel 2"/>
          <p:cNvSpPr>
            <a:spLocks noGrp="1"/>
          </p:cNvSpPr>
          <p:nvPr>
            <p:ph type="subTitle"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643EB80-8826-4627-81D0-6281F50907F8}" type="slidenum">
              <a:rPr lang="de-DE" altLang="de-DE" smtClean="0">
                <a:solidFill>
                  <a:srgbClr val="000000"/>
                </a:solidFill>
              </a:rPr>
              <a:pPr/>
              <a:t>20</a:t>
            </a:fld>
            <a:endParaRPr lang="de-DE" altLang="de-DE">
              <a:solidFill>
                <a:srgbClr val="000000"/>
              </a:solidFill>
            </a:endParaRPr>
          </a:p>
        </p:txBody>
      </p:sp>
      <p:pic>
        <p:nvPicPr>
          <p:cNvPr id="6" name="Grafik 5"/>
          <p:cNvPicPr/>
          <p:nvPr/>
        </p:nvPicPr>
        <p:blipFill rotWithShape="1">
          <a:blip r:embed="rId2" cstate="screen">
            <a:extLst>
              <a:ext uri="{28A0092B-C50C-407E-A947-70E740481C1C}">
                <a14:useLocalDpi xmlns:a14="http://schemas.microsoft.com/office/drawing/2010/main"/>
              </a:ext>
            </a:extLst>
          </a:blip>
          <a:srcRect/>
          <a:stretch/>
        </p:blipFill>
        <p:spPr bwMode="auto">
          <a:xfrm>
            <a:off x="2411760" y="836712"/>
            <a:ext cx="4392488" cy="5400600"/>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7751847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C9598D-A637-43BE-8C12-67B08023F3AE}"/>
              </a:ext>
            </a:extLst>
          </p:cNvPr>
          <p:cNvSpPr>
            <a:spLocks noGrp="1"/>
          </p:cNvSpPr>
          <p:nvPr>
            <p:ph type="ctrTitle"/>
          </p:nvPr>
        </p:nvSpPr>
        <p:spPr/>
        <p:txBody>
          <a:bodyPr>
            <a:normAutofit/>
          </a:bodyPr>
          <a:lstStyle/>
          <a:p>
            <a:r>
              <a:rPr lang="de-DE" dirty="0">
                <a:latin typeface="+mn-lt"/>
                <a:cs typeface="Calibri" panose="020F0502020204030204" pitchFamily="34" charset="0"/>
              </a:rPr>
              <a:t>2. Prozessbezogene Kompetenzen</a:t>
            </a:r>
          </a:p>
        </p:txBody>
      </p:sp>
      <p:sp>
        <p:nvSpPr>
          <p:cNvPr id="4" name="Inhaltsplatzhalter 2">
            <a:extLst>
              <a:ext uri="{FF2B5EF4-FFF2-40B4-BE49-F238E27FC236}">
                <a16:creationId xmlns:a16="http://schemas.microsoft.com/office/drawing/2014/main" id="{0AD8026D-C6A8-45F9-9ABA-59C6E2DD7AED}"/>
              </a:ext>
            </a:extLst>
          </p:cNvPr>
          <p:cNvSpPr>
            <a:spLocks noGrp="1"/>
          </p:cNvSpPr>
          <p:nvPr>
            <p:ph type="subTitle" idx="1"/>
          </p:nvPr>
        </p:nvSpPr>
        <p:spPr>
          <a:ln>
            <a:noFill/>
          </a:ln>
        </p:spPr>
        <p:txBody>
          <a:bodyPr>
            <a:normAutofit/>
          </a:bodyPr>
          <a:lstStyle/>
          <a:p>
            <a:pPr marL="1588" indent="-3175" eaLnBrk="1" hangingPunct="1">
              <a:buFont typeface="Wingdings" pitchFamily="2" charset="2"/>
              <a:buNone/>
            </a:pPr>
            <a:r>
              <a:rPr lang="de-DE" altLang="de-DE" sz="2000" dirty="0">
                <a:latin typeface="Arial" panose="020B0604020202020204" pitchFamily="34" charset="0"/>
                <a:cs typeface="Arial" panose="020B0604020202020204" pitchFamily="34" charset="0"/>
              </a:rPr>
              <a:t>„Das Mathematiklernen in der Grundschule darf nicht auf die Aneignung von Kenntnissen und Fertigkeiten reduziert werden. Das Ziel ist die Entwicklung eines </a:t>
            </a:r>
            <a:r>
              <a:rPr lang="de-DE" altLang="de-DE" sz="2000" b="1" dirty="0">
                <a:solidFill>
                  <a:srgbClr val="327A87"/>
                </a:solidFill>
                <a:latin typeface="Arial" panose="020B0604020202020204" pitchFamily="34" charset="0"/>
                <a:cs typeface="Arial" panose="020B0604020202020204" pitchFamily="34" charset="0"/>
              </a:rPr>
              <a:t>gesicherten </a:t>
            </a:r>
            <a:r>
              <a:rPr lang="de-DE" altLang="de-DE" sz="2000" b="1" i="1" dirty="0">
                <a:solidFill>
                  <a:srgbClr val="327A87"/>
                </a:solidFill>
                <a:latin typeface="Arial" panose="020B0604020202020204" pitchFamily="34" charset="0"/>
                <a:cs typeface="Arial" panose="020B0604020202020204" pitchFamily="34" charset="0"/>
              </a:rPr>
              <a:t>Verständnisses </a:t>
            </a:r>
            <a:r>
              <a:rPr lang="de-DE" altLang="de-DE" sz="2000" dirty="0">
                <a:latin typeface="Arial" panose="020B0604020202020204" pitchFamily="34" charset="0"/>
                <a:cs typeface="Arial" panose="020B0604020202020204" pitchFamily="34" charset="0"/>
              </a:rPr>
              <a:t>mathematischer Inhalte. </a:t>
            </a:r>
          </a:p>
          <a:p>
            <a:pPr marL="1588" indent="-3175" eaLnBrk="1" hangingPunct="1">
              <a:buFont typeface="Wingdings" pitchFamily="2" charset="2"/>
              <a:buNone/>
            </a:pPr>
            <a:r>
              <a:rPr lang="de-DE" altLang="de-DE" sz="2000" dirty="0">
                <a:latin typeface="Arial" panose="020B0604020202020204" pitchFamily="34" charset="0"/>
                <a:cs typeface="Arial" panose="020B0604020202020204" pitchFamily="34" charset="0"/>
              </a:rPr>
              <a:t>Die allgemeinen mathematischen Kompetenzen verdeutlichen</a:t>
            </a:r>
            <a:r>
              <a:rPr lang="de-DE" altLang="de-DE" sz="1600" dirty="0">
                <a:latin typeface="Arial" panose="020B0604020202020204" pitchFamily="34" charset="0"/>
                <a:cs typeface="Arial" panose="020B0604020202020204" pitchFamily="34" charset="0"/>
              </a:rPr>
              <a:t>, </a:t>
            </a:r>
            <a:r>
              <a:rPr lang="de-DE" altLang="de-DE" sz="2000" dirty="0">
                <a:latin typeface="Arial" panose="020B0604020202020204" pitchFamily="34" charset="0"/>
                <a:cs typeface="Arial" panose="020B0604020202020204" pitchFamily="34" charset="0"/>
              </a:rPr>
              <a:t>dass die</a:t>
            </a:r>
            <a:r>
              <a:rPr lang="de-DE" altLang="de-DE" sz="2000" b="1" dirty="0">
                <a:latin typeface="Arial" panose="020B0604020202020204" pitchFamily="34" charset="0"/>
                <a:cs typeface="Arial" panose="020B0604020202020204" pitchFamily="34" charset="0"/>
              </a:rPr>
              <a:t> </a:t>
            </a:r>
            <a:r>
              <a:rPr lang="de-DE" altLang="de-DE" sz="2000" b="1" dirty="0">
                <a:solidFill>
                  <a:srgbClr val="327A87"/>
                </a:solidFill>
                <a:latin typeface="Arial" panose="020B0604020202020204" pitchFamily="34" charset="0"/>
                <a:cs typeface="Arial" panose="020B0604020202020204" pitchFamily="34" charset="0"/>
              </a:rPr>
              <a:t>Art und Weise der Auseinandersetzung mit mathematischen Fragen </a:t>
            </a:r>
            <a:r>
              <a:rPr lang="de-DE" altLang="de-DE" sz="2000" dirty="0">
                <a:latin typeface="Arial" panose="020B0604020202020204" pitchFamily="34" charset="0"/>
                <a:cs typeface="Arial" panose="020B0604020202020204" pitchFamily="34" charset="0"/>
              </a:rPr>
              <a:t>ein wesentlicher Teil der Entwicklung mathematischer Grundbildung ist. </a:t>
            </a:r>
          </a:p>
          <a:p>
            <a:pPr marL="1588" indent="-3175" eaLnBrk="1" hangingPunct="1">
              <a:buFont typeface="Wingdings" pitchFamily="2" charset="2"/>
              <a:buNone/>
            </a:pPr>
            <a:r>
              <a:rPr lang="de-DE" altLang="de-DE" sz="2000" dirty="0">
                <a:latin typeface="Arial" panose="020B0604020202020204" pitchFamily="34" charset="0"/>
                <a:cs typeface="Arial" panose="020B0604020202020204" pitchFamily="34" charset="0"/>
              </a:rPr>
              <a:t>Deren Entwicklung hängt nicht nur davon ab, </a:t>
            </a:r>
            <a:r>
              <a:rPr lang="de-DE" altLang="de-DE" sz="2000" i="1" u="sng" dirty="0">
                <a:latin typeface="Arial" panose="020B0604020202020204" pitchFamily="34" charset="0"/>
                <a:cs typeface="Arial" panose="020B0604020202020204" pitchFamily="34" charset="0"/>
              </a:rPr>
              <a:t>welche</a:t>
            </a:r>
            <a:r>
              <a:rPr lang="de-DE" altLang="de-DE" sz="2000" i="1" dirty="0">
                <a:latin typeface="Arial" panose="020B0604020202020204" pitchFamily="34" charset="0"/>
                <a:cs typeface="Arial" panose="020B0604020202020204" pitchFamily="34" charset="0"/>
              </a:rPr>
              <a:t> </a:t>
            </a:r>
            <a:r>
              <a:rPr lang="de-DE" altLang="de-DE" sz="2000" dirty="0">
                <a:latin typeface="Arial" panose="020B0604020202020204" pitchFamily="34" charset="0"/>
                <a:cs typeface="Arial" panose="020B0604020202020204" pitchFamily="34" charset="0"/>
              </a:rPr>
              <a:t>Inhalte unterrichtet wurden, sondern in mindestens gleichem Maße davon, </a:t>
            </a:r>
            <a:r>
              <a:rPr lang="de-DE" altLang="de-DE" sz="2000" i="1" u="sng" dirty="0">
                <a:latin typeface="Arial" panose="020B0604020202020204" pitchFamily="34" charset="0"/>
                <a:cs typeface="Arial" panose="020B0604020202020204" pitchFamily="34" charset="0"/>
              </a:rPr>
              <a:t>wie</a:t>
            </a:r>
            <a:r>
              <a:rPr lang="de-DE" altLang="de-DE" sz="2000" i="1" dirty="0">
                <a:latin typeface="Arial" panose="020B0604020202020204" pitchFamily="34" charset="0"/>
                <a:cs typeface="Arial" panose="020B0604020202020204" pitchFamily="34" charset="0"/>
              </a:rPr>
              <a:t> </a:t>
            </a:r>
            <a:r>
              <a:rPr lang="de-DE" altLang="de-DE" sz="2000" dirty="0">
                <a:latin typeface="Arial" panose="020B0604020202020204" pitchFamily="34" charset="0"/>
                <a:cs typeface="Arial" panose="020B0604020202020204" pitchFamily="34" charset="0"/>
              </a:rPr>
              <a:t>sie unterrichtet wurden, d.h. in welchem Maße den Kindern Gelegenheit gegeben wurde, </a:t>
            </a:r>
            <a:r>
              <a:rPr lang="de-DE" altLang="de-DE" sz="2000" b="1" dirty="0">
                <a:solidFill>
                  <a:srgbClr val="327A87"/>
                </a:solidFill>
                <a:latin typeface="Arial" panose="020B0604020202020204" pitchFamily="34" charset="0"/>
                <a:cs typeface="Arial" panose="020B0604020202020204" pitchFamily="34" charset="0"/>
              </a:rPr>
              <a:t>selbst Probleme zu lösen, über Mathematik zu kommunizieren usw.“</a:t>
            </a:r>
          </a:p>
          <a:p>
            <a:pPr marL="1588" indent="-3175" algn="r" eaLnBrk="1" hangingPunct="1">
              <a:buFont typeface="Wingdings" pitchFamily="2" charset="2"/>
              <a:buNone/>
            </a:pPr>
            <a:r>
              <a:rPr lang="de-DE" altLang="de-DE" sz="1800" b="1" dirty="0">
                <a:latin typeface="Arial" panose="020B0604020202020204" pitchFamily="34" charset="0"/>
                <a:cs typeface="Arial" panose="020B0604020202020204" pitchFamily="34" charset="0"/>
              </a:rPr>
              <a:t>	</a:t>
            </a:r>
            <a:r>
              <a:rPr lang="de-DE" altLang="de-DE" sz="1800" dirty="0">
                <a:latin typeface="Arial" panose="020B0604020202020204" pitchFamily="34" charset="0"/>
                <a:cs typeface="Arial" panose="020B0604020202020204" pitchFamily="34" charset="0"/>
              </a:rPr>
              <a:t>(KMK 2005, S. 6)</a:t>
            </a:r>
          </a:p>
          <a:p>
            <a:pPr marL="1588" indent="-3175" algn="r" eaLnBrk="1" hangingPunct="1">
              <a:buFont typeface="Wingdings" pitchFamily="2" charset="2"/>
              <a:buNone/>
            </a:pPr>
            <a:endParaRPr lang="de-DE" altLang="de-DE" sz="1800" dirty="0">
              <a:latin typeface="Arial" panose="020B0604020202020204" pitchFamily="34" charset="0"/>
              <a:cs typeface="Arial" panose="020B0604020202020204" pitchFamily="34" charset="0"/>
            </a:endParaRPr>
          </a:p>
        </p:txBody>
      </p:sp>
      <p:sp>
        <p:nvSpPr>
          <p:cNvPr id="3" name="Foliennummernplatzhalter 2">
            <a:extLst>
              <a:ext uri="{FF2B5EF4-FFF2-40B4-BE49-F238E27FC236}">
                <a16:creationId xmlns:a16="http://schemas.microsoft.com/office/drawing/2014/main" id="{7B2E1433-78C6-C149-8B91-A5789D29AEA5}"/>
              </a:ext>
            </a:extLst>
          </p:cNvPr>
          <p:cNvSpPr>
            <a:spLocks noGrp="1"/>
          </p:cNvSpPr>
          <p:nvPr>
            <p:ph type="sldNum" sz="quarter" idx="10"/>
          </p:nvPr>
        </p:nvSpPr>
        <p:spPr/>
        <p:txBody>
          <a:bodyPr/>
          <a:lstStyle/>
          <a:p>
            <a:fld id="{E8E921F3-6CCC-BD4B-8F9D-83EF93B03ECC}" type="slidenum">
              <a:rPr lang="de-DE" smtClean="0"/>
              <a:pPr/>
              <a:t>21</a:t>
            </a:fld>
            <a:endParaRPr lang="de-DE" dirty="0"/>
          </a:p>
        </p:txBody>
      </p:sp>
      <p:sp>
        <p:nvSpPr>
          <p:cNvPr id="6" name="Rechteck 5">
            <a:extLst>
              <a:ext uri="{FF2B5EF4-FFF2-40B4-BE49-F238E27FC236}">
                <a16:creationId xmlns:a16="http://schemas.microsoft.com/office/drawing/2014/main" id="{0A05D4FF-901F-8C49-BAB3-5BCDB462A41F}"/>
              </a:ext>
            </a:extLst>
          </p:cNvPr>
          <p:cNvSpPr/>
          <p:nvPr/>
        </p:nvSpPr>
        <p:spPr>
          <a:xfrm rot="21146062">
            <a:off x="3520012" y="5372411"/>
            <a:ext cx="3312000" cy="646331"/>
          </a:xfrm>
          <a:prstGeom prst="rect">
            <a:avLst/>
          </a:prstGeom>
          <a:solidFill>
            <a:srgbClr val="92D050"/>
          </a:solidFill>
          <a:effectLst>
            <a:outerShdw blurRad="50800" dist="38100" dir="2700000" algn="tl" rotWithShape="0">
              <a:prstClr val="black">
                <a:alpha val="40000"/>
              </a:prstClr>
            </a:outerShdw>
          </a:effectLst>
        </p:spPr>
        <p:txBody>
          <a:bodyPr rtlCol="0" anchor="ctr">
            <a:spAutoFit/>
          </a:bodyPr>
          <a:lstStyle/>
          <a:p>
            <a:pPr marL="0" indent="0" algn="ctr">
              <a:buNone/>
            </a:pPr>
            <a:r>
              <a:rPr lang="de-DE" sz="1800" dirty="0">
                <a:latin typeface="Calibri"/>
                <a:cs typeface="Calibri"/>
              </a:rPr>
              <a:t>Hohe Bedeutsamkeit des Schulbuchs!</a:t>
            </a:r>
          </a:p>
        </p:txBody>
      </p:sp>
    </p:spTree>
    <p:extLst>
      <p:ext uri="{BB962C8B-B14F-4D97-AF65-F5344CB8AC3E}">
        <p14:creationId xmlns:p14="http://schemas.microsoft.com/office/powerpoint/2010/main" val="23898759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ctrTitle"/>
          </p:nvPr>
        </p:nvSpPr>
        <p:spPr/>
        <p:txBody>
          <a:bodyPr>
            <a:normAutofit/>
          </a:bodyPr>
          <a:lstStyle/>
          <a:p>
            <a:r>
              <a:rPr lang="de-DE" dirty="0">
                <a:latin typeface="+mn-lt"/>
                <a:cs typeface="Calibri" panose="020F0502020204030204" pitchFamily="34" charset="0"/>
              </a:rPr>
              <a:t>2. Prozessbezogene Kompetenzen</a:t>
            </a:r>
            <a:endParaRPr lang="de-DE" dirty="0">
              <a:latin typeface="+mn-lt"/>
            </a:endParaRPr>
          </a:p>
        </p:txBody>
      </p:sp>
      <p:sp>
        <p:nvSpPr>
          <p:cNvPr id="26627" name="Inhaltsplatzhalter 2"/>
          <p:cNvSpPr>
            <a:spLocks noGrp="1"/>
          </p:cNvSpPr>
          <p:nvPr>
            <p:ph type="subTitle" idx="1"/>
          </p:nvPr>
        </p:nvSpPr>
        <p:spPr>
          <a:xfrm>
            <a:off x="827585" y="908720"/>
            <a:ext cx="8137028" cy="830997"/>
          </a:xfrm>
          <a:solidFill>
            <a:schemeClr val="tx2">
              <a:lumMod val="20000"/>
              <a:lumOff val="80000"/>
            </a:schemeClr>
          </a:solidFill>
        </p:spPr>
        <p:txBody>
          <a:bodyPr wrap="square">
            <a:spAutoFit/>
          </a:bodyPr>
          <a:lstStyle/>
          <a:p>
            <a:pPr marL="0" indent="0" eaLnBrk="0" hangingPunct="0">
              <a:spcBef>
                <a:spcPct val="0"/>
              </a:spcBef>
              <a:spcAft>
                <a:spcPct val="0"/>
              </a:spcAft>
              <a:buNone/>
            </a:pPr>
            <a:r>
              <a:rPr lang="de-DE" altLang="de-DE" sz="2400" kern="1200" dirty="0">
                <a:solidFill>
                  <a:prstClr val="black"/>
                </a:solidFill>
                <a:latin typeface="Arial" panose="020B0604020202020204" pitchFamily="34" charset="0"/>
                <a:ea typeface="ＭＳ Ｐゴシック" charset="-128"/>
                <a:cs typeface="Arial" panose="020B0604020202020204" pitchFamily="34" charset="0"/>
              </a:rPr>
              <a:t>Lösen Sie die Aufgabe.</a:t>
            </a:r>
          </a:p>
          <a:p>
            <a:pPr eaLnBrk="0" hangingPunct="0">
              <a:spcBef>
                <a:spcPct val="0"/>
              </a:spcBef>
              <a:spcAft>
                <a:spcPct val="0"/>
              </a:spcAft>
            </a:pPr>
            <a:r>
              <a:rPr lang="de-DE" altLang="de-DE" sz="2400" kern="1200" dirty="0">
                <a:solidFill>
                  <a:prstClr val="black"/>
                </a:solidFill>
                <a:latin typeface="Arial" panose="020B0604020202020204" pitchFamily="34" charset="0"/>
                <a:ea typeface="ＭＳ Ｐゴシック" charset="-128"/>
                <a:cs typeface="Arial" panose="020B0604020202020204" pitchFamily="34" charset="0"/>
              </a:rPr>
              <a:t>Was verändert sich durch den zusätzlichen Arbeitsauftrag? </a:t>
            </a:r>
          </a:p>
        </p:txBody>
      </p:sp>
      <p:sp>
        <p:nvSpPr>
          <p:cNvPr id="2" name="Foliennummernplatzhalter 1">
            <a:extLst>
              <a:ext uri="{FF2B5EF4-FFF2-40B4-BE49-F238E27FC236}">
                <a16:creationId xmlns:a16="http://schemas.microsoft.com/office/drawing/2014/main" id="{F6028755-7318-BC48-B066-E86AEC2B34FA}"/>
              </a:ext>
            </a:extLst>
          </p:cNvPr>
          <p:cNvSpPr>
            <a:spLocks noGrp="1"/>
          </p:cNvSpPr>
          <p:nvPr>
            <p:ph type="sldNum" sz="quarter" idx="10"/>
          </p:nvPr>
        </p:nvSpPr>
        <p:spPr/>
        <p:txBody>
          <a:bodyPr/>
          <a:lstStyle/>
          <a:p>
            <a:fld id="{E8E921F3-6CCC-BD4B-8F9D-83EF93B03ECC}" type="slidenum">
              <a:rPr lang="de-DE" smtClean="0"/>
              <a:pPr/>
              <a:t>22</a:t>
            </a:fld>
            <a:endParaRPr lang="de-DE" dirty="0"/>
          </a:p>
        </p:txBody>
      </p:sp>
      <p:pic>
        <p:nvPicPr>
          <p:cNvPr id="26629" name="Bild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92080" y="2208506"/>
            <a:ext cx="3557587" cy="8640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6630" name="Bild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6011" y="2208506"/>
            <a:ext cx="2949850" cy="31283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hteck 6">
            <a:extLst>
              <a:ext uri="{FF2B5EF4-FFF2-40B4-BE49-F238E27FC236}">
                <a16:creationId xmlns:a16="http://schemas.microsoft.com/office/drawing/2014/main" id="{BFC7E374-200A-5B40-AEAE-810DCF72D13A}"/>
              </a:ext>
            </a:extLst>
          </p:cNvPr>
          <p:cNvSpPr/>
          <p:nvPr/>
        </p:nvSpPr>
        <p:spPr>
          <a:xfrm rot="21146062">
            <a:off x="4398897" y="4847252"/>
            <a:ext cx="4103596" cy="923330"/>
          </a:xfrm>
          <a:prstGeom prst="rect">
            <a:avLst/>
          </a:prstGeom>
          <a:solidFill>
            <a:srgbClr val="92D050"/>
          </a:solidFill>
          <a:effectLst>
            <a:outerShdw blurRad="50800" dist="38100" dir="2700000" algn="tl" rotWithShape="0">
              <a:prstClr val="black">
                <a:alpha val="40000"/>
              </a:prstClr>
            </a:outerShdw>
          </a:effectLst>
        </p:spPr>
        <p:txBody>
          <a:bodyPr wrap="square" rtlCol="0" anchor="ctr">
            <a:spAutoFit/>
          </a:bodyPr>
          <a:lstStyle/>
          <a:p>
            <a:pPr marL="0" indent="0" algn="ctr">
              <a:buNone/>
            </a:pPr>
            <a:r>
              <a:rPr lang="de-DE" sz="1800" dirty="0">
                <a:latin typeface="Calibri"/>
                <a:cs typeface="Calibri"/>
              </a:rPr>
              <a:t>Hohe Bedeutsamkeit des Schulbuchs!</a:t>
            </a:r>
          </a:p>
          <a:p>
            <a:pPr marL="0" indent="0" algn="ctr">
              <a:buNone/>
            </a:pPr>
            <a:r>
              <a:rPr lang="de-DE" sz="1800" dirty="0">
                <a:latin typeface="Calibri"/>
                <a:cs typeface="Calibri"/>
              </a:rPr>
              <a:t>Oder: Notwendige Kompetenz der Lehrkraft, solche Anlässe zu bieten.</a:t>
            </a:r>
          </a:p>
        </p:txBody>
      </p:sp>
    </p:spTree>
    <p:extLst>
      <p:ext uri="{BB962C8B-B14F-4D97-AF65-F5344CB8AC3E}">
        <p14:creationId xmlns:p14="http://schemas.microsoft.com/office/powerpoint/2010/main" val="19803524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ctrTitle"/>
          </p:nvPr>
        </p:nvSpPr>
        <p:spPr/>
        <p:txBody>
          <a:bodyPr/>
          <a:lstStyle/>
          <a:p>
            <a:pPr eaLnBrk="1" hangingPunct="1"/>
            <a:r>
              <a:rPr lang="de-DE" dirty="0">
                <a:latin typeface="+mn-lt"/>
                <a:cs typeface="Calibri" panose="020F0502020204030204" pitchFamily="34" charset="0"/>
              </a:rPr>
              <a:t>2. Prozessbezogene Kompetenzen</a:t>
            </a:r>
            <a:endParaRPr lang="de-DE" altLang="de-DE" dirty="0">
              <a:latin typeface="+mn-lt"/>
              <a:cs typeface="Calibri" pitchFamily="34" charset="0"/>
            </a:endParaRPr>
          </a:p>
        </p:txBody>
      </p:sp>
      <p:sp>
        <p:nvSpPr>
          <p:cNvPr id="4" name="Untertitel 3"/>
          <p:cNvSpPr>
            <a:spLocks noGrp="1"/>
          </p:cNvSpPr>
          <p:nvPr>
            <p:ph type="subTitle" idx="1"/>
          </p:nvPr>
        </p:nvSpPr>
        <p:spPr/>
        <p:txBody>
          <a:bodyPr/>
          <a:lstStyle/>
          <a:p>
            <a:r>
              <a:rPr lang="de-DE" dirty="0"/>
              <a:t>Ziele des Mathematikunterrichts: Kompetenzen</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sz="1600" dirty="0"/>
          </a:p>
        </p:txBody>
      </p:sp>
      <p:sp>
        <p:nvSpPr>
          <p:cNvPr id="2" name="Foliennummernplatzhalter 1">
            <a:extLst>
              <a:ext uri="{FF2B5EF4-FFF2-40B4-BE49-F238E27FC236}">
                <a16:creationId xmlns:a16="http://schemas.microsoft.com/office/drawing/2014/main" id="{7E6B61B5-1722-3845-A9FA-F1F1FB0C5007}"/>
              </a:ext>
            </a:extLst>
          </p:cNvPr>
          <p:cNvSpPr>
            <a:spLocks noGrp="1"/>
          </p:cNvSpPr>
          <p:nvPr>
            <p:ph type="sldNum" sz="quarter" idx="10"/>
          </p:nvPr>
        </p:nvSpPr>
        <p:spPr/>
        <p:txBody>
          <a:bodyPr/>
          <a:lstStyle/>
          <a:p>
            <a:fld id="{E8E921F3-6CCC-BD4B-8F9D-83EF93B03ECC}" type="slidenum">
              <a:rPr lang="de-DE" smtClean="0"/>
              <a:pPr/>
              <a:t>23</a:t>
            </a:fld>
            <a:endParaRPr lang="de-DE" dirty="0"/>
          </a:p>
        </p:txBody>
      </p:sp>
      <p:pic>
        <p:nvPicPr>
          <p:cNvPr id="6" name="Grafik 5"/>
          <p:cNvPicPr/>
          <p:nvPr/>
        </p:nvPicPr>
        <p:blipFill rotWithShape="1">
          <a:blip r:embed="rId3" cstate="screen">
            <a:extLst>
              <a:ext uri="{28A0092B-C50C-407E-A947-70E740481C1C}">
                <a14:useLocalDpi xmlns:a14="http://schemas.microsoft.com/office/drawing/2010/main"/>
              </a:ext>
            </a:extLst>
          </a:blip>
          <a:srcRect/>
          <a:stretch/>
        </p:blipFill>
        <p:spPr bwMode="auto">
          <a:xfrm>
            <a:off x="971600" y="1628800"/>
            <a:ext cx="6840760" cy="3960440"/>
          </a:xfrm>
          <a:prstGeom prst="rect">
            <a:avLst/>
          </a:prstGeom>
          <a:ln>
            <a:noFill/>
          </a:ln>
          <a:extLst>
            <a:ext uri="{53640926-AAD7-44D8-BBD7-CCE9431645EC}">
              <a14:shadowObscured xmlns:a14="http://schemas.microsoft.com/office/drawing/2010/main"/>
            </a:ext>
          </a:extLst>
        </p:spPr>
      </p:pic>
      <p:sp>
        <p:nvSpPr>
          <p:cNvPr id="3" name="Rechteck 2"/>
          <p:cNvSpPr/>
          <p:nvPr/>
        </p:nvSpPr>
        <p:spPr>
          <a:xfrm>
            <a:off x="1043608" y="5733256"/>
            <a:ext cx="2304256" cy="432048"/>
          </a:xfrm>
          <a:prstGeom prst="rect">
            <a:avLst/>
          </a:prstGeom>
          <a:ln w="6350">
            <a:noFill/>
          </a:ln>
        </p:spPr>
        <p:style>
          <a:lnRef idx="2">
            <a:schemeClr val="dk1"/>
          </a:lnRef>
          <a:fillRef idx="1">
            <a:schemeClr val="lt1"/>
          </a:fillRef>
          <a:effectRef idx="0">
            <a:schemeClr val="dk1"/>
          </a:effectRef>
          <a:fontRef idx="minor">
            <a:schemeClr val="dk1"/>
          </a:fontRef>
        </p:style>
        <p:txBody>
          <a:bodyPr rtlCol="0" anchor="ctr"/>
          <a:lstStyle/>
          <a:p>
            <a:r>
              <a:rPr lang="de-DE" sz="1200" dirty="0"/>
              <a:t>Lehrplan Mathematik NRW, MSW 2008</a:t>
            </a:r>
          </a:p>
        </p:txBody>
      </p:sp>
    </p:spTree>
    <p:extLst>
      <p:ext uri="{BB962C8B-B14F-4D97-AF65-F5344CB8AC3E}">
        <p14:creationId xmlns:p14="http://schemas.microsoft.com/office/powerpoint/2010/main" val="428506738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D861854-131C-2445-9348-97E50180ADDF}"/>
              </a:ext>
            </a:extLst>
          </p:cNvPr>
          <p:cNvSpPr>
            <a:spLocks noGrp="1"/>
          </p:cNvSpPr>
          <p:nvPr>
            <p:ph type="ctrTitle"/>
          </p:nvPr>
        </p:nvSpPr>
        <p:spPr/>
        <p:txBody>
          <a:bodyPr>
            <a:noAutofit/>
          </a:bodyPr>
          <a:lstStyle/>
          <a:p>
            <a:r>
              <a:rPr lang="de-DE" dirty="0">
                <a:latin typeface="+mn-lt"/>
                <a:cs typeface="Calibri" panose="020F0502020204030204" pitchFamily="34" charset="0"/>
              </a:rPr>
              <a:t>2. Prozessbezogene Kompetenzen</a:t>
            </a:r>
            <a:endParaRPr lang="de-DE" dirty="0">
              <a:latin typeface="+mn-lt"/>
            </a:endParaRPr>
          </a:p>
        </p:txBody>
      </p:sp>
      <p:sp>
        <p:nvSpPr>
          <p:cNvPr id="8" name="Inhaltsplatzhalter 7">
            <a:extLst>
              <a:ext uri="{FF2B5EF4-FFF2-40B4-BE49-F238E27FC236}">
                <a16:creationId xmlns:a16="http://schemas.microsoft.com/office/drawing/2014/main" id="{BE0DF5EC-1E4D-6045-B0E9-CE2706E1E985}"/>
              </a:ext>
            </a:extLst>
          </p:cNvPr>
          <p:cNvSpPr>
            <a:spLocks noGrp="1"/>
          </p:cNvSpPr>
          <p:nvPr>
            <p:ph type="subTitle" idx="1"/>
          </p:nvPr>
        </p:nvSpPr>
        <p:spPr/>
        <p:txBody>
          <a:bodyPr/>
          <a:lstStyle/>
          <a:p>
            <a:r>
              <a:rPr lang="de-DE" dirty="0"/>
              <a:t>Transparenz schaffen: „Das zählt in Mathe“</a:t>
            </a:r>
          </a:p>
        </p:txBody>
      </p:sp>
      <p:pic>
        <p:nvPicPr>
          <p:cNvPr id="5" name="Inhaltsplatzhalter 4">
            <a:extLst>
              <a:ext uri="{FF2B5EF4-FFF2-40B4-BE49-F238E27FC236}">
                <a16:creationId xmlns:a16="http://schemas.microsoft.com/office/drawing/2014/main" id="{B6568787-9722-9F4C-8C57-87062C65FC2A}"/>
              </a:ext>
            </a:extLst>
          </p:cNvPr>
          <p:cNvPicPr>
            <a:picLocks noGrp="1" noChangeAspect="1"/>
          </p:cNvPicPr>
          <p:nvPr>
            <p:ph idx="4294967295"/>
          </p:nvPr>
        </p:nvPicPr>
        <p:blipFill>
          <a:blip r:embed="rId3"/>
          <a:stretch>
            <a:fillRect/>
          </a:stretch>
        </p:blipFill>
        <p:spPr>
          <a:xfrm>
            <a:off x="827584" y="1335568"/>
            <a:ext cx="7488238" cy="5119688"/>
          </a:xfrm>
        </p:spPr>
      </p:pic>
      <p:sp>
        <p:nvSpPr>
          <p:cNvPr id="6" name="Foliennummernplatzhalter 2">
            <a:extLst>
              <a:ext uri="{FF2B5EF4-FFF2-40B4-BE49-F238E27FC236}">
                <a16:creationId xmlns:a16="http://schemas.microsoft.com/office/drawing/2014/main" id="{7CDA310D-3148-D844-8007-D9D5B5513A1C}"/>
              </a:ext>
            </a:extLst>
          </p:cNvPr>
          <p:cNvSpPr txBox="1">
            <a:spLocks/>
          </p:cNvSpPr>
          <p:nvPr/>
        </p:nvSpPr>
        <p:spPr>
          <a:xfrm>
            <a:off x="7086600" y="6455256"/>
            <a:ext cx="2057400" cy="365125"/>
          </a:xfrm>
          <a:prstGeom prst="rect">
            <a:avLst/>
          </a:prstGeom>
        </p:spPr>
        <p:txBody>
          <a:bodyPr vert="horz" lIns="91440" tIns="45720" rIns="91440" bIns="45720" rtlCol="0" anchor="ctr"/>
          <a:lstStyle>
            <a:defPPr>
              <a:defRPr lang="de-DE"/>
            </a:defPPr>
            <a:lvl1pPr algn="r">
              <a:defRPr sz="1600">
                <a:solidFill>
                  <a:schemeClr val="tx1">
                    <a:lumMod val="95000"/>
                    <a:lumOff val="5000"/>
                  </a:schemeClr>
                </a:solidFill>
                <a:latin typeface="Calibri" panose="020F0502020204030204" pitchFamily="34" charset="0"/>
                <a:cs typeface="Calibri" panose="020F0502020204030204" pitchFamily="34"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fld id="{E8E921F3-6CCC-BD4B-8F9D-83EF93B03ECC}" type="slidenum">
              <a:rPr lang="de-DE"/>
              <a:pPr/>
              <a:t>24</a:t>
            </a:fld>
            <a:endParaRPr lang="de-DE" dirty="0"/>
          </a:p>
        </p:txBody>
      </p:sp>
    </p:spTree>
    <p:extLst>
      <p:ext uri="{BB962C8B-B14F-4D97-AF65-F5344CB8AC3E}">
        <p14:creationId xmlns:p14="http://schemas.microsoft.com/office/powerpoint/2010/main" val="200409699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2BCA9D-5773-684B-974A-22DBE3EDBA70}"/>
              </a:ext>
            </a:extLst>
          </p:cNvPr>
          <p:cNvSpPr>
            <a:spLocks noGrp="1"/>
          </p:cNvSpPr>
          <p:nvPr>
            <p:ph type="ctrTitle"/>
          </p:nvPr>
        </p:nvSpPr>
        <p:spPr/>
        <p:txBody>
          <a:bodyPr>
            <a:normAutofit/>
          </a:bodyPr>
          <a:lstStyle/>
          <a:p>
            <a:r>
              <a:rPr lang="de-DE" dirty="0">
                <a:latin typeface="+mn-lt"/>
                <a:cs typeface="Calibri" panose="020F0502020204030204" pitchFamily="34" charset="0"/>
              </a:rPr>
              <a:t>2. Prozessbezogene Kompetenzen</a:t>
            </a:r>
            <a:endParaRPr lang="de-DE" dirty="0">
              <a:latin typeface="+mn-lt"/>
            </a:endParaRPr>
          </a:p>
        </p:txBody>
      </p:sp>
      <p:sp>
        <p:nvSpPr>
          <p:cNvPr id="5" name="Untertitel 4"/>
          <p:cNvSpPr>
            <a:spLocks noGrp="1"/>
          </p:cNvSpPr>
          <p:nvPr>
            <p:ph type="subTitle" idx="1"/>
          </p:nvPr>
        </p:nvSpPr>
        <p:spPr/>
        <p:txBody>
          <a:bodyPr/>
          <a:lstStyle/>
          <a:p>
            <a:endParaRPr lang="de-DE" dirty="0"/>
          </a:p>
        </p:txBody>
      </p:sp>
      <p:sp>
        <p:nvSpPr>
          <p:cNvPr id="3" name="Foliennummernplatzhalter 2">
            <a:extLst>
              <a:ext uri="{FF2B5EF4-FFF2-40B4-BE49-F238E27FC236}">
                <a16:creationId xmlns:a16="http://schemas.microsoft.com/office/drawing/2014/main" id="{C9C27251-F330-5244-BBAE-C168EB635633}"/>
              </a:ext>
            </a:extLst>
          </p:cNvPr>
          <p:cNvSpPr>
            <a:spLocks noGrp="1"/>
          </p:cNvSpPr>
          <p:nvPr>
            <p:ph type="sldNum" sz="quarter" idx="10"/>
          </p:nvPr>
        </p:nvSpPr>
        <p:spPr/>
        <p:txBody>
          <a:bodyPr/>
          <a:lstStyle/>
          <a:p>
            <a:fld id="{E8E921F3-6CCC-BD4B-8F9D-83EF93B03ECC}" type="slidenum">
              <a:rPr lang="de-DE" smtClean="0"/>
              <a:pPr/>
              <a:t>25</a:t>
            </a:fld>
            <a:endParaRPr lang="de-DE" dirty="0"/>
          </a:p>
        </p:txBody>
      </p:sp>
      <p:sp>
        <p:nvSpPr>
          <p:cNvPr id="20487" name="Rechteck 11"/>
          <p:cNvSpPr>
            <a:spLocks noChangeArrowheads="1"/>
          </p:cNvSpPr>
          <p:nvPr/>
        </p:nvSpPr>
        <p:spPr bwMode="auto">
          <a:xfrm>
            <a:off x="179512" y="6525344"/>
            <a:ext cx="22828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200">
                <a:solidFill>
                  <a:schemeClr val="tx1"/>
                </a:solidFill>
                <a:latin typeface="Arial" charset="0"/>
                <a:ea typeface="ＭＳ Ｐゴシック" pitchFamily="34" charset="-128"/>
                <a:cs typeface="Arial" charset="0"/>
              </a:defRPr>
            </a:lvl1pPr>
            <a:lvl2pPr marL="742950" indent="-285750">
              <a:spcBef>
                <a:spcPct val="20000"/>
              </a:spcBef>
              <a:buChar char="–"/>
              <a:defRPr sz="20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4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(Spiegel &amp; Selter 2003, S. 61)</a:t>
            </a:r>
          </a:p>
        </p:txBody>
      </p:sp>
      <p:grpSp>
        <p:nvGrpSpPr>
          <p:cNvPr id="7" name="Group 31">
            <a:extLst>
              <a:ext uri="{FF2B5EF4-FFF2-40B4-BE49-F238E27FC236}">
                <a16:creationId xmlns:a16="http://schemas.microsoft.com/office/drawing/2014/main" id="{FBE83121-0B1A-044A-B6CE-71ECCE14DCF6}"/>
              </a:ext>
            </a:extLst>
          </p:cNvPr>
          <p:cNvGrpSpPr>
            <a:grpSpLocks/>
          </p:cNvGrpSpPr>
          <p:nvPr/>
        </p:nvGrpSpPr>
        <p:grpSpPr bwMode="auto">
          <a:xfrm>
            <a:off x="1043608" y="1750095"/>
            <a:ext cx="6768752" cy="4343201"/>
            <a:chOff x="951" y="742"/>
            <a:chExt cx="4717" cy="3408"/>
          </a:xfrm>
        </p:grpSpPr>
        <p:pic>
          <p:nvPicPr>
            <p:cNvPr id="8" name="Picture 29" descr="Za-1">
              <a:extLst>
                <a:ext uri="{FF2B5EF4-FFF2-40B4-BE49-F238E27FC236}">
                  <a16:creationId xmlns:a16="http://schemas.microsoft.com/office/drawing/2014/main" id="{C405EA31-A9A2-D643-813D-09177C7C17C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51" y="742"/>
              <a:ext cx="2314" cy="3380"/>
            </a:xfrm>
            <a:prstGeom prst="rect">
              <a:avLst/>
            </a:prstGeom>
            <a:noFill/>
            <a:ln w="9525">
              <a:solidFill>
                <a:schemeClr val="bg2">
                  <a:lumMod val="40000"/>
                  <a:lumOff val="60000"/>
                </a:schemeClr>
              </a:solidFill>
              <a:miter lim="800000"/>
              <a:headEnd/>
              <a:tailEnd/>
            </a:ln>
          </p:spPr>
        </p:pic>
        <p:pic>
          <p:nvPicPr>
            <p:cNvPr id="9" name="Picture 30" descr="Za-2">
              <a:extLst>
                <a:ext uri="{FF2B5EF4-FFF2-40B4-BE49-F238E27FC236}">
                  <a16:creationId xmlns:a16="http://schemas.microsoft.com/office/drawing/2014/main" id="{00B2A439-5CC1-8847-9BD2-857780D3F5F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95" y="770"/>
              <a:ext cx="2173" cy="3380"/>
            </a:xfrm>
            <a:prstGeom prst="rect">
              <a:avLst/>
            </a:prstGeom>
            <a:noFill/>
            <a:ln w="9525">
              <a:solidFill>
                <a:schemeClr val="bg2">
                  <a:lumMod val="40000"/>
                  <a:lumOff val="60000"/>
                </a:schemeClr>
              </a:solidFill>
              <a:miter lim="800000"/>
              <a:headEnd/>
              <a:tailEnd/>
            </a:ln>
          </p:spPr>
        </p:pic>
      </p:grpSp>
      <p:pic>
        <p:nvPicPr>
          <p:cNvPr id="26626"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55576" y="908720"/>
            <a:ext cx="8205787"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4295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r>
              <a:rPr lang="de-DE" dirty="0">
                <a:latin typeface="+mn-lt"/>
                <a:cs typeface="Calibri" panose="020F0502020204030204" pitchFamily="34" charset="0"/>
              </a:rPr>
              <a:t>2. Prozessbezogene Kompetenzen</a:t>
            </a:r>
            <a:endParaRPr lang="de-DE" altLang="de-DE" dirty="0">
              <a:latin typeface="+mn-lt"/>
              <a:cs typeface="Calibri" charset="0"/>
            </a:endParaRPr>
          </a:p>
        </p:txBody>
      </p:sp>
      <p:sp>
        <p:nvSpPr>
          <p:cNvPr id="3" name="Untertitel 2"/>
          <p:cNvSpPr>
            <a:spLocks noGrp="1"/>
          </p:cNvSpPr>
          <p:nvPr>
            <p:ph type="subTitle" idx="1"/>
          </p:nvPr>
        </p:nvSpPr>
        <p:spPr/>
        <p:txBody>
          <a:bodyPr/>
          <a:lstStyle/>
          <a:p>
            <a:endParaRPr lang="de-DE" dirty="0"/>
          </a:p>
        </p:txBody>
      </p:sp>
      <p:sp>
        <p:nvSpPr>
          <p:cNvPr id="7" name="Foliennummernplatzhalter 2">
            <a:extLst>
              <a:ext uri="{FF2B5EF4-FFF2-40B4-BE49-F238E27FC236}">
                <a16:creationId xmlns:a16="http://schemas.microsoft.com/office/drawing/2014/main" id="{2EF6EAD3-2C57-B740-8DBD-25C2B6C36B79}"/>
              </a:ext>
            </a:extLst>
          </p:cNvPr>
          <p:cNvSpPr txBox="1">
            <a:spLocks/>
          </p:cNvSpPr>
          <p:nvPr/>
        </p:nvSpPr>
        <p:spPr>
          <a:xfrm>
            <a:off x="7086600" y="6455256"/>
            <a:ext cx="2057400" cy="365125"/>
          </a:xfrm>
          <a:prstGeom prst="rect">
            <a:avLst/>
          </a:prstGeom>
        </p:spPr>
        <p:txBody>
          <a:bodyPr vert="horz" lIns="91440" tIns="45720" rIns="91440" bIns="45720" rtlCol="0" anchor="ctr"/>
          <a:lstStyle>
            <a:defPPr>
              <a:defRPr lang="de-DE"/>
            </a:defPPr>
            <a:lvl1pPr algn="r">
              <a:defRPr sz="1600">
                <a:solidFill>
                  <a:schemeClr val="tx1">
                    <a:lumMod val="95000"/>
                    <a:lumOff val="5000"/>
                  </a:schemeClr>
                </a:solidFill>
                <a:latin typeface="Calibri" panose="020F0502020204030204" pitchFamily="34" charset="0"/>
                <a:cs typeface="Calibri" panose="020F0502020204030204" pitchFamily="34"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fld id="{E8E921F3-6CCC-BD4B-8F9D-83EF93B03ECC}" type="slidenum">
              <a:rPr lang="de-DE"/>
              <a:pPr/>
              <a:t>26</a:t>
            </a:fld>
            <a:endParaRPr lang="de-DE" dirty="0"/>
          </a:p>
        </p:txBody>
      </p:sp>
      <p:pic>
        <p:nvPicPr>
          <p:cNvPr id="4" name="Bild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7585" y="1002174"/>
            <a:ext cx="7601712" cy="5090160"/>
          </a:xfrm>
          <a:prstGeom prst="rect">
            <a:avLst/>
          </a:prstGeom>
        </p:spPr>
      </p:pic>
    </p:spTree>
    <p:extLst>
      <p:ext uri="{BB962C8B-B14F-4D97-AF65-F5344CB8AC3E}">
        <p14:creationId xmlns:p14="http://schemas.microsoft.com/office/powerpoint/2010/main" val="313796966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8ADE48F8-D2DE-AF4E-89F8-4143869E9A8D}"/>
              </a:ext>
            </a:extLst>
          </p:cNvPr>
          <p:cNvSpPr>
            <a:spLocks noGrp="1"/>
          </p:cNvSpPr>
          <p:nvPr>
            <p:ph type="ctrTitle"/>
          </p:nvPr>
        </p:nvSpPr>
        <p:spPr/>
        <p:txBody>
          <a:bodyPr>
            <a:noAutofit/>
          </a:bodyPr>
          <a:lstStyle/>
          <a:p>
            <a:r>
              <a:rPr lang="de-DE" dirty="0">
                <a:latin typeface="+mn-lt"/>
                <a:cs typeface="Calibri" panose="020F0502020204030204" pitchFamily="34" charset="0"/>
              </a:rPr>
              <a:t>2. Prozessbezogene Kompetenzen</a:t>
            </a:r>
            <a:endParaRPr lang="de-DE" altLang="de-DE" dirty="0">
              <a:latin typeface="+mn-lt"/>
              <a:cs typeface="Calibri" charset="0"/>
            </a:endParaRPr>
          </a:p>
        </p:txBody>
      </p:sp>
      <p:sp>
        <p:nvSpPr>
          <p:cNvPr id="3" name="Untertitel 2"/>
          <p:cNvSpPr>
            <a:spLocks noGrp="1"/>
          </p:cNvSpPr>
          <p:nvPr>
            <p:ph type="subTitle" idx="1"/>
          </p:nvPr>
        </p:nvSpPr>
        <p:spPr/>
        <p:txBody>
          <a:bodyPr/>
          <a:lstStyle/>
          <a:p>
            <a:endParaRPr lang="de-DE"/>
          </a:p>
        </p:txBody>
      </p:sp>
      <p:graphicFrame>
        <p:nvGraphicFramePr>
          <p:cNvPr id="1026" name="Object 2"/>
          <p:cNvGraphicFramePr>
            <a:graphicFrameLocks noGrp="1"/>
          </p:cNvGraphicFramePr>
          <p:nvPr>
            <p:ph idx="4294967295"/>
            <p:extLst>
              <p:ext uri="{D42A27DB-BD31-4B8C-83A1-F6EECF244321}">
                <p14:modId xmlns:p14="http://schemas.microsoft.com/office/powerpoint/2010/main" val="2901261727"/>
              </p:ext>
            </p:extLst>
          </p:nvPr>
        </p:nvGraphicFramePr>
        <p:xfrm>
          <a:off x="860325" y="960983"/>
          <a:ext cx="6303963" cy="4340225"/>
        </p:xfrm>
        <a:graphic>
          <a:graphicData uri="http://schemas.openxmlformats.org/presentationml/2006/ole">
            <mc:AlternateContent xmlns:mc="http://schemas.openxmlformats.org/markup-compatibility/2006">
              <mc:Choice xmlns:v="urn:schemas-microsoft-com:vml" Requires="v">
                <p:oleObj spid="_x0000_s20707" name="Arbeitsblatt" r:id="rId4" imgW="7010400" imgH="4826000" progId="Excel.Sheet.8">
                  <p:embed/>
                </p:oleObj>
              </mc:Choice>
              <mc:Fallback>
                <p:oleObj name="Arbeitsblatt" r:id="rId4" imgW="7010400" imgH="4826000" progId="Excel.Sheet.8">
                  <p:embed/>
                  <p:pic>
                    <p:nvPicPr>
                      <p:cNvPr id="1026" name="Object 2"/>
                      <p:cNvPicPr>
                        <a:picLocks noChangeArrowheads="1"/>
                      </p:cNvPicPr>
                      <p:nvPr/>
                    </p:nvPicPr>
                    <p:blipFill>
                      <a:blip r:embed="rId5"/>
                      <a:srcRect/>
                      <a:stretch>
                        <a:fillRect/>
                      </a:stretch>
                    </p:blipFill>
                    <p:spPr bwMode="auto">
                      <a:xfrm>
                        <a:off x="860325" y="960983"/>
                        <a:ext cx="6303963" cy="4340225"/>
                      </a:xfrm>
                      <a:prstGeom prst="rect">
                        <a:avLst/>
                      </a:prstGeom>
                      <a:noFill/>
                      <a:ln>
                        <a:noFill/>
                      </a:ln>
                    </p:spPr>
                  </p:pic>
                </p:oleObj>
              </mc:Fallback>
            </mc:AlternateContent>
          </a:graphicData>
        </a:graphic>
      </p:graphicFrame>
      <p:sp>
        <p:nvSpPr>
          <p:cNvPr id="2" name="Rechteck 1"/>
          <p:cNvSpPr/>
          <p:nvPr/>
        </p:nvSpPr>
        <p:spPr>
          <a:xfrm>
            <a:off x="755576" y="5517232"/>
            <a:ext cx="8307387" cy="923330"/>
          </a:xfrm>
          <a:prstGeom prst="rect">
            <a:avLst/>
          </a:prstGeom>
          <a:solidFill>
            <a:schemeClr val="tx2">
              <a:lumMod val="20000"/>
              <a:lumOff val="80000"/>
            </a:schemeClr>
          </a:solidFill>
        </p:spPr>
        <p:txBody>
          <a:bodyPr wrap="square">
            <a:spAutoFit/>
          </a:bodyPr>
          <a:lstStyle/>
          <a:p>
            <a:r>
              <a:rPr lang="de-DE" altLang="de-DE" sz="1800" dirty="0">
                <a:solidFill>
                  <a:prstClr val="black"/>
                </a:solidFill>
                <a:latin typeface="Calibri" panose="020F0502020204030204" pitchFamily="34" charset="0"/>
                <a:cs typeface="Calibri" panose="020F0502020204030204" pitchFamily="34" charset="0"/>
              </a:rPr>
              <a:t>Was könnten die Gründe dafür sein, dass manche Kolleginnen und Kollegen die Umsetzung prozessbezogener Kompetenzen eher weniger im Unterricht berücksichtigen?</a:t>
            </a:r>
          </a:p>
        </p:txBody>
      </p:sp>
      <p:sp>
        <p:nvSpPr>
          <p:cNvPr id="12" name="Foliennummernplatzhalter 2">
            <a:extLst>
              <a:ext uri="{FF2B5EF4-FFF2-40B4-BE49-F238E27FC236}">
                <a16:creationId xmlns:a16="http://schemas.microsoft.com/office/drawing/2014/main" id="{53232D18-CF6A-8D44-BD2D-0961B3E0B67C}"/>
              </a:ext>
            </a:extLst>
          </p:cNvPr>
          <p:cNvSpPr txBox="1">
            <a:spLocks/>
          </p:cNvSpPr>
          <p:nvPr/>
        </p:nvSpPr>
        <p:spPr>
          <a:xfrm>
            <a:off x="7086600" y="6455256"/>
            <a:ext cx="2057400" cy="365125"/>
          </a:xfrm>
          <a:prstGeom prst="rect">
            <a:avLst/>
          </a:prstGeom>
        </p:spPr>
        <p:txBody>
          <a:bodyPr vert="horz" lIns="91440" tIns="45720" rIns="91440" bIns="45720" rtlCol="0" anchor="ctr"/>
          <a:lstStyle>
            <a:defPPr>
              <a:defRPr lang="de-DE"/>
            </a:defPPr>
            <a:lvl1pPr algn="r">
              <a:defRPr sz="1600">
                <a:solidFill>
                  <a:schemeClr val="tx1">
                    <a:lumMod val="95000"/>
                    <a:lumOff val="5000"/>
                  </a:schemeClr>
                </a:solidFill>
                <a:latin typeface="Calibri" panose="020F0502020204030204" pitchFamily="34" charset="0"/>
                <a:cs typeface="Calibri" panose="020F0502020204030204" pitchFamily="34"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fld id="{E8E921F3-6CCC-BD4B-8F9D-83EF93B03ECC}" type="slidenum">
              <a:rPr lang="de-DE"/>
              <a:pPr/>
              <a:t>27</a:t>
            </a:fld>
            <a:endParaRPr lang="de-DE" dirty="0"/>
          </a:p>
        </p:txBody>
      </p:sp>
    </p:spTree>
    <p:extLst>
      <p:ext uri="{BB962C8B-B14F-4D97-AF65-F5344CB8AC3E}">
        <p14:creationId xmlns:p14="http://schemas.microsoft.com/office/powerpoint/2010/main" val="318743013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031570F2-B1B9-C549-B590-E4752D46E948}"/>
              </a:ext>
            </a:extLst>
          </p:cNvPr>
          <p:cNvSpPr>
            <a:spLocks noGrp="1"/>
          </p:cNvSpPr>
          <p:nvPr>
            <p:ph type="ctrTitle"/>
          </p:nvPr>
        </p:nvSpPr>
        <p:spPr/>
        <p:txBody>
          <a:bodyPr>
            <a:noAutofit/>
          </a:bodyPr>
          <a:lstStyle/>
          <a:p>
            <a:r>
              <a:rPr lang="de-DE" dirty="0">
                <a:latin typeface="+mn-lt"/>
                <a:cs typeface="Calibri" panose="020F0502020204030204" pitchFamily="34" charset="0"/>
              </a:rPr>
              <a:t>2. Prozessbezogene Kompetenzen</a:t>
            </a:r>
            <a:endParaRPr lang="de-DE" altLang="de-DE" dirty="0">
              <a:latin typeface="+mn-lt"/>
              <a:cs typeface="Calibri" charset="0"/>
            </a:endParaRPr>
          </a:p>
        </p:txBody>
      </p:sp>
      <p:sp>
        <p:nvSpPr>
          <p:cNvPr id="45059" name="Inhaltsplatzhalter 2"/>
          <p:cNvSpPr>
            <a:spLocks noGrp="1"/>
          </p:cNvSpPr>
          <p:nvPr>
            <p:ph type="subTitle" idx="1"/>
          </p:nvPr>
        </p:nvSpPr>
        <p:spPr/>
        <p:txBody>
          <a:bodyPr/>
          <a:lstStyle/>
          <a:p>
            <a:pPr marL="514350" lvl="0" indent="-514350">
              <a:buClr>
                <a:srgbClr val="000000"/>
              </a:buClr>
              <a:buAutoNum type="arabicPeriod"/>
            </a:pPr>
            <a:r>
              <a:rPr lang="de-DE" altLang="de-DE" dirty="0">
                <a:solidFill>
                  <a:srgbClr val="000000"/>
                </a:solidFill>
                <a:latin typeface="Arial" panose="020B0604020202020204" pitchFamily="34" charset="0"/>
                <a:cs typeface="Arial" panose="020B0604020202020204" pitchFamily="34" charset="0"/>
              </a:rPr>
              <a:t>Falsche Vorstelllungen von Mathematik: </a:t>
            </a:r>
            <a:br>
              <a:rPr lang="de-DE" altLang="de-DE" dirty="0">
                <a:solidFill>
                  <a:srgbClr val="000000"/>
                </a:solidFill>
                <a:latin typeface="Arial" panose="020B0604020202020204" pitchFamily="34" charset="0"/>
                <a:cs typeface="Arial" panose="020B0604020202020204" pitchFamily="34" charset="0"/>
              </a:rPr>
            </a:br>
            <a:r>
              <a:rPr lang="de-DE" altLang="de-DE" sz="2400" dirty="0">
                <a:latin typeface="Arial" panose="020B0604020202020204" pitchFamily="34" charset="0"/>
                <a:cs typeface="Arial" panose="020B0604020202020204" pitchFamily="34" charset="0"/>
              </a:rPr>
              <a:t>Mathematik ist Rechnen; </a:t>
            </a:r>
            <a:br>
              <a:rPr lang="de-DE" altLang="de-DE" sz="2400" dirty="0">
                <a:latin typeface="Arial" panose="020B0604020202020204" pitchFamily="34" charset="0"/>
                <a:cs typeface="Arial" panose="020B0604020202020204" pitchFamily="34" charset="0"/>
              </a:rPr>
            </a:br>
            <a:r>
              <a:rPr lang="de-DE" altLang="de-DE" sz="2400" dirty="0">
                <a:latin typeface="Arial" panose="020B0604020202020204" pitchFamily="34" charset="0"/>
                <a:cs typeface="Arial" panose="020B0604020202020204" pitchFamily="34" charset="0"/>
              </a:rPr>
              <a:t>Üben der Fertigkeiten, nicht Verstehen steht im Mittelpunkt</a:t>
            </a:r>
          </a:p>
          <a:p>
            <a:pPr marL="399150" lvl="0">
              <a:buClr>
                <a:srgbClr val="000000"/>
              </a:buClr>
            </a:pPr>
            <a:endParaRPr lang="de-DE" altLang="de-DE" dirty="0">
              <a:latin typeface="Arial" panose="020B0604020202020204" pitchFamily="34" charset="0"/>
              <a:cs typeface="Arial" panose="020B0604020202020204" pitchFamily="34" charset="0"/>
            </a:endParaRPr>
          </a:p>
          <a:p>
            <a:pPr>
              <a:buClr>
                <a:schemeClr val="tx1"/>
              </a:buClr>
            </a:pPr>
            <a:r>
              <a:rPr lang="de-DE" altLang="de-DE" dirty="0">
                <a:latin typeface="Arial" panose="020B0604020202020204" pitchFamily="34" charset="0"/>
                <a:cs typeface="Arial" panose="020B0604020202020204" pitchFamily="34" charset="0"/>
              </a:rPr>
              <a:t>2. Fehlende/Ungenaue inhaltliche Vorstellungen    </a:t>
            </a:r>
          </a:p>
          <a:p>
            <a:pPr>
              <a:buClr>
                <a:schemeClr val="tx1"/>
              </a:buClr>
            </a:pPr>
            <a:r>
              <a:rPr lang="de-DE" altLang="de-DE" dirty="0">
                <a:latin typeface="Arial" panose="020B0604020202020204" pitchFamily="34" charset="0"/>
                <a:cs typeface="Arial" panose="020B0604020202020204" pitchFamily="34" charset="0"/>
              </a:rPr>
              <a:t>    bzgl. der Kompetenzen</a:t>
            </a:r>
            <a:br>
              <a:rPr lang="de-DE" altLang="de-DE" dirty="0">
                <a:latin typeface="Arial" panose="020B0604020202020204" pitchFamily="34" charset="0"/>
                <a:cs typeface="Arial" panose="020B0604020202020204" pitchFamily="34" charset="0"/>
              </a:rPr>
            </a:br>
            <a:endParaRPr lang="de-DE" altLang="de-DE" dirty="0">
              <a:latin typeface="Arial" panose="020B0604020202020204" pitchFamily="34" charset="0"/>
              <a:cs typeface="Arial" panose="020B0604020202020204" pitchFamily="34" charset="0"/>
            </a:endParaRPr>
          </a:p>
          <a:p>
            <a:pPr lvl="1">
              <a:spcBef>
                <a:spcPts val="0"/>
              </a:spcBef>
              <a:spcAft>
                <a:spcPts val="0"/>
              </a:spcAft>
              <a:buClr>
                <a:schemeClr val="tx1"/>
              </a:buClr>
            </a:pPr>
            <a:r>
              <a:rPr lang="de-DE" altLang="de-DE" sz="2400" dirty="0">
                <a:latin typeface="Arial" panose="020B0604020202020204" pitchFamily="34" charset="0"/>
                <a:cs typeface="Arial" panose="020B0604020202020204" pitchFamily="34" charset="0"/>
              </a:rPr>
              <a:t>Was ist „mathematisch modellieren“? </a:t>
            </a:r>
          </a:p>
          <a:p>
            <a:pPr lvl="1">
              <a:spcBef>
                <a:spcPts val="0"/>
              </a:spcBef>
              <a:spcAft>
                <a:spcPts val="0"/>
              </a:spcAft>
              <a:buClr>
                <a:schemeClr val="tx1"/>
              </a:buClr>
            </a:pPr>
            <a:r>
              <a:rPr lang="de-DE" altLang="de-DE" sz="2400" dirty="0">
                <a:latin typeface="Arial" panose="020B0604020202020204" pitchFamily="34" charset="0"/>
                <a:cs typeface="Arial" panose="020B0604020202020204" pitchFamily="34" charset="0"/>
              </a:rPr>
              <a:t>Was ist „Probleme mathematisch lösen“?</a:t>
            </a:r>
          </a:p>
          <a:p>
            <a:pPr marL="0" indent="0">
              <a:buClr>
                <a:schemeClr val="tx1"/>
              </a:buClr>
              <a:buNone/>
            </a:pPr>
            <a:endParaRPr lang="de-DE" altLang="de-DE" dirty="0">
              <a:latin typeface="Arial" panose="020B0604020202020204" pitchFamily="34" charset="0"/>
              <a:cs typeface="Arial" panose="020B0604020202020204" pitchFamily="34" charset="0"/>
            </a:endParaRPr>
          </a:p>
          <a:p>
            <a:pPr lvl="1">
              <a:buClr>
                <a:schemeClr val="tx1"/>
              </a:buClr>
            </a:pPr>
            <a:endParaRPr lang="de-DE" altLang="de-DE" dirty="0">
              <a:latin typeface="Arial" panose="020B0604020202020204" pitchFamily="34" charset="0"/>
              <a:cs typeface="Arial" panose="020B0604020202020204" pitchFamily="34" charset="0"/>
            </a:endParaRPr>
          </a:p>
        </p:txBody>
      </p:sp>
      <p:sp>
        <p:nvSpPr>
          <p:cNvPr id="5" name="Foliennummernplatzhalter 4">
            <a:extLst>
              <a:ext uri="{FF2B5EF4-FFF2-40B4-BE49-F238E27FC236}">
                <a16:creationId xmlns:a16="http://schemas.microsoft.com/office/drawing/2014/main" id="{8BB765E4-5265-9A47-9496-2581BE8E86D4}"/>
              </a:ext>
            </a:extLst>
          </p:cNvPr>
          <p:cNvSpPr>
            <a:spLocks noGrp="1"/>
          </p:cNvSpPr>
          <p:nvPr>
            <p:ph type="sldNum" sz="quarter" idx="10"/>
          </p:nvPr>
        </p:nvSpPr>
        <p:spPr/>
        <p:txBody>
          <a:bodyPr/>
          <a:lstStyle/>
          <a:p>
            <a:fld id="{E8E921F3-6CCC-BD4B-8F9D-83EF93B03ECC}" type="slidenum">
              <a:rPr lang="de-DE" smtClean="0"/>
              <a:pPr/>
              <a:t>28</a:t>
            </a:fld>
            <a:endParaRPr lang="de-DE" dirty="0"/>
          </a:p>
        </p:txBody>
      </p:sp>
    </p:spTree>
    <p:extLst>
      <p:ext uri="{BB962C8B-B14F-4D97-AF65-F5344CB8AC3E}">
        <p14:creationId xmlns:p14="http://schemas.microsoft.com/office/powerpoint/2010/main" val="8824195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05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2D9431D7-07BD-3E4C-95EF-1F075F295AF8}"/>
              </a:ext>
            </a:extLst>
          </p:cNvPr>
          <p:cNvSpPr>
            <a:spLocks noGrp="1"/>
          </p:cNvSpPr>
          <p:nvPr>
            <p:ph type="ctrTitle"/>
          </p:nvPr>
        </p:nvSpPr>
        <p:spPr/>
        <p:txBody>
          <a:bodyPr>
            <a:noAutofit/>
          </a:bodyPr>
          <a:lstStyle/>
          <a:p>
            <a:r>
              <a:rPr lang="de-DE" dirty="0">
                <a:latin typeface="+mn-lt"/>
                <a:cs typeface="Calibri" panose="020F0502020204030204" pitchFamily="34" charset="0"/>
              </a:rPr>
              <a:t>2. Prozessbezogene Kompetenzen</a:t>
            </a:r>
            <a:endParaRPr lang="de-DE" altLang="de-DE" dirty="0">
              <a:latin typeface="+mn-lt"/>
              <a:cs typeface="Calibri" charset="0"/>
            </a:endParaRPr>
          </a:p>
        </p:txBody>
      </p:sp>
      <p:sp>
        <p:nvSpPr>
          <p:cNvPr id="7" name="Inhaltsplatzhalter 6">
            <a:extLst>
              <a:ext uri="{FF2B5EF4-FFF2-40B4-BE49-F238E27FC236}">
                <a16:creationId xmlns:a16="http://schemas.microsoft.com/office/drawing/2014/main" id="{740B45BE-C736-3C4E-82DE-81A4F3C3F577}"/>
              </a:ext>
            </a:extLst>
          </p:cNvPr>
          <p:cNvSpPr>
            <a:spLocks noGrp="1"/>
          </p:cNvSpPr>
          <p:nvPr>
            <p:ph type="subTitle" idx="1"/>
          </p:nvPr>
        </p:nvSpPr>
        <p:spPr/>
        <p:txBody>
          <a:bodyPr>
            <a:normAutofit/>
          </a:bodyPr>
          <a:lstStyle/>
          <a:p>
            <a:r>
              <a:rPr lang="de-DE" altLang="de-DE" sz="2000" dirty="0">
                <a:latin typeface="Calibri" charset="0"/>
                <a:cs typeface="Calibri" charset="0"/>
              </a:rPr>
              <a:t>2. Fehlende/Ungenaue inhaltliche Vorstellungen bzgl. der Kompetenzen</a:t>
            </a:r>
            <a:endParaRPr lang="de-DE" sz="2000" dirty="0"/>
          </a:p>
        </p:txBody>
      </p:sp>
      <p:sp>
        <p:nvSpPr>
          <p:cNvPr id="6" name="Ovale Legende 5"/>
          <p:cNvSpPr>
            <a:spLocks noChangeArrowheads="1"/>
          </p:cNvSpPr>
          <p:nvPr/>
        </p:nvSpPr>
        <p:spPr bwMode="auto">
          <a:xfrm>
            <a:off x="1837605" y="5378501"/>
            <a:ext cx="7219540" cy="1301457"/>
          </a:xfrm>
          <a:prstGeom prst="wedgeEllipseCallout">
            <a:avLst>
              <a:gd name="adj1" fmla="val 51600"/>
              <a:gd name="adj2" fmla="val -50037"/>
            </a:avLst>
          </a:prstGeom>
          <a:solidFill>
            <a:schemeClr val="accent5"/>
          </a:solidFill>
          <a:ln w="9525">
            <a:solidFill>
              <a:schemeClr val="tx1"/>
            </a:solidFill>
            <a:round/>
            <a:headEnd/>
            <a:tailEnd/>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de-DE" altLang="de-DE" sz="1600" dirty="0">
                <a:solidFill>
                  <a:srgbClr val="000000"/>
                </a:solidFill>
                <a:latin typeface="Calibri" charset="0"/>
              </a:rPr>
              <a:t>Schon allein, wenn die Kinder im 1. Schuljahr rausgehen und zählen und dann vielleicht hinterher ein Schaubild oder so dazu anfertigen oder diese mathematische Brille aufsetzen, das ist ja alles schon modellieren. </a:t>
            </a:r>
          </a:p>
        </p:txBody>
      </p:sp>
      <p:sp>
        <p:nvSpPr>
          <p:cNvPr id="43012" name="Textfeld 6"/>
          <p:cNvSpPr txBox="1">
            <a:spLocks noChangeArrowheads="1"/>
          </p:cNvSpPr>
          <p:nvPr/>
        </p:nvSpPr>
        <p:spPr bwMode="auto">
          <a:xfrm>
            <a:off x="3779912" y="3139282"/>
            <a:ext cx="49685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de-DE" altLang="de-DE" dirty="0">
                <a:solidFill>
                  <a:srgbClr val="000000"/>
                </a:solidFill>
                <a:latin typeface="Calibri" charset="0"/>
              </a:rPr>
              <a:t>Was ist eigentlich math. modellieren?</a:t>
            </a:r>
          </a:p>
        </p:txBody>
      </p:sp>
      <p:sp>
        <p:nvSpPr>
          <p:cNvPr id="10" name="Ovale Legende 9"/>
          <p:cNvSpPr>
            <a:spLocks noChangeArrowheads="1"/>
          </p:cNvSpPr>
          <p:nvPr/>
        </p:nvSpPr>
        <p:spPr bwMode="auto">
          <a:xfrm>
            <a:off x="486427" y="1548593"/>
            <a:ext cx="5425827" cy="1676198"/>
          </a:xfrm>
          <a:prstGeom prst="wedgeEllipseCallout">
            <a:avLst>
              <a:gd name="adj1" fmla="val -58737"/>
              <a:gd name="adj2" fmla="val -32518"/>
            </a:avLst>
          </a:prstGeom>
          <a:solidFill>
            <a:schemeClr val="accent5"/>
          </a:solidFill>
          <a:ln w="9525">
            <a:solidFill>
              <a:schemeClr val="tx1"/>
            </a:solidFill>
            <a:round/>
            <a:headEnd/>
            <a:tailEnd/>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de-DE" altLang="de-DE" sz="1600" dirty="0">
                <a:solidFill>
                  <a:srgbClr val="000000"/>
                </a:solidFill>
                <a:latin typeface="Calibri" charset="0"/>
              </a:rPr>
              <a:t>Wenn ich den Kindern (bei Zahlenmauern) Steinchen gebe, dass sie auch schieben können und immer wieder ausprobieren können, dass sie es also auch irgendwie handelnd machen können.</a:t>
            </a:r>
          </a:p>
        </p:txBody>
      </p:sp>
      <p:sp>
        <p:nvSpPr>
          <p:cNvPr id="12" name="Ovale Legende 11"/>
          <p:cNvSpPr/>
          <p:nvPr/>
        </p:nvSpPr>
        <p:spPr bwMode="auto">
          <a:xfrm>
            <a:off x="6084168" y="1700808"/>
            <a:ext cx="2742140" cy="1377196"/>
          </a:xfrm>
          <a:prstGeom prst="wedgeEllipseCallout">
            <a:avLst>
              <a:gd name="adj1" fmla="val 58938"/>
              <a:gd name="adj2" fmla="val -78465"/>
            </a:avLst>
          </a:prstGeom>
          <a:solidFill>
            <a:schemeClr val="accent5"/>
          </a:solidFill>
          <a:ln w="9525" cap="flat" cmpd="sng" algn="ctr">
            <a:solidFill>
              <a:schemeClr val="tx1"/>
            </a:solidFill>
            <a:prstDash val="solid"/>
            <a:round/>
            <a:headEnd type="none" w="med" len="med"/>
            <a:tailEnd type="none" w="med" len="med"/>
          </a:ln>
          <a:effectLst/>
        </p:spPr>
        <p:txBody>
          <a:bodyPr/>
          <a:lstStyle/>
          <a:p>
            <a:pPr algn="ctr">
              <a:defRPr/>
            </a:pPr>
            <a:r>
              <a:rPr lang="de-DE" sz="1600" dirty="0">
                <a:solidFill>
                  <a:srgbClr val="000000"/>
                </a:solidFill>
                <a:latin typeface="Calibri" pitchFamily="-1" charset="0"/>
                <a:cs typeface="Calibri" pitchFamily="-1" charset="0"/>
              </a:rPr>
              <a:t>Modellieren ist, wenn ich etwas nachbaue oder nachstelle.</a:t>
            </a:r>
          </a:p>
        </p:txBody>
      </p:sp>
      <p:sp>
        <p:nvSpPr>
          <p:cNvPr id="13" name="Ovale Legende 12"/>
          <p:cNvSpPr>
            <a:spLocks noChangeArrowheads="1"/>
          </p:cNvSpPr>
          <p:nvPr/>
        </p:nvSpPr>
        <p:spPr bwMode="auto">
          <a:xfrm>
            <a:off x="433180" y="3321344"/>
            <a:ext cx="4138820" cy="1763840"/>
          </a:xfrm>
          <a:prstGeom prst="wedgeEllipseCallout">
            <a:avLst>
              <a:gd name="adj1" fmla="val -56603"/>
              <a:gd name="adj2" fmla="val 48302"/>
            </a:avLst>
          </a:prstGeom>
          <a:solidFill>
            <a:schemeClr val="accent5"/>
          </a:solidFill>
          <a:ln w="9525">
            <a:solidFill>
              <a:schemeClr val="tx1"/>
            </a:solidFill>
            <a:round/>
            <a:headEnd/>
            <a:tailEnd/>
          </a:ln>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de-DE" altLang="de-DE" sz="1600" dirty="0">
                <a:solidFill>
                  <a:srgbClr val="000000"/>
                </a:solidFill>
                <a:latin typeface="Calibri" charset="0"/>
              </a:rPr>
              <a:t>Wenn man eine problemorientierte Fragestellung hat. Man muss erst mal das Problem verstehen und ein mathematisches Modell daraus entwickeln.</a:t>
            </a:r>
          </a:p>
        </p:txBody>
      </p:sp>
      <p:sp>
        <p:nvSpPr>
          <p:cNvPr id="15" name="Ovale Legende 14"/>
          <p:cNvSpPr/>
          <p:nvPr/>
        </p:nvSpPr>
        <p:spPr bwMode="auto">
          <a:xfrm>
            <a:off x="4884074" y="3717032"/>
            <a:ext cx="4245962" cy="1600200"/>
          </a:xfrm>
          <a:prstGeom prst="wedgeEllipseCallout">
            <a:avLst>
              <a:gd name="adj1" fmla="val 47733"/>
              <a:gd name="adj2" fmla="val -67285"/>
            </a:avLst>
          </a:prstGeom>
          <a:solidFill>
            <a:schemeClr val="accent5"/>
          </a:solidFill>
          <a:ln w="9525" cap="flat" cmpd="sng" algn="ctr">
            <a:solidFill>
              <a:schemeClr val="tx1"/>
            </a:solidFill>
            <a:prstDash val="solid"/>
            <a:round/>
            <a:headEnd type="none" w="med" len="med"/>
            <a:tailEnd type="none" w="med" len="med"/>
          </a:ln>
          <a:effectLst/>
        </p:spPr>
        <p:txBody>
          <a:bodyPr/>
          <a:lstStyle/>
          <a:p>
            <a:pPr algn="ctr">
              <a:defRPr/>
            </a:pPr>
            <a:r>
              <a:rPr lang="de-DE" sz="1600" dirty="0">
                <a:solidFill>
                  <a:srgbClr val="000000"/>
                </a:solidFill>
                <a:latin typeface="Calibri" pitchFamily="34" charset="0"/>
                <a:ea typeface="ＭＳ Ｐゴシック" pitchFamily="-84" charset="-128"/>
              </a:rPr>
              <a:t>Ja, Modellieren ist mir immer auch so ein Begriff wo ich denke: „Hm, was denn jetzt genau?“ Also da kann ich auch persönlich am wenigsten mit anfangen.</a:t>
            </a:r>
          </a:p>
          <a:p>
            <a:pPr algn="ctr">
              <a:defRPr/>
            </a:pPr>
            <a:endParaRPr lang="de-DE" sz="1600" dirty="0">
              <a:solidFill>
                <a:srgbClr val="000000"/>
              </a:solidFill>
              <a:latin typeface="Calibri" pitchFamily="34" charset="0"/>
              <a:ea typeface="ＭＳ Ｐゴシック" pitchFamily="-84" charset="-128"/>
            </a:endParaRPr>
          </a:p>
        </p:txBody>
      </p:sp>
      <p:sp>
        <p:nvSpPr>
          <p:cNvPr id="17" name="Foliennummernplatzhalter 2">
            <a:extLst>
              <a:ext uri="{FF2B5EF4-FFF2-40B4-BE49-F238E27FC236}">
                <a16:creationId xmlns:a16="http://schemas.microsoft.com/office/drawing/2014/main" id="{0D0EF314-2C25-0D40-B5DB-4AA7AD9128D6}"/>
              </a:ext>
            </a:extLst>
          </p:cNvPr>
          <p:cNvSpPr txBox="1">
            <a:spLocks/>
          </p:cNvSpPr>
          <p:nvPr/>
        </p:nvSpPr>
        <p:spPr>
          <a:xfrm>
            <a:off x="7086600" y="6455256"/>
            <a:ext cx="2057400" cy="365125"/>
          </a:xfrm>
          <a:prstGeom prst="rect">
            <a:avLst/>
          </a:prstGeom>
        </p:spPr>
        <p:txBody>
          <a:bodyPr vert="horz" lIns="91440" tIns="45720" rIns="91440" bIns="45720" rtlCol="0" anchor="ctr"/>
          <a:lstStyle>
            <a:defPPr>
              <a:defRPr lang="de-DE"/>
            </a:defPPr>
            <a:lvl1pPr algn="r">
              <a:defRPr sz="1600">
                <a:solidFill>
                  <a:schemeClr val="tx1">
                    <a:lumMod val="95000"/>
                    <a:lumOff val="5000"/>
                  </a:schemeClr>
                </a:solidFill>
                <a:latin typeface="Calibri" panose="020F0502020204030204" pitchFamily="34" charset="0"/>
                <a:cs typeface="Calibri" panose="020F0502020204030204" pitchFamily="34"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fld id="{E8E921F3-6CCC-BD4B-8F9D-83EF93B03ECC}" type="slidenum">
              <a:rPr lang="de-DE"/>
              <a:pPr/>
              <a:t>29</a:t>
            </a:fld>
            <a:endParaRPr lang="de-DE" dirty="0"/>
          </a:p>
        </p:txBody>
      </p:sp>
    </p:spTree>
    <p:extLst>
      <p:ext uri="{BB962C8B-B14F-4D97-AF65-F5344CB8AC3E}">
        <p14:creationId xmlns:p14="http://schemas.microsoft.com/office/powerpoint/2010/main" val="37009922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2" grpId="0" animBg="1"/>
      <p:bldP spid="13"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Das Schulbuch </a:t>
            </a:r>
          </a:p>
        </p:txBody>
      </p:sp>
      <p:sp>
        <p:nvSpPr>
          <p:cNvPr id="3" name="Untertitel 2"/>
          <p:cNvSpPr>
            <a:spLocks noGrp="1"/>
          </p:cNvSpPr>
          <p:nvPr>
            <p:ph type="subTitle" idx="1"/>
          </p:nvPr>
        </p:nvSpPr>
        <p:spPr/>
        <p:txBody>
          <a:bodyPr>
            <a:normAutofit/>
          </a:bodyPr>
          <a:lstStyle/>
          <a:p>
            <a:r>
              <a:rPr lang="de-DE" sz="2600" dirty="0"/>
              <a:t>„Lehrer setzen sie nicht ein, Schüler lieben andere Medien und Eltern kommen damit nicht klar: Das ist eine mögliche Beschreibung von Schulbüchern.</a:t>
            </a:r>
            <a:br>
              <a:rPr lang="de-DE" sz="2600" dirty="0"/>
            </a:br>
            <a:r>
              <a:rPr lang="de-DE" sz="2600" dirty="0"/>
              <a:t> </a:t>
            </a:r>
            <a:br>
              <a:rPr lang="de-DE" sz="2600" dirty="0"/>
            </a:br>
            <a:r>
              <a:rPr lang="de-DE" sz="2600" dirty="0"/>
              <a:t>Die andere: Unterricht braucht das Schulbuch, es unterstützt Lehrer bei der individuellen Förderung und gibt Schülern Orientierung und Anregungen. Kurz: Es ist unverzichtbar.“</a:t>
            </a:r>
          </a:p>
          <a:p>
            <a:endParaRPr lang="de-DE" sz="2400" dirty="0"/>
          </a:p>
          <a:p>
            <a:endParaRPr lang="de-DE" sz="2400" dirty="0"/>
          </a:p>
          <a:p>
            <a:endParaRPr lang="de-DE" sz="2400" dirty="0"/>
          </a:p>
        </p:txBody>
      </p:sp>
      <p:sp>
        <p:nvSpPr>
          <p:cNvPr id="4" name="Foliennummernplatzhalter 3"/>
          <p:cNvSpPr>
            <a:spLocks noGrp="1"/>
          </p:cNvSpPr>
          <p:nvPr>
            <p:ph type="sldNum" sz="quarter" idx="10"/>
          </p:nvPr>
        </p:nvSpPr>
        <p:spPr/>
        <p:txBody>
          <a:bodyPr/>
          <a:lstStyle/>
          <a:p>
            <a:fld id="{3643EB80-8826-4627-81D0-6281F50907F8}" type="slidenum">
              <a:rPr lang="de-DE" altLang="de-DE" smtClean="0">
                <a:solidFill>
                  <a:srgbClr val="000000"/>
                </a:solidFill>
              </a:rPr>
              <a:pPr/>
              <a:t>3</a:t>
            </a:fld>
            <a:endParaRPr lang="de-DE" altLang="de-DE">
              <a:solidFill>
                <a:srgbClr val="000000"/>
              </a:solidFill>
            </a:endParaRPr>
          </a:p>
        </p:txBody>
      </p:sp>
      <p:sp>
        <p:nvSpPr>
          <p:cNvPr id="5" name="Inhaltsplatzhalter 2"/>
          <p:cNvSpPr txBox="1">
            <a:spLocks/>
          </p:cNvSpPr>
          <p:nvPr/>
        </p:nvSpPr>
        <p:spPr bwMode="auto">
          <a:xfrm>
            <a:off x="815544" y="4725144"/>
            <a:ext cx="8137028" cy="1646605"/>
          </a:xfrm>
          <a:prstGeom prst="rect">
            <a:avLst/>
          </a:prstGeom>
          <a:solidFill>
            <a:schemeClr val="tx2">
              <a:lumMod val="20000"/>
              <a:lumOff val="80000"/>
            </a:schemeClr>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0000" tIns="0" rIns="91440" bIns="45720" numCol="1" anchor="t" anchorCtr="0" compatLnSpc="1">
            <a:prstTxWarp prst="textNoShape">
              <a:avLst/>
            </a:prstTxWarp>
            <a:spAutoFit/>
          </a:bodyPr>
          <a:lstStyle>
            <a:lvl1pPr marL="0" marR="0" indent="0" algn="l" defTabSz="914400" rtl="0" eaLnBrk="0" fontAlgn="base" latinLnBrk="0" hangingPunct="0">
              <a:lnSpc>
                <a:spcPct val="100000"/>
              </a:lnSpc>
              <a:spcBef>
                <a:spcPct val="20000"/>
              </a:spcBef>
              <a:spcAft>
                <a:spcPct val="0"/>
              </a:spcAft>
              <a:buClrTx/>
              <a:buSzTx/>
              <a:buFont typeface="Arial" pitchFamily="34" charset="0"/>
              <a:buNone/>
              <a:tabLst/>
              <a:defRPr sz="2800" baseline="0">
                <a:solidFill>
                  <a:schemeClr val="tx1"/>
                </a:solidFill>
                <a:latin typeface="+mn-lt"/>
                <a:ea typeface="ＭＳ Ｐゴシック" charset="0"/>
                <a:cs typeface="+mn-cs"/>
              </a:defRPr>
            </a:lvl1pPr>
            <a:lvl2pPr marL="88900" marR="0" indent="368300" algn="l" defTabSz="914400" rtl="0" eaLnBrk="0" fontAlgn="base" latinLnBrk="0" hangingPunct="0">
              <a:lnSpc>
                <a:spcPct val="100000"/>
              </a:lnSpc>
              <a:spcBef>
                <a:spcPct val="20000"/>
              </a:spcBef>
              <a:spcAft>
                <a:spcPct val="0"/>
              </a:spcAft>
              <a:buClrTx/>
              <a:buSzTx/>
              <a:buFont typeface="Symbol" charset="2"/>
              <a:buNone/>
              <a:tabLst/>
              <a:defRPr sz="2000">
                <a:solidFill>
                  <a:schemeClr val="tx1"/>
                </a:solidFill>
                <a:latin typeface="+mn-lt"/>
                <a:ea typeface="Arial" pitchFamily="-112" charset="0"/>
                <a:cs typeface="+mn-cs"/>
              </a:defRPr>
            </a:lvl2pPr>
            <a:lvl3pPr marL="914400" indent="0" algn="ctr" rtl="0" eaLnBrk="0" fontAlgn="base" hangingPunct="0">
              <a:spcBef>
                <a:spcPct val="20000"/>
              </a:spcBef>
              <a:spcAft>
                <a:spcPct val="0"/>
              </a:spcAft>
              <a:buNone/>
              <a:defRPr sz="2400">
                <a:solidFill>
                  <a:schemeClr val="tx1"/>
                </a:solidFill>
                <a:latin typeface="+mn-lt"/>
                <a:ea typeface="Arial" pitchFamily="-112" charset="0"/>
                <a:cs typeface="+mn-cs"/>
              </a:defRPr>
            </a:lvl3pPr>
            <a:lvl4pPr marL="1371600" indent="0" algn="ctr" rtl="0" eaLnBrk="0" fontAlgn="base" hangingPunct="0">
              <a:spcBef>
                <a:spcPct val="20000"/>
              </a:spcBef>
              <a:spcAft>
                <a:spcPct val="0"/>
              </a:spcAft>
              <a:buNone/>
              <a:defRPr sz="2000">
                <a:solidFill>
                  <a:schemeClr val="tx1"/>
                </a:solidFill>
                <a:latin typeface="+mn-lt"/>
                <a:ea typeface="Arial" pitchFamily="-112" charset="0"/>
                <a:cs typeface="+mn-cs"/>
              </a:defRPr>
            </a:lvl4pPr>
            <a:lvl5pPr marL="1828800" indent="0" algn="ctr" rtl="0" eaLnBrk="0" fontAlgn="base" hangingPunct="0">
              <a:spcBef>
                <a:spcPct val="20000"/>
              </a:spcBef>
              <a:spcAft>
                <a:spcPct val="0"/>
              </a:spcAft>
              <a:buNone/>
              <a:defRPr sz="2000">
                <a:solidFill>
                  <a:schemeClr val="tx1"/>
                </a:solidFill>
                <a:latin typeface="+mn-lt"/>
                <a:ea typeface="Arial" pitchFamily="-112" charset="0"/>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r>
              <a:rPr lang="de-DE" sz="2500" dirty="0"/>
              <a:t>Tauschen Sie sich kurz mit Ihrer Sitznachbarin/ Ihrem Sitznachbarn aus:</a:t>
            </a:r>
          </a:p>
          <a:p>
            <a:r>
              <a:rPr lang="de-DE" sz="2500" dirty="0"/>
              <a:t>Wie stehen Sie zu Schulbüchern im Fach Mathematik?</a:t>
            </a:r>
          </a:p>
          <a:p>
            <a:pPr>
              <a:spcBef>
                <a:spcPct val="0"/>
              </a:spcBef>
            </a:pPr>
            <a:endParaRPr lang="de-DE" sz="2400" kern="1200" dirty="0">
              <a:solidFill>
                <a:prstClr val="black"/>
              </a:solidFill>
              <a:latin typeface="Calibri" panose="020F0502020204030204" pitchFamily="34" charset="0"/>
              <a:ea typeface="ＭＳ Ｐゴシック" charset="-128"/>
              <a:cs typeface="Calibri" panose="020F0502020204030204" pitchFamily="34" charset="0"/>
            </a:endParaRPr>
          </a:p>
        </p:txBody>
      </p:sp>
    </p:spTree>
    <p:extLst>
      <p:ext uri="{BB962C8B-B14F-4D97-AF65-F5344CB8AC3E}">
        <p14:creationId xmlns:p14="http://schemas.microsoft.com/office/powerpoint/2010/main" val="217810837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74101BCD-56A0-2543-B5E1-2E647E45C4F7}"/>
              </a:ext>
            </a:extLst>
          </p:cNvPr>
          <p:cNvSpPr>
            <a:spLocks noGrp="1"/>
          </p:cNvSpPr>
          <p:nvPr>
            <p:ph type="ctrTitle"/>
          </p:nvPr>
        </p:nvSpPr>
        <p:spPr>
          <a:xfrm>
            <a:off x="914400" y="152400"/>
            <a:ext cx="8050088" cy="609600"/>
          </a:xfrm>
        </p:spPr>
        <p:txBody>
          <a:bodyPr>
            <a:noAutofit/>
          </a:bodyPr>
          <a:lstStyle/>
          <a:p>
            <a:r>
              <a:rPr lang="de-DE" altLang="de-DE" dirty="0">
                <a:latin typeface="+mn-lt"/>
                <a:cs typeface="Calibri" charset="0"/>
              </a:rPr>
              <a:t>2. Prozessbezogene Kompetenzen</a:t>
            </a:r>
          </a:p>
        </p:txBody>
      </p:sp>
      <p:sp>
        <p:nvSpPr>
          <p:cNvPr id="46083" name="Inhaltsplatzhalter 2"/>
          <p:cNvSpPr>
            <a:spLocks noGrp="1"/>
          </p:cNvSpPr>
          <p:nvPr>
            <p:ph type="subTitle" idx="1"/>
          </p:nvPr>
        </p:nvSpPr>
        <p:spPr/>
        <p:txBody>
          <a:bodyPr/>
          <a:lstStyle/>
          <a:p>
            <a:pPr eaLnBrk="1" hangingPunct="1">
              <a:buClr>
                <a:schemeClr val="tx1"/>
              </a:buClr>
            </a:pPr>
            <a:r>
              <a:rPr lang="de-DE" altLang="de-DE" sz="1800" b="1" dirty="0">
                <a:latin typeface="Calibri" charset="0"/>
                <a:cs typeface="Calibri" charset="0"/>
              </a:rPr>
              <a:t>3. Unsicherheiten bezgl. der Unterrichtsgestaltung</a:t>
            </a:r>
          </a:p>
          <a:p>
            <a:pPr eaLnBrk="1" hangingPunct="1">
              <a:buClr>
                <a:schemeClr val="tx1"/>
              </a:buClr>
            </a:pPr>
            <a:r>
              <a:rPr lang="de-DE" altLang="de-DE" sz="1800" b="1" dirty="0">
                <a:latin typeface="Calibri" charset="0"/>
                <a:cs typeface="Calibri" charset="0"/>
              </a:rPr>
              <a:t>Befürchtung vor Überforderung der Kinder </a:t>
            </a:r>
            <a:br>
              <a:rPr lang="de-DE" altLang="de-DE" sz="1800" b="1" dirty="0">
                <a:latin typeface="Calibri" charset="0"/>
                <a:cs typeface="Calibri" charset="0"/>
              </a:rPr>
            </a:br>
            <a:r>
              <a:rPr lang="de-DE" altLang="de-DE" sz="1800" dirty="0">
                <a:latin typeface="Calibri" charset="0"/>
                <a:cs typeface="Calibri" charset="0"/>
              </a:rPr>
              <a:t>Welche Hilfen können den Kindern gegeben werden? Wie finde ich Aufgabenstellungen, die in der Vorgehensweise selbstdifferenzierend sind? Können Erleichterungen durch „Herunterfahren“ des Zahlenmaterials gegeben werden (Differenzierung)? … </a:t>
            </a:r>
          </a:p>
          <a:p>
            <a:pPr eaLnBrk="1" hangingPunct="1">
              <a:buClr>
                <a:schemeClr val="tx1"/>
              </a:buClr>
            </a:pPr>
            <a:r>
              <a:rPr lang="de-DE" altLang="de-DE" sz="1800" b="1" dirty="0">
                <a:latin typeface="Calibri" charset="0"/>
                <a:cs typeface="Calibri" charset="0"/>
              </a:rPr>
              <a:t>Fehlende Lesekompetenz </a:t>
            </a:r>
            <a:br>
              <a:rPr lang="de-DE" altLang="de-DE" sz="1800" b="1" dirty="0">
                <a:latin typeface="Calibri" charset="0"/>
                <a:cs typeface="Calibri" charset="0"/>
              </a:rPr>
            </a:br>
            <a:r>
              <a:rPr lang="de-DE" altLang="de-DE" sz="1800" dirty="0">
                <a:latin typeface="Calibri" charset="0"/>
                <a:cs typeface="Calibri" charset="0"/>
              </a:rPr>
              <a:t>Welche Möglichkeiten gibt es, Rechengeschichten bzw. Sachsituationen bildlich darzustellen, mündlich zu erzählen oder durch gute Leser vorlesen zu lassen? Welche Sachsituationen ergeben sich aus dem Klassenleben als Sachrechenanlässe? Welche Texterschließungsmethoden kann man auch beim Sachrechnen nutzen? … </a:t>
            </a:r>
          </a:p>
          <a:p>
            <a:pPr eaLnBrk="1" hangingPunct="1">
              <a:buClr>
                <a:schemeClr val="tx1"/>
              </a:buClr>
            </a:pPr>
            <a:r>
              <a:rPr lang="de-DE" altLang="de-DE" sz="1800" b="1" dirty="0">
                <a:latin typeface="Calibri" charset="0"/>
                <a:cs typeface="Calibri" charset="0"/>
              </a:rPr>
              <a:t>Fehlende Sprachkompetenz </a:t>
            </a:r>
            <a:br>
              <a:rPr lang="de-DE" altLang="de-DE" sz="1800" b="1" dirty="0">
                <a:latin typeface="Calibri" charset="0"/>
                <a:cs typeface="Calibri" charset="0"/>
              </a:rPr>
            </a:br>
            <a:r>
              <a:rPr lang="de-DE" altLang="de-DE" sz="1800" dirty="0">
                <a:latin typeface="Calibri" charset="0"/>
                <a:cs typeface="Calibri" charset="0"/>
              </a:rPr>
              <a:t>Welche Möglichkeiten der Textvereinfachung gibt es? Welche Begriffe können helfen/müssen aufgebaut werden? Welche nichtsprachlichen Mittel (Forschermittel) können genutzt bzw. müssen aufgebaut werden? … </a:t>
            </a:r>
          </a:p>
          <a:p>
            <a:pPr>
              <a:buClr>
                <a:schemeClr val="tx1"/>
              </a:buClr>
            </a:pPr>
            <a:r>
              <a:rPr lang="de-DE" altLang="de-DE" sz="1800" b="1" dirty="0">
                <a:latin typeface="Calibri" charset="0"/>
                <a:cs typeface="Calibri" charset="0"/>
              </a:rPr>
              <a:t>Fehlende Angebote im Schulbuch </a:t>
            </a:r>
            <a:br>
              <a:rPr lang="de-DE" altLang="de-DE" sz="1800" b="1" dirty="0">
                <a:latin typeface="Calibri" charset="0"/>
                <a:cs typeface="Calibri" charset="0"/>
              </a:rPr>
            </a:br>
            <a:r>
              <a:rPr lang="de-DE" altLang="de-DE" sz="1800" dirty="0">
                <a:latin typeface="Calibri" charset="0"/>
                <a:cs typeface="Calibri" charset="0"/>
              </a:rPr>
              <a:t>Wo finden wir „gute“/noch andere Angebote? </a:t>
            </a:r>
            <a:br>
              <a:rPr lang="de-DE" altLang="de-DE" sz="1800" dirty="0">
                <a:latin typeface="Calibri" charset="0"/>
                <a:cs typeface="Calibri" charset="0"/>
              </a:rPr>
            </a:br>
            <a:r>
              <a:rPr lang="de-DE" altLang="de-DE" sz="1800" dirty="0">
                <a:latin typeface="Calibri" charset="0"/>
                <a:cs typeface="Calibri" charset="0"/>
              </a:rPr>
              <a:t>(Sammlung aus verschiedenen Schulbüchern, Zeitschriften erstellen)</a:t>
            </a:r>
          </a:p>
          <a:p>
            <a:pPr eaLnBrk="1" hangingPunct="1">
              <a:buClr>
                <a:schemeClr val="tx1"/>
              </a:buClr>
            </a:pPr>
            <a:endParaRPr lang="de-DE" altLang="de-DE" sz="1800" dirty="0">
              <a:latin typeface="Calibri" charset="0"/>
              <a:cs typeface="Calibri" charset="0"/>
            </a:endParaRPr>
          </a:p>
          <a:p>
            <a:pPr eaLnBrk="1" hangingPunct="1">
              <a:buClr>
                <a:schemeClr val="tx1"/>
              </a:buClr>
            </a:pPr>
            <a:endParaRPr lang="de-DE" altLang="de-DE" sz="2000" dirty="0">
              <a:latin typeface="Calibri" charset="0"/>
              <a:cs typeface="Calibri" charset="0"/>
            </a:endParaRPr>
          </a:p>
        </p:txBody>
      </p:sp>
      <p:sp>
        <p:nvSpPr>
          <p:cNvPr id="9" name="Foliennummernplatzhalter 2">
            <a:extLst>
              <a:ext uri="{FF2B5EF4-FFF2-40B4-BE49-F238E27FC236}">
                <a16:creationId xmlns:a16="http://schemas.microsoft.com/office/drawing/2014/main" id="{A0673767-613C-734D-9734-163299021123}"/>
              </a:ext>
            </a:extLst>
          </p:cNvPr>
          <p:cNvSpPr txBox="1">
            <a:spLocks/>
          </p:cNvSpPr>
          <p:nvPr/>
        </p:nvSpPr>
        <p:spPr>
          <a:xfrm>
            <a:off x="7086600" y="6455256"/>
            <a:ext cx="2057400" cy="365125"/>
          </a:xfrm>
          <a:prstGeom prst="rect">
            <a:avLst/>
          </a:prstGeom>
        </p:spPr>
        <p:txBody>
          <a:bodyPr vert="horz" lIns="91440" tIns="45720" rIns="91440" bIns="45720" rtlCol="0" anchor="ctr"/>
          <a:lstStyle>
            <a:defPPr>
              <a:defRPr lang="de-DE"/>
            </a:defPPr>
            <a:lvl1pPr algn="r">
              <a:defRPr sz="1600">
                <a:solidFill>
                  <a:schemeClr val="tx1">
                    <a:lumMod val="95000"/>
                    <a:lumOff val="5000"/>
                  </a:schemeClr>
                </a:solidFill>
                <a:latin typeface="Calibri" panose="020F0502020204030204" pitchFamily="34" charset="0"/>
                <a:cs typeface="Calibri" panose="020F0502020204030204" pitchFamily="34"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fld id="{E8E921F3-6CCC-BD4B-8F9D-83EF93B03ECC}" type="slidenum">
              <a:rPr lang="de-DE"/>
              <a:pPr/>
              <a:t>30</a:t>
            </a:fld>
            <a:endParaRPr lang="de-DE" dirty="0"/>
          </a:p>
        </p:txBody>
      </p:sp>
    </p:spTree>
    <p:extLst>
      <p:ext uri="{BB962C8B-B14F-4D97-AF65-F5344CB8AC3E}">
        <p14:creationId xmlns:p14="http://schemas.microsoft.com/office/powerpoint/2010/main" val="22135341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083">
                                            <p:txEl>
                                              <p:pRg st="2" end="2"/>
                                            </p:txEl>
                                          </p:spTgt>
                                        </p:tgtEl>
                                        <p:attrNameLst>
                                          <p:attrName>style.visibility</p:attrName>
                                        </p:attrNameLst>
                                      </p:cBhvr>
                                      <p:to>
                                        <p:strVal val="visible"/>
                                      </p:to>
                                    </p:set>
                                    <p:animEffect transition="in" filter="fade">
                                      <p:cBhvr>
                                        <p:cTn id="7" dur="500"/>
                                        <p:tgtEl>
                                          <p:spTgt spid="4608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083">
                                            <p:txEl>
                                              <p:pRg st="3" end="3"/>
                                            </p:txEl>
                                          </p:spTgt>
                                        </p:tgtEl>
                                        <p:attrNameLst>
                                          <p:attrName>style.visibility</p:attrName>
                                        </p:attrNameLst>
                                      </p:cBhvr>
                                      <p:to>
                                        <p:strVal val="visible"/>
                                      </p:to>
                                    </p:set>
                                    <p:animEffect transition="in" filter="fade">
                                      <p:cBhvr>
                                        <p:cTn id="12" dur="500"/>
                                        <p:tgtEl>
                                          <p:spTgt spid="4608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083">
                                            <p:txEl>
                                              <p:pRg st="4" end="4"/>
                                            </p:txEl>
                                          </p:spTgt>
                                        </p:tgtEl>
                                        <p:attrNameLst>
                                          <p:attrName>style.visibility</p:attrName>
                                        </p:attrNameLst>
                                      </p:cBhvr>
                                      <p:to>
                                        <p:strVal val="visible"/>
                                      </p:to>
                                    </p:set>
                                    <p:animEffect transition="in" filter="fade">
                                      <p:cBhvr>
                                        <p:cTn id="17" dur="500"/>
                                        <p:tgtEl>
                                          <p:spTgt spid="460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031570F2-B1B9-C549-B590-E4752D46E948}"/>
              </a:ext>
            </a:extLst>
          </p:cNvPr>
          <p:cNvSpPr>
            <a:spLocks noGrp="1"/>
          </p:cNvSpPr>
          <p:nvPr>
            <p:ph type="ctrTitle"/>
          </p:nvPr>
        </p:nvSpPr>
        <p:spPr/>
        <p:txBody>
          <a:bodyPr>
            <a:noAutofit/>
          </a:bodyPr>
          <a:lstStyle/>
          <a:p>
            <a:r>
              <a:rPr lang="de-DE" dirty="0">
                <a:latin typeface="+mn-lt"/>
                <a:cs typeface="Calibri" panose="020F0502020204030204" pitchFamily="34" charset="0"/>
              </a:rPr>
              <a:t>2. Prozessbezogene Kompetenzen</a:t>
            </a:r>
            <a:endParaRPr lang="de-DE" altLang="de-DE" dirty="0">
              <a:latin typeface="+mn-lt"/>
              <a:cs typeface="Calibri" charset="0"/>
            </a:endParaRPr>
          </a:p>
        </p:txBody>
      </p:sp>
      <p:sp>
        <p:nvSpPr>
          <p:cNvPr id="45059" name="Inhaltsplatzhalter 2"/>
          <p:cNvSpPr>
            <a:spLocks noGrp="1"/>
          </p:cNvSpPr>
          <p:nvPr>
            <p:ph type="subTitle" idx="1"/>
          </p:nvPr>
        </p:nvSpPr>
        <p:spPr/>
        <p:txBody>
          <a:bodyPr/>
          <a:lstStyle/>
          <a:p>
            <a:pPr marL="456300" lvl="0" indent="-457200">
              <a:buClr>
                <a:schemeClr val="tx1"/>
              </a:buClr>
              <a:buFont typeface="+mj-lt"/>
              <a:buAutoNum type="arabicPeriod"/>
            </a:pPr>
            <a:r>
              <a:rPr lang="de-DE" altLang="de-DE" sz="2200" dirty="0">
                <a:latin typeface="Calibri" charset="0"/>
                <a:cs typeface="Calibri" charset="0"/>
              </a:rPr>
              <a:t>Falsche Vorstelllungen von Mathematik</a:t>
            </a:r>
          </a:p>
          <a:p>
            <a:pPr lvl="1">
              <a:buClr>
                <a:schemeClr val="tx1"/>
              </a:buClr>
            </a:pPr>
            <a:r>
              <a:rPr lang="de-DE" altLang="de-DE" dirty="0">
                <a:latin typeface="Calibri" charset="0"/>
                <a:cs typeface="Calibri" charset="0"/>
              </a:rPr>
              <a:t>Mathematik ist Rechnen; </a:t>
            </a:r>
            <a:br>
              <a:rPr lang="de-DE" altLang="de-DE" dirty="0">
                <a:latin typeface="Calibri" charset="0"/>
                <a:cs typeface="Calibri" charset="0"/>
              </a:rPr>
            </a:br>
            <a:r>
              <a:rPr lang="de-DE" altLang="de-DE" dirty="0">
                <a:latin typeface="Calibri" charset="0"/>
                <a:cs typeface="Calibri" charset="0"/>
              </a:rPr>
              <a:t>       Üben der Fertigkeiten, nicht Verstehen steht im Mittelpunkt</a:t>
            </a:r>
          </a:p>
          <a:p>
            <a:pPr marL="456300" indent="-457200">
              <a:buClr>
                <a:schemeClr val="tx1"/>
              </a:buClr>
              <a:buFont typeface="+mj-lt"/>
              <a:buAutoNum type="arabicPeriod"/>
            </a:pPr>
            <a:r>
              <a:rPr lang="de-DE" altLang="de-DE" sz="2200" dirty="0">
                <a:latin typeface="Calibri" charset="0"/>
                <a:cs typeface="Calibri" charset="0"/>
              </a:rPr>
              <a:t>Fehlende/Ungenaue inhaltliche Vorstellungen bzgl. der Kompetenzen</a:t>
            </a:r>
          </a:p>
          <a:p>
            <a:pPr lvl="1">
              <a:spcBef>
                <a:spcPts val="0"/>
              </a:spcBef>
              <a:spcAft>
                <a:spcPts val="0"/>
              </a:spcAft>
              <a:buClr>
                <a:schemeClr val="tx1"/>
              </a:buClr>
            </a:pPr>
            <a:r>
              <a:rPr lang="de-DE" altLang="de-DE" dirty="0">
                <a:latin typeface="Calibri" charset="0"/>
                <a:cs typeface="Calibri" charset="0"/>
              </a:rPr>
              <a:t>Was ist „mathematisch modellieren“? </a:t>
            </a:r>
          </a:p>
          <a:p>
            <a:pPr lvl="1">
              <a:spcBef>
                <a:spcPts val="0"/>
              </a:spcBef>
              <a:spcAft>
                <a:spcPts val="0"/>
              </a:spcAft>
              <a:buClr>
                <a:schemeClr val="tx1"/>
              </a:buClr>
            </a:pPr>
            <a:r>
              <a:rPr lang="de-DE" altLang="de-DE" dirty="0">
                <a:latin typeface="Calibri" charset="0"/>
                <a:cs typeface="Calibri" charset="0"/>
              </a:rPr>
              <a:t>Was ist „Probleme mathematisch lösen“?</a:t>
            </a:r>
          </a:p>
          <a:p>
            <a:pPr marL="456300" indent="-457200">
              <a:buClr>
                <a:schemeClr val="tx1"/>
              </a:buClr>
              <a:buFont typeface="+mj-lt"/>
              <a:buAutoNum type="arabicPeriod"/>
            </a:pPr>
            <a:r>
              <a:rPr lang="de-DE" altLang="de-DE" sz="2200" dirty="0">
                <a:latin typeface="Calibri" charset="0"/>
                <a:cs typeface="Calibri" charset="0"/>
              </a:rPr>
              <a:t>Unsicherheiten bzgl. der Unterrichtsgestaltung</a:t>
            </a:r>
          </a:p>
          <a:p>
            <a:pPr marL="0" indent="0">
              <a:buClr>
                <a:schemeClr val="tx1"/>
              </a:buClr>
              <a:buNone/>
            </a:pPr>
            <a:endParaRPr lang="de-DE" altLang="de-DE" dirty="0">
              <a:latin typeface="Calibri" charset="0"/>
              <a:cs typeface="Calibri" charset="0"/>
            </a:endParaRPr>
          </a:p>
          <a:p>
            <a:pPr lvl="1">
              <a:buClr>
                <a:schemeClr val="tx1"/>
              </a:buClr>
            </a:pPr>
            <a:endParaRPr lang="de-DE" altLang="de-DE" dirty="0">
              <a:latin typeface="Calibri" charset="0"/>
              <a:cs typeface="Calibri" charset="0"/>
            </a:endParaRPr>
          </a:p>
        </p:txBody>
      </p:sp>
      <p:sp>
        <p:nvSpPr>
          <p:cNvPr id="2" name="Foliennummernplatzhalter 1">
            <a:extLst>
              <a:ext uri="{FF2B5EF4-FFF2-40B4-BE49-F238E27FC236}">
                <a16:creationId xmlns:a16="http://schemas.microsoft.com/office/drawing/2014/main" id="{477F168B-F784-BD45-AED8-B31F6F6ADEED}"/>
              </a:ext>
            </a:extLst>
          </p:cNvPr>
          <p:cNvSpPr>
            <a:spLocks noGrp="1"/>
          </p:cNvSpPr>
          <p:nvPr>
            <p:ph type="sldNum" sz="quarter" idx="10"/>
          </p:nvPr>
        </p:nvSpPr>
        <p:spPr/>
        <p:txBody>
          <a:bodyPr/>
          <a:lstStyle/>
          <a:p>
            <a:fld id="{E8E921F3-6CCC-BD4B-8F9D-83EF93B03ECC}" type="slidenum">
              <a:rPr lang="de-DE" smtClean="0"/>
              <a:pPr/>
              <a:t>31</a:t>
            </a:fld>
            <a:endParaRPr lang="de-DE" dirty="0"/>
          </a:p>
        </p:txBody>
      </p:sp>
    </p:spTree>
    <p:extLst>
      <p:ext uri="{BB962C8B-B14F-4D97-AF65-F5344CB8AC3E}">
        <p14:creationId xmlns:p14="http://schemas.microsoft.com/office/powerpoint/2010/main" val="131816386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4C9E9224-BB3C-3642-97C9-159312E1A1D5}"/>
              </a:ext>
            </a:extLst>
          </p:cNvPr>
          <p:cNvSpPr>
            <a:spLocks noGrp="1"/>
          </p:cNvSpPr>
          <p:nvPr>
            <p:ph type="ctrTitle"/>
          </p:nvPr>
        </p:nvSpPr>
        <p:spPr/>
        <p:txBody>
          <a:bodyPr>
            <a:noAutofit/>
          </a:bodyPr>
          <a:lstStyle/>
          <a:p>
            <a:r>
              <a:rPr lang="de-DE" dirty="0">
                <a:latin typeface="+mn-lt"/>
                <a:cs typeface="Calibri" panose="020F0502020204030204" pitchFamily="34" charset="0"/>
              </a:rPr>
              <a:t>2. Prozessbezogene Kompetenzen</a:t>
            </a:r>
            <a:endParaRPr lang="de-DE" altLang="de-DE" dirty="0">
              <a:latin typeface="+mn-lt"/>
              <a:cs typeface="Calibri" charset="0"/>
            </a:endParaRPr>
          </a:p>
        </p:txBody>
      </p:sp>
      <p:sp>
        <p:nvSpPr>
          <p:cNvPr id="44035" name="Inhaltsplatzhalter 2"/>
          <p:cNvSpPr>
            <a:spLocks noGrp="1"/>
          </p:cNvSpPr>
          <p:nvPr>
            <p:ph type="subTitle" idx="1"/>
          </p:nvPr>
        </p:nvSpPr>
        <p:spPr/>
        <p:txBody>
          <a:bodyPr/>
          <a:lstStyle/>
          <a:p>
            <a:pPr marL="398463" lvl="0" indent="-398463">
              <a:buClr>
                <a:srgbClr val="000000"/>
              </a:buClr>
            </a:pPr>
            <a:r>
              <a:rPr lang="de-DE" altLang="de-DE" dirty="0">
                <a:solidFill>
                  <a:srgbClr val="000000"/>
                </a:solidFill>
                <a:latin typeface="Calibri" charset="0"/>
                <a:cs typeface="Calibri" charset="0"/>
              </a:rPr>
              <a:t>Falsche Vorstellungen von Mathematik</a:t>
            </a:r>
          </a:p>
          <a:p>
            <a:pPr lvl="1" indent="4763">
              <a:buClr>
                <a:schemeClr val="tx1"/>
              </a:buClr>
            </a:pPr>
            <a:r>
              <a:rPr lang="de-DE" altLang="de-DE" dirty="0">
                <a:latin typeface="Calibri" charset="0"/>
                <a:cs typeface="Calibri" charset="0"/>
              </a:rPr>
              <a:t>Mathematik ist Rechnen; </a:t>
            </a:r>
            <a:br>
              <a:rPr lang="de-DE" altLang="de-DE" dirty="0">
                <a:latin typeface="Calibri" charset="0"/>
                <a:cs typeface="Calibri" charset="0"/>
              </a:rPr>
            </a:br>
            <a:r>
              <a:rPr lang="de-DE" altLang="de-DE" dirty="0">
                <a:latin typeface="Calibri" charset="0"/>
                <a:cs typeface="Calibri" charset="0"/>
              </a:rPr>
              <a:t>Üben der Fertigkeiten, nicht Verstehen </a:t>
            </a:r>
            <a:br>
              <a:rPr lang="de-DE" altLang="de-DE" dirty="0">
                <a:latin typeface="Calibri" charset="0"/>
                <a:cs typeface="Calibri" charset="0"/>
              </a:rPr>
            </a:br>
            <a:r>
              <a:rPr lang="de-DE" altLang="de-DE" dirty="0">
                <a:latin typeface="Calibri" charset="0"/>
                <a:cs typeface="Calibri" charset="0"/>
              </a:rPr>
              <a:t>steht im Mittelpunkt</a:t>
            </a:r>
          </a:p>
          <a:p>
            <a:pPr lvl="1">
              <a:buClr>
                <a:schemeClr val="tx1"/>
              </a:buClr>
            </a:pPr>
            <a:endParaRPr lang="de-DE" altLang="de-DE" dirty="0">
              <a:latin typeface="Calibri" charset="0"/>
              <a:cs typeface="Calibri" charset="0"/>
            </a:endParaRPr>
          </a:p>
          <a:p>
            <a:pPr marL="456300" indent="-457200" eaLnBrk="1" hangingPunct="1">
              <a:buClr>
                <a:schemeClr val="tx1"/>
              </a:buClr>
              <a:buFont typeface="+mj-lt"/>
              <a:buAutoNum type="arabicPeriod"/>
            </a:pPr>
            <a:r>
              <a:rPr lang="de-DE" altLang="de-DE" sz="2200" dirty="0">
                <a:latin typeface="Calibri" charset="0"/>
                <a:cs typeface="Calibri" charset="0"/>
              </a:rPr>
              <a:t>Fehlende/Ungenaue inhaltliche Vorstellungen bzgl. der Kompetenzen</a:t>
            </a:r>
          </a:p>
          <a:p>
            <a:pPr lvl="1" eaLnBrk="1" hangingPunct="1">
              <a:spcBef>
                <a:spcPts val="0"/>
              </a:spcBef>
              <a:spcAft>
                <a:spcPts val="0"/>
              </a:spcAft>
              <a:buClr>
                <a:schemeClr val="tx1"/>
              </a:buClr>
            </a:pPr>
            <a:r>
              <a:rPr lang="de-DE" altLang="de-DE" dirty="0">
                <a:latin typeface="Calibri" charset="0"/>
                <a:cs typeface="Calibri" charset="0"/>
              </a:rPr>
              <a:t>Was ist „mathematisch modellieren“? </a:t>
            </a:r>
          </a:p>
          <a:p>
            <a:pPr lvl="1">
              <a:spcBef>
                <a:spcPts val="0"/>
              </a:spcBef>
              <a:spcAft>
                <a:spcPts val="0"/>
              </a:spcAft>
              <a:buClr>
                <a:schemeClr val="tx1"/>
              </a:buClr>
            </a:pPr>
            <a:r>
              <a:rPr lang="de-DE" altLang="de-DE" dirty="0">
                <a:latin typeface="Calibri" charset="0"/>
                <a:cs typeface="Calibri" charset="0"/>
              </a:rPr>
              <a:t>Was ist „Probleme mathematisch lösen “?</a:t>
            </a:r>
          </a:p>
          <a:p>
            <a:pPr lvl="1" eaLnBrk="1" hangingPunct="1">
              <a:spcBef>
                <a:spcPts val="0"/>
              </a:spcBef>
              <a:spcAft>
                <a:spcPts val="0"/>
              </a:spcAft>
              <a:buClr>
                <a:schemeClr val="tx1"/>
              </a:buClr>
            </a:pPr>
            <a:endParaRPr lang="de-DE" altLang="de-DE" dirty="0">
              <a:latin typeface="Calibri" charset="0"/>
              <a:cs typeface="Calibri" charset="0"/>
            </a:endParaRPr>
          </a:p>
          <a:p>
            <a:pPr marL="456300" indent="-457200">
              <a:buClr>
                <a:schemeClr val="tx1"/>
              </a:buClr>
              <a:buFont typeface="+mj-lt"/>
              <a:buAutoNum type="arabicPeriod"/>
            </a:pPr>
            <a:r>
              <a:rPr lang="de-DE" altLang="de-DE" sz="2200" dirty="0">
                <a:latin typeface="Calibri" charset="0"/>
                <a:cs typeface="Calibri" charset="0"/>
              </a:rPr>
              <a:t>Unsicherheiten bzgl. der Unterrichtsgestaltung</a:t>
            </a:r>
          </a:p>
          <a:p>
            <a:pPr lvl="1">
              <a:spcBef>
                <a:spcPts val="0"/>
              </a:spcBef>
              <a:spcAft>
                <a:spcPts val="0"/>
              </a:spcAft>
              <a:buClr>
                <a:schemeClr val="tx1"/>
              </a:buClr>
            </a:pPr>
            <a:r>
              <a:rPr lang="de-DE" altLang="de-DE" dirty="0">
                <a:latin typeface="Calibri" charset="0"/>
                <a:cs typeface="Calibri" charset="0"/>
              </a:rPr>
              <a:t>Befürchtung vor Überforderung der Kinder </a:t>
            </a:r>
          </a:p>
          <a:p>
            <a:pPr lvl="1">
              <a:spcBef>
                <a:spcPts val="0"/>
              </a:spcBef>
              <a:spcAft>
                <a:spcPts val="0"/>
              </a:spcAft>
              <a:buClr>
                <a:schemeClr val="tx1"/>
              </a:buClr>
            </a:pPr>
            <a:r>
              <a:rPr lang="de-DE" altLang="de-DE" dirty="0">
                <a:latin typeface="Calibri" charset="0"/>
                <a:cs typeface="Calibri" charset="0"/>
              </a:rPr>
              <a:t>Fehlende Lesekompetenz der Kinder</a:t>
            </a:r>
          </a:p>
          <a:p>
            <a:pPr lvl="1">
              <a:spcBef>
                <a:spcPts val="0"/>
              </a:spcBef>
              <a:spcAft>
                <a:spcPts val="0"/>
              </a:spcAft>
              <a:buClr>
                <a:schemeClr val="tx1"/>
              </a:buClr>
            </a:pPr>
            <a:r>
              <a:rPr lang="de-DE" altLang="de-DE" dirty="0">
                <a:latin typeface="Calibri" charset="0"/>
                <a:cs typeface="Calibri" charset="0"/>
              </a:rPr>
              <a:t>Fehlende Sprachkompetenz der Kinder</a:t>
            </a:r>
          </a:p>
          <a:p>
            <a:pPr lvl="1">
              <a:spcBef>
                <a:spcPts val="0"/>
              </a:spcBef>
              <a:spcAft>
                <a:spcPts val="0"/>
              </a:spcAft>
              <a:buClr>
                <a:schemeClr val="tx1"/>
              </a:buClr>
            </a:pPr>
            <a:r>
              <a:rPr lang="de-DE" altLang="de-DE" dirty="0">
                <a:latin typeface="Calibri" charset="0"/>
                <a:cs typeface="Calibri" charset="0"/>
              </a:rPr>
              <a:t>Fehlende Angebote im Schulbuch</a:t>
            </a:r>
          </a:p>
          <a:p>
            <a:pPr lvl="1" eaLnBrk="1" hangingPunct="1">
              <a:spcBef>
                <a:spcPts val="0"/>
              </a:spcBef>
              <a:spcAft>
                <a:spcPts val="0"/>
              </a:spcAft>
              <a:buClr>
                <a:schemeClr val="tx1"/>
              </a:buClr>
            </a:pPr>
            <a:endParaRPr lang="de-DE" altLang="de-DE" dirty="0">
              <a:latin typeface="Calibri" charset="0"/>
              <a:cs typeface="Calibri" charset="0"/>
            </a:endParaRPr>
          </a:p>
        </p:txBody>
      </p:sp>
      <p:sp>
        <p:nvSpPr>
          <p:cNvPr id="5" name="Foliennummernplatzhalter 4">
            <a:extLst>
              <a:ext uri="{FF2B5EF4-FFF2-40B4-BE49-F238E27FC236}">
                <a16:creationId xmlns:a16="http://schemas.microsoft.com/office/drawing/2014/main" id="{237EC351-B77D-2540-A6F8-B2644E9E7081}"/>
              </a:ext>
            </a:extLst>
          </p:cNvPr>
          <p:cNvSpPr>
            <a:spLocks noGrp="1"/>
          </p:cNvSpPr>
          <p:nvPr>
            <p:ph type="sldNum" sz="quarter" idx="10"/>
          </p:nvPr>
        </p:nvSpPr>
        <p:spPr/>
        <p:txBody>
          <a:bodyPr/>
          <a:lstStyle/>
          <a:p>
            <a:fld id="{E8E921F3-6CCC-BD4B-8F9D-83EF93B03ECC}" type="slidenum">
              <a:rPr lang="de-DE" smtClean="0"/>
              <a:pPr/>
              <a:t>32</a:t>
            </a:fld>
            <a:endParaRPr lang="de-DE" dirty="0"/>
          </a:p>
        </p:txBody>
      </p:sp>
      <p:sp>
        <p:nvSpPr>
          <p:cNvPr id="2" name="Rechteck 1"/>
          <p:cNvSpPr>
            <a:spLocks noChangeArrowheads="1"/>
          </p:cNvSpPr>
          <p:nvPr/>
        </p:nvSpPr>
        <p:spPr bwMode="auto">
          <a:xfrm>
            <a:off x="5724128" y="3297758"/>
            <a:ext cx="331236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de-DE" altLang="de-DE" sz="1800" b="1" dirty="0">
                <a:solidFill>
                  <a:srgbClr val="000000"/>
                </a:solidFill>
                <a:latin typeface="Calibri" charset="0"/>
              </a:rPr>
              <a:t>Material und Beispiele </a:t>
            </a:r>
            <a:r>
              <a:rPr lang="de-DE" altLang="de-DE" sz="1800" dirty="0">
                <a:solidFill>
                  <a:srgbClr val="000000"/>
                </a:solidFill>
                <a:latin typeface="Calibri" charset="0"/>
              </a:rPr>
              <a:t>für  allg. Kompetenzen (und deren Förderung) bereitstellen</a:t>
            </a:r>
          </a:p>
        </p:txBody>
      </p:sp>
      <p:sp>
        <p:nvSpPr>
          <p:cNvPr id="7" name="Rechteck 6"/>
          <p:cNvSpPr>
            <a:spLocks noChangeArrowheads="1"/>
          </p:cNvSpPr>
          <p:nvPr/>
        </p:nvSpPr>
        <p:spPr bwMode="auto">
          <a:xfrm>
            <a:off x="5698208" y="1497558"/>
            <a:ext cx="33382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de-DE" altLang="de-DE" sz="1800" dirty="0">
                <a:solidFill>
                  <a:srgbClr val="000000"/>
                </a:solidFill>
                <a:latin typeface="Calibri" charset="0"/>
              </a:rPr>
              <a:t>Selbsterfahrungsaktivitäten bereitstellen, </a:t>
            </a:r>
            <a:r>
              <a:rPr lang="de-DE" altLang="de-DE" sz="1800" b="1" dirty="0">
                <a:solidFill>
                  <a:srgbClr val="000000"/>
                </a:solidFill>
                <a:latin typeface="Calibri" charset="0"/>
              </a:rPr>
              <a:t>die die Bedeutsamkeit aufzeigen</a:t>
            </a:r>
            <a:r>
              <a:rPr lang="de-DE" altLang="de-DE" sz="1800" dirty="0">
                <a:solidFill>
                  <a:srgbClr val="000000"/>
                </a:solidFill>
                <a:latin typeface="Calibri" charset="0"/>
              </a:rPr>
              <a:t>.</a:t>
            </a:r>
          </a:p>
        </p:txBody>
      </p:sp>
      <p:sp>
        <p:nvSpPr>
          <p:cNvPr id="8" name="Rechteck 7">
            <a:extLst>
              <a:ext uri="{FF2B5EF4-FFF2-40B4-BE49-F238E27FC236}">
                <a16:creationId xmlns:a16="http://schemas.microsoft.com/office/drawing/2014/main" id="{79FB2D09-D59F-DD40-BC7E-1AE90A14487A}"/>
              </a:ext>
            </a:extLst>
          </p:cNvPr>
          <p:cNvSpPr>
            <a:spLocks noChangeArrowheads="1"/>
          </p:cNvSpPr>
          <p:nvPr/>
        </p:nvSpPr>
        <p:spPr bwMode="auto">
          <a:xfrm>
            <a:off x="5698208" y="4915034"/>
            <a:ext cx="331236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de-DE" altLang="de-DE" sz="1800" b="1" dirty="0">
                <a:solidFill>
                  <a:srgbClr val="000000"/>
                </a:solidFill>
                <a:latin typeface="Calibri" charset="0"/>
              </a:rPr>
              <a:t>Material und Beispiele </a:t>
            </a:r>
            <a:r>
              <a:rPr lang="de-DE" altLang="de-DE" sz="1800" dirty="0">
                <a:solidFill>
                  <a:srgbClr val="000000"/>
                </a:solidFill>
                <a:latin typeface="Calibri" charset="0"/>
              </a:rPr>
              <a:t>für die Förderung allg. Kompetenzen bereitstellen </a:t>
            </a:r>
            <a:r>
              <a:rPr lang="de-DE" altLang="de-DE" sz="1800" b="1" dirty="0">
                <a:solidFill>
                  <a:srgbClr val="000000"/>
                </a:solidFill>
                <a:latin typeface="Calibri" charset="0"/>
              </a:rPr>
              <a:t>und bei der konkreten Umsetzung unterstützen</a:t>
            </a:r>
          </a:p>
        </p:txBody>
      </p:sp>
      <p:sp>
        <p:nvSpPr>
          <p:cNvPr id="9" name="Rechteck 8">
            <a:extLst>
              <a:ext uri="{FF2B5EF4-FFF2-40B4-BE49-F238E27FC236}">
                <a16:creationId xmlns:a16="http://schemas.microsoft.com/office/drawing/2014/main" id="{86A4B89E-433E-8843-AE14-E72AAB8C2303}"/>
              </a:ext>
            </a:extLst>
          </p:cNvPr>
          <p:cNvSpPr/>
          <p:nvPr/>
        </p:nvSpPr>
        <p:spPr>
          <a:xfrm rot="510421">
            <a:off x="2945403" y="4027286"/>
            <a:ext cx="3312000" cy="646331"/>
          </a:xfrm>
          <a:prstGeom prst="rect">
            <a:avLst/>
          </a:prstGeom>
          <a:solidFill>
            <a:srgbClr val="92D050"/>
          </a:solidFill>
          <a:effectLst>
            <a:outerShdw blurRad="50800" dist="38100" dir="2700000" algn="tl" rotWithShape="0">
              <a:prstClr val="black">
                <a:alpha val="40000"/>
              </a:prstClr>
            </a:outerShdw>
          </a:effectLst>
        </p:spPr>
        <p:txBody>
          <a:bodyPr rtlCol="0" anchor="ctr">
            <a:spAutoFit/>
          </a:bodyPr>
          <a:lstStyle/>
          <a:p>
            <a:pPr marL="0" indent="0" algn="ctr">
              <a:buNone/>
            </a:pPr>
            <a:r>
              <a:rPr lang="de-DE" sz="1800" dirty="0">
                <a:latin typeface="Calibri"/>
                <a:cs typeface="Calibri"/>
              </a:rPr>
              <a:t>Hohe Bedeutsamkeit des Schulbuchs!</a:t>
            </a:r>
          </a:p>
        </p:txBody>
      </p:sp>
    </p:spTree>
    <p:extLst>
      <p:ext uri="{BB962C8B-B14F-4D97-AF65-F5344CB8AC3E}">
        <p14:creationId xmlns:p14="http://schemas.microsoft.com/office/powerpoint/2010/main" val="3003945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E0023C-A71B-3143-B69E-118F72427432}"/>
              </a:ext>
            </a:extLst>
          </p:cNvPr>
          <p:cNvSpPr>
            <a:spLocks noGrp="1"/>
          </p:cNvSpPr>
          <p:nvPr>
            <p:ph type="ctrTitle"/>
          </p:nvPr>
        </p:nvSpPr>
        <p:spPr/>
        <p:txBody>
          <a:bodyPr>
            <a:normAutofit/>
          </a:bodyPr>
          <a:lstStyle/>
          <a:p>
            <a:r>
              <a:rPr lang="de-DE" dirty="0">
                <a:latin typeface="+mn-lt"/>
                <a:cs typeface="Calibri" panose="020F0502020204030204" pitchFamily="34" charset="0"/>
              </a:rPr>
              <a:t>2. Prozessbezogene Kompetenzen</a:t>
            </a:r>
            <a:endParaRPr lang="de-DE" dirty="0">
              <a:latin typeface="+mn-lt"/>
            </a:endParaRPr>
          </a:p>
        </p:txBody>
      </p:sp>
      <p:sp>
        <p:nvSpPr>
          <p:cNvPr id="10" name="Untertitel 9"/>
          <p:cNvSpPr>
            <a:spLocks noGrp="1"/>
          </p:cNvSpPr>
          <p:nvPr>
            <p:ph type="subTitle" idx="1"/>
          </p:nvPr>
        </p:nvSpPr>
        <p:spPr/>
        <p:txBody>
          <a:bodyPr/>
          <a:lstStyle/>
          <a:p>
            <a:endParaRPr lang="de-DE" dirty="0"/>
          </a:p>
        </p:txBody>
      </p:sp>
      <p:sp>
        <p:nvSpPr>
          <p:cNvPr id="9" name="Foliennummernplatzhalter 8">
            <a:extLst>
              <a:ext uri="{FF2B5EF4-FFF2-40B4-BE49-F238E27FC236}">
                <a16:creationId xmlns:a16="http://schemas.microsoft.com/office/drawing/2014/main" id="{96DE6C7F-3166-E54D-9912-E31E70BDC94D}"/>
              </a:ext>
            </a:extLst>
          </p:cNvPr>
          <p:cNvSpPr>
            <a:spLocks noGrp="1"/>
          </p:cNvSpPr>
          <p:nvPr>
            <p:ph type="sldNum" sz="quarter" idx="10"/>
          </p:nvPr>
        </p:nvSpPr>
        <p:spPr/>
        <p:txBody>
          <a:bodyPr/>
          <a:lstStyle/>
          <a:p>
            <a:fld id="{E8E921F3-6CCC-BD4B-8F9D-83EF93B03ECC}" type="slidenum">
              <a:rPr lang="de-DE" smtClean="0"/>
              <a:pPr/>
              <a:t>33</a:t>
            </a:fld>
            <a:endParaRPr lang="de-DE" dirty="0"/>
          </a:p>
        </p:txBody>
      </p:sp>
      <p:sp>
        <p:nvSpPr>
          <p:cNvPr id="3" name="Untertitel 2">
            <a:extLst>
              <a:ext uri="{FF2B5EF4-FFF2-40B4-BE49-F238E27FC236}">
                <a16:creationId xmlns:a16="http://schemas.microsoft.com/office/drawing/2014/main" id="{AEC43FCC-FD81-4E44-81AD-6439426F5073}"/>
              </a:ext>
            </a:extLst>
          </p:cNvPr>
          <p:cNvSpPr txBox="1">
            <a:spLocks/>
          </p:cNvSpPr>
          <p:nvPr/>
        </p:nvSpPr>
        <p:spPr>
          <a:xfrm>
            <a:off x="827584" y="908720"/>
            <a:ext cx="8147248" cy="5306343"/>
          </a:xfrm>
          <a:prstGeom prst="rect">
            <a:avLst/>
          </a:prstGeom>
        </p:spPr>
        <p:txBody>
          <a:bodyPr>
            <a:normAutofit fontScale="92500" lnSpcReduction="20000"/>
          </a:bodyPr>
          <a:lstStyle>
            <a:lvl1pPr marL="342000" indent="-342900" algn="l" rtl="0" eaLnBrk="1" fontAlgn="base" hangingPunct="1">
              <a:lnSpc>
                <a:spcPct val="100000"/>
              </a:lnSpc>
              <a:spcBef>
                <a:spcPts val="576"/>
              </a:spcBef>
              <a:spcAft>
                <a:spcPts val="600"/>
              </a:spcAft>
              <a:buClr>
                <a:srgbClr val="327A86"/>
              </a:buClr>
              <a:buFont typeface="Wingdings" charset="2"/>
              <a:buChar char="§"/>
              <a:defRPr sz="2000">
                <a:solidFill>
                  <a:schemeClr val="tx1"/>
                </a:solidFill>
                <a:latin typeface="Calibri"/>
                <a:ea typeface="+mn-ea"/>
                <a:cs typeface="Calibri"/>
              </a:defRPr>
            </a:lvl1pPr>
            <a:lvl2pPr marL="742950" indent="-285750" algn="l" rtl="0" eaLnBrk="1" fontAlgn="base" hangingPunct="1">
              <a:lnSpc>
                <a:spcPct val="100000"/>
              </a:lnSpc>
              <a:spcBef>
                <a:spcPct val="20000"/>
              </a:spcBef>
              <a:spcAft>
                <a:spcPts val="600"/>
              </a:spcAft>
              <a:buClr>
                <a:srgbClr val="737373"/>
              </a:buClr>
              <a:buFont typeface="Wingdings" charset="2"/>
              <a:buChar char="§"/>
              <a:defRPr sz="1800">
                <a:solidFill>
                  <a:schemeClr val="tx1"/>
                </a:solidFill>
                <a:latin typeface="Calibri"/>
                <a:ea typeface="+mn-ea"/>
                <a:cs typeface="Calibri"/>
              </a:defRPr>
            </a:lvl2pPr>
            <a:lvl3pPr marL="1143000" indent="-228600" algn="l" rtl="0" eaLnBrk="1" fontAlgn="base" hangingPunct="1">
              <a:lnSpc>
                <a:spcPct val="100000"/>
              </a:lnSpc>
              <a:spcBef>
                <a:spcPct val="20000"/>
              </a:spcBef>
              <a:spcAft>
                <a:spcPts val="600"/>
              </a:spcAft>
              <a:buClr>
                <a:srgbClr val="CBB98A"/>
              </a:buClr>
              <a:buFont typeface="Wingdings" charset="2"/>
              <a:buChar char="§"/>
              <a:defRPr>
                <a:solidFill>
                  <a:schemeClr val="tx1"/>
                </a:solidFill>
                <a:latin typeface="Calibri"/>
                <a:ea typeface="+mn-ea"/>
                <a:cs typeface="Calibri"/>
              </a:defRPr>
            </a:lvl3pPr>
            <a:lvl4pPr marL="16002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4pPr>
            <a:lvl5pPr marL="20574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2"/>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3"/>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3"/>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3"/>
              </a:buBlip>
              <a:defRPr sz="1200">
                <a:solidFill>
                  <a:schemeClr val="tx1"/>
                </a:solidFill>
                <a:latin typeface="+mn-lt"/>
                <a:ea typeface="+mn-ea"/>
              </a:defRPr>
            </a:lvl9pPr>
          </a:lstStyle>
          <a:p>
            <a:pPr marL="457200" indent="-457200">
              <a:buFont typeface="+mj-lt"/>
              <a:buAutoNum type="arabicPeriod"/>
              <a:defRPr/>
            </a:pPr>
            <a:r>
              <a:rPr lang="de-DE" b="1" kern="0" dirty="0">
                <a:latin typeface="+mn-lt"/>
              </a:rPr>
              <a:t>Problemlösen/kreativ sein</a:t>
            </a:r>
            <a:br>
              <a:rPr lang="de-DE" b="1" kern="0" dirty="0">
                <a:latin typeface="+mn-lt"/>
              </a:rPr>
            </a:br>
            <a:r>
              <a:rPr lang="de-DE" kern="0" dirty="0">
                <a:latin typeface="+mn-lt"/>
              </a:rPr>
              <a:t>Bearbeitung von Problemstellungen, Erschließung von Zusammenhängen, vermuten, probieren, reflektieren, prüfen, übertragen, variieren, erfinden</a:t>
            </a:r>
          </a:p>
          <a:p>
            <a:pPr marL="457200" indent="-457200">
              <a:buFont typeface="+mj-lt"/>
              <a:buAutoNum type="arabicPeriod"/>
              <a:defRPr/>
            </a:pPr>
            <a:r>
              <a:rPr lang="de-DE" b="1" kern="0" dirty="0">
                <a:latin typeface="+mn-lt"/>
              </a:rPr>
              <a:t>Modellieren</a:t>
            </a:r>
            <a:br>
              <a:rPr lang="de-DE" b="1" kern="0" dirty="0">
                <a:latin typeface="+mn-lt"/>
              </a:rPr>
            </a:br>
            <a:r>
              <a:rPr lang="de-DE" kern="0" dirty="0">
                <a:latin typeface="+mn-lt"/>
              </a:rPr>
              <a:t>Aufgabenstellungen aus der Erfahrungswelt der Kinder, Sachsituation erfassen, in mathematisches Modell übertragen, Bearbeitung mithilfe mathematischer Erkenntnisse und Fertigkeiten, Lösung auf Sachsituation beziehen</a:t>
            </a:r>
          </a:p>
          <a:p>
            <a:pPr marL="457200" indent="-457200">
              <a:buFont typeface="+mj-lt"/>
              <a:buAutoNum type="arabicPeriod"/>
              <a:defRPr/>
            </a:pPr>
            <a:r>
              <a:rPr lang="de-DE" b="1" kern="0" dirty="0">
                <a:latin typeface="+mn-lt"/>
              </a:rPr>
              <a:t>Argumentieren</a:t>
            </a:r>
            <a:br>
              <a:rPr lang="de-DE" b="1" kern="0" dirty="0">
                <a:latin typeface="+mn-lt"/>
              </a:rPr>
            </a:br>
            <a:r>
              <a:rPr lang="de-DE" kern="0" dirty="0">
                <a:latin typeface="+mn-lt"/>
              </a:rPr>
              <a:t>Vermutungen über mathematische Zusammenhänge anstellen, Beziehungen und Gesetzmäßigkeiten (sprachlich, handelnd, spielerisch) erklären</a:t>
            </a:r>
          </a:p>
          <a:p>
            <a:pPr marL="457200" indent="-457200">
              <a:buFont typeface="+mj-lt"/>
              <a:buAutoNum type="arabicPeriod"/>
              <a:defRPr/>
            </a:pPr>
            <a:r>
              <a:rPr lang="de-DE" b="1" kern="0" dirty="0">
                <a:latin typeface="+mn-lt"/>
              </a:rPr>
              <a:t>Darstellen/Kommunizieren</a:t>
            </a:r>
            <a:br>
              <a:rPr lang="de-DE" b="1" kern="0" dirty="0">
                <a:latin typeface="+mn-lt"/>
              </a:rPr>
            </a:br>
            <a:r>
              <a:rPr lang="de-DE" kern="0" dirty="0">
                <a:latin typeface="+mn-lt"/>
              </a:rPr>
              <a:t>eigene Denkprozesse und Vorgehensweisen nachvollziehbar darstellen, mit anderen Kindern darüber austauschen (mündlich, schriftlich, durch Einsatz anderer Darstellungsformen (Skizzen, Tabellen), Kommunikation im Unterricht über mathematische Gegenstände und Beziehungen, Förderung der Umgangs- als auch der fachgebundenen Sprache durch fachspezifische Begriffe</a:t>
            </a:r>
          </a:p>
        </p:txBody>
      </p:sp>
    </p:spTree>
    <p:extLst>
      <p:ext uri="{BB962C8B-B14F-4D97-AF65-F5344CB8AC3E}">
        <p14:creationId xmlns:p14="http://schemas.microsoft.com/office/powerpoint/2010/main" val="169564559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A81FF87-C7BB-8844-A38D-3A0F13489260}"/>
              </a:ext>
            </a:extLst>
          </p:cNvPr>
          <p:cNvSpPr>
            <a:spLocks noGrp="1"/>
          </p:cNvSpPr>
          <p:nvPr>
            <p:ph type="ctrTitle"/>
          </p:nvPr>
        </p:nvSpPr>
        <p:spPr/>
        <p:txBody>
          <a:bodyPr>
            <a:normAutofit/>
          </a:bodyPr>
          <a:lstStyle/>
          <a:p>
            <a:r>
              <a:rPr lang="de-DE" dirty="0">
                <a:latin typeface="+mn-lt"/>
                <a:cs typeface="Calibri" panose="020F0502020204030204" pitchFamily="34" charset="0"/>
              </a:rPr>
              <a:t>2. Prozessbezogene Kompetenzen</a:t>
            </a:r>
            <a:endParaRPr lang="de-DE" dirty="0">
              <a:latin typeface="+mn-lt"/>
            </a:endParaRPr>
          </a:p>
        </p:txBody>
      </p:sp>
      <p:sp>
        <p:nvSpPr>
          <p:cNvPr id="4" name="Untertitel 3"/>
          <p:cNvSpPr>
            <a:spLocks noGrp="1"/>
          </p:cNvSpPr>
          <p:nvPr>
            <p:ph type="subTitle" idx="1"/>
          </p:nvPr>
        </p:nvSpPr>
        <p:spPr/>
        <p:txBody>
          <a:bodyPr/>
          <a:lstStyle/>
          <a:p>
            <a:endParaRPr lang="de-DE"/>
          </a:p>
        </p:txBody>
      </p:sp>
      <p:sp>
        <p:nvSpPr>
          <p:cNvPr id="2" name="Foliennummernplatzhalter 1">
            <a:extLst>
              <a:ext uri="{FF2B5EF4-FFF2-40B4-BE49-F238E27FC236}">
                <a16:creationId xmlns:a16="http://schemas.microsoft.com/office/drawing/2014/main" id="{40510834-A449-1B41-843B-80B3573C2114}"/>
              </a:ext>
            </a:extLst>
          </p:cNvPr>
          <p:cNvSpPr>
            <a:spLocks noGrp="1"/>
          </p:cNvSpPr>
          <p:nvPr>
            <p:ph type="sldNum" sz="quarter" idx="10"/>
          </p:nvPr>
        </p:nvSpPr>
        <p:spPr/>
        <p:txBody>
          <a:bodyPr/>
          <a:lstStyle/>
          <a:p>
            <a:fld id="{E8E921F3-6CCC-BD4B-8F9D-83EF93B03ECC}" type="slidenum">
              <a:rPr lang="de-DE" smtClean="0"/>
              <a:pPr/>
              <a:t>34</a:t>
            </a:fld>
            <a:endParaRPr lang="de-DE" dirty="0"/>
          </a:p>
        </p:txBody>
      </p:sp>
      <p:sp>
        <p:nvSpPr>
          <p:cNvPr id="6" name="Rechteck 5">
            <a:extLst>
              <a:ext uri="{FF2B5EF4-FFF2-40B4-BE49-F238E27FC236}">
                <a16:creationId xmlns:a16="http://schemas.microsoft.com/office/drawing/2014/main" id="{5D57B636-FA42-E74C-B8C6-7085E11493A2}"/>
              </a:ext>
            </a:extLst>
          </p:cNvPr>
          <p:cNvSpPr/>
          <p:nvPr/>
        </p:nvSpPr>
        <p:spPr>
          <a:xfrm>
            <a:off x="827584" y="908720"/>
            <a:ext cx="8136904" cy="3970318"/>
          </a:xfrm>
          <a:prstGeom prst="rect">
            <a:avLst/>
          </a:prstGeom>
          <a:solidFill>
            <a:schemeClr val="tx2">
              <a:lumMod val="20000"/>
              <a:lumOff val="80000"/>
            </a:schemeClr>
          </a:solidFill>
        </p:spPr>
        <p:txBody>
          <a:bodyPr wrap="square">
            <a:spAutoFit/>
          </a:bodyPr>
          <a:lstStyle/>
          <a:p>
            <a:pPr lvl="0">
              <a:defRPr/>
            </a:pPr>
            <a:r>
              <a:rPr lang="de-DE" sz="2800" dirty="0">
                <a:solidFill>
                  <a:prstClr val="black"/>
                </a:solidFill>
                <a:latin typeface="+mn-lt"/>
                <a:cs typeface="Calibri" panose="020F0502020204030204" pitchFamily="34" charset="0"/>
              </a:rPr>
              <a:t>Betrachten Sie Ihr mitgebrachtes Schulbuch </a:t>
            </a:r>
            <a:br>
              <a:rPr lang="de-DE" sz="2800" dirty="0">
                <a:solidFill>
                  <a:prstClr val="black"/>
                </a:solidFill>
                <a:latin typeface="+mn-lt"/>
                <a:cs typeface="Calibri" panose="020F0502020204030204" pitchFamily="34" charset="0"/>
              </a:rPr>
            </a:br>
            <a:r>
              <a:rPr lang="de-DE" sz="2800" dirty="0">
                <a:solidFill>
                  <a:prstClr val="black"/>
                </a:solidFill>
                <a:latin typeface="+mn-lt"/>
                <a:cs typeface="Calibri" panose="020F0502020204030204" pitchFamily="34" charset="0"/>
              </a:rPr>
              <a:t>Fokus: Zahlenraumerweiterung</a:t>
            </a:r>
          </a:p>
          <a:p>
            <a:pPr lvl="0">
              <a:defRPr/>
            </a:pPr>
            <a:endParaRPr kumimoji="0" lang="de-DE" sz="2800" b="0" i="0" u="none" strike="noStrike" kern="1200" cap="none" spc="0" normalizeH="0" baseline="0" noProof="0" dirty="0">
              <a:ln>
                <a:noFill/>
              </a:ln>
              <a:solidFill>
                <a:prstClr val="black"/>
              </a:solidFill>
              <a:effectLst/>
              <a:uLnTx/>
              <a:uFillTx/>
              <a:latin typeface="+mn-lt"/>
              <a:cs typeface="Calibri" panose="020F0502020204030204" pitchFamily="34" charset="0"/>
            </a:endParaRPr>
          </a:p>
          <a:p>
            <a:pPr lvl="0">
              <a:defRPr/>
            </a:pPr>
            <a:r>
              <a:rPr lang="de-DE" sz="2800" dirty="0">
                <a:solidFill>
                  <a:prstClr val="black"/>
                </a:solidFill>
                <a:latin typeface="+mn-lt"/>
                <a:cs typeface="Calibri" panose="020F0502020204030204" pitchFamily="34" charset="0"/>
              </a:rPr>
              <a:t>Inwiefern werden die </a:t>
            </a:r>
            <a:r>
              <a:rPr lang="de-DE" sz="2800" b="1" dirty="0">
                <a:solidFill>
                  <a:prstClr val="black"/>
                </a:solidFill>
                <a:latin typeface="+mn-lt"/>
                <a:cs typeface="Calibri" panose="020F0502020204030204" pitchFamily="34" charset="0"/>
              </a:rPr>
              <a:t>Kriterien zur Berücksichtigung prozessbezogener Kompetenzen </a:t>
            </a:r>
            <a:r>
              <a:rPr lang="de-DE" sz="2800" dirty="0">
                <a:solidFill>
                  <a:prstClr val="black"/>
                </a:solidFill>
                <a:latin typeface="+mn-lt"/>
                <a:cs typeface="Calibri" panose="020F0502020204030204" pitchFamily="34" charset="0"/>
              </a:rPr>
              <a:t>für dieses Mathematikbuch eingehalten?</a:t>
            </a:r>
          </a:p>
          <a:p>
            <a:pPr lvl="0">
              <a:defRPr/>
            </a:pPr>
            <a:endParaRPr kumimoji="0" lang="de-DE" sz="2800" b="0" i="0" u="none" strike="noStrike" kern="1200" cap="none" spc="0" normalizeH="0" baseline="0" noProof="0" dirty="0">
              <a:ln>
                <a:noFill/>
              </a:ln>
              <a:solidFill>
                <a:prstClr val="black"/>
              </a:solidFill>
              <a:effectLst/>
              <a:uLnTx/>
              <a:uFillTx/>
              <a:latin typeface="+mn-lt"/>
              <a:cs typeface="Calibri" panose="020F0502020204030204" pitchFamily="34" charset="0"/>
            </a:endParaRPr>
          </a:p>
          <a:p>
            <a:pPr lvl="0">
              <a:defRPr/>
            </a:pPr>
            <a:endParaRPr kumimoji="0" lang="de-DE" sz="2800" b="0" i="0" u="none" strike="noStrike" kern="1200" cap="none" spc="0" normalizeH="0" baseline="0" noProof="0" dirty="0">
              <a:ln>
                <a:noFill/>
              </a:ln>
              <a:solidFill>
                <a:prstClr val="black"/>
              </a:solidFill>
              <a:effectLst/>
              <a:uLnTx/>
              <a:uFillTx/>
              <a:latin typeface="+mn-lt"/>
            </a:endParaRPr>
          </a:p>
        </p:txBody>
      </p:sp>
    </p:spTree>
    <p:extLst>
      <p:ext uri="{BB962C8B-B14F-4D97-AF65-F5344CB8AC3E}">
        <p14:creationId xmlns:p14="http://schemas.microsoft.com/office/powerpoint/2010/main" val="56708215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3. Mathematische Leitideen</a:t>
            </a:r>
          </a:p>
        </p:txBody>
      </p:sp>
      <p:sp>
        <p:nvSpPr>
          <p:cNvPr id="3" name="Untertitel 2"/>
          <p:cNvSpPr>
            <a:spLocks noGrp="1"/>
          </p:cNvSpPr>
          <p:nvPr>
            <p:ph type="subTitle" idx="1"/>
          </p:nvPr>
        </p:nvSpPr>
        <p:spPr/>
        <p:txBody>
          <a:bodyPr/>
          <a:lstStyle/>
          <a:p>
            <a:endParaRPr lang="de-DE" dirty="0"/>
          </a:p>
        </p:txBody>
      </p:sp>
      <p:sp>
        <p:nvSpPr>
          <p:cNvPr id="4" name="Foliennummernplatzhalter 3"/>
          <p:cNvSpPr>
            <a:spLocks noGrp="1"/>
          </p:cNvSpPr>
          <p:nvPr>
            <p:ph type="sldNum" sz="quarter" idx="10"/>
          </p:nvPr>
        </p:nvSpPr>
        <p:spPr/>
        <p:txBody>
          <a:bodyPr/>
          <a:lstStyle/>
          <a:p>
            <a:fld id="{3643EB80-8826-4627-81D0-6281F50907F8}" type="slidenum">
              <a:rPr lang="de-DE" altLang="de-DE" smtClean="0">
                <a:solidFill>
                  <a:srgbClr val="000000"/>
                </a:solidFill>
              </a:rPr>
              <a:pPr/>
              <a:t>35</a:t>
            </a:fld>
            <a:endParaRPr lang="de-DE" altLang="de-DE">
              <a:solidFill>
                <a:srgbClr val="000000"/>
              </a:solidFill>
            </a:endParaRPr>
          </a:p>
        </p:txBody>
      </p:sp>
      <p:pic>
        <p:nvPicPr>
          <p:cNvPr id="23555"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164562" y="908719"/>
            <a:ext cx="3775589" cy="53432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0957366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88ED55E-F445-1A4F-BE72-E5C0BF5BD2F0}"/>
              </a:ext>
            </a:extLst>
          </p:cNvPr>
          <p:cNvSpPr>
            <a:spLocks noGrp="1"/>
          </p:cNvSpPr>
          <p:nvPr>
            <p:ph type="ctrTitle"/>
          </p:nvPr>
        </p:nvSpPr>
        <p:spPr/>
        <p:txBody>
          <a:bodyPr>
            <a:normAutofit/>
          </a:bodyPr>
          <a:lstStyle/>
          <a:p>
            <a:r>
              <a:rPr lang="de-DE" dirty="0"/>
              <a:t>3. Mathematische Leitideen</a:t>
            </a:r>
          </a:p>
        </p:txBody>
      </p:sp>
      <p:sp>
        <p:nvSpPr>
          <p:cNvPr id="2" name="Inhaltsplatzhalter 1">
            <a:extLst>
              <a:ext uri="{FF2B5EF4-FFF2-40B4-BE49-F238E27FC236}">
                <a16:creationId xmlns:a16="http://schemas.microsoft.com/office/drawing/2014/main" id="{2DF04878-1567-D84E-A729-A9CC11300F41}"/>
              </a:ext>
            </a:extLst>
          </p:cNvPr>
          <p:cNvSpPr>
            <a:spLocks noGrp="1"/>
          </p:cNvSpPr>
          <p:nvPr>
            <p:ph type="subTitle" idx="1"/>
          </p:nvPr>
        </p:nvSpPr>
        <p:spPr/>
        <p:txBody>
          <a:bodyPr>
            <a:normAutofit fontScale="85000" lnSpcReduction="10000"/>
          </a:bodyPr>
          <a:lstStyle/>
          <a:p>
            <a:pPr marL="514350" indent="-514350">
              <a:buAutoNum type="arabicPeriod"/>
            </a:pPr>
            <a:r>
              <a:rPr lang="de-DE" sz="2600" dirty="0"/>
              <a:t>Entdeckendes Lernen</a:t>
            </a:r>
          </a:p>
          <a:p>
            <a:endParaRPr lang="de-DE" sz="2600" dirty="0"/>
          </a:p>
          <a:p>
            <a:r>
              <a:rPr lang="de-DE" sz="2000" dirty="0"/>
              <a:t>Mathematiklernen durchgängig als konstruktiver, entdeckender Prozess</a:t>
            </a:r>
          </a:p>
          <a:p>
            <a:r>
              <a:rPr lang="de-DE" sz="2000" dirty="0"/>
              <a:t>Fehler gehören zum Lernen; </a:t>
            </a:r>
            <a:br>
              <a:rPr lang="de-DE" sz="2000" dirty="0"/>
            </a:br>
            <a:r>
              <a:rPr lang="de-DE" sz="2000" dirty="0"/>
              <a:t>Fehler als Konstruktionsversuche auf der Basis vernünftiger Überlegungen</a:t>
            </a:r>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dirty="0"/>
          </a:p>
          <a:p>
            <a:endParaRPr lang="de-DE" sz="2000" b="1" i="1" dirty="0"/>
          </a:p>
          <a:p>
            <a:endParaRPr lang="de-DE" sz="2000" b="1" i="1" dirty="0"/>
          </a:p>
          <a:p>
            <a:endParaRPr lang="de-DE" sz="2000" i="1" dirty="0"/>
          </a:p>
          <a:p>
            <a:r>
              <a:rPr lang="de-DE" sz="2000" i="1" dirty="0"/>
              <a:t>Fehler basieren häufig auf sehr klugen Überlegungen, sie sind sinnvoller und wichtiger Bestandteil des Lernprozesses. </a:t>
            </a:r>
          </a:p>
        </p:txBody>
      </p:sp>
      <p:sp>
        <p:nvSpPr>
          <p:cNvPr id="8" name="Foliennummernplatzhalter 7">
            <a:extLst>
              <a:ext uri="{FF2B5EF4-FFF2-40B4-BE49-F238E27FC236}">
                <a16:creationId xmlns:a16="http://schemas.microsoft.com/office/drawing/2014/main" id="{2404683D-0FF4-CF48-96D6-2A6DDB2C8891}"/>
              </a:ext>
            </a:extLst>
          </p:cNvPr>
          <p:cNvSpPr>
            <a:spLocks noGrp="1"/>
          </p:cNvSpPr>
          <p:nvPr>
            <p:ph type="sldNum" sz="quarter" idx="10"/>
          </p:nvPr>
        </p:nvSpPr>
        <p:spPr/>
        <p:txBody>
          <a:bodyPr/>
          <a:lstStyle/>
          <a:p>
            <a:fld id="{E8E921F3-6CCC-BD4B-8F9D-83EF93B03ECC}" type="slidenum">
              <a:rPr lang="de-DE" smtClean="0"/>
              <a:pPr/>
              <a:t>36</a:t>
            </a:fld>
            <a:endParaRPr lang="de-DE" dirty="0"/>
          </a:p>
        </p:txBody>
      </p:sp>
      <p:sp>
        <p:nvSpPr>
          <p:cNvPr id="5" name="Rechteck 4">
            <a:extLst>
              <a:ext uri="{FF2B5EF4-FFF2-40B4-BE49-F238E27FC236}">
                <a16:creationId xmlns:a16="http://schemas.microsoft.com/office/drawing/2014/main" id="{08536F4E-F615-D949-9FCA-73E9176CD71F}"/>
              </a:ext>
            </a:extLst>
          </p:cNvPr>
          <p:cNvSpPr/>
          <p:nvPr/>
        </p:nvSpPr>
        <p:spPr>
          <a:xfrm>
            <a:off x="789157" y="2780928"/>
            <a:ext cx="7848872" cy="2592288"/>
          </a:xfrm>
          <a:prstGeom prst="rect">
            <a:avLst/>
          </a:prstGeom>
          <a:solidFill>
            <a:schemeClr val="bg1">
              <a:alpha val="0"/>
            </a:schemeClr>
          </a:solidFill>
          <a:ln>
            <a:solidFill>
              <a:srgbClr val="C1E53B"/>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de-DE" sz="2400" dirty="0">
                <a:solidFill>
                  <a:schemeClr val="tx1"/>
                </a:solidFill>
                <a:latin typeface="Calibri" charset="0"/>
                <a:ea typeface="ＭＳ Ｐゴシック" charset="-128"/>
              </a:rPr>
              <a:t>„97, 98, 99, hundert, einhundert, zweihundert, ...“</a:t>
            </a:r>
          </a:p>
          <a:p>
            <a:pPr algn="ctr"/>
            <a:endParaRPr lang="de-DE" sz="2000" dirty="0">
              <a:solidFill>
                <a:schemeClr val="tx1"/>
              </a:solidFill>
              <a:latin typeface="Calibri" charset="0"/>
              <a:ea typeface="ＭＳ Ｐゴシック" charset="-128"/>
            </a:endParaRPr>
          </a:p>
          <a:p>
            <a:endParaRPr lang="de-DE" sz="2000" dirty="0">
              <a:solidFill>
                <a:schemeClr val="tx1"/>
              </a:solidFill>
              <a:latin typeface="Calibri" charset="0"/>
              <a:ea typeface="ＭＳ Ｐゴシック" charset="-128"/>
            </a:endParaRPr>
          </a:p>
        </p:txBody>
      </p:sp>
      <p:sp>
        <p:nvSpPr>
          <p:cNvPr id="6" name="Abgerundete rechteckige Legende 5">
            <a:extLst>
              <a:ext uri="{FF2B5EF4-FFF2-40B4-BE49-F238E27FC236}">
                <a16:creationId xmlns:a16="http://schemas.microsoft.com/office/drawing/2014/main" id="{6946CE36-A66C-AC4E-A475-D772B0E56823}"/>
              </a:ext>
            </a:extLst>
          </p:cNvPr>
          <p:cNvSpPr/>
          <p:nvPr/>
        </p:nvSpPr>
        <p:spPr>
          <a:xfrm>
            <a:off x="1907704" y="3501008"/>
            <a:ext cx="4680520" cy="1728192"/>
          </a:xfrm>
          <a:prstGeom prst="wedgeRoundRectCallout">
            <a:avLst>
              <a:gd name="adj1" fmla="val 82822"/>
              <a:gd name="adj2" fmla="val -42953"/>
              <a:gd name="adj3" fmla="val 16667"/>
            </a:avLst>
          </a:prstGeom>
          <a:noFill/>
          <a:ln>
            <a:solidFill>
              <a:srgbClr val="C1E5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Aft>
                <a:spcPct val="30000"/>
              </a:spcAft>
              <a:buFont typeface="Arial" panose="020B0604020202020204" pitchFamily="34" charset="0"/>
              <a:buChar char="•"/>
            </a:pPr>
            <a:endParaRPr lang="de-DE" sz="2000" dirty="0">
              <a:solidFill>
                <a:schemeClr val="tx1"/>
              </a:solidFill>
              <a:ea typeface="ＭＳ Ｐゴシック" charset="-128"/>
              <a:cs typeface="Calibri" pitchFamily="34" charset="0"/>
            </a:endParaRPr>
          </a:p>
          <a:p>
            <a:pPr marL="342900" indent="-342900">
              <a:spcAft>
                <a:spcPct val="30000"/>
              </a:spcAft>
              <a:buFont typeface="Arial" panose="020B0604020202020204" pitchFamily="34" charset="0"/>
              <a:buChar char="•"/>
            </a:pPr>
            <a:r>
              <a:rPr lang="de-DE" sz="2000" dirty="0">
                <a:solidFill>
                  <a:schemeClr val="tx1"/>
                </a:solidFill>
                <a:ea typeface="ＭＳ Ｐゴシック" charset="-128"/>
                <a:cs typeface="Calibri" pitchFamily="34" charset="0"/>
              </a:rPr>
              <a:t>„</a:t>
            </a:r>
            <a:r>
              <a:rPr lang="de-DE" sz="2000" dirty="0" err="1">
                <a:solidFill>
                  <a:schemeClr val="tx1"/>
                </a:solidFill>
                <a:ea typeface="ＭＳ Ｐゴシック" charset="-128"/>
                <a:cs typeface="Calibri" pitchFamily="34" charset="0"/>
              </a:rPr>
              <a:t>Nullzehn</a:t>
            </a:r>
            <a:r>
              <a:rPr lang="de-DE" sz="2000" dirty="0">
                <a:solidFill>
                  <a:schemeClr val="tx1"/>
                </a:solidFill>
                <a:ea typeface="ＭＳ Ｐゴシック" charset="-128"/>
                <a:cs typeface="Calibri" pitchFamily="34" charset="0"/>
              </a:rPr>
              <a:t>“ , „</a:t>
            </a:r>
            <a:r>
              <a:rPr lang="de-DE" sz="2000" dirty="0" err="1">
                <a:solidFill>
                  <a:schemeClr val="tx1"/>
                </a:solidFill>
                <a:ea typeface="ＭＳ Ｐゴシック" charset="-128"/>
                <a:cs typeface="Calibri" pitchFamily="34" charset="0"/>
              </a:rPr>
              <a:t>Einszehn</a:t>
            </a:r>
            <a:r>
              <a:rPr lang="de-DE" sz="2000" dirty="0">
                <a:solidFill>
                  <a:schemeClr val="tx1"/>
                </a:solidFill>
                <a:ea typeface="ＭＳ Ｐゴシック" charset="-128"/>
                <a:cs typeface="Calibri" pitchFamily="34" charset="0"/>
              </a:rPr>
              <a:t>“ </a:t>
            </a:r>
          </a:p>
          <a:p>
            <a:pPr marL="342900" indent="-342900">
              <a:spcAft>
                <a:spcPct val="30000"/>
              </a:spcAft>
              <a:buFont typeface="Arial" panose="020B0604020202020204" pitchFamily="34" charset="0"/>
              <a:buChar char="•"/>
            </a:pPr>
            <a:r>
              <a:rPr lang="de-DE" sz="2000" dirty="0">
                <a:solidFill>
                  <a:schemeClr val="tx1"/>
                </a:solidFill>
                <a:ea typeface="ＭＳ Ｐゴシック" charset="-128"/>
                <a:cs typeface="Calibri" pitchFamily="34" charset="0"/>
              </a:rPr>
              <a:t>„</a:t>
            </a:r>
            <a:r>
              <a:rPr lang="de-DE" sz="2000" dirty="0" err="1">
                <a:solidFill>
                  <a:schemeClr val="tx1"/>
                </a:solidFill>
                <a:ea typeface="ＭＳ Ｐゴシック" charset="-128"/>
                <a:cs typeface="Calibri" pitchFamily="34" charset="0"/>
              </a:rPr>
              <a:t>Zweizehn</a:t>
            </a:r>
            <a:r>
              <a:rPr lang="de-DE" sz="2000" dirty="0">
                <a:solidFill>
                  <a:schemeClr val="tx1"/>
                </a:solidFill>
                <a:ea typeface="ＭＳ Ｐゴシック" charset="-128"/>
                <a:cs typeface="Calibri" pitchFamily="34" charset="0"/>
              </a:rPr>
              <a:t>“ </a:t>
            </a:r>
          </a:p>
          <a:p>
            <a:pPr marL="342900" indent="-342900">
              <a:spcAft>
                <a:spcPct val="30000"/>
              </a:spcAft>
              <a:buFont typeface="Arial" panose="020B0604020202020204" pitchFamily="34" charset="0"/>
              <a:buChar char="•"/>
            </a:pPr>
            <a:r>
              <a:rPr lang="de-DE" sz="2000" dirty="0">
                <a:solidFill>
                  <a:schemeClr val="tx1"/>
                </a:solidFill>
                <a:ea typeface="ＭＳ Ｐゴシック" charset="-128"/>
                <a:cs typeface="Calibri" pitchFamily="34" charset="0"/>
              </a:rPr>
              <a:t>„</a:t>
            </a:r>
            <a:r>
              <a:rPr lang="de-DE" sz="2000" dirty="0" err="1">
                <a:solidFill>
                  <a:schemeClr val="tx1"/>
                </a:solidFill>
                <a:ea typeface="ＭＳ Ｐゴシック" charset="-128"/>
                <a:cs typeface="Calibri" pitchFamily="34" charset="0"/>
              </a:rPr>
              <a:t>Zweizig</a:t>
            </a:r>
            <a:r>
              <a:rPr lang="de-DE" sz="2000" dirty="0">
                <a:solidFill>
                  <a:schemeClr val="tx1"/>
                </a:solidFill>
                <a:ea typeface="ＭＳ Ｐゴシック" charset="-128"/>
                <a:cs typeface="Calibri" pitchFamily="34" charset="0"/>
              </a:rPr>
              <a:t>“ , „</a:t>
            </a:r>
            <a:r>
              <a:rPr lang="de-DE" sz="2000" dirty="0" err="1">
                <a:solidFill>
                  <a:schemeClr val="tx1"/>
                </a:solidFill>
                <a:ea typeface="ＭＳ Ｐゴシック" charset="-128"/>
                <a:cs typeface="Calibri" pitchFamily="34" charset="0"/>
              </a:rPr>
              <a:t>Zehnzig</a:t>
            </a:r>
            <a:r>
              <a:rPr lang="de-DE" sz="2000" dirty="0">
                <a:solidFill>
                  <a:schemeClr val="tx1"/>
                </a:solidFill>
                <a:ea typeface="ＭＳ Ｐゴシック" charset="-128"/>
                <a:cs typeface="Calibri" pitchFamily="34" charset="0"/>
              </a:rPr>
              <a:t>“ ,  „</a:t>
            </a:r>
            <a:r>
              <a:rPr lang="de-DE" sz="2000" dirty="0" err="1">
                <a:solidFill>
                  <a:schemeClr val="tx1"/>
                </a:solidFill>
                <a:ea typeface="ＭＳ Ｐゴシック" charset="-128"/>
                <a:cs typeface="Calibri" pitchFamily="34" charset="0"/>
              </a:rPr>
              <a:t>Elfzig</a:t>
            </a:r>
            <a:r>
              <a:rPr lang="de-DE" sz="2000" dirty="0">
                <a:solidFill>
                  <a:schemeClr val="tx1"/>
                </a:solidFill>
                <a:ea typeface="ＭＳ Ｐゴシック" charset="-128"/>
                <a:cs typeface="Calibri" pitchFamily="34" charset="0"/>
              </a:rPr>
              <a:t>“ </a:t>
            </a:r>
          </a:p>
          <a:p>
            <a:pPr marL="342900" indent="-342900">
              <a:spcAft>
                <a:spcPct val="30000"/>
              </a:spcAft>
              <a:buFont typeface="Arial" panose="020B0604020202020204" pitchFamily="34" charset="0"/>
              <a:buChar char="•"/>
            </a:pPr>
            <a:r>
              <a:rPr lang="de-DE" sz="2000" dirty="0">
                <a:solidFill>
                  <a:schemeClr val="tx1"/>
                </a:solidFill>
                <a:ea typeface="ＭＳ Ｐゴシック" charset="-128"/>
                <a:cs typeface="Calibri" pitchFamily="34" charset="0"/>
              </a:rPr>
              <a:t>„Fünfundzwanzighundert“ </a:t>
            </a:r>
            <a:endParaRPr lang="de-DE" sz="2000" dirty="0">
              <a:solidFill>
                <a:schemeClr val="tx1"/>
              </a:solidFill>
              <a:cs typeface="Calibri" pitchFamily="34" charset="0"/>
            </a:endParaRPr>
          </a:p>
          <a:p>
            <a:pPr algn="ctr"/>
            <a:endParaRPr lang="de-DE" dirty="0"/>
          </a:p>
        </p:txBody>
      </p:sp>
    </p:spTree>
    <p:extLst>
      <p:ext uri="{BB962C8B-B14F-4D97-AF65-F5344CB8AC3E}">
        <p14:creationId xmlns:p14="http://schemas.microsoft.com/office/powerpoint/2010/main" val="767955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2">
            <a:extLst>
              <a:ext uri="{FF2B5EF4-FFF2-40B4-BE49-F238E27FC236}">
                <a16:creationId xmlns:a16="http://schemas.microsoft.com/office/drawing/2014/main" id="{67796329-AEC5-F041-A064-390B4A6AB17E}"/>
              </a:ext>
            </a:extLst>
          </p:cNvPr>
          <p:cNvSpPr>
            <a:spLocks noGrp="1"/>
          </p:cNvSpPr>
          <p:nvPr>
            <p:ph type="ctrTitle"/>
          </p:nvPr>
        </p:nvSpPr>
        <p:spPr/>
        <p:txBody>
          <a:bodyPr>
            <a:normAutofit/>
          </a:bodyPr>
          <a:lstStyle/>
          <a:p>
            <a:r>
              <a:rPr lang="de-DE" dirty="0"/>
              <a:t>3. Mathematische Leitideen</a:t>
            </a:r>
          </a:p>
        </p:txBody>
      </p:sp>
      <p:sp>
        <p:nvSpPr>
          <p:cNvPr id="2" name="Inhaltsplatzhalter 1">
            <a:extLst>
              <a:ext uri="{FF2B5EF4-FFF2-40B4-BE49-F238E27FC236}">
                <a16:creationId xmlns:a16="http://schemas.microsoft.com/office/drawing/2014/main" id="{2DF04878-1567-D84E-A729-A9CC11300F41}"/>
              </a:ext>
            </a:extLst>
          </p:cNvPr>
          <p:cNvSpPr>
            <a:spLocks noGrp="1"/>
          </p:cNvSpPr>
          <p:nvPr>
            <p:ph type="subTitle" idx="1"/>
          </p:nvPr>
        </p:nvSpPr>
        <p:spPr/>
        <p:txBody>
          <a:bodyPr/>
          <a:lstStyle/>
          <a:p>
            <a:r>
              <a:rPr lang="de-DE" sz="2400" dirty="0"/>
              <a:t>2. Beziehungsreiches Üben</a:t>
            </a:r>
          </a:p>
          <a:p>
            <a:endParaRPr lang="de-DE" sz="1900" dirty="0"/>
          </a:p>
          <a:p>
            <a:r>
              <a:rPr lang="de-DE" sz="1800" dirty="0"/>
              <a:t>Sicherung, Vernetzung und Vertiefung vorhandenen Wissens und Könnens</a:t>
            </a:r>
          </a:p>
          <a:p>
            <a:r>
              <a:rPr lang="de-DE" sz="1800" dirty="0"/>
              <a:t>Förderung der Einsicht in Gesetzmäßigkeiten und Beziehungen mathematischer Phänomene</a:t>
            </a:r>
          </a:p>
          <a:p>
            <a:r>
              <a:rPr lang="de-DE" sz="1800" dirty="0"/>
              <a:t>Übungen sind möglichst problemorientiert, operativ oder anwendungsbezogen angelegt</a:t>
            </a:r>
          </a:p>
          <a:p>
            <a:endParaRPr lang="de-DE" dirty="0"/>
          </a:p>
          <a:p>
            <a:endParaRPr lang="de-DE" dirty="0"/>
          </a:p>
        </p:txBody>
      </p:sp>
      <p:sp>
        <p:nvSpPr>
          <p:cNvPr id="6" name="Foliennummernplatzhalter 5">
            <a:extLst>
              <a:ext uri="{FF2B5EF4-FFF2-40B4-BE49-F238E27FC236}">
                <a16:creationId xmlns:a16="http://schemas.microsoft.com/office/drawing/2014/main" id="{7C71EEC4-33B3-F14B-81EC-88B97952D868}"/>
              </a:ext>
            </a:extLst>
          </p:cNvPr>
          <p:cNvSpPr>
            <a:spLocks noGrp="1"/>
          </p:cNvSpPr>
          <p:nvPr>
            <p:ph type="sldNum" sz="quarter" idx="10"/>
          </p:nvPr>
        </p:nvSpPr>
        <p:spPr/>
        <p:txBody>
          <a:bodyPr/>
          <a:lstStyle/>
          <a:p>
            <a:fld id="{E8E921F3-6CCC-BD4B-8F9D-83EF93B03ECC}" type="slidenum">
              <a:rPr lang="de-DE" smtClean="0"/>
              <a:pPr/>
              <a:t>37</a:t>
            </a:fld>
            <a:endParaRPr lang="de-DE" dirty="0"/>
          </a:p>
        </p:txBody>
      </p:sp>
      <p:pic>
        <p:nvPicPr>
          <p:cNvPr id="5" name="Picture 2">
            <a:extLst>
              <a:ext uri="{FF2B5EF4-FFF2-40B4-BE49-F238E27FC236}">
                <a16:creationId xmlns:a16="http://schemas.microsoft.com/office/drawing/2014/main" id="{A551C5FA-10A1-6647-B6D4-F633C450CF3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52764" y="2996952"/>
            <a:ext cx="4902337" cy="32739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4733434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2">
            <a:extLst>
              <a:ext uri="{FF2B5EF4-FFF2-40B4-BE49-F238E27FC236}">
                <a16:creationId xmlns:a16="http://schemas.microsoft.com/office/drawing/2014/main" id="{F0095210-AE39-1E47-A633-156581853820}"/>
              </a:ext>
            </a:extLst>
          </p:cNvPr>
          <p:cNvSpPr>
            <a:spLocks noGrp="1"/>
          </p:cNvSpPr>
          <p:nvPr>
            <p:ph type="ctrTitle"/>
          </p:nvPr>
        </p:nvSpPr>
        <p:spPr/>
        <p:txBody>
          <a:bodyPr>
            <a:normAutofit/>
          </a:bodyPr>
          <a:lstStyle/>
          <a:p>
            <a:r>
              <a:rPr lang="de-DE" dirty="0"/>
              <a:t>3. Mathematische Leitideen</a:t>
            </a:r>
          </a:p>
        </p:txBody>
      </p:sp>
      <p:sp>
        <p:nvSpPr>
          <p:cNvPr id="2" name="Inhaltsplatzhalter 1">
            <a:extLst>
              <a:ext uri="{FF2B5EF4-FFF2-40B4-BE49-F238E27FC236}">
                <a16:creationId xmlns:a16="http://schemas.microsoft.com/office/drawing/2014/main" id="{2DF04878-1567-D84E-A729-A9CC11300F41}"/>
              </a:ext>
            </a:extLst>
          </p:cNvPr>
          <p:cNvSpPr>
            <a:spLocks noGrp="1"/>
          </p:cNvSpPr>
          <p:nvPr>
            <p:ph type="subTitle" idx="1"/>
          </p:nvPr>
        </p:nvSpPr>
        <p:spPr/>
        <p:txBody>
          <a:bodyPr>
            <a:normAutofit/>
          </a:bodyPr>
          <a:lstStyle/>
          <a:p>
            <a:r>
              <a:rPr lang="de-DE" sz="2400" dirty="0"/>
              <a:t>3. Einsatz ergiebiger Aufgaben</a:t>
            </a:r>
          </a:p>
          <a:p>
            <a:pPr marL="457200" indent="-457200">
              <a:buFont typeface="Arial" panose="020B0604020202020204" pitchFamily="34" charset="0"/>
              <a:buChar char="•"/>
            </a:pPr>
            <a:r>
              <a:rPr lang="de-DE" sz="2200" dirty="0"/>
              <a:t>Beinhalten    differenzierte Fragestellungen auf unterschiedlichem Niveau</a:t>
            </a:r>
          </a:p>
          <a:p>
            <a:pPr marL="457200" indent="-457200">
              <a:buFont typeface="Arial" panose="020B0604020202020204" pitchFamily="34" charset="0"/>
              <a:buChar char="•"/>
            </a:pPr>
            <a:r>
              <a:rPr lang="de-DE" sz="2200" dirty="0"/>
              <a:t>ermöglichen verschiedene Lösungswege</a:t>
            </a:r>
          </a:p>
          <a:p>
            <a:pPr marL="457200" indent="-457200">
              <a:buFont typeface="Arial" panose="020B0604020202020204" pitchFamily="34" charset="0"/>
              <a:buChar char="•"/>
            </a:pPr>
            <a:r>
              <a:rPr lang="de-DE" sz="2200" dirty="0"/>
              <a:t>fördern die Entwicklung grundlegender mathematischer Bildung</a:t>
            </a:r>
          </a:p>
          <a:p>
            <a:pPr marL="0" indent="0">
              <a:buNone/>
            </a:pPr>
            <a:endParaRPr lang="de-DE" sz="2200" dirty="0"/>
          </a:p>
          <a:p>
            <a:pPr marL="0" indent="0">
              <a:buNone/>
            </a:pPr>
            <a:r>
              <a:rPr lang="de-DE" sz="2200" dirty="0"/>
              <a:t>Beispiele:</a:t>
            </a:r>
          </a:p>
          <a:p>
            <a:pPr marL="0" indent="0">
              <a:buNone/>
            </a:pPr>
            <a:r>
              <a:rPr lang="de-DE" sz="2200" dirty="0"/>
              <a:t>Rechne mehrere Aufgaben mit dem Ergebnis 74 (97). </a:t>
            </a:r>
            <a:br>
              <a:rPr lang="de-DE" sz="2200" dirty="0"/>
            </a:br>
            <a:r>
              <a:rPr lang="de-DE" sz="2200" dirty="0"/>
              <a:t>Wie gehst du vor?</a:t>
            </a:r>
          </a:p>
          <a:p>
            <a:r>
              <a:rPr lang="de-DE" sz="2200" dirty="0"/>
              <a:t>Auf einer Party steht eine Schale mit vielen leckeren Bonbons. </a:t>
            </a:r>
            <a:br>
              <a:rPr lang="de-DE" sz="2200" dirty="0"/>
            </a:br>
            <a:r>
              <a:rPr lang="de-DE" sz="2200" dirty="0"/>
              <a:t>Was könnte passieren? Schreibe eine Rechengeschichte.</a:t>
            </a:r>
          </a:p>
          <a:p>
            <a:endParaRPr lang="de-DE" dirty="0"/>
          </a:p>
          <a:p>
            <a:endParaRPr lang="de-DE" dirty="0"/>
          </a:p>
        </p:txBody>
      </p:sp>
      <p:sp>
        <p:nvSpPr>
          <p:cNvPr id="5" name="Foliennummernplatzhalter 4">
            <a:extLst>
              <a:ext uri="{FF2B5EF4-FFF2-40B4-BE49-F238E27FC236}">
                <a16:creationId xmlns:a16="http://schemas.microsoft.com/office/drawing/2014/main" id="{1A4EA6BB-7054-6A49-8373-7E1214C7E798}"/>
              </a:ext>
            </a:extLst>
          </p:cNvPr>
          <p:cNvSpPr>
            <a:spLocks noGrp="1"/>
          </p:cNvSpPr>
          <p:nvPr>
            <p:ph type="sldNum" sz="quarter" idx="10"/>
          </p:nvPr>
        </p:nvSpPr>
        <p:spPr/>
        <p:txBody>
          <a:bodyPr/>
          <a:lstStyle/>
          <a:p>
            <a:fld id="{E8E921F3-6CCC-BD4B-8F9D-83EF93B03ECC}" type="slidenum">
              <a:rPr lang="de-DE" smtClean="0"/>
              <a:pPr/>
              <a:t>38</a:t>
            </a:fld>
            <a:endParaRPr lang="de-DE" dirty="0"/>
          </a:p>
        </p:txBody>
      </p:sp>
    </p:spTree>
    <p:extLst>
      <p:ext uri="{BB962C8B-B14F-4D97-AF65-F5344CB8AC3E}">
        <p14:creationId xmlns:p14="http://schemas.microsoft.com/office/powerpoint/2010/main" val="407312970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88ED55E-F445-1A4F-BE72-E5C0BF5BD2F0}"/>
              </a:ext>
            </a:extLst>
          </p:cNvPr>
          <p:cNvSpPr>
            <a:spLocks noGrp="1"/>
          </p:cNvSpPr>
          <p:nvPr>
            <p:ph type="ctrTitle"/>
          </p:nvPr>
        </p:nvSpPr>
        <p:spPr/>
        <p:txBody>
          <a:bodyPr>
            <a:noAutofit/>
          </a:bodyPr>
          <a:lstStyle/>
          <a:p>
            <a:r>
              <a:rPr lang="de-DE" sz="2400" dirty="0"/>
              <a:t>3. Mathematische Leitideen</a:t>
            </a:r>
            <a:endParaRPr lang="de-DE" sz="2500" dirty="0"/>
          </a:p>
        </p:txBody>
      </p:sp>
      <p:sp>
        <p:nvSpPr>
          <p:cNvPr id="2" name="Inhaltsplatzhalter 1">
            <a:extLst>
              <a:ext uri="{FF2B5EF4-FFF2-40B4-BE49-F238E27FC236}">
                <a16:creationId xmlns:a16="http://schemas.microsoft.com/office/drawing/2014/main" id="{2DF04878-1567-D84E-A729-A9CC11300F41}"/>
              </a:ext>
            </a:extLst>
          </p:cNvPr>
          <p:cNvSpPr>
            <a:spLocks noGrp="1"/>
          </p:cNvSpPr>
          <p:nvPr>
            <p:ph type="subTitle" idx="1"/>
          </p:nvPr>
        </p:nvSpPr>
        <p:spPr/>
        <p:txBody>
          <a:bodyPr/>
          <a:lstStyle/>
          <a:p>
            <a:pPr lvl="0"/>
            <a:r>
              <a:rPr lang="de-DE" sz="2400" dirty="0">
                <a:solidFill>
                  <a:srgbClr val="000000"/>
                </a:solidFill>
              </a:rPr>
              <a:t>4</a:t>
            </a:r>
            <a:r>
              <a:rPr lang="de-DE" sz="2000" dirty="0">
                <a:solidFill>
                  <a:srgbClr val="000000"/>
                </a:solidFill>
              </a:rPr>
              <a:t>. </a:t>
            </a:r>
            <a:r>
              <a:rPr lang="de-DE" sz="2400" dirty="0">
                <a:solidFill>
                  <a:srgbClr val="000000"/>
                </a:solidFill>
              </a:rPr>
              <a:t>Darstellungsformen</a:t>
            </a:r>
          </a:p>
          <a:p>
            <a:pPr lvl="0"/>
            <a:endParaRPr lang="de-DE" dirty="0"/>
          </a:p>
          <a:p>
            <a:pPr marL="457200" indent="-457200">
              <a:buFont typeface="Arial" panose="020B0604020202020204" pitchFamily="34" charset="0"/>
              <a:buChar char="•"/>
            </a:pPr>
            <a:r>
              <a:rPr lang="de-DE" dirty="0"/>
              <a:t>wenige, materialgebundene und bildliche Darstellungen</a:t>
            </a:r>
          </a:p>
          <a:p>
            <a:pPr marL="457200" indent="-457200">
              <a:buFont typeface="Arial" panose="020B0604020202020204" pitchFamily="34" charset="0"/>
              <a:buChar char="•"/>
            </a:pPr>
            <a:r>
              <a:rPr lang="de-DE" dirty="0"/>
              <a:t>fortsetzbar</a:t>
            </a:r>
          </a:p>
          <a:p>
            <a:pPr marL="457200" indent="-457200">
              <a:buFont typeface="Arial" panose="020B0604020202020204" pitchFamily="34" charset="0"/>
              <a:buChar char="•"/>
            </a:pPr>
            <a:r>
              <a:rPr lang="de-DE" dirty="0"/>
              <a:t>untereinander vernetzbar </a:t>
            </a:r>
          </a:p>
          <a:p>
            <a:pPr marL="457200" indent="-457200">
              <a:buFont typeface="Arial" panose="020B0604020202020204" pitchFamily="34" charset="0"/>
              <a:buChar char="•"/>
            </a:pPr>
            <a:r>
              <a:rPr lang="de-DE" dirty="0"/>
              <a:t>Lernhilfe und auch selbst Lernstoff; </a:t>
            </a:r>
            <a:br>
              <a:rPr lang="de-DE" dirty="0"/>
            </a:br>
            <a:r>
              <a:rPr lang="de-DE" dirty="0"/>
              <a:t>müssen als Lerngegenstand intensiv erarbeitet werden</a:t>
            </a:r>
          </a:p>
          <a:p>
            <a:endParaRPr lang="de-DE" dirty="0"/>
          </a:p>
          <a:p>
            <a:endParaRPr lang="de-DE" dirty="0"/>
          </a:p>
        </p:txBody>
      </p:sp>
      <p:sp>
        <p:nvSpPr>
          <p:cNvPr id="15" name="Foliennummernplatzhalter 14">
            <a:extLst>
              <a:ext uri="{FF2B5EF4-FFF2-40B4-BE49-F238E27FC236}">
                <a16:creationId xmlns:a16="http://schemas.microsoft.com/office/drawing/2014/main" id="{ADFD8F80-9349-4E4D-A833-639F102BEAD1}"/>
              </a:ext>
            </a:extLst>
          </p:cNvPr>
          <p:cNvSpPr>
            <a:spLocks noGrp="1"/>
          </p:cNvSpPr>
          <p:nvPr>
            <p:ph type="sldNum" sz="quarter" idx="10"/>
          </p:nvPr>
        </p:nvSpPr>
        <p:spPr/>
        <p:txBody>
          <a:bodyPr/>
          <a:lstStyle/>
          <a:p>
            <a:fld id="{E8E921F3-6CCC-BD4B-8F9D-83EF93B03ECC}" type="slidenum">
              <a:rPr lang="de-DE" smtClean="0"/>
              <a:pPr/>
              <a:t>39</a:t>
            </a:fld>
            <a:endParaRPr lang="de-DE" dirty="0"/>
          </a:p>
        </p:txBody>
      </p:sp>
      <p:sp>
        <p:nvSpPr>
          <p:cNvPr id="6" name="Rechteck 5">
            <a:extLst>
              <a:ext uri="{FF2B5EF4-FFF2-40B4-BE49-F238E27FC236}">
                <a16:creationId xmlns:a16="http://schemas.microsoft.com/office/drawing/2014/main" id="{2206886F-6E61-4F4C-B6BA-7457486E0CDA}"/>
              </a:ext>
            </a:extLst>
          </p:cNvPr>
          <p:cNvSpPr/>
          <p:nvPr/>
        </p:nvSpPr>
        <p:spPr>
          <a:xfrm rot="21101202">
            <a:off x="4673333" y="5033191"/>
            <a:ext cx="3312000" cy="646331"/>
          </a:xfrm>
          <a:prstGeom prst="rect">
            <a:avLst/>
          </a:prstGeom>
          <a:solidFill>
            <a:srgbClr val="92D050"/>
          </a:solidFill>
          <a:effectLst>
            <a:outerShdw blurRad="50800" dist="38100" dir="2700000" algn="tl" rotWithShape="0">
              <a:prstClr val="black">
                <a:alpha val="40000"/>
              </a:prstClr>
            </a:outerShdw>
          </a:effectLst>
        </p:spPr>
        <p:txBody>
          <a:bodyPr rtlCol="0" anchor="ctr">
            <a:spAutoFit/>
          </a:bodyPr>
          <a:lstStyle/>
          <a:p>
            <a:pPr marL="0" indent="0" algn="ctr">
              <a:buNone/>
            </a:pPr>
            <a:r>
              <a:rPr lang="de-DE" sz="1800" dirty="0">
                <a:latin typeface="Calibri"/>
                <a:cs typeface="Calibri"/>
              </a:rPr>
              <a:t>Material in Schulbüchern </a:t>
            </a:r>
            <a:br>
              <a:rPr lang="de-DE" sz="1800" dirty="0">
                <a:latin typeface="Calibri"/>
                <a:cs typeface="Calibri"/>
              </a:rPr>
            </a:br>
            <a:r>
              <a:rPr lang="de-DE" sz="1800" dirty="0">
                <a:latin typeface="Calibri"/>
                <a:cs typeface="Calibri"/>
              </a:rPr>
              <a:t>in den Blick nehmen!</a:t>
            </a:r>
          </a:p>
        </p:txBody>
      </p:sp>
    </p:spTree>
    <p:extLst>
      <p:ext uri="{BB962C8B-B14F-4D97-AF65-F5344CB8AC3E}">
        <p14:creationId xmlns:p14="http://schemas.microsoft.com/office/powerpoint/2010/main" val="10724281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Das Schulbuch</a:t>
            </a:r>
          </a:p>
        </p:txBody>
      </p:sp>
      <p:sp>
        <p:nvSpPr>
          <p:cNvPr id="3" name="Untertitel 2"/>
          <p:cNvSpPr>
            <a:spLocks noGrp="1"/>
          </p:cNvSpPr>
          <p:nvPr>
            <p:ph type="subTitle" idx="1"/>
          </p:nvPr>
        </p:nvSpPr>
        <p:spPr/>
        <p:txBody>
          <a:bodyPr/>
          <a:lstStyle/>
          <a:p>
            <a:endParaRPr lang="de-DE" dirty="0"/>
          </a:p>
          <a:p>
            <a:r>
              <a:rPr lang="de-DE" dirty="0"/>
              <a:t>„Ein gutes Schulbuch garantiert nicht den guten Unterricht, aber es erhöht die Wahrscheinlichkeit, dass die Lehrer einen Unterricht machen, in dem die Schüler motiviert werden, sich mit den Inhalten auseinanderzusetzen. Einen Unterricht, in dem die Schüler kognitiv aktiv sind und die notwendige Unterstützung erhalten, um erfolgreich selbstständig lernen zu können.“</a:t>
            </a:r>
          </a:p>
          <a:p>
            <a:br>
              <a:rPr lang="de-DE" sz="2000" dirty="0"/>
            </a:br>
            <a:r>
              <a:rPr lang="de-DE" sz="2000" dirty="0"/>
              <a:t>Prof. Eva-Marie </a:t>
            </a:r>
            <a:r>
              <a:rPr lang="de-DE" sz="2000" dirty="0" err="1"/>
              <a:t>Lankes</a:t>
            </a:r>
            <a:r>
              <a:rPr lang="de-DE" sz="2000" dirty="0"/>
              <a:t>, Schulpädagogin TU München</a:t>
            </a:r>
          </a:p>
          <a:p>
            <a:endParaRPr lang="de-DE" sz="2000" dirty="0"/>
          </a:p>
          <a:p>
            <a:endParaRPr lang="de-DE" sz="2000" dirty="0"/>
          </a:p>
          <a:p>
            <a:endParaRPr lang="de-DE" dirty="0"/>
          </a:p>
        </p:txBody>
      </p:sp>
      <p:sp>
        <p:nvSpPr>
          <p:cNvPr id="4" name="Foliennummernplatzhalter 3"/>
          <p:cNvSpPr>
            <a:spLocks noGrp="1"/>
          </p:cNvSpPr>
          <p:nvPr>
            <p:ph type="sldNum" sz="quarter" idx="10"/>
          </p:nvPr>
        </p:nvSpPr>
        <p:spPr/>
        <p:txBody>
          <a:bodyPr/>
          <a:lstStyle/>
          <a:p>
            <a:fld id="{3643EB80-8826-4627-81D0-6281F50907F8}" type="slidenum">
              <a:rPr lang="de-DE" altLang="de-DE" smtClean="0">
                <a:solidFill>
                  <a:srgbClr val="000000"/>
                </a:solidFill>
              </a:rPr>
              <a:pPr/>
              <a:t>4</a:t>
            </a:fld>
            <a:endParaRPr lang="de-DE" altLang="de-DE">
              <a:solidFill>
                <a:srgbClr val="000000"/>
              </a:solidFill>
            </a:endParaRPr>
          </a:p>
        </p:txBody>
      </p:sp>
    </p:spTree>
    <p:extLst>
      <p:ext uri="{BB962C8B-B14F-4D97-AF65-F5344CB8AC3E}">
        <p14:creationId xmlns:p14="http://schemas.microsoft.com/office/powerpoint/2010/main" val="255889353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88ED55E-F445-1A4F-BE72-E5C0BF5BD2F0}"/>
              </a:ext>
            </a:extLst>
          </p:cNvPr>
          <p:cNvSpPr>
            <a:spLocks noGrp="1"/>
          </p:cNvSpPr>
          <p:nvPr>
            <p:ph type="ctrTitle"/>
          </p:nvPr>
        </p:nvSpPr>
        <p:spPr/>
        <p:txBody>
          <a:bodyPr>
            <a:normAutofit/>
          </a:bodyPr>
          <a:lstStyle/>
          <a:p>
            <a:r>
              <a:rPr lang="de-DE" dirty="0"/>
              <a:t>3. Mathematische Leitideen</a:t>
            </a:r>
          </a:p>
        </p:txBody>
      </p:sp>
      <p:sp>
        <p:nvSpPr>
          <p:cNvPr id="12" name="Foliennummernplatzhalter 11">
            <a:extLst>
              <a:ext uri="{FF2B5EF4-FFF2-40B4-BE49-F238E27FC236}">
                <a16:creationId xmlns:a16="http://schemas.microsoft.com/office/drawing/2014/main" id="{6890D419-7361-0248-8FEC-6BB84536922B}"/>
              </a:ext>
            </a:extLst>
          </p:cNvPr>
          <p:cNvSpPr>
            <a:spLocks noGrp="1"/>
          </p:cNvSpPr>
          <p:nvPr>
            <p:ph type="sldNum" sz="quarter" idx="10"/>
          </p:nvPr>
        </p:nvSpPr>
        <p:spPr/>
        <p:txBody>
          <a:bodyPr/>
          <a:lstStyle/>
          <a:p>
            <a:fld id="{E8E921F3-6CCC-BD4B-8F9D-83EF93B03ECC}" type="slidenum">
              <a:rPr lang="de-DE" smtClean="0"/>
              <a:pPr/>
              <a:t>40</a:t>
            </a:fld>
            <a:endParaRPr lang="de-DE" dirty="0"/>
          </a:p>
        </p:txBody>
      </p:sp>
      <p:sp>
        <p:nvSpPr>
          <p:cNvPr id="7" name="Untertitel 2">
            <a:extLst>
              <a:ext uri="{FF2B5EF4-FFF2-40B4-BE49-F238E27FC236}">
                <a16:creationId xmlns:a16="http://schemas.microsoft.com/office/drawing/2014/main" id="{F5F2BB13-A5F1-7E48-8CF9-6DC2D08FF0DE}"/>
              </a:ext>
            </a:extLst>
          </p:cNvPr>
          <p:cNvSpPr txBox="1">
            <a:spLocks/>
          </p:cNvSpPr>
          <p:nvPr/>
        </p:nvSpPr>
        <p:spPr bwMode="auto">
          <a:xfrm>
            <a:off x="851237" y="980728"/>
            <a:ext cx="8113251" cy="5357219"/>
          </a:xfrm>
          <a:prstGeom prst="rect">
            <a:avLst/>
          </a:prstGeom>
          <a:noFill/>
          <a:ln w="9525">
            <a:noFill/>
            <a:miter lim="800000"/>
            <a:headEnd/>
            <a:tailEnd/>
          </a:ln>
        </p:spPr>
        <p:txBody>
          <a:bodyPr vert="horz" wrap="square" lIns="90000" tIns="0" rIns="91440" bIns="45720" numCol="1" anchor="t" anchorCtr="0" compatLnSpc="1">
            <a:prstTxWarp prst="textNoShape">
              <a:avLst/>
            </a:prstTxWarp>
          </a:bodyPr>
          <a:lstStyle>
            <a:lvl1pPr marL="342000" indent="-342900" algn="l" rtl="0" eaLnBrk="1" fontAlgn="base" hangingPunct="1">
              <a:lnSpc>
                <a:spcPct val="100000"/>
              </a:lnSpc>
              <a:spcBef>
                <a:spcPts val="576"/>
              </a:spcBef>
              <a:spcAft>
                <a:spcPts val="600"/>
              </a:spcAft>
              <a:buClr>
                <a:srgbClr val="327A86"/>
              </a:buClr>
              <a:buFont typeface="Wingdings" charset="2"/>
              <a:buChar char="§"/>
              <a:defRPr sz="2000">
                <a:solidFill>
                  <a:schemeClr val="tx1"/>
                </a:solidFill>
                <a:latin typeface="Calibri"/>
                <a:ea typeface="+mn-ea"/>
                <a:cs typeface="Calibri"/>
              </a:defRPr>
            </a:lvl1pPr>
            <a:lvl2pPr marL="742950" indent="-285750" algn="l" rtl="0" eaLnBrk="1" fontAlgn="base" hangingPunct="1">
              <a:lnSpc>
                <a:spcPct val="100000"/>
              </a:lnSpc>
              <a:spcBef>
                <a:spcPct val="20000"/>
              </a:spcBef>
              <a:spcAft>
                <a:spcPts val="600"/>
              </a:spcAft>
              <a:buClr>
                <a:srgbClr val="737373"/>
              </a:buClr>
              <a:buFont typeface="Wingdings" charset="2"/>
              <a:buChar char="§"/>
              <a:defRPr sz="1800">
                <a:solidFill>
                  <a:schemeClr val="tx1"/>
                </a:solidFill>
                <a:latin typeface="Calibri"/>
                <a:ea typeface="+mn-ea"/>
                <a:cs typeface="Calibri"/>
              </a:defRPr>
            </a:lvl2pPr>
            <a:lvl3pPr marL="1143000" indent="-228600" algn="l" rtl="0" eaLnBrk="1" fontAlgn="base" hangingPunct="1">
              <a:lnSpc>
                <a:spcPct val="100000"/>
              </a:lnSpc>
              <a:spcBef>
                <a:spcPct val="20000"/>
              </a:spcBef>
              <a:spcAft>
                <a:spcPts val="600"/>
              </a:spcAft>
              <a:buClr>
                <a:srgbClr val="CBB98A"/>
              </a:buClr>
              <a:buFont typeface="Wingdings" charset="2"/>
              <a:buChar char="§"/>
              <a:defRPr>
                <a:solidFill>
                  <a:schemeClr val="tx1"/>
                </a:solidFill>
                <a:latin typeface="Calibri"/>
                <a:ea typeface="+mn-ea"/>
                <a:cs typeface="Calibri"/>
              </a:defRPr>
            </a:lvl3pPr>
            <a:lvl4pPr marL="16002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4pPr>
            <a:lvl5pPr marL="20574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3"/>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4"/>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4"/>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4"/>
              </a:buBlip>
              <a:defRPr sz="1200">
                <a:solidFill>
                  <a:schemeClr val="tx1"/>
                </a:solidFill>
                <a:latin typeface="+mn-lt"/>
                <a:ea typeface="+mn-ea"/>
              </a:defRPr>
            </a:lvl9pPr>
          </a:lstStyle>
          <a:p>
            <a:pPr marL="0" indent="0">
              <a:buNone/>
              <a:defRPr/>
            </a:pPr>
            <a:r>
              <a:rPr lang="de-DE" sz="2800" kern="0" dirty="0">
                <a:latin typeface="+mn-lt"/>
              </a:rPr>
              <a:t>Zum Beispiel das Material „</a:t>
            </a:r>
            <a:r>
              <a:rPr lang="de-DE" sz="2800" kern="0" dirty="0" err="1">
                <a:latin typeface="+mn-lt"/>
              </a:rPr>
              <a:t>mathe</a:t>
            </a:r>
            <a:r>
              <a:rPr lang="de-DE" sz="2800" kern="0" dirty="0">
                <a:latin typeface="+mn-lt"/>
              </a:rPr>
              <a:t> 2000</a:t>
            </a:r>
            <a:r>
              <a:rPr lang="ja-JP" altLang="de-DE" sz="2800" kern="0" dirty="0">
                <a:latin typeface="+mn-lt"/>
              </a:rPr>
              <a:t>“</a:t>
            </a:r>
            <a:r>
              <a:rPr lang="de-DE" altLang="ja-JP" sz="2800" kern="0" dirty="0">
                <a:latin typeface="+mn-lt"/>
              </a:rPr>
              <a:t>:</a:t>
            </a:r>
            <a:endParaRPr lang="de-DE" sz="2800" kern="0" dirty="0">
              <a:latin typeface="+mn-lt"/>
              <a:ea typeface="ＭＳ Ｐゴシック" pitchFamily="34" charset="-128"/>
            </a:endParaRPr>
          </a:p>
          <a:p>
            <a:pPr marL="457200" indent="-457200">
              <a:lnSpc>
                <a:spcPct val="90000"/>
              </a:lnSpc>
              <a:spcAft>
                <a:spcPts val="1200"/>
              </a:spcAft>
              <a:defRPr/>
            </a:pPr>
            <a:endParaRPr lang="de-DE" sz="1800" kern="0" dirty="0"/>
          </a:p>
          <a:p>
            <a:pPr marL="0" indent="0">
              <a:lnSpc>
                <a:spcPct val="90000"/>
              </a:lnSpc>
              <a:spcAft>
                <a:spcPts val="1200"/>
              </a:spcAft>
              <a:buNone/>
              <a:defRPr/>
            </a:pPr>
            <a:r>
              <a:rPr lang="de-DE" sz="1800" i="1" kern="0" dirty="0"/>
              <a:t>	</a:t>
            </a:r>
            <a:r>
              <a:rPr lang="de-DE" sz="1800" kern="0" dirty="0">
                <a:latin typeface="+mn-lt"/>
              </a:rPr>
              <a:t>                		         </a:t>
            </a:r>
            <a:r>
              <a:rPr lang="de-DE" sz="1800" i="1" kern="0" dirty="0">
                <a:latin typeface="+mn-lt"/>
              </a:rPr>
              <a:t>                     </a:t>
            </a:r>
          </a:p>
          <a:p>
            <a:pPr marL="0" indent="0">
              <a:lnSpc>
                <a:spcPct val="90000"/>
              </a:lnSpc>
              <a:spcAft>
                <a:spcPts val="1200"/>
              </a:spcAft>
              <a:buNone/>
              <a:defRPr/>
            </a:pPr>
            <a:endParaRPr lang="de-DE" sz="1800" i="1" kern="0" dirty="0"/>
          </a:p>
          <a:p>
            <a:pPr marL="0" indent="0">
              <a:lnSpc>
                <a:spcPct val="90000"/>
              </a:lnSpc>
              <a:spcAft>
                <a:spcPts val="1200"/>
              </a:spcAft>
              <a:buNone/>
              <a:defRPr/>
            </a:pPr>
            <a:endParaRPr lang="de-DE" sz="1800" i="1" kern="0" dirty="0"/>
          </a:p>
          <a:p>
            <a:pPr marL="0" indent="0">
              <a:lnSpc>
                <a:spcPct val="90000"/>
              </a:lnSpc>
              <a:spcAft>
                <a:spcPts val="1200"/>
              </a:spcAft>
              <a:buNone/>
              <a:defRPr/>
            </a:pPr>
            <a:r>
              <a:rPr lang="de-DE" sz="1800" kern="0" dirty="0">
                <a:latin typeface="+mn-lt"/>
              </a:rPr>
              <a:t>               			  </a:t>
            </a:r>
          </a:p>
        </p:txBody>
      </p:sp>
      <p:pic>
        <p:nvPicPr>
          <p:cNvPr id="8" name="Grafik 12" descr="P1040967_800x600.JPG">
            <a:extLst>
              <a:ext uri="{FF2B5EF4-FFF2-40B4-BE49-F238E27FC236}">
                <a16:creationId xmlns:a16="http://schemas.microsoft.com/office/drawing/2014/main" id="{B0F2A865-50F2-0041-A1E9-D56C433A8BD8}"/>
              </a:ext>
            </a:extLst>
          </p:cNvPr>
          <p:cNvPicPr>
            <a:picLocks noChangeAspect="1"/>
          </p:cNvPicPr>
          <p:nvPr/>
        </p:nvPicPr>
        <p:blipFill>
          <a:blip r:embed="rId5" cstate="screen">
            <a:lum bright="20000"/>
            <a:extLst>
              <a:ext uri="{28A0092B-C50C-407E-A947-70E740481C1C}">
                <a14:useLocalDpi xmlns:a14="http://schemas.microsoft.com/office/drawing/2010/main"/>
              </a:ext>
            </a:extLst>
          </a:blip>
          <a:srcRect/>
          <a:stretch>
            <a:fillRect/>
          </a:stretch>
        </p:blipFill>
        <p:spPr bwMode="auto">
          <a:xfrm>
            <a:off x="115632" y="3573016"/>
            <a:ext cx="1521301" cy="991302"/>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Grafik 15" descr="P1040977_800x600.JPG">
            <a:extLst>
              <a:ext uri="{FF2B5EF4-FFF2-40B4-BE49-F238E27FC236}">
                <a16:creationId xmlns:a16="http://schemas.microsoft.com/office/drawing/2014/main" id="{758E64AD-BEB7-D64E-811B-17C15DC2FC8E}"/>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146806" y="3430354"/>
            <a:ext cx="2976800" cy="10081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Grafik 19" descr="P1040974_800x600.JPG">
            <a:extLst>
              <a:ext uri="{FF2B5EF4-FFF2-40B4-BE49-F238E27FC236}">
                <a16:creationId xmlns:a16="http://schemas.microsoft.com/office/drawing/2014/main" id="{B9D4D4DB-CF65-5642-B07A-767DAC3DEC30}"/>
              </a:ext>
            </a:extLst>
          </p:cNvPr>
          <p:cNvPicPr>
            <a:picLocks noChangeAspect="1"/>
          </p:cNvPicPr>
          <p:nvPr/>
        </p:nvPicPr>
        <p:blipFill>
          <a:blip r:embed="rId7" cstate="screen">
            <a:lum bright="10000" contrast="20000"/>
            <a:extLst>
              <a:ext uri="{28A0092B-C50C-407E-A947-70E740481C1C}">
                <a14:useLocalDpi xmlns:a14="http://schemas.microsoft.com/office/drawing/2010/main"/>
              </a:ext>
            </a:extLst>
          </a:blip>
          <a:srcRect/>
          <a:stretch>
            <a:fillRect/>
          </a:stretch>
        </p:blipFill>
        <p:spPr bwMode="auto">
          <a:xfrm>
            <a:off x="4583556" y="3116083"/>
            <a:ext cx="1470369" cy="144823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Grafik 13" descr="P1040972_800x600.JPG">
            <a:extLst>
              <a:ext uri="{FF2B5EF4-FFF2-40B4-BE49-F238E27FC236}">
                <a16:creationId xmlns:a16="http://schemas.microsoft.com/office/drawing/2014/main" id="{3B83F9A5-8C6A-3B4B-9D5B-34B2958CF38E}"/>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715345" y="3746316"/>
            <a:ext cx="2714625" cy="6921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 name="Textfeld 13"/>
          <p:cNvSpPr txBox="1"/>
          <p:nvPr/>
        </p:nvSpPr>
        <p:spPr>
          <a:xfrm>
            <a:off x="4449489" y="2420888"/>
            <a:ext cx="1944216" cy="400110"/>
          </a:xfrm>
          <a:prstGeom prst="rect">
            <a:avLst/>
          </a:prstGeom>
          <a:noFill/>
        </p:spPr>
        <p:txBody>
          <a:bodyPr wrap="square" rtlCol="0">
            <a:spAutoFit/>
          </a:bodyPr>
          <a:lstStyle/>
          <a:p>
            <a:r>
              <a:rPr lang="de-DE" sz="2000" kern="0" dirty="0"/>
              <a:t>Hunderterfeld</a:t>
            </a:r>
            <a:endParaRPr lang="de-DE" sz="2000" dirty="0"/>
          </a:p>
        </p:txBody>
      </p:sp>
      <p:sp>
        <p:nvSpPr>
          <p:cNvPr id="15" name="Textfeld 14"/>
          <p:cNvSpPr txBox="1"/>
          <p:nvPr/>
        </p:nvSpPr>
        <p:spPr>
          <a:xfrm>
            <a:off x="115632" y="3030244"/>
            <a:ext cx="1462933" cy="400110"/>
          </a:xfrm>
          <a:prstGeom prst="rect">
            <a:avLst/>
          </a:prstGeom>
          <a:noFill/>
        </p:spPr>
        <p:txBody>
          <a:bodyPr wrap="square" rtlCol="0">
            <a:spAutoFit/>
          </a:bodyPr>
          <a:lstStyle/>
          <a:p>
            <a:r>
              <a:rPr lang="de-DE" sz="2000" kern="0" dirty="0"/>
              <a:t>Plättchen</a:t>
            </a:r>
            <a:endParaRPr lang="de-DE" sz="2000" dirty="0"/>
          </a:p>
        </p:txBody>
      </p:sp>
      <p:sp>
        <p:nvSpPr>
          <p:cNvPr id="16" name="Textfeld 15"/>
          <p:cNvSpPr txBox="1"/>
          <p:nvPr/>
        </p:nvSpPr>
        <p:spPr>
          <a:xfrm>
            <a:off x="2100549" y="3116083"/>
            <a:ext cx="1944216" cy="400110"/>
          </a:xfrm>
          <a:prstGeom prst="rect">
            <a:avLst/>
          </a:prstGeom>
          <a:noFill/>
        </p:spPr>
        <p:txBody>
          <a:bodyPr wrap="square" rtlCol="0">
            <a:spAutoFit/>
          </a:bodyPr>
          <a:lstStyle/>
          <a:p>
            <a:r>
              <a:rPr lang="de-DE" sz="2000" kern="0" dirty="0"/>
              <a:t>Zwanzigerfeld</a:t>
            </a:r>
            <a:endParaRPr lang="de-DE" sz="2000" dirty="0"/>
          </a:p>
        </p:txBody>
      </p:sp>
      <p:sp>
        <p:nvSpPr>
          <p:cNvPr id="17" name="Textfeld 16"/>
          <p:cNvSpPr txBox="1"/>
          <p:nvPr/>
        </p:nvSpPr>
        <p:spPr>
          <a:xfrm>
            <a:off x="6589657" y="2829159"/>
            <a:ext cx="2091098" cy="400110"/>
          </a:xfrm>
          <a:prstGeom prst="rect">
            <a:avLst/>
          </a:prstGeom>
          <a:noFill/>
        </p:spPr>
        <p:txBody>
          <a:bodyPr wrap="square" rtlCol="0">
            <a:spAutoFit/>
          </a:bodyPr>
          <a:lstStyle/>
          <a:p>
            <a:r>
              <a:rPr lang="de-DE" sz="2000" kern="0" dirty="0"/>
              <a:t>Tausenderbuch</a:t>
            </a:r>
            <a:endParaRPr lang="de-DE" sz="2000" dirty="0"/>
          </a:p>
        </p:txBody>
      </p:sp>
    </p:spTree>
    <p:extLst>
      <p:ext uri="{BB962C8B-B14F-4D97-AF65-F5344CB8AC3E}">
        <p14:creationId xmlns:p14="http://schemas.microsoft.com/office/powerpoint/2010/main" val="240080703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88ED55E-F445-1A4F-BE72-E5C0BF5BD2F0}"/>
              </a:ext>
            </a:extLst>
          </p:cNvPr>
          <p:cNvSpPr>
            <a:spLocks noGrp="1"/>
          </p:cNvSpPr>
          <p:nvPr>
            <p:ph type="ctrTitle"/>
          </p:nvPr>
        </p:nvSpPr>
        <p:spPr/>
        <p:txBody>
          <a:bodyPr>
            <a:normAutofit/>
          </a:bodyPr>
          <a:lstStyle/>
          <a:p>
            <a:r>
              <a:rPr lang="de-DE" dirty="0"/>
              <a:t>3. Mathematische Leitideen</a:t>
            </a:r>
          </a:p>
        </p:txBody>
      </p:sp>
      <p:sp>
        <p:nvSpPr>
          <p:cNvPr id="5" name="Untertitel 4"/>
          <p:cNvSpPr>
            <a:spLocks noGrp="1"/>
          </p:cNvSpPr>
          <p:nvPr>
            <p:ph type="subTitle" idx="1"/>
          </p:nvPr>
        </p:nvSpPr>
        <p:spPr/>
        <p:txBody>
          <a:bodyPr/>
          <a:lstStyle/>
          <a:p>
            <a:endParaRPr lang="de-DE"/>
          </a:p>
        </p:txBody>
      </p:sp>
      <p:sp>
        <p:nvSpPr>
          <p:cNvPr id="2" name="Foliennummernplatzhalter 1">
            <a:extLst>
              <a:ext uri="{FF2B5EF4-FFF2-40B4-BE49-F238E27FC236}">
                <a16:creationId xmlns:a16="http://schemas.microsoft.com/office/drawing/2014/main" id="{6CCCF6F7-F04C-4D45-8C93-13F9F8C3E5ED}"/>
              </a:ext>
            </a:extLst>
          </p:cNvPr>
          <p:cNvSpPr>
            <a:spLocks noGrp="1"/>
          </p:cNvSpPr>
          <p:nvPr>
            <p:ph type="sldNum" sz="quarter" idx="10"/>
          </p:nvPr>
        </p:nvSpPr>
        <p:spPr/>
        <p:txBody>
          <a:bodyPr/>
          <a:lstStyle/>
          <a:p>
            <a:fld id="{E8E921F3-6CCC-BD4B-8F9D-83EF93B03ECC}" type="slidenum">
              <a:rPr lang="de-DE" smtClean="0"/>
              <a:pPr/>
              <a:t>41</a:t>
            </a:fld>
            <a:endParaRPr lang="de-DE" dirty="0"/>
          </a:p>
        </p:txBody>
      </p:sp>
      <p:sp>
        <p:nvSpPr>
          <p:cNvPr id="7" name="Untertitel 2">
            <a:extLst>
              <a:ext uri="{FF2B5EF4-FFF2-40B4-BE49-F238E27FC236}">
                <a16:creationId xmlns:a16="http://schemas.microsoft.com/office/drawing/2014/main" id="{F5F2BB13-A5F1-7E48-8CF9-6DC2D08FF0DE}"/>
              </a:ext>
            </a:extLst>
          </p:cNvPr>
          <p:cNvSpPr txBox="1">
            <a:spLocks/>
          </p:cNvSpPr>
          <p:nvPr/>
        </p:nvSpPr>
        <p:spPr bwMode="auto">
          <a:xfrm>
            <a:off x="827584" y="908720"/>
            <a:ext cx="8102104" cy="5256584"/>
          </a:xfrm>
          <a:prstGeom prst="rect">
            <a:avLst/>
          </a:prstGeom>
          <a:noFill/>
          <a:ln w="9525">
            <a:noFill/>
            <a:miter lim="800000"/>
            <a:headEnd/>
            <a:tailEnd/>
          </a:ln>
        </p:spPr>
        <p:txBody>
          <a:bodyPr vert="horz" wrap="square" lIns="90000" tIns="0" rIns="91440" bIns="45720" numCol="1" anchor="t" anchorCtr="0" compatLnSpc="1">
            <a:prstTxWarp prst="textNoShape">
              <a:avLst/>
            </a:prstTxWarp>
          </a:bodyPr>
          <a:lstStyle>
            <a:lvl1pPr marL="342000" indent="-342900" algn="l" rtl="0" eaLnBrk="1" fontAlgn="base" hangingPunct="1">
              <a:lnSpc>
                <a:spcPct val="100000"/>
              </a:lnSpc>
              <a:spcBef>
                <a:spcPts val="576"/>
              </a:spcBef>
              <a:spcAft>
                <a:spcPts val="600"/>
              </a:spcAft>
              <a:buClr>
                <a:srgbClr val="327A86"/>
              </a:buClr>
              <a:buFont typeface="Wingdings" charset="2"/>
              <a:buChar char="§"/>
              <a:defRPr sz="2000">
                <a:solidFill>
                  <a:schemeClr val="tx1"/>
                </a:solidFill>
                <a:latin typeface="Calibri"/>
                <a:ea typeface="+mn-ea"/>
                <a:cs typeface="Calibri"/>
              </a:defRPr>
            </a:lvl1pPr>
            <a:lvl2pPr marL="742950" indent="-285750" algn="l" rtl="0" eaLnBrk="1" fontAlgn="base" hangingPunct="1">
              <a:lnSpc>
                <a:spcPct val="100000"/>
              </a:lnSpc>
              <a:spcBef>
                <a:spcPct val="20000"/>
              </a:spcBef>
              <a:spcAft>
                <a:spcPts val="600"/>
              </a:spcAft>
              <a:buClr>
                <a:srgbClr val="737373"/>
              </a:buClr>
              <a:buFont typeface="Wingdings" charset="2"/>
              <a:buChar char="§"/>
              <a:defRPr sz="1800">
                <a:solidFill>
                  <a:schemeClr val="tx1"/>
                </a:solidFill>
                <a:latin typeface="Calibri"/>
                <a:ea typeface="+mn-ea"/>
                <a:cs typeface="Calibri"/>
              </a:defRPr>
            </a:lvl2pPr>
            <a:lvl3pPr marL="1143000" indent="-228600" algn="l" rtl="0" eaLnBrk="1" fontAlgn="base" hangingPunct="1">
              <a:lnSpc>
                <a:spcPct val="100000"/>
              </a:lnSpc>
              <a:spcBef>
                <a:spcPct val="20000"/>
              </a:spcBef>
              <a:spcAft>
                <a:spcPts val="600"/>
              </a:spcAft>
              <a:buClr>
                <a:srgbClr val="CBB98A"/>
              </a:buClr>
              <a:buFont typeface="Wingdings" charset="2"/>
              <a:buChar char="§"/>
              <a:defRPr>
                <a:solidFill>
                  <a:schemeClr val="tx1"/>
                </a:solidFill>
                <a:latin typeface="Calibri"/>
                <a:ea typeface="+mn-ea"/>
                <a:cs typeface="Calibri"/>
              </a:defRPr>
            </a:lvl3pPr>
            <a:lvl4pPr marL="16002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4pPr>
            <a:lvl5pPr marL="2057400" indent="-228600" algn="l" rtl="0" eaLnBrk="1" fontAlgn="base" hangingPunct="1">
              <a:lnSpc>
                <a:spcPct val="100000"/>
              </a:lnSpc>
              <a:spcBef>
                <a:spcPct val="20000"/>
              </a:spcBef>
              <a:spcAft>
                <a:spcPts val="600"/>
              </a:spcAft>
              <a:buClr>
                <a:srgbClr val="CBB98A"/>
              </a:buClr>
              <a:buFont typeface="Wingdings" charset="2"/>
              <a:buChar char="§"/>
              <a:defRPr sz="1800">
                <a:solidFill>
                  <a:schemeClr val="tx1"/>
                </a:solidFill>
                <a:latin typeface="Calibri"/>
                <a:ea typeface="+mn-ea"/>
                <a:cs typeface="Calibri"/>
              </a:defRPr>
            </a:lvl5pPr>
            <a:lvl6pPr marL="2514600" indent="-228600" algn="l" rtl="0" eaLnBrk="1" fontAlgn="base" hangingPunct="1">
              <a:spcBef>
                <a:spcPct val="20000"/>
              </a:spcBef>
              <a:spcAft>
                <a:spcPct val="0"/>
              </a:spcAft>
              <a:buBlip>
                <a:blip r:embed="rId3"/>
              </a:buBlip>
              <a:defRPr sz="1200">
                <a:solidFill>
                  <a:schemeClr val="tx1"/>
                </a:solidFill>
                <a:latin typeface="+mn-lt"/>
                <a:ea typeface="+mn-ea"/>
              </a:defRPr>
            </a:lvl6pPr>
            <a:lvl7pPr marL="2971800" indent="-228600" algn="l" rtl="0" eaLnBrk="1" fontAlgn="base" hangingPunct="1">
              <a:spcBef>
                <a:spcPct val="20000"/>
              </a:spcBef>
              <a:spcAft>
                <a:spcPct val="0"/>
              </a:spcAft>
              <a:buBlip>
                <a:blip r:embed="rId4"/>
              </a:buBlip>
              <a:defRPr sz="1200">
                <a:solidFill>
                  <a:schemeClr val="tx1"/>
                </a:solidFill>
                <a:latin typeface="+mn-lt"/>
                <a:ea typeface="+mn-ea"/>
              </a:defRPr>
            </a:lvl7pPr>
            <a:lvl8pPr marL="3429000" indent="-228600" algn="l" rtl="0" eaLnBrk="1" fontAlgn="base" hangingPunct="1">
              <a:spcBef>
                <a:spcPct val="20000"/>
              </a:spcBef>
              <a:spcAft>
                <a:spcPct val="0"/>
              </a:spcAft>
              <a:buBlip>
                <a:blip r:embed="rId4"/>
              </a:buBlip>
              <a:defRPr sz="1200">
                <a:solidFill>
                  <a:schemeClr val="tx1"/>
                </a:solidFill>
                <a:latin typeface="+mn-lt"/>
                <a:ea typeface="+mn-ea"/>
              </a:defRPr>
            </a:lvl8pPr>
            <a:lvl9pPr marL="3886200" indent="-228600" algn="l" rtl="0" eaLnBrk="1" fontAlgn="base" hangingPunct="1">
              <a:spcBef>
                <a:spcPct val="20000"/>
              </a:spcBef>
              <a:spcAft>
                <a:spcPct val="0"/>
              </a:spcAft>
              <a:buBlip>
                <a:blip r:embed="rId4"/>
              </a:buBlip>
              <a:defRPr sz="1200">
                <a:solidFill>
                  <a:schemeClr val="tx1"/>
                </a:solidFill>
                <a:latin typeface="+mn-lt"/>
                <a:ea typeface="+mn-ea"/>
              </a:defRPr>
            </a:lvl9pPr>
          </a:lstStyle>
          <a:p>
            <a:pPr marL="0" indent="0">
              <a:buNone/>
              <a:defRPr/>
            </a:pPr>
            <a:r>
              <a:rPr lang="de-DE" sz="2800" kern="0" dirty="0">
                <a:latin typeface="+mn-lt"/>
              </a:rPr>
              <a:t>Zum Beispiel das „10er-System-Material“ (Dienes)</a:t>
            </a:r>
            <a:r>
              <a:rPr lang="de-DE" altLang="ja-JP" sz="2800" kern="0" dirty="0">
                <a:latin typeface="+mn-lt"/>
              </a:rPr>
              <a:t>:</a:t>
            </a:r>
            <a:endParaRPr lang="de-DE" sz="2800" kern="0" dirty="0">
              <a:latin typeface="+mn-lt"/>
              <a:ea typeface="ＭＳ Ｐゴシック" pitchFamily="34" charset="-128"/>
            </a:endParaRPr>
          </a:p>
          <a:p>
            <a:pPr marL="0" indent="0">
              <a:lnSpc>
                <a:spcPct val="90000"/>
              </a:lnSpc>
              <a:spcAft>
                <a:spcPts val="1200"/>
              </a:spcAft>
              <a:buNone/>
              <a:defRPr/>
            </a:pPr>
            <a:endParaRPr lang="de-DE" sz="1800" kern="0" dirty="0">
              <a:latin typeface="+mn-lt"/>
            </a:endParaRPr>
          </a:p>
          <a:p>
            <a:pPr marL="0" indent="0">
              <a:lnSpc>
                <a:spcPct val="90000"/>
              </a:lnSpc>
              <a:spcAft>
                <a:spcPts val="1200"/>
              </a:spcAft>
              <a:buNone/>
              <a:defRPr/>
            </a:pPr>
            <a:r>
              <a:rPr lang="de-DE" sz="1800" kern="0" dirty="0">
                <a:latin typeface="+mn-lt"/>
              </a:rPr>
              <a:t>																				</a:t>
            </a:r>
          </a:p>
        </p:txBody>
      </p:sp>
      <p:pic>
        <p:nvPicPr>
          <p:cNvPr id="17" name="Picture 9" descr="D:\Dokumente und Einstellungen\Janina\Eigene Dateien\Eigene Bilder\2011 12 08\resized\P1040986_800x600.JPG">
            <a:extLst>
              <a:ext uri="{FF2B5EF4-FFF2-40B4-BE49-F238E27FC236}">
                <a16:creationId xmlns:a16="http://schemas.microsoft.com/office/drawing/2014/main" id="{9581D2A7-4011-6D40-A7E2-E711E0F93E3D}"/>
              </a:ext>
            </a:extLst>
          </p:cNvPr>
          <p:cNvPicPr>
            <a:picLocks noChangeAspect="1" noChangeArrowheads="1"/>
          </p:cNvPicPr>
          <p:nvPr/>
        </p:nvPicPr>
        <p:blipFill>
          <a:blip r:embed="rId5">
            <a:lum bright="20000"/>
            <a:extLst>
              <a:ext uri="{28A0092B-C50C-407E-A947-70E740481C1C}">
                <a14:useLocalDpi xmlns:a14="http://schemas.microsoft.com/office/drawing/2010/main"/>
              </a:ext>
            </a:extLst>
          </a:blip>
          <a:srcRect/>
          <a:stretch>
            <a:fillRect/>
          </a:stretch>
        </p:blipFill>
        <p:spPr bwMode="auto">
          <a:xfrm>
            <a:off x="4071938" y="3591272"/>
            <a:ext cx="2643187" cy="19843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10" descr="D:\Dokumente und Einstellungen\Janina\Eigene Dateien\Eigene Bilder\2011 12 08\resized\P1040987_800x600.JPG">
            <a:extLst>
              <a:ext uri="{FF2B5EF4-FFF2-40B4-BE49-F238E27FC236}">
                <a16:creationId xmlns:a16="http://schemas.microsoft.com/office/drawing/2014/main" id="{FE72403F-1F01-604D-AE93-597D9993FCC7}"/>
              </a:ext>
            </a:extLst>
          </p:cNvPr>
          <p:cNvPicPr>
            <a:picLocks noChangeAspect="1" noChangeArrowheads="1"/>
          </p:cNvPicPr>
          <p:nvPr/>
        </p:nvPicPr>
        <p:blipFill>
          <a:blip r:embed="rId6" cstate="screen">
            <a:lum bright="20000"/>
            <a:extLst>
              <a:ext uri="{28A0092B-C50C-407E-A947-70E740481C1C}">
                <a14:useLocalDpi xmlns:a14="http://schemas.microsoft.com/office/drawing/2010/main"/>
              </a:ext>
            </a:extLst>
          </a:blip>
          <a:srcRect/>
          <a:stretch>
            <a:fillRect/>
          </a:stretch>
        </p:blipFill>
        <p:spPr bwMode="auto">
          <a:xfrm>
            <a:off x="6886575" y="3591272"/>
            <a:ext cx="2043113" cy="18573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9" name="Picture 11" descr="D:\Dokumente und Einstellungen\Janina\Eigene Dateien\Eigene Bilder\2011 12 08\resized\P1040980_800x600.JPG">
            <a:extLst>
              <a:ext uri="{FF2B5EF4-FFF2-40B4-BE49-F238E27FC236}">
                <a16:creationId xmlns:a16="http://schemas.microsoft.com/office/drawing/2014/main" id="{E2B46E87-E746-A14C-A3F4-A1F4B1B52B32}"/>
              </a:ext>
            </a:extLst>
          </p:cNvPr>
          <p:cNvPicPr>
            <a:picLocks noChangeAspect="1" noChangeArrowheads="1"/>
          </p:cNvPicPr>
          <p:nvPr/>
        </p:nvPicPr>
        <p:blipFill>
          <a:blip r:embed="rId7" cstate="screen">
            <a:lum bright="20000"/>
            <a:extLst>
              <a:ext uri="{28A0092B-C50C-407E-A947-70E740481C1C}">
                <a14:useLocalDpi xmlns:a14="http://schemas.microsoft.com/office/drawing/2010/main"/>
              </a:ext>
            </a:extLst>
          </a:blip>
          <a:srcRect/>
          <a:stretch>
            <a:fillRect/>
          </a:stretch>
        </p:blipFill>
        <p:spPr bwMode="auto">
          <a:xfrm>
            <a:off x="203200" y="3591272"/>
            <a:ext cx="2797175" cy="12144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 name="Picture 8" descr="D:\Dokumente und Einstellungen\Janina\Eigene Dateien\Eigene Bilder\2011 12 08\resized\P1040983_800x600.JPG">
            <a:extLst>
              <a:ext uri="{FF2B5EF4-FFF2-40B4-BE49-F238E27FC236}">
                <a16:creationId xmlns:a16="http://schemas.microsoft.com/office/drawing/2014/main" id="{20ECE3AA-9584-2E4F-B561-548F87CD5098}"/>
              </a:ext>
            </a:extLst>
          </p:cNvPr>
          <p:cNvPicPr>
            <a:picLocks noChangeAspect="1" noChangeArrowheads="1"/>
          </p:cNvPicPr>
          <p:nvPr/>
        </p:nvPicPr>
        <p:blipFill>
          <a:blip r:embed="rId8" cstate="screen">
            <a:lum bright="20000"/>
            <a:extLst>
              <a:ext uri="{28A0092B-C50C-407E-A947-70E740481C1C}">
                <a14:useLocalDpi xmlns:a14="http://schemas.microsoft.com/office/drawing/2010/main"/>
              </a:ext>
            </a:extLst>
          </a:blip>
          <a:srcRect/>
          <a:stretch>
            <a:fillRect/>
          </a:stretch>
        </p:blipFill>
        <p:spPr bwMode="auto">
          <a:xfrm>
            <a:off x="3143250" y="3402360"/>
            <a:ext cx="781050" cy="24749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4283968" y="3172906"/>
            <a:ext cx="2341109" cy="400110"/>
          </a:xfrm>
          <a:prstGeom prst="rect">
            <a:avLst/>
          </a:prstGeom>
          <a:noFill/>
        </p:spPr>
        <p:txBody>
          <a:bodyPr wrap="square" rtlCol="0">
            <a:spAutoFit/>
          </a:bodyPr>
          <a:lstStyle/>
          <a:p>
            <a:r>
              <a:rPr lang="de-DE" sz="2000" kern="0" dirty="0"/>
              <a:t>Hunderter-Platte</a:t>
            </a:r>
          </a:p>
        </p:txBody>
      </p:sp>
      <p:sp>
        <p:nvSpPr>
          <p:cNvPr id="13" name="Textfeld 12"/>
          <p:cNvSpPr txBox="1"/>
          <p:nvPr/>
        </p:nvSpPr>
        <p:spPr>
          <a:xfrm>
            <a:off x="2483768" y="2850867"/>
            <a:ext cx="1944216" cy="400110"/>
          </a:xfrm>
          <a:prstGeom prst="rect">
            <a:avLst/>
          </a:prstGeom>
          <a:noFill/>
        </p:spPr>
        <p:txBody>
          <a:bodyPr wrap="square" rtlCol="0">
            <a:spAutoFit/>
          </a:bodyPr>
          <a:lstStyle/>
          <a:p>
            <a:r>
              <a:rPr lang="de-DE" sz="2000" kern="0" dirty="0">
                <a:latin typeface="+mn-lt"/>
              </a:rPr>
              <a:t>Zehner-Stange</a:t>
            </a:r>
            <a:endParaRPr lang="de-DE" sz="2000" dirty="0"/>
          </a:p>
        </p:txBody>
      </p:sp>
      <p:sp>
        <p:nvSpPr>
          <p:cNvPr id="14" name="Textfeld 13"/>
          <p:cNvSpPr txBox="1"/>
          <p:nvPr/>
        </p:nvSpPr>
        <p:spPr>
          <a:xfrm>
            <a:off x="547936" y="3140968"/>
            <a:ext cx="1944216" cy="400110"/>
          </a:xfrm>
          <a:prstGeom prst="rect">
            <a:avLst/>
          </a:prstGeom>
          <a:noFill/>
        </p:spPr>
        <p:txBody>
          <a:bodyPr wrap="square" rtlCol="0">
            <a:spAutoFit/>
          </a:bodyPr>
          <a:lstStyle/>
          <a:p>
            <a:r>
              <a:rPr lang="de-DE" sz="2000" kern="0" dirty="0"/>
              <a:t>Einer-Würfel</a:t>
            </a:r>
            <a:endParaRPr lang="de-DE" sz="2000" dirty="0"/>
          </a:p>
        </p:txBody>
      </p:sp>
      <p:sp>
        <p:nvSpPr>
          <p:cNvPr id="15" name="Textfeld 14"/>
          <p:cNvSpPr txBox="1"/>
          <p:nvPr/>
        </p:nvSpPr>
        <p:spPr>
          <a:xfrm>
            <a:off x="6715124" y="3009705"/>
            <a:ext cx="2428875" cy="400110"/>
          </a:xfrm>
          <a:prstGeom prst="rect">
            <a:avLst/>
          </a:prstGeom>
          <a:noFill/>
        </p:spPr>
        <p:txBody>
          <a:bodyPr wrap="square" rtlCol="0">
            <a:spAutoFit/>
          </a:bodyPr>
          <a:lstStyle/>
          <a:p>
            <a:r>
              <a:rPr lang="de-DE" sz="2000" kern="0" dirty="0"/>
              <a:t>Tausender-Würfel</a:t>
            </a:r>
          </a:p>
        </p:txBody>
      </p:sp>
    </p:spTree>
    <p:extLst>
      <p:ext uri="{BB962C8B-B14F-4D97-AF65-F5344CB8AC3E}">
        <p14:creationId xmlns:p14="http://schemas.microsoft.com/office/powerpoint/2010/main" val="147695671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88ED55E-F445-1A4F-BE72-E5C0BF5BD2F0}"/>
              </a:ext>
            </a:extLst>
          </p:cNvPr>
          <p:cNvSpPr>
            <a:spLocks noGrp="1"/>
          </p:cNvSpPr>
          <p:nvPr>
            <p:ph type="ctrTitle"/>
          </p:nvPr>
        </p:nvSpPr>
        <p:spPr/>
        <p:txBody>
          <a:bodyPr>
            <a:normAutofit/>
          </a:bodyPr>
          <a:lstStyle/>
          <a:p>
            <a:r>
              <a:rPr lang="de-DE" dirty="0"/>
              <a:t>3. Mathematische Leitideen</a:t>
            </a:r>
          </a:p>
        </p:txBody>
      </p:sp>
      <p:sp>
        <p:nvSpPr>
          <p:cNvPr id="2" name="Inhaltsplatzhalter 1">
            <a:extLst>
              <a:ext uri="{FF2B5EF4-FFF2-40B4-BE49-F238E27FC236}">
                <a16:creationId xmlns:a16="http://schemas.microsoft.com/office/drawing/2014/main" id="{2DF04878-1567-D84E-A729-A9CC11300F41}"/>
              </a:ext>
            </a:extLst>
          </p:cNvPr>
          <p:cNvSpPr>
            <a:spLocks noGrp="1"/>
          </p:cNvSpPr>
          <p:nvPr>
            <p:ph type="subTitle" idx="1"/>
          </p:nvPr>
        </p:nvSpPr>
        <p:spPr/>
        <p:txBody>
          <a:bodyPr/>
          <a:lstStyle/>
          <a:p>
            <a:r>
              <a:rPr lang="de-DE" sz="2400" dirty="0"/>
              <a:t>5. Anwendungs- und Strukturorientierung</a:t>
            </a:r>
          </a:p>
          <a:p>
            <a:endParaRPr lang="de-DE" dirty="0"/>
          </a:p>
          <a:p>
            <a:pPr marL="457200" indent="-457200">
              <a:buFont typeface="Arial" panose="020B0604020202020204" pitchFamily="34" charset="0"/>
              <a:buChar char="•"/>
            </a:pPr>
            <a:r>
              <a:rPr lang="de-DE" dirty="0"/>
              <a:t>spiralig angelegt</a:t>
            </a:r>
          </a:p>
          <a:p>
            <a:pPr marL="457200" indent="-457200">
              <a:buFont typeface="Arial" panose="020B0604020202020204" pitchFamily="34" charset="0"/>
              <a:buChar char="•"/>
            </a:pPr>
            <a:r>
              <a:rPr lang="de-DE" dirty="0"/>
              <a:t>kontinuierlich</a:t>
            </a:r>
          </a:p>
          <a:p>
            <a:pPr marL="457200" indent="-457200">
              <a:buFont typeface="Arial" panose="020B0604020202020204" pitchFamily="34" charset="0"/>
              <a:buChar char="•"/>
            </a:pPr>
            <a:r>
              <a:rPr lang="de-DE" dirty="0"/>
              <a:t>Konzentration auf Grundideen bei der Auswahl der Inhalte, Aufgaben und Materialien </a:t>
            </a:r>
          </a:p>
          <a:p>
            <a:pPr marL="457200" indent="-457200">
              <a:buFont typeface="Arial" panose="020B0604020202020204" pitchFamily="34" charset="0"/>
              <a:buChar char="•"/>
            </a:pPr>
            <a:r>
              <a:rPr lang="de-DE" dirty="0"/>
              <a:t>Finden, Beschreiben und Begründen von Mustern</a:t>
            </a:r>
          </a:p>
          <a:p>
            <a:endParaRPr lang="de-DE" dirty="0"/>
          </a:p>
          <a:p>
            <a:endParaRPr lang="de-DE" dirty="0"/>
          </a:p>
        </p:txBody>
      </p:sp>
      <p:sp>
        <p:nvSpPr>
          <p:cNvPr id="5" name="Foliennummernplatzhalter 4">
            <a:extLst>
              <a:ext uri="{FF2B5EF4-FFF2-40B4-BE49-F238E27FC236}">
                <a16:creationId xmlns:a16="http://schemas.microsoft.com/office/drawing/2014/main" id="{DEE2E270-8060-AC43-9F74-F485A062DD8A}"/>
              </a:ext>
            </a:extLst>
          </p:cNvPr>
          <p:cNvSpPr>
            <a:spLocks noGrp="1"/>
          </p:cNvSpPr>
          <p:nvPr>
            <p:ph type="sldNum" sz="quarter" idx="10"/>
          </p:nvPr>
        </p:nvSpPr>
        <p:spPr/>
        <p:txBody>
          <a:bodyPr/>
          <a:lstStyle/>
          <a:p>
            <a:fld id="{E8E921F3-6CCC-BD4B-8F9D-83EF93B03ECC}" type="slidenum">
              <a:rPr lang="de-DE" smtClean="0"/>
              <a:pPr/>
              <a:t>42</a:t>
            </a:fld>
            <a:endParaRPr lang="de-DE" dirty="0"/>
          </a:p>
        </p:txBody>
      </p:sp>
    </p:spTree>
    <p:extLst>
      <p:ext uri="{BB962C8B-B14F-4D97-AF65-F5344CB8AC3E}">
        <p14:creationId xmlns:p14="http://schemas.microsoft.com/office/powerpoint/2010/main" val="377684559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a:p>
        </p:txBody>
      </p:sp>
      <p:sp>
        <p:nvSpPr>
          <p:cNvPr id="4" name="Foliennummernplatzhalter 3"/>
          <p:cNvSpPr>
            <a:spLocks noGrp="1"/>
          </p:cNvSpPr>
          <p:nvPr>
            <p:ph type="sldNum" sz="quarter" idx="10"/>
          </p:nvPr>
        </p:nvSpPr>
        <p:spPr/>
        <p:txBody>
          <a:bodyPr/>
          <a:lstStyle/>
          <a:p>
            <a:fld id="{3643EB80-8826-4627-81D0-6281F50907F8}" type="slidenum">
              <a:rPr lang="de-DE" altLang="de-DE" smtClean="0">
                <a:solidFill>
                  <a:srgbClr val="000000"/>
                </a:solidFill>
              </a:rPr>
              <a:pPr/>
              <a:t>43</a:t>
            </a:fld>
            <a:endParaRPr lang="de-DE" altLang="de-DE">
              <a:solidFill>
                <a:srgbClr val="000000"/>
              </a:solidFill>
            </a:endParaRPr>
          </a:p>
        </p:txBody>
      </p:sp>
      <p:sp>
        <p:nvSpPr>
          <p:cNvPr id="5" name="Untertitel 4">
            <a:extLst>
              <a:ext uri="{FF2B5EF4-FFF2-40B4-BE49-F238E27FC236}">
                <a16:creationId xmlns:a16="http://schemas.microsoft.com/office/drawing/2014/main" id="{5D57B636-FA42-E74C-B8C6-7085E11493A2}"/>
              </a:ext>
            </a:extLst>
          </p:cNvPr>
          <p:cNvSpPr>
            <a:spLocks noGrp="1"/>
          </p:cNvSpPr>
          <p:nvPr>
            <p:ph type="subTitle" idx="1"/>
          </p:nvPr>
        </p:nvSpPr>
        <p:spPr>
          <a:xfrm>
            <a:off x="827585" y="908720"/>
            <a:ext cx="8137028" cy="3884140"/>
          </a:xfrm>
          <a:prstGeom prst="rect">
            <a:avLst/>
          </a:prstGeom>
          <a:solidFill>
            <a:schemeClr val="tx2">
              <a:lumMod val="20000"/>
              <a:lumOff val="80000"/>
            </a:schemeClr>
          </a:solidFill>
        </p:spPr>
        <p:txBody>
          <a:bodyPr wrap="square">
            <a:spAutoFit/>
          </a:bodyPr>
          <a:lstStyle/>
          <a:p>
            <a:pPr lvl="0">
              <a:defRPr/>
            </a:pPr>
            <a:r>
              <a:rPr lang="de-DE" sz="2800" dirty="0">
                <a:solidFill>
                  <a:prstClr val="black"/>
                </a:solidFill>
                <a:latin typeface="+mn-lt"/>
                <a:cs typeface="Calibri" panose="020F0502020204030204" pitchFamily="34" charset="0"/>
              </a:rPr>
              <a:t>Betrachten Sie Ihr mitgebrachtes Schulbuch </a:t>
            </a:r>
            <a:br>
              <a:rPr lang="de-DE" sz="2800" dirty="0">
                <a:solidFill>
                  <a:prstClr val="black"/>
                </a:solidFill>
                <a:latin typeface="+mn-lt"/>
                <a:cs typeface="Calibri" panose="020F0502020204030204" pitchFamily="34" charset="0"/>
              </a:rPr>
            </a:br>
            <a:r>
              <a:rPr lang="de-DE" sz="2800" dirty="0">
                <a:solidFill>
                  <a:prstClr val="black"/>
                </a:solidFill>
                <a:latin typeface="+mn-lt"/>
                <a:cs typeface="Calibri" panose="020F0502020204030204" pitchFamily="34" charset="0"/>
              </a:rPr>
              <a:t>Fokus: Zahlenraumerweiterung</a:t>
            </a:r>
          </a:p>
          <a:p>
            <a:pPr lvl="0">
              <a:defRPr/>
            </a:pPr>
            <a:endParaRPr kumimoji="0" lang="de-DE" sz="2800" b="0" i="0" u="none" strike="noStrike" kern="1200" cap="none" spc="0" normalizeH="0" baseline="0" noProof="0" dirty="0">
              <a:ln>
                <a:noFill/>
              </a:ln>
              <a:solidFill>
                <a:prstClr val="black"/>
              </a:solidFill>
              <a:effectLst/>
              <a:uLnTx/>
              <a:uFillTx/>
              <a:latin typeface="+mn-lt"/>
              <a:cs typeface="Calibri" panose="020F0502020204030204" pitchFamily="34" charset="0"/>
            </a:endParaRPr>
          </a:p>
          <a:p>
            <a:pPr lvl="0">
              <a:defRPr/>
            </a:pPr>
            <a:r>
              <a:rPr lang="de-DE" sz="2800" dirty="0">
                <a:solidFill>
                  <a:prstClr val="black"/>
                </a:solidFill>
                <a:latin typeface="+mn-lt"/>
                <a:cs typeface="Calibri" panose="020F0502020204030204" pitchFamily="34" charset="0"/>
              </a:rPr>
              <a:t>Inwiefern werden die </a:t>
            </a:r>
            <a:r>
              <a:rPr lang="de-DE" sz="2800" b="1" dirty="0">
                <a:solidFill>
                  <a:prstClr val="black"/>
                </a:solidFill>
                <a:latin typeface="+mn-lt"/>
                <a:cs typeface="Calibri" panose="020F0502020204030204" pitchFamily="34" charset="0"/>
              </a:rPr>
              <a:t>Kriterien zu den Leitideen des Mathematikunterrichts </a:t>
            </a:r>
            <a:r>
              <a:rPr lang="de-DE" sz="2800" dirty="0">
                <a:solidFill>
                  <a:prstClr val="black"/>
                </a:solidFill>
                <a:latin typeface="+mn-lt"/>
                <a:cs typeface="Calibri" panose="020F0502020204030204" pitchFamily="34" charset="0"/>
              </a:rPr>
              <a:t>für dieses Mathematikbuch eingehalten?</a:t>
            </a:r>
          </a:p>
          <a:p>
            <a:pPr lvl="0">
              <a:defRPr/>
            </a:pPr>
            <a:endParaRPr kumimoji="0" lang="de-DE" sz="2800" b="0" i="0" u="none" strike="noStrike" kern="1200" cap="none" spc="0" normalizeH="0" baseline="0" noProof="0" dirty="0">
              <a:ln>
                <a:noFill/>
              </a:ln>
              <a:solidFill>
                <a:prstClr val="black"/>
              </a:solidFill>
              <a:effectLst/>
              <a:uLnTx/>
              <a:uFillTx/>
              <a:latin typeface="+mn-lt"/>
              <a:cs typeface="Calibri" panose="020F0502020204030204" pitchFamily="34" charset="0"/>
            </a:endParaRPr>
          </a:p>
          <a:p>
            <a:pPr lvl="0">
              <a:defRPr/>
            </a:pPr>
            <a:endParaRPr kumimoji="0" lang="de-DE" sz="2800" b="0" i="0" u="none" strike="noStrike" kern="1200" cap="none" spc="0" normalizeH="0" baseline="0" noProof="0" dirty="0">
              <a:ln>
                <a:noFill/>
              </a:ln>
              <a:solidFill>
                <a:prstClr val="black"/>
              </a:solidFill>
              <a:effectLst/>
              <a:uLnTx/>
              <a:uFillTx/>
              <a:latin typeface="+mn-lt"/>
            </a:endParaRPr>
          </a:p>
        </p:txBody>
      </p:sp>
    </p:spTree>
    <p:extLst>
      <p:ext uri="{BB962C8B-B14F-4D97-AF65-F5344CB8AC3E}">
        <p14:creationId xmlns:p14="http://schemas.microsoft.com/office/powerpoint/2010/main" val="404346149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Fazit</a:t>
            </a:r>
          </a:p>
        </p:txBody>
      </p:sp>
      <p:sp>
        <p:nvSpPr>
          <p:cNvPr id="3" name="Untertitel 2"/>
          <p:cNvSpPr>
            <a:spLocks noGrp="1"/>
          </p:cNvSpPr>
          <p:nvPr>
            <p:ph type="subTitle" idx="1"/>
          </p:nvPr>
        </p:nvSpPr>
        <p:spPr/>
        <p:txBody>
          <a:bodyPr>
            <a:normAutofit lnSpcReduction="10000"/>
          </a:bodyPr>
          <a:lstStyle/>
          <a:p>
            <a:r>
              <a:rPr lang="de-DE" dirty="0"/>
              <a:t>Guter Mathematikunterricht bedarf eines guten Mathematiklehrwerks.</a:t>
            </a:r>
          </a:p>
          <a:p>
            <a:endParaRPr lang="de-DE" dirty="0"/>
          </a:p>
          <a:p>
            <a:r>
              <a:rPr lang="de-DE" dirty="0"/>
              <a:t>Der konkrete Umgang mit dem Mathematikbuch lässt sich in schuleigenen Arbeitsplänen gemeinsam entwickeln und festlegen. </a:t>
            </a:r>
            <a:br>
              <a:rPr lang="de-DE" dirty="0"/>
            </a:br>
            <a:r>
              <a:rPr lang="de-DE" dirty="0"/>
              <a:t>(siehe hierzu auch Modul 1.4)</a:t>
            </a:r>
          </a:p>
          <a:p>
            <a:endParaRPr lang="de-DE" dirty="0"/>
          </a:p>
          <a:p>
            <a:r>
              <a:rPr lang="de-DE" dirty="0"/>
              <a:t>Den individuellen Ansprüchen werden wir am besten durch gute Aufgaben und die Förderung prozessbezogener Kompetenzen gerecht. </a:t>
            </a:r>
            <a:br>
              <a:rPr lang="de-DE" dirty="0"/>
            </a:br>
            <a:r>
              <a:rPr lang="de-DE" dirty="0"/>
              <a:t>(siehe hierzu auch Modul 6.6)</a:t>
            </a:r>
          </a:p>
        </p:txBody>
      </p:sp>
      <p:sp>
        <p:nvSpPr>
          <p:cNvPr id="4" name="Foliennummernplatzhalter 3"/>
          <p:cNvSpPr>
            <a:spLocks noGrp="1"/>
          </p:cNvSpPr>
          <p:nvPr>
            <p:ph type="sldNum" sz="quarter" idx="10"/>
          </p:nvPr>
        </p:nvSpPr>
        <p:spPr/>
        <p:txBody>
          <a:bodyPr/>
          <a:lstStyle/>
          <a:p>
            <a:fld id="{3643EB80-8826-4627-81D0-6281F50907F8}" type="slidenum">
              <a:rPr lang="de-DE" altLang="de-DE" smtClean="0">
                <a:solidFill>
                  <a:srgbClr val="000000"/>
                </a:solidFill>
              </a:rPr>
              <a:pPr/>
              <a:t>44</a:t>
            </a:fld>
            <a:endParaRPr lang="de-DE" altLang="de-DE">
              <a:solidFill>
                <a:srgbClr val="000000"/>
              </a:solidFill>
            </a:endParaRPr>
          </a:p>
        </p:txBody>
      </p:sp>
    </p:spTree>
    <p:extLst>
      <p:ext uri="{BB962C8B-B14F-4D97-AF65-F5344CB8AC3E}">
        <p14:creationId xmlns:p14="http://schemas.microsoft.com/office/powerpoint/2010/main" val="70741000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Reflexion</a:t>
            </a:r>
          </a:p>
        </p:txBody>
      </p:sp>
      <p:sp>
        <p:nvSpPr>
          <p:cNvPr id="3" name="Untertitel 2"/>
          <p:cNvSpPr>
            <a:spLocks noGrp="1"/>
          </p:cNvSpPr>
          <p:nvPr>
            <p:ph type="subTitle" idx="1"/>
          </p:nvPr>
        </p:nvSpPr>
        <p:spPr/>
        <p:txBody>
          <a:bodyPr/>
          <a:lstStyle/>
          <a:p>
            <a:r>
              <a:rPr lang="de-DE" dirty="0"/>
              <a:t>Betrachten Sie die zu Beginn der Veranstaltung gesammelten Kriterien für ein gutes Mathebuch.</a:t>
            </a:r>
          </a:p>
          <a:p>
            <a:endParaRPr lang="de-DE" dirty="0"/>
          </a:p>
          <a:p>
            <a:r>
              <a:rPr lang="de-DE" dirty="0"/>
              <a:t>Was möchten Sie nun ergänzen, verändern, …?</a:t>
            </a:r>
          </a:p>
          <a:p>
            <a:endParaRPr lang="de-DE" dirty="0"/>
          </a:p>
          <a:p>
            <a:r>
              <a:rPr lang="de-DE" dirty="0"/>
              <a:t>Nehmen Sie Stifte, Papier, Faden, Kleberoller und alles, was Sie sonst dazu benötigen und legen Sie los! </a:t>
            </a:r>
          </a:p>
          <a:p>
            <a:endParaRPr lang="de-DE" dirty="0"/>
          </a:p>
          <a:p>
            <a:r>
              <a:rPr lang="de-DE" dirty="0"/>
              <a:t>(Beobachten Sie auch zunächst gern und lassen Sie sich inspirieren!)</a:t>
            </a:r>
          </a:p>
        </p:txBody>
      </p:sp>
      <p:sp>
        <p:nvSpPr>
          <p:cNvPr id="4" name="Foliennummernplatzhalter 3"/>
          <p:cNvSpPr>
            <a:spLocks noGrp="1"/>
          </p:cNvSpPr>
          <p:nvPr>
            <p:ph type="sldNum" sz="quarter" idx="10"/>
          </p:nvPr>
        </p:nvSpPr>
        <p:spPr/>
        <p:txBody>
          <a:bodyPr/>
          <a:lstStyle/>
          <a:p>
            <a:fld id="{3643EB80-8826-4627-81D0-6281F50907F8}" type="slidenum">
              <a:rPr lang="de-DE" altLang="de-DE" smtClean="0">
                <a:solidFill>
                  <a:srgbClr val="000000"/>
                </a:solidFill>
              </a:rPr>
              <a:pPr/>
              <a:t>45</a:t>
            </a:fld>
            <a:endParaRPr lang="de-DE" altLang="de-DE">
              <a:solidFill>
                <a:srgbClr val="000000"/>
              </a:solidFill>
            </a:endParaRPr>
          </a:p>
        </p:txBody>
      </p:sp>
    </p:spTree>
    <p:extLst>
      <p:ext uri="{BB962C8B-B14F-4D97-AF65-F5344CB8AC3E}">
        <p14:creationId xmlns:p14="http://schemas.microsoft.com/office/powerpoint/2010/main" val="268184659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p:txBody>
          <a:bodyPr/>
          <a:lstStyle/>
          <a:p>
            <a:endParaRPr lang="de-DE"/>
          </a:p>
        </p:txBody>
      </p:sp>
      <p:sp>
        <p:nvSpPr>
          <p:cNvPr id="5" name="Foliennummernplatzhalter 4">
            <a:extLst>
              <a:ext uri="{FF2B5EF4-FFF2-40B4-BE49-F238E27FC236}">
                <a16:creationId xmlns:a16="http://schemas.microsoft.com/office/drawing/2014/main" id="{DEE2E270-8060-AC43-9F74-F485A062DD8A}"/>
              </a:ext>
            </a:extLst>
          </p:cNvPr>
          <p:cNvSpPr>
            <a:spLocks noGrp="1"/>
          </p:cNvSpPr>
          <p:nvPr>
            <p:ph type="sldNum" sz="quarter" idx="10"/>
          </p:nvPr>
        </p:nvSpPr>
        <p:spPr/>
        <p:txBody>
          <a:bodyPr/>
          <a:lstStyle/>
          <a:p>
            <a:fld id="{E8E921F3-6CCC-BD4B-8F9D-83EF93B03ECC}" type="slidenum">
              <a:rPr lang="de-DE" smtClean="0"/>
              <a:pPr/>
              <a:t>46</a:t>
            </a:fld>
            <a:endParaRPr lang="de-DE" dirty="0"/>
          </a:p>
        </p:txBody>
      </p:sp>
      <p:pic>
        <p:nvPicPr>
          <p:cNvPr id="6" name="Bild 9">
            <a:extLst>
              <a:ext uri="{FF2B5EF4-FFF2-40B4-BE49-F238E27FC236}">
                <a16:creationId xmlns:a16="http://schemas.microsoft.com/office/drawing/2014/main" id="{E7724BDB-F3D5-5F41-8AF1-4D01DE9A302D}"/>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31528" y="620688"/>
            <a:ext cx="9844088" cy="619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726456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a:p>
        </p:txBody>
      </p:sp>
      <p:sp>
        <p:nvSpPr>
          <p:cNvPr id="3" name="Untertitel 2"/>
          <p:cNvSpPr>
            <a:spLocks noGrp="1"/>
          </p:cNvSpPr>
          <p:nvPr>
            <p:ph type="subTitle" idx="1"/>
          </p:nvPr>
        </p:nvSpPr>
        <p:spPr/>
        <p:txBody>
          <a:bodyPr/>
          <a:lstStyle/>
          <a:p>
            <a:endParaRPr lang="de-DE"/>
          </a:p>
        </p:txBody>
      </p:sp>
      <p:sp>
        <p:nvSpPr>
          <p:cNvPr id="5" name="Foliennummernplatzhalter 4">
            <a:extLst>
              <a:ext uri="{FF2B5EF4-FFF2-40B4-BE49-F238E27FC236}">
                <a16:creationId xmlns:a16="http://schemas.microsoft.com/office/drawing/2014/main" id="{DEE2E270-8060-AC43-9F74-F485A062DD8A}"/>
              </a:ext>
            </a:extLst>
          </p:cNvPr>
          <p:cNvSpPr>
            <a:spLocks noGrp="1"/>
          </p:cNvSpPr>
          <p:nvPr>
            <p:ph type="sldNum" sz="quarter" idx="10"/>
          </p:nvPr>
        </p:nvSpPr>
        <p:spPr/>
        <p:txBody>
          <a:bodyPr/>
          <a:lstStyle/>
          <a:p>
            <a:fld id="{E8E921F3-6CCC-BD4B-8F9D-83EF93B03ECC}" type="slidenum">
              <a:rPr lang="de-DE" smtClean="0"/>
              <a:pPr/>
              <a:t>47</a:t>
            </a:fld>
            <a:endParaRPr lang="de-DE" dirty="0"/>
          </a:p>
        </p:txBody>
      </p:sp>
      <p:pic>
        <p:nvPicPr>
          <p:cNvPr id="10" name="Bild 5" descr="PIK_Buch753.jpg">
            <a:extLst>
              <a:ext uri="{FF2B5EF4-FFF2-40B4-BE49-F238E27FC236}">
                <a16:creationId xmlns:a16="http://schemas.microsoft.com/office/drawing/2014/main" id="{B13095C4-D04A-BE45-85E5-4C6B3988682A}"/>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496" y="404664"/>
            <a:ext cx="4361263" cy="643904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2" name="Grafik 11">
            <a:extLst>
              <a:ext uri="{FF2B5EF4-FFF2-40B4-BE49-F238E27FC236}">
                <a16:creationId xmlns:a16="http://schemas.microsoft.com/office/drawing/2014/main" id="{C9A31FC6-A785-464C-AC79-6F510A9E03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28968" y="404664"/>
            <a:ext cx="4579536" cy="6453336"/>
          </a:xfrm>
          <a:prstGeom prst="rect">
            <a:avLst/>
          </a:prstGeom>
          <a:ln>
            <a:solidFill>
              <a:schemeClr val="tx2"/>
            </a:solidFill>
          </a:ln>
        </p:spPr>
      </p:pic>
    </p:spTree>
    <p:extLst>
      <p:ext uri="{BB962C8B-B14F-4D97-AF65-F5344CB8AC3E}">
        <p14:creationId xmlns:p14="http://schemas.microsoft.com/office/powerpoint/2010/main" val="34352447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Piko Lösung&amp;seekrank">
            <a:extLst>
              <a:ext uri="{FF2B5EF4-FFF2-40B4-BE49-F238E27FC236}">
                <a16:creationId xmlns:a16="http://schemas.microsoft.com/office/drawing/2014/main" id="{6801C91D-2C34-664C-9593-F65B6BBE8B8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5288" y="2508250"/>
            <a:ext cx="276542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9">
            <a:extLst>
              <a:ext uri="{FF2B5EF4-FFF2-40B4-BE49-F238E27FC236}">
                <a16:creationId xmlns:a16="http://schemas.microsoft.com/office/drawing/2014/main" id="{F52F9880-17D3-8F42-851E-83D6CD611913}"/>
              </a:ext>
            </a:extLst>
          </p:cNvPr>
          <p:cNvSpPr>
            <a:spLocks noChangeArrowheads="1"/>
          </p:cNvSpPr>
          <p:nvPr/>
        </p:nvSpPr>
        <p:spPr bwMode="auto">
          <a:xfrm>
            <a:off x="3348038" y="1428750"/>
            <a:ext cx="5110162" cy="2405063"/>
          </a:xfrm>
          <a:prstGeom prst="wedgeEllipseCallout">
            <a:avLst>
              <a:gd name="adj1" fmla="val -73546"/>
              <a:gd name="adj2" fmla="val 58514"/>
            </a:avLst>
          </a:prstGeom>
          <a:solidFill>
            <a:srgbClr val="FFFFFF"/>
          </a:solidFill>
          <a:ln w="9525">
            <a:solidFill>
              <a:srgbClr val="000000"/>
            </a:solidFill>
            <a:miter lim="800000"/>
            <a:headEnd/>
            <a:tailEnd/>
          </a:ln>
        </p:spPr>
        <p:txBody>
          <a:bodyPr/>
          <a:lstStyle>
            <a:lvl1pPr>
              <a:spcBef>
                <a:spcPct val="20000"/>
              </a:spcBef>
              <a:buFont typeface="Arial" panose="020B0604020202020204" pitchFamily="34" charset="0"/>
              <a:buChar char="•"/>
              <a:defRPr sz="2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de-DE" altLang="zh-CN" sz="3600" dirty="0">
                <a:latin typeface="Calibri" panose="020F0502020204030204" pitchFamily="34" charset="0"/>
                <a:ea typeface="SimSun" panose="02010600030101010101" pitchFamily="2" charset="-122"/>
                <a:cs typeface="Calibri" panose="020F0502020204030204" pitchFamily="34" charset="0"/>
              </a:rPr>
              <a:t>Vielen Dank für Ihre Aufmerksamkeit!</a:t>
            </a:r>
            <a:endParaRPr lang="de-DE" altLang="de-DE" sz="1800" dirty="0">
              <a:latin typeface="Calibri" panose="020F0502020204030204" pitchFamily="34" charset="0"/>
              <a:cs typeface="Calibri" panose="020F0502020204030204" pitchFamily="34" charset="0"/>
            </a:endParaRPr>
          </a:p>
        </p:txBody>
      </p:sp>
      <p:sp>
        <p:nvSpPr>
          <p:cNvPr id="2" name="Titel 1"/>
          <p:cNvSpPr>
            <a:spLocks noGrp="1"/>
          </p:cNvSpPr>
          <p:nvPr>
            <p:ph type="ctrTitle"/>
          </p:nvPr>
        </p:nvSpPr>
        <p:spPr/>
        <p:txBody>
          <a:bodyPr/>
          <a:lstStyle/>
          <a:p>
            <a:endParaRPr lang="de-DE"/>
          </a:p>
        </p:txBody>
      </p:sp>
      <p:sp>
        <p:nvSpPr>
          <p:cNvPr id="3" name="Untertitel 2"/>
          <p:cNvSpPr>
            <a:spLocks noGrp="1"/>
          </p:cNvSpPr>
          <p:nvPr>
            <p:ph type="subTitle" idx="1"/>
          </p:nvPr>
        </p:nvSpPr>
        <p:spPr/>
        <p:txBody>
          <a:bodyPr/>
          <a:lstStyle/>
          <a:p>
            <a:endParaRPr lang="de-DE"/>
          </a:p>
        </p:txBody>
      </p:sp>
      <p:sp>
        <p:nvSpPr>
          <p:cNvPr id="6" name="Foliennummernplatzhalter 5">
            <a:extLst>
              <a:ext uri="{FF2B5EF4-FFF2-40B4-BE49-F238E27FC236}">
                <a16:creationId xmlns:a16="http://schemas.microsoft.com/office/drawing/2014/main" id="{9FAAD5E4-C4C5-124B-A601-8F7BD02A4217}"/>
              </a:ext>
            </a:extLst>
          </p:cNvPr>
          <p:cNvSpPr>
            <a:spLocks noGrp="1"/>
          </p:cNvSpPr>
          <p:nvPr>
            <p:ph type="sldNum" sz="quarter" idx="10"/>
          </p:nvPr>
        </p:nvSpPr>
        <p:spPr/>
        <p:txBody>
          <a:bodyPr/>
          <a:lstStyle/>
          <a:p>
            <a:fld id="{E8E921F3-6CCC-BD4B-8F9D-83EF93B03ECC}" type="slidenum">
              <a:rPr lang="de-DE" smtClean="0"/>
              <a:pPr/>
              <a:t>48</a:t>
            </a:fld>
            <a:endParaRPr lang="de-DE" dirty="0"/>
          </a:p>
        </p:txBody>
      </p:sp>
    </p:spTree>
    <p:extLst>
      <p:ext uri="{BB962C8B-B14F-4D97-AF65-F5344CB8AC3E}">
        <p14:creationId xmlns:p14="http://schemas.microsoft.com/office/powerpoint/2010/main" val="6080329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PIKAS Prämisse</a:t>
            </a:r>
          </a:p>
        </p:txBody>
      </p:sp>
      <p:sp>
        <p:nvSpPr>
          <p:cNvPr id="3" name="Untertitel 2"/>
          <p:cNvSpPr>
            <a:spLocks noGrp="1"/>
          </p:cNvSpPr>
          <p:nvPr>
            <p:ph type="subTitle" idx="1"/>
          </p:nvPr>
        </p:nvSpPr>
        <p:spPr/>
        <p:txBody>
          <a:bodyPr>
            <a:normAutofit/>
          </a:bodyPr>
          <a:lstStyle/>
          <a:p>
            <a:pPr algn="ctr"/>
            <a:endParaRPr lang="de-DE" sz="3600" dirty="0"/>
          </a:p>
          <a:p>
            <a:pPr algn="ctr"/>
            <a:r>
              <a:rPr lang="de-DE" sz="3600" dirty="0"/>
              <a:t>Ein guter Mathematikunterricht </a:t>
            </a:r>
          </a:p>
          <a:p>
            <a:pPr algn="ctr"/>
            <a:r>
              <a:rPr lang="de-DE" sz="3600" dirty="0"/>
              <a:t>braucht </a:t>
            </a:r>
          </a:p>
          <a:p>
            <a:pPr algn="ctr"/>
            <a:r>
              <a:rPr lang="de-DE" sz="3600" dirty="0"/>
              <a:t>eine gute Lehrkraft </a:t>
            </a:r>
          </a:p>
          <a:p>
            <a:pPr algn="ctr"/>
            <a:r>
              <a:rPr lang="de-DE" sz="3600" dirty="0"/>
              <a:t>und </a:t>
            </a:r>
          </a:p>
          <a:p>
            <a:pPr algn="ctr"/>
            <a:r>
              <a:rPr lang="de-DE" sz="3600" dirty="0"/>
              <a:t>ein gutes Mathematikbuch.</a:t>
            </a:r>
          </a:p>
          <a:p>
            <a:pPr algn="ctr"/>
            <a:endParaRPr lang="de-DE" sz="3600" dirty="0"/>
          </a:p>
        </p:txBody>
      </p:sp>
      <p:sp>
        <p:nvSpPr>
          <p:cNvPr id="4" name="Foliennummernplatzhalter 3"/>
          <p:cNvSpPr>
            <a:spLocks noGrp="1"/>
          </p:cNvSpPr>
          <p:nvPr>
            <p:ph type="sldNum" sz="quarter" idx="10"/>
          </p:nvPr>
        </p:nvSpPr>
        <p:spPr/>
        <p:txBody>
          <a:bodyPr/>
          <a:lstStyle/>
          <a:p>
            <a:fld id="{3643EB80-8826-4627-81D0-6281F50907F8}" type="slidenum">
              <a:rPr lang="de-DE" altLang="de-DE" smtClean="0">
                <a:solidFill>
                  <a:srgbClr val="000000"/>
                </a:solidFill>
              </a:rPr>
              <a:pPr/>
              <a:t>5</a:t>
            </a:fld>
            <a:endParaRPr lang="de-DE" altLang="de-DE">
              <a:solidFill>
                <a:srgbClr val="000000"/>
              </a:solidFill>
            </a:endParaRPr>
          </a:p>
        </p:txBody>
      </p:sp>
      <p:pic>
        <p:nvPicPr>
          <p:cNvPr id="21506" name="Picture 2" descr="Piko Lösung grün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43608" y="5141937"/>
            <a:ext cx="10287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726682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Der heutige Workshop…</a:t>
            </a:r>
          </a:p>
        </p:txBody>
      </p:sp>
      <p:sp>
        <p:nvSpPr>
          <p:cNvPr id="4" name="Rechteck 3"/>
          <p:cNvSpPr/>
          <p:nvPr/>
        </p:nvSpPr>
        <p:spPr>
          <a:xfrm>
            <a:off x="755576" y="941819"/>
            <a:ext cx="3312000" cy="830997"/>
          </a:xfrm>
          <a:prstGeom prst="rect">
            <a:avLst/>
          </a:prstGeom>
          <a:solidFill>
            <a:srgbClr val="FF0000">
              <a:alpha val="37000"/>
            </a:srgbClr>
          </a:solidFill>
          <a:ln>
            <a:solidFill>
              <a:srgbClr val="FFFFFF"/>
            </a:solidFill>
          </a:ln>
          <a:effectLst/>
        </p:spPr>
        <p:txBody>
          <a:bodyPr rtlCol="0" anchor="ctr">
            <a:spAutoFit/>
          </a:bodyPr>
          <a:lstStyle/>
          <a:p>
            <a:pPr marL="0" indent="0" algn="ctr">
              <a:buNone/>
            </a:pPr>
            <a:r>
              <a:rPr lang="de-DE" dirty="0">
                <a:latin typeface="Calibri"/>
                <a:cs typeface="Calibri"/>
              </a:rPr>
              <a:t>… schlägt Ihnen </a:t>
            </a:r>
            <a:r>
              <a:rPr lang="de-DE" i="1" dirty="0">
                <a:latin typeface="Calibri"/>
                <a:cs typeface="Calibri"/>
              </a:rPr>
              <a:t>kein</a:t>
            </a:r>
            <a:r>
              <a:rPr lang="de-DE" dirty="0">
                <a:latin typeface="Calibri"/>
                <a:cs typeface="Calibri"/>
              </a:rPr>
              <a:t> </a:t>
            </a:r>
            <a:br>
              <a:rPr lang="de-DE" dirty="0">
                <a:latin typeface="Calibri"/>
                <a:cs typeface="Calibri"/>
              </a:rPr>
            </a:br>
            <a:r>
              <a:rPr lang="de-DE" dirty="0">
                <a:latin typeface="Calibri"/>
                <a:cs typeface="Calibri"/>
              </a:rPr>
              <a:t>konkretes Buch vor!</a:t>
            </a:r>
          </a:p>
        </p:txBody>
      </p:sp>
      <p:sp>
        <p:nvSpPr>
          <p:cNvPr id="5" name="Rechteck 4"/>
          <p:cNvSpPr/>
          <p:nvPr/>
        </p:nvSpPr>
        <p:spPr>
          <a:xfrm>
            <a:off x="5220072" y="3205426"/>
            <a:ext cx="3600032" cy="1569660"/>
          </a:xfrm>
          <a:prstGeom prst="rect">
            <a:avLst/>
          </a:prstGeom>
          <a:solidFill>
            <a:srgbClr val="92D050"/>
          </a:solidFill>
          <a:effectLst>
            <a:outerShdw blurRad="50800" dist="38100" dir="2700000" algn="tl" rotWithShape="0">
              <a:prstClr val="black">
                <a:alpha val="40000"/>
              </a:prstClr>
            </a:outerShdw>
          </a:effectLst>
        </p:spPr>
        <p:txBody>
          <a:bodyPr wrap="square" rtlCol="0" anchor="ctr">
            <a:spAutoFit/>
          </a:bodyPr>
          <a:lstStyle/>
          <a:p>
            <a:pPr marL="0" indent="0" algn="ctr">
              <a:buNone/>
            </a:pPr>
            <a:r>
              <a:rPr lang="de-DE" dirty="0">
                <a:latin typeface="Calibri"/>
                <a:cs typeface="Calibri"/>
              </a:rPr>
              <a:t>… soll Ihnen mögliche sinnvolle Kriterien zur Schulbuchauswahl vorschlagen.</a:t>
            </a:r>
          </a:p>
        </p:txBody>
      </p:sp>
      <p:sp>
        <p:nvSpPr>
          <p:cNvPr id="7" name="Rechteck 6"/>
          <p:cNvSpPr/>
          <p:nvPr/>
        </p:nvSpPr>
        <p:spPr>
          <a:xfrm>
            <a:off x="5220072" y="5046275"/>
            <a:ext cx="3600400" cy="830997"/>
          </a:xfrm>
          <a:prstGeom prst="rect">
            <a:avLst/>
          </a:prstGeom>
          <a:solidFill>
            <a:srgbClr val="92D050"/>
          </a:solidFill>
          <a:effectLst>
            <a:outerShdw blurRad="50800" dist="38100" dir="2700000" algn="tl" rotWithShape="0">
              <a:prstClr val="black">
                <a:alpha val="40000"/>
              </a:prstClr>
            </a:outerShdw>
          </a:effectLst>
        </p:spPr>
        <p:txBody>
          <a:bodyPr wrap="square" rtlCol="0" anchor="ctr">
            <a:spAutoFit/>
          </a:bodyPr>
          <a:lstStyle/>
          <a:p>
            <a:pPr marL="0" indent="0" algn="ctr">
              <a:buNone/>
            </a:pPr>
            <a:r>
              <a:rPr lang="de-DE" dirty="0">
                <a:latin typeface="Calibri"/>
                <a:cs typeface="Calibri"/>
              </a:rPr>
              <a:t>… soll Sie befähigen, diese Kriterien anzuwenden.</a:t>
            </a:r>
          </a:p>
        </p:txBody>
      </p:sp>
      <p:sp>
        <p:nvSpPr>
          <p:cNvPr id="10" name="Foliennummernplatzhalter 2">
            <a:extLst>
              <a:ext uri="{FF2B5EF4-FFF2-40B4-BE49-F238E27FC236}">
                <a16:creationId xmlns:a16="http://schemas.microsoft.com/office/drawing/2014/main" id="{5AE48AFC-2A67-C249-9481-4E1124B68268}"/>
              </a:ext>
            </a:extLst>
          </p:cNvPr>
          <p:cNvSpPr txBox="1">
            <a:spLocks/>
          </p:cNvSpPr>
          <p:nvPr/>
        </p:nvSpPr>
        <p:spPr>
          <a:xfrm>
            <a:off x="7086600" y="6455256"/>
            <a:ext cx="2057400" cy="365125"/>
          </a:xfrm>
          <a:prstGeom prst="rect">
            <a:avLst/>
          </a:prstGeom>
        </p:spPr>
        <p:txBody>
          <a:bodyPr vert="horz" lIns="91440" tIns="45720" rIns="91440" bIns="45720" rtlCol="0" anchor="ctr"/>
          <a:lstStyle>
            <a:defPPr>
              <a:defRPr lang="de-DE"/>
            </a:defPPr>
            <a:lvl1pPr algn="r">
              <a:defRPr sz="1600">
                <a:solidFill>
                  <a:schemeClr val="tx1">
                    <a:lumMod val="95000"/>
                    <a:lumOff val="5000"/>
                  </a:schemeClr>
                </a:solidFill>
                <a:latin typeface="Calibri" panose="020F0502020204030204" pitchFamily="34" charset="0"/>
                <a:cs typeface="Calibri" panose="020F0502020204030204" pitchFamily="34"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fld id="{E8E921F3-6CCC-BD4B-8F9D-83EF93B03ECC}" type="slidenum">
              <a:rPr lang="de-DE"/>
              <a:pPr/>
              <a:t>6</a:t>
            </a:fld>
            <a:endParaRPr lang="de-DE" dirty="0"/>
          </a:p>
        </p:txBody>
      </p:sp>
      <p:sp>
        <p:nvSpPr>
          <p:cNvPr id="11" name="Rechteck 10">
            <a:extLst>
              <a:ext uri="{FF2B5EF4-FFF2-40B4-BE49-F238E27FC236}">
                <a16:creationId xmlns:a16="http://schemas.microsoft.com/office/drawing/2014/main" id="{B19B9F34-03A7-6E4A-91B1-22F652632576}"/>
              </a:ext>
            </a:extLst>
          </p:cNvPr>
          <p:cNvSpPr/>
          <p:nvPr/>
        </p:nvSpPr>
        <p:spPr>
          <a:xfrm>
            <a:off x="755576" y="2060848"/>
            <a:ext cx="3312000" cy="830997"/>
          </a:xfrm>
          <a:prstGeom prst="rect">
            <a:avLst/>
          </a:prstGeom>
          <a:solidFill>
            <a:srgbClr val="FF0000">
              <a:alpha val="37000"/>
            </a:srgbClr>
          </a:solidFill>
          <a:ln>
            <a:solidFill>
              <a:srgbClr val="FFFFFF"/>
            </a:solidFill>
          </a:ln>
          <a:effectLst/>
        </p:spPr>
        <p:txBody>
          <a:bodyPr rtlCol="0" anchor="ctr">
            <a:spAutoFit/>
          </a:bodyPr>
          <a:lstStyle/>
          <a:p>
            <a:pPr marL="0" indent="0" algn="ctr">
              <a:buNone/>
            </a:pPr>
            <a:r>
              <a:rPr lang="de-DE" dirty="0">
                <a:latin typeface="Calibri"/>
                <a:cs typeface="Calibri"/>
              </a:rPr>
              <a:t>… rät nicht von einem Buch ab!</a:t>
            </a:r>
          </a:p>
        </p:txBody>
      </p:sp>
      <p:pic>
        <p:nvPicPr>
          <p:cNvPr id="12" name="Bild 13" descr="/Users/nwilhelm/Documents/PIKAS und DZLM/Abbildungen Piko/PIKO Fortbildung.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15616" y="4005064"/>
            <a:ext cx="2664296" cy="1911298"/>
          </a:xfrm>
          <a:prstGeom prst="rect">
            <a:avLst/>
          </a:prstGeom>
          <a:noFill/>
          <a:ln>
            <a:noFill/>
          </a:ln>
        </p:spPr>
      </p:pic>
    </p:spTree>
    <p:extLst>
      <p:ext uri="{BB962C8B-B14F-4D97-AF65-F5344CB8AC3E}">
        <p14:creationId xmlns:p14="http://schemas.microsoft.com/office/powerpoint/2010/main" val="3313743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Das erwartet Sie heute</a:t>
            </a:r>
          </a:p>
        </p:txBody>
      </p:sp>
      <p:sp>
        <p:nvSpPr>
          <p:cNvPr id="3" name="Untertitel 2"/>
          <p:cNvSpPr>
            <a:spLocks noGrp="1"/>
          </p:cNvSpPr>
          <p:nvPr>
            <p:ph type="subTitle" idx="1"/>
          </p:nvPr>
        </p:nvSpPr>
        <p:spPr/>
        <p:txBody>
          <a:bodyPr/>
          <a:lstStyle/>
          <a:p>
            <a:r>
              <a:rPr lang="de-DE" dirty="0"/>
              <a:t>0. Einstieg: Was ist denn wohl ein gutes    </a:t>
            </a:r>
          </a:p>
          <a:p>
            <a:r>
              <a:rPr lang="de-DE" dirty="0"/>
              <a:t>                   Mathematikbuch?</a:t>
            </a:r>
          </a:p>
          <a:p>
            <a:pPr marL="514350" indent="-514350">
              <a:buAutoNum type="arabicPeriod"/>
            </a:pPr>
            <a:r>
              <a:rPr lang="de-DE" dirty="0"/>
              <a:t>Allgemein gültige Kriterien</a:t>
            </a:r>
            <a:br>
              <a:rPr lang="de-DE" dirty="0"/>
            </a:br>
            <a:r>
              <a:rPr lang="de-DE" dirty="0">
                <a:solidFill>
                  <a:srgbClr val="00B050"/>
                </a:solidFill>
              </a:rPr>
              <a:t>Aktivität 1</a:t>
            </a:r>
          </a:p>
          <a:p>
            <a:pPr marL="514350" indent="-514350">
              <a:buAutoNum type="arabicPeriod"/>
            </a:pPr>
            <a:r>
              <a:rPr lang="de-DE" dirty="0"/>
              <a:t>Prozessbezogene Kompetenzen als Kriterium</a:t>
            </a:r>
            <a:br>
              <a:rPr lang="de-DE" dirty="0"/>
            </a:br>
            <a:r>
              <a:rPr lang="de-DE" dirty="0">
                <a:solidFill>
                  <a:srgbClr val="00B050"/>
                </a:solidFill>
              </a:rPr>
              <a:t>Aktivität 2</a:t>
            </a:r>
          </a:p>
          <a:p>
            <a:pPr marL="514350" indent="-514350">
              <a:buAutoNum type="arabicPeriod"/>
            </a:pPr>
            <a:r>
              <a:rPr lang="de-DE" dirty="0"/>
              <a:t>Leitideen des Lehrplans als Kriterium</a:t>
            </a:r>
            <a:br>
              <a:rPr lang="de-DE" dirty="0"/>
            </a:br>
            <a:r>
              <a:rPr lang="de-DE" dirty="0">
                <a:solidFill>
                  <a:srgbClr val="00B050"/>
                </a:solidFill>
              </a:rPr>
              <a:t>Aktivität 3</a:t>
            </a:r>
          </a:p>
          <a:p>
            <a:pPr marL="514350" indent="-514350">
              <a:buAutoNum type="arabicPeriod"/>
            </a:pPr>
            <a:r>
              <a:rPr lang="de-DE" dirty="0"/>
              <a:t>Fazit</a:t>
            </a:r>
          </a:p>
          <a:p>
            <a:pPr marL="514350" indent="-514350">
              <a:buAutoNum type="arabicPeriod"/>
            </a:pPr>
            <a:r>
              <a:rPr lang="de-DE" dirty="0"/>
              <a:t>Reflexion</a:t>
            </a:r>
          </a:p>
          <a:p>
            <a:pPr marL="514350" indent="-514350">
              <a:buAutoNum type="arabicPeriod"/>
            </a:pPr>
            <a:endParaRPr lang="de-DE" dirty="0"/>
          </a:p>
          <a:p>
            <a:pPr marL="514350" indent="-514350">
              <a:buAutoNum type="arabicPeriod"/>
            </a:pPr>
            <a:endParaRPr lang="de-DE" dirty="0"/>
          </a:p>
          <a:p>
            <a:pPr marL="514350" indent="-514350">
              <a:buAutoNum type="arabicPeriod"/>
            </a:pPr>
            <a:endParaRPr lang="de-DE" dirty="0"/>
          </a:p>
          <a:p>
            <a:pPr marL="514350" indent="-514350">
              <a:buAutoNum type="arabicPeriod"/>
            </a:pPr>
            <a:endParaRPr lang="de-DE" dirty="0"/>
          </a:p>
        </p:txBody>
      </p:sp>
      <p:sp>
        <p:nvSpPr>
          <p:cNvPr id="4" name="Foliennummernplatzhalter 3"/>
          <p:cNvSpPr>
            <a:spLocks noGrp="1"/>
          </p:cNvSpPr>
          <p:nvPr>
            <p:ph type="sldNum" sz="quarter" idx="10"/>
          </p:nvPr>
        </p:nvSpPr>
        <p:spPr/>
        <p:txBody>
          <a:bodyPr/>
          <a:lstStyle/>
          <a:p>
            <a:fld id="{3643EB80-8826-4627-81D0-6281F50907F8}" type="slidenum">
              <a:rPr lang="de-DE" altLang="de-DE" smtClean="0">
                <a:solidFill>
                  <a:srgbClr val="000000"/>
                </a:solidFill>
              </a:rPr>
              <a:pPr/>
              <a:t>7</a:t>
            </a:fld>
            <a:endParaRPr lang="de-DE" altLang="de-DE">
              <a:solidFill>
                <a:srgbClr val="000000"/>
              </a:solidFill>
            </a:endParaRPr>
          </a:p>
        </p:txBody>
      </p:sp>
    </p:spTree>
    <p:extLst>
      <p:ext uri="{BB962C8B-B14F-4D97-AF65-F5344CB8AC3E}">
        <p14:creationId xmlns:p14="http://schemas.microsoft.com/office/powerpoint/2010/main" val="2310512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DE" dirty="0"/>
              <a:t>Welches Schulbuch?</a:t>
            </a:r>
          </a:p>
        </p:txBody>
      </p:sp>
      <p:sp>
        <p:nvSpPr>
          <p:cNvPr id="4" name="Untertitel 3"/>
          <p:cNvSpPr>
            <a:spLocks noGrp="1"/>
          </p:cNvSpPr>
          <p:nvPr>
            <p:ph type="subTitle" idx="1"/>
          </p:nvPr>
        </p:nvSpPr>
        <p:spPr/>
        <p:txBody>
          <a:bodyPr/>
          <a:lstStyle/>
          <a:p>
            <a:endParaRPr lang="de-DE" dirty="0"/>
          </a:p>
        </p:txBody>
      </p:sp>
      <p:sp>
        <p:nvSpPr>
          <p:cNvPr id="10" name="Foliennummernplatzhalter 2">
            <a:extLst>
              <a:ext uri="{FF2B5EF4-FFF2-40B4-BE49-F238E27FC236}">
                <a16:creationId xmlns:a16="http://schemas.microsoft.com/office/drawing/2014/main" id="{5AE48AFC-2A67-C249-9481-4E1124B68268}"/>
              </a:ext>
            </a:extLst>
          </p:cNvPr>
          <p:cNvSpPr txBox="1">
            <a:spLocks/>
          </p:cNvSpPr>
          <p:nvPr/>
        </p:nvSpPr>
        <p:spPr>
          <a:xfrm>
            <a:off x="7086600" y="6455256"/>
            <a:ext cx="2057400" cy="365125"/>
          </a:xfrm>
          <a:prstGeom prst="rect">
            <a:avLst/>
          </a:prstGeom>
        </p:spPr>
        <p:txBody>
          <a:bodyPr vert="horz" lIns="91440" tIns="45720" rIns="91440" bIns="45720" rtlCol="0" anchor="ctr"/>
          <a:lstStyle>
            <a:defPPr>
              <a:defRPr lang="de-DE"/>
            </a:defPPr>
            <a:lvl1pPr algn="r">
              <a:defRPr sz="1600">
                <a:solidFill>
                  <a:schemeClr val="tx1">
                    <a:lumMod val="95000"/>
                    <a:lumOff val="5000"/>
                  </a:schemeClr>
                </a:solidFill>
                <a:latin typeface="Calibri" panose="020F0502020204030204" pitchFamily="34" charset="0"/>
                <a:cs typeface="Calibri" panose="020F0502020204030204" pitchFamily="34"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fld id="{E8E921F3-6CCC-BD4B-8F9D-83EF93B03ECC}" type="slidenum">
              <a:rPr lang="de-DE"/>
              <a:pPr/>
              <a:t>8</a:t>
            </a:fld>
            <a:endParaRPr lang="de-DE" dirty="0"/>
          </a:p>
        </p:txBody>
      </p:sp>
      <p:sp>
        <p:nvSpPr>
          <p:cNvPr id="5" name="Rechteck 4"/>
          <p:cNvSpPr/>
          <p:nvPr/>
        </p:nvSpPr>
        <p:spPr>
          <a:xfrm>
            <a:off x="1115616" y="1708944"/>
            <a:ext cx="7632848" cy="115212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1324144" y="1961842"/>
            <a:ext cx="1629613"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de-DE" sz="1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Wer suchet, </a:t>
            </a:r>
          </a:p>
          <a:p>
            <a:pPr algn="ctr"/>
            <a:r>
              <a:rPr lang="de-DE" sz="1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der findet!</a:t>
            </a:r>
          </a:p>
        </p:txBody>
      </p:sp>
      <p:sp>
        <p:nvSpPr>
          <p:cNvPr id="7" name="Rechteck 6"/>
          <p:cNvSpPr/>
          <p:nvPr/>
        </p:nvSpPr>
        <p:spPr>
          <a:xfrm>
            <a:off x="3162284" y="2132856"/>
            <a:ext cx="5298148" cy="360040"/>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bestes Schulbuch Mathematik Grundschule</a:t>
            </a:r>
          </a:p>
        </p:txBody>
      </p:sp>
      <p:sp>
        <p:nvSpPr>
          <p:cNvPr id="13" name="Rechteck 12"/>
          <p:cNvSpPr/>
          <p:nvPr/>
        </p:nvSpPr>
        <p:spPr>
          <a:xfrm>
            <a:off x="2944581" y="3861048"/>
            <a:ext cx="4176464" cy="72008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Ungefähr 29.800 Ergebnisse (0,34 Sekunden)</a:t>
            </a:r>
          </a:p>
        </p:txBody>
      </p:sp>
    </p:spTree>
    <p:extLst>
      <p:ext uri="{BB962C8B-B14F-4D97-AF65-F5344CB8AC3E}">
        <p14:creationId xmlns:p14="http://schemas.microsoft.com/office/powerpoint/2010/main" val="66193883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DE" dirty="0"/>
              <a:t>Werbung für Schulbücher Mathematik</a:t>
            </a:r>
          </a:p>
        </p:txBody>
      </p:sp>
      <p:sp>
        <p:nvSpPr>
          <p:cNvPr id="10" name="Foliennummernplatzhalter 2">
            <a:extLst>
              <a:ext uri="{FF2B5EF4-FFF2-40B4-BE49-F238E27FC236}">
                <a16:creationId xmlns:a16="http://schemas.microsoft.com/office/drawing/2014/main" id="{5AE48AFC-2A67-C249-9481-4E1124B68268}"/>
              </a:ext>
            </a:extLst>
          </p:cNvPr>
          <p:cNvSpPr txBox="1">
            <a:spLocks/>
          </p:cNvSpPr>
          <p:nvPr/>
        </p:nvSpPr>
        <p:spPr>
          <a:xfrm>
            <a:off x="7086600" y="6455256"/>
            <a:ext cx="2057400" cy="365125"/>
          </a:xfrm>
          <a:prstGeom prst="rect">
            <a:avLst/>
          </a:prstGeom>
        </p:spPr>
        <p:txBody>
          <a:bodyPr vert="horz" lIns="91440" tIns="45720" rIns="91440" bIns="45720" rtlCol="0" anchor="ctr"/>
          <a:lstStyle>
            <a:defPPr>
              <a:defRPr lang="de-DE"/>
            </a:defPPr>
            <a:lvl1pPr algn="r">
              <a:defRPr sz="1600">
                <a:solidFill>
                  <a:schemeClr val="tx1">
                    <a:lumMod val="95000"/>
                    <a:lumOff val="5000"/>
                  </a:schemeClr>
                </a:solidFill>
                <a:latin typeface="Calibri" panose="020F0502020204030204" pitchFamily="34" charset="0"/>
                <a:cs typeface="Calibri" panose="020F0502020204030204" pitchFamily="34"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a:lstStyle>
          <a:p>
            <a:fld id="{E8E921F3-6CCC-BD4B-8F9D-83EF93B03ECC}" type="slidenum">
              <a:rPr lang="de-DE"/>
              <a:pPr/>
              <a:t>9</a:t>
            </a:fld>
            <a:endParaRPr lang="de-DE" dirty="0"/>
          </a:p>
        </p:txBody>
      </p:sp>
      <p:sp>
        <p:nvSpPr>
          <p:cNvPr id="11" name="Band nach oben 10">
            <a:extLst>
              <a:ext uri="{FF2B5EF4-FFF2-40B4-BE49-F238E27FC236}">
                <a16:creationId xmlns:a16="http://schemas.microsoft.com/office/drawing/2014/main" id="{BA099067-67FD-EC43-AD49-FC4B54EA9E61}"/>
              </a:ext>
            </a:extLst>
          </p:cNvPr>
          <p:cNvSpPr/>
          <p:nvPr/>
        </p:nvSpPr>
        <p:spPr bwMode="auto">
          <a:xfrm>
            <a:off x="795385" y="1075482"/>
            <a:ext cx="3809758" cy="1368152"/>
          </a:xfrm>
          <a:prstGeom prst="ribbon2">
            <a:avLst>
              <a:gd name="adj1" fmla="val 12060"/>
              <a:gd name="adj2" fmla="val 62805"/>
            </a:avLst>
          </a:prstGeom>
          <a:solidFill>
            <a:schemeClr val="bg1"/>
          </a:solidFill>
          <a:ln w="9525" cap="flat" cmpd="sng" algn="ctr">
            <a:solidFill>
              <a:schemeClr val="tx2"/>
            </a:solidFill>
            <a:prstDash val="solid"/>
            <a:round/>
            <a:headEnd type="none" w="med" len="med"/>
            <a:tailEnd type="none" w="med" len="med"/>
          </a:ln>
          <a:effectLst/>
        </p:spPr>
        <p:txBody>
          <a:bodyPr vert="horz" wrap="square" lIns="90000" tIns="45720" rIns="91440" bIns="45720" numCol="1" rtlCol="0" anchor="ctr" anchorCtr="0" compatLnSpc="1">
            <a:prstTxWarp prst="textNoShape">
              <a:avLst/>
            </a:prstTxWarp>
          </a:bodyPr>
          <a:lstStyle/>
          <a:p>
            <a:pPr algn="ctr"/>
            <a:r>
              <a:rPr lang="de-DE" sz="1600" dirty="0">
                <a:latin typeface="Calibri" panose="020F0502020204030204" pitchFamily="34" charset="0"/>
              </a:rPr>
              <a:t> Dieses Buch ist ein modernes Unterrichtswerk für den offenen, flexiblen Mathematikunterricht!</a:t>
            </a:r>
            <a:endParaRPr kumimoji="0" lang="de-DE" sz="1600" b="0" i="0" u="none" strike="noStrike" cap="none" normalizeH="0" baseline="0" dirty="0">
              <a:ln>
                <a:noFill/>
              </a:ln>
              <a:solidFill>
                <a:schemeClr val="tx1"/>
              </a:solidFill>
              <a:effectLst/>
              <a:latin typeface="Calibri" panose="020F0502020204030204" pitchFamily="34" charset="0"/>
            </a:endParaRPr>
          </a:p>
        </p:txBody>
      </p:sp>
      <p:sp>
        <p:nvSpPr>
          <p:cNvPr id="14" name="Band nach oben 13">
            <a:extLst>
              <a:ext uri="{FF2B5EF4-FFF2-40B4-BE49-F238E27FC236}">
                <a16:creationId xmlns:a16="http://schemas.microsoft.com/office/drawing/2014/main" id="{57A27359-1DB7-5241-8E5E-0D9C3DBEB378}"/>
              </a:ext>
            </a:extLst>
          </p:cNvPr>
          <p:cNvSpPr/>
          <p:nvPr/>
        </p:nvSpPr>
        <p:spPr bwMode="auto">
          <a:xfrm>
            <a:off x="850903" y="2817070"/>
            <a:ext cx="3161686" cy="1163095"/>
          </a:xfrm>
          <a:prstGeom prst="ribbon2">
            <a:avLst>
              <a:gd name="adj1" fmla="val 18145"/>
              <a:gd name="adj2" fmla="val 62805"/>
            </a:avLst>
          </a:prstGeom>
          <a:solidFill>
            <a:schemeClr val="bg1"/>
          </a:solidFill>
          <a:ln w="9525" cap="flat" cmpd="sng" algn="ctr">
            <a:solidFill>
              <a:schemeClr val="tx2"/>
            </a:solidFill>
            <a:prstDash val="solid"/>
            <a:round/>
            <a:headEnd type="none" w="med" len="med"/>
            <a:tailEnd type="none" w="med" len="med"/>
          </a:ln>
          <a:effectLst/>
        </p:spPr>
        <p:txBody>
          <a:bodyPr vert="horz" wrap="square" lIns="90000" tIns="45720" rIns="91440" bIns="45720" numCol="1" rtlCol="0" anchor="ctr" anchorCtr="0" compatLnSpc="1">
            <a:prstTxWarp prst="textNoShape">
              <a:avLst/>
            </a:prstTxWarp>
          </a:bodyPr>
          <a:lstStyle/>
          <a:p>
            <a:pPr algn="ctr"/>
            <a:r>
              <a:rPr lang="de-DE" sz="1600" dirty="0">
                <a:latin typeface="Calibri" panose="020F0502020204030204" pitchFamily="34" charset="0"/>
              </a:rPr>
              <a:t>Verstehen ist die Grundlage, Üben die Sicherheit!</a:t>
            </a:r>
            <a:endParaRPr kumimoji="0" lang="de-DE" sz="1600" b="0" i="0" u="none" strike="noStrike" cap="none" normalizeH="0" baseline="0" dirty="0">
              <a:ln>
                <a:noFill/>
              </a:ln>
              <a:solidFill>
                <a:schemeClr val="tx1"/>
              </a:solidFill>
              <a:effectLst/>
              <a:latin typeface="Calibri" panose="020F0502020204030204" pitchFamily="34" charset="0"/>
            </a:endParaRPr>
          </a:p>
        </p:txBody>
      </p:sp>
      <p:sp>
        <p:nvSpPr>
          <p:cNvPr id="15" name="Band nach oben 14">
            <a:extLst>
              <a:ext uri="{FF2B5EF4-FFF2-40B4-BE49-F238E27FC236}">
                <a16:creationId xmlns:a16="http://schemas.microsoft.com/office/drawing/2014/main" id="{55B082BD-B252-B54C-975F-AFA567CCED13}"/>
              </a:ext>
            </a:extLst>
          </p:cNvPr>
          <p:cNvSpPr/>
          <p:nvPr/>
        </p:nvSpPr>
        <p:spPr bwMode="auto">
          <a:xfrm>
            <a:off x="4834644" y="954212"/>
            <a:ext cx="4088160" cy="1610692"/>
          </a:xfrm>
          <a:prstGeom prst="ribbon2">
            <a:avLst>
              <a:gd name="adj1" fmla="val 13707"/>
              <a:gd name="adj2" fmla="val 68905"/>
            </a:avLst>
          </a:prstGeom>
          <a:solidFill>
            <a:schemeClr val="bg1"/>
          </a:solidFill>
          <a:ln w="9525" cap="flat" cmpd="sng" algn="ctr">
            <a:solidFill>
              <a:schemeClr val="tx2"/>
            </a:solidFill>
            <a:prstDash val="solid"/>
            <a:round/>
            <a:headEnd type="none" w="med" len="med"/>
            <a:tailEnd type="none" w="med" len="med"/>
          </a:ln>
          <a:effectLst/>
        </p:spPr>
        <p:txBody>
          <a:bodyPr vert="horz" wrap="square" lIns="90000" tIns="45720" rIns="91440" bIns="45720" numCol="1" rtlCol="0" anchor="ctr" anchorCtr="0" compatLnSpc="1">
            <a:prstTxWarp prst="textNoShape">
              <a:avLst/>
            </a:prstTxWarp>
          </a:bodyPr>
          <a:lstStyle/>
          <a:p>
            <a:pPr algn="ctr"/>
            <a:r>
              <a:rPr lang="de-DE" sz="1600" dirty="0">
                <a:latin typeface="Calibri" panose="020F0502020204030204" pitchFamily="34" charset="0"/>
              </a:rPr>
              <a:t>Unser Lehrwerk bezieht die reale Welt der Kinder auf handlungsorientierte Weise mit ein!</a:t>
            </a:r>
            <a:endParaRPr kumimoji="0" lang="de-DE" sz="1600" b="0" i="0" u="none" strike="noStrike" cap="none" normalizeH="0" baseline="0" dirty="0">
              <a:ln>
                <a:noFill/>
              </a:ln>
              <a:solidFill>
                <a:schemeClr val="tx1"/>
              </a:solidFill>
              <a:effectLst/>
              <a:latin typeface="Calibri" panose="020F0502020204030204" pitchFamily="34" charset="0"/>
            </a:endParaRPr>
          </a:p>
        </p:txBody>
      </p:sp>
      <p:sp>
        <p:nvSpPr>
          <p:cNvPr id="16" name="Band nach oben 15">
            <a:extLst>
              <a:ext uri="{FF2B5EF4-FFF2-40B4-BE49-F238E27FC236}">
                <a16:creationId xmlns:a16="http://schemas.microsoft.com/office/drawing/2014/main" id="{1851DC69-0B44-074D-9050-6D3C7C8EA987}"/>
              </a:ext>
            </a:extLst>
          </p:cNvPr>
          <p:cNvSpPr/>
          <p:nvPr/>
        </p:nvSpPr>
        <p:spPr bwMode="auto">
          <a:xfrm>
            <a:off x="4651120" y="2995375"/>
            <a:ext cx="4334029" cy="1299298"/>
          </a:xfrm>
          <a:prstGeom prst="ribbon2">
            <a:avLst>
              <a:gd name="adj1" fmla="val 13838"/>
              <a:gd name="adj2" fmla="val 62805"/>
            </a:avLst>
          </a:prstGeom>
          <a:solidFill>
            <a:schemeClr val="bg1"/>
          </a:solidFill>
          <a:ln w="9525" cap="flat" cmpd="sng" algn="ctr">
            <a:solidFill>
              <a:schemeClr val="tx2"/>
            </a:solidFill>
            <a:prstDash val="solid"/>
            <a:round/>
            <a:headEnd type="none" w="med" len="med"/>
            <a:tailEnd type="none" w="med" len="med"/>
          </a:ln>
          <a:effectLst/>
        </p:spPr>
        <p:txBody>
          <a:bodyPr vert="horz" wrap="square" lIns="90000" tIns="45720" rIns="91440" bIns="45720" numCol="1" rtlCol="0" anchor="ctr" anchorCtr="0" compatLnSpc="1">
            <a:prstTxWarp prst="textNoShape">
              <a:avLst/>
            </a:prstTxWarp>
          </a:bodyPr>
          <a:lstStyle/>
          <a:p>
            <a:pPr algn="ctr"/>
            <a:r>
              <a:rPr lang="de-DE" sz="1600" dirty="0">
                <a:latin typeface="Calibri" panose="020F0502020204030204" pitchFamily="34" charset="0"/>
              </a:rPr>
              <a:t>Ideale Grundlage für einen modernen und guten Mathematikunterricht!</a:t>
            </a:r>
            <a:endParaRPr kumimoji="0" lang="de-DE" sz="1600" b="0" i="0" u="none" strike="noStrike" cap="none" normalizeH="0" baseline="0" dirty="0">
              <a:ln>
                <a:noFill/>
              </a:ln>
              <a:solidFill>
                <a:schemeClr val="tx1"/>
              </a:solidFill>
              <a:effectLst/>
              <a:latin typeface="Calibri" panose="020F0502020204030204" pitchFamily="34" charset="0"/>
            </a:endParaRPr>
          </a:p>
        </p:txBody>
      </p:sp>
      <p:sp>
        <p:nvSpPr>
          <p:cNvPr id="17" name="Band nach oben 16">
            <a:extLst>
              <a:ext uri="{FF2B5EF4-FFF2-40B4-BE49-F238E27FC236}">
                <a16:creationId xmlns:a16="http://schemas.microsoft.com/office/drawing/2014/main" id="{B3B2700A-5138-9D43-BCAB-53A3F1840EFF}"/>
              </a:ext>
            </a:extLst>
          </p:cNvPr>
          <p:cNvSpPr/>
          <p:nvPr/>
        </p:nvSpPr>
        <p:spPr bwMode="auto">
          <a:xfrm>
            <a:off x="5148064" y="4874762"/>
            <a:ext cx="3672408" cy="936104"/>
          </a:xfrm>
          <a:prstGeom prst="ribbon2">
            <a:avLst>
              <a:gd name="adj1" fmla="val 11133"/>
              <a:gd name="adj2" fmla="val 62805"/>
            </a:avLst>
          </a:prstGeom>
          <a:solidFill>
            <a:schemeClr val="bg1"/>
          </a:solidFill>
          <a:ln w="9525" cap="flat" cmpd="sng" algn="ctr">
            <a:solidFill>
              <a:schemeClr val="tx2"/>
            </a:solidFill>
            <a:prstDash val="solid"/>
            <a:round/>
            <a:headEnd type="none" w="med" len="med"/>
            <a:tailEnd type="none" w="med" len="med"/>
          </a:ln>
          <a:effectLst/>
        </p:spPr>
        <p:txBody>
          <a:bodyPr vert="horz" wrap="square" lIns="90000" tIns="45720" rIns="91440" bIns="45720" numCol="1" rtlCol="0" anchor="ctr" anchorCtr="0" compatLnSpc="1">
            <a:prstTxWarp prst="textNoShape">
              <a:avLst/>
            </a:prstTxWarp>
          </a:bodyPr>
          <a:lstStyle/>
          <a:p>
            <a:pPr algn="ctr"/>
            <a:r>
              <a:rPr lang="de-DE" sz="1600" dirty="0">
                <a:latin typeface="Calibri" panose="020F0502020204030204" pitchFamily="34" charset="0"/>
              </a:rPr>
              <a:t>Dieses Lehrwerk weckt die Mathebegeisterung!</a:t>
            </a:r>
            <a:endParaRPr kumimoji="0" lang="de-DE" sz="1600" b="0" i="0" u="none" strike="noStrike" cap="none" normalizeH="0" baseline="0" dirty="0">
              <a:ln>
                <a:noFill/>
              </a:ln>
              <a:solidFill>
                <a:schemeClr val="tx1"/>
              </a:solidFill>
              <a:effectLst/>
              <a:latin typeface="Calibri" panose="020F0502020204030204" pitchFamily="34" charset="0"/>
            </a:endParaRPr>
          </a:p>
        </p:txBody>
      </p:sp>
      <p:sp>
        <p:nvSpPr>
          <p:cNvPr id="18" name="Band nach oben 17">
            <a:extLst>
              <a:ext uri="{FF2B5EF4-FFF2-40B4-BE49-F238E27FC236}">
                <a16:creationId xmlns:a16="http://schemas.microsoft.com/office/drawing/2014/main" id="{F6BDBB55-79E4-F540-A391-7A9AE0149276}"/>
              </a:ext>
            </a:extLst>
          </p:cNvPr>
          <p:cNvSpPr/>
          <p:nvPr/>
        </p:nvSpPr>
        <p:spPr bwMode="auto">
          <a:xfrm>
            <a:off x="864060" y="4592332"/>
            <a:ext cx="3672408" cy="1500964"/>
          </a:xfrm>
          <a:prstGeom prst="ribbon2">
            <a:avLst>
              <a:gd name="adj1" fmla="val 12528"/>
              <a:gd name="adj2" fmla="val 62805"/>
            </a:avLst>
          </a:prstGeom>
          <a:solidFill>
            <a:schemeClr val="bg1"/>
          </a:solidFill>
          <a:ln w="9525" cap="flat" cmpd="sng" algn="ctr">
            <a:solidFill>
              <a:schemeClr val="tx2"/>
            </a:solidFill>
            <a:prstDash val="solid"/>
            <a:round/>
            <a:headEnd type="none" w="med" len="med"/>
            <a:tailEnd type="none" w="med" len="med"/>
          </a:ln>
          <a:effectLst/>
        </p:spPr>
        <p:txBody>
          <a:bodyPr vert="horz" wrap="square" lIns="90000" tIns="45720" rIns="91440" bIns="45720" numCol="1" rtlCol="0" anchor="ctr" anchorCtr="0" compatLnSpc="1">
            <a:prstTxWarp prst="textNoShape">
              <a:avLst/>
            </a:prstTxWarp>
          </a:bodyPr>
          <a:lstStyle/>
          <a:p>
            <a:pPr algn="ctr"/>
            <a:r>
              <a:rPr lang="de-DE" sz="1600" dirty="0">
                <a:latin typeface="Calibri" panose="020F0502020204030204" pitchFamily="34" charset="0"/>
              </a:rPr>
              <a:t>Das Unterrichtswerk steht für ergebnisorientierten Unterricht in der Grundschule!</a:t>
            </a:r>
            <a:endParaRPr kumimoji="0" lang="de-DE" sz="1600" b="0" i="0" u="none" strike="noStrike" cap="none" normalizeH="0" baseline="0" dirty="0">
              <a:ln>
                <a:noFill/>
              </a:ln>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14129042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6" grpId="0" animBg="1"/>
      <p:bldP spid="17" grpId="0" animBg="1"/>
      <p:bldP spid="18" grpId="0" animBg="1"/>
    </p:bldLst>
  </p:timing>
</p:sld>
</file>

<file path=ppt/theme/theme1.xml><?xml version="1.0" encoding="utf-8"?>
<a:theme xmlns:a="http://schemas.openxmlformats.org/drawingml/2006/main" name="Titelfolie">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itelfolie">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3137</Words>
  <Application>Microsoft Office PowerPoint</Application>
  <PresentationFormat>Bildschirmpräsentation (4:3)</PresentationFormat>
  <Paragraphs>451</Paragraphs>
  <Slides>48</Slides>
  <Notes>28</Notes>
  <HiddenSlides>0</HiddenSlides>
  <MMClips>0</MMClips>
  <ScaleCrop>false</ScaleCrop>
  <HeadingPairs>
    <vt:vector size="8" baseType="variant">
      <vt:variant>
        <vt:lpstr>Verwendete Schriftarten</vt:lpstr>
      </vt:variant>
      <vt:variant>
        <vt:i4>4</vt:i4>
      </vt:variant>
      <vt:variant>
        <vt:lpstr>Design</vt:lpstr>
      </vt:variant>
      <vt:variant>
        <vt:i4>2</vt:i4>
      </vt:variant>
      <vt:variant>
        <vt:lpstr>Eingebettete OLE-Server</vt:lpstr>
      </vt:variant>
      <vt:variant>
        <vt:i4>1</vt:i4>
      </vt:variant>
      <vt:variant>
        <vt:lpstr>Folientitel</vt:lpstr>
      </vt:variant>
      <vt:variant>
        <vt:i4>48</vt:i4>
      </vt:variant>
    </vt:vector>
  </HeadingPairs>
  <TitlesOfParts>
    <vt:vector size="55" baseType="lpstr">
      <vt:lpstr>Arial</vt:lpstr>
      <vt:lpstr>Calibri</vt:lpstr>
      <vt:lpstr>Symbol</vt:lpstr>
      <vt:lpstr>Wingdings</vt:lpstr>
      <vt:lpstr>Titelfolie</vt:lpstr>
      <vt:lpstr>1_Titelfolie</vt:lpstr>
      <vt:lpstr>Arbeitsblatt</vt:lpstr>
      <vt:lpstr>Haus 1: Entdecken, Beschreiben, Begründen</vt:lpstr>
      <vt:lpstr>Hinweise zu den Lizenzbedingungen</vt:lpstr>
      <vt:lpstr>Das Schulbuch </vt:lpstr>
      <vt:lpstr>Das Schulbuch</vt:lpstr>
      <vt:lpstr>PIKAS Prämisse</vt:lpstr>
      <vt:lpstr>Der heutige Workshop…</vt:lpstr>
      <vt:lpstr>Das erwartet Sie heute</vt:lpstr>
      <vt:lpstr>Welches Schulbuch?</vt:lpstr>
      <vt:lpstr>Werbung für Schulbücher Mathematik</vt:lpstr>
      <vt:lpstr>Blick ins Buch</vt:lpstr>
      <vt:lpstr>Meine Kriterien für „gute“ Mathematikbücher</vt:lpstr>
      <vt:lpstr>1. Allgemein gültige Kriterien für ein Mathematikschulbuch</vt:lpstr>
      <vt:lpstr>1. Allgemein gültige Kriterien für ein Mathematikschulbuch</vt:lpstr>
      <vt:lpstr>Ein kleiner Exkurs: Was ist „Mathematik“?</vt:lpstr>
      <vt:lpstr>Ein kleiner Exkurs: Was ist „Mathematik“?</vt:lpstr>
      <vt:lpstr>Mathematik...</vt:lpstr>
      <vt:lpstr>Mathematik...</vt:lpstr>
      <vt:lpstr>1. Allgemein gültige Kriterien für ein Mathematikschulbuch</vt:lpstr>
      <vt:lpstr>1. Allgemein gültige Kriterien für ein Mathematikschulbuch</vt:lpstr>
      <vt:lpstr>2. Prozessbezogene Kompetenzen</vt:lpstr>
      <vt:lpstr>2. Prozessbezogene Kompetenzen</vt:lpstr>
      <vt:lpstr>2. Prozessbezogene Kompetenzen</vt:lpstr>
      <vt:lpstr>2. Prozessbezogene Kompetenzen</vt:lpstr>
      <vt:lpstr>2. Prozessbezogene Kompetenzen</vt:lpstr>
      <vt:lpstr>2. Prozessbezogene Kompetenzen</vt:lpstr>
      <vt:lpstr>2. Prozessbezogene Kompetenzen</vt:lpstr>
      <vt:lpstr>2. Prozessbezogene Kompetenzen</vt:lpstr>
      <vt:lpstr>2. Prozessbezogene Kompetenzen</vt:lpstr>
      <vt:lpstr>2. Prozessbezogene Kompetenzen</vt:lpstr>
      <vt:lpstr>2. Prozessbezogene Kompetenzen</vt:lpstr>
      <vt:lpstr>2. Prozessbezogene Kompetenzen</vt:lpstr>
      <vt:lpstr>2. Prozessbezogene Kompetenzen</vt:lpstr>
      <vt:lpstr>2. Prozessbezogene Kompetenzen</vt:lpstr>
      <vt:lpstr>2. Prozessbezogene Kompetenzen</vt:lpstr>
      <vt:lpstr>3. Mathematische Leitideen</vt:lpstr>
      <vt:lpstr>3. Mathematische Leitideen</vt:lpstr>
      <vt:lpstr>3. Mathematische Leitideen</vt:lpstr>
      <vt:lpstr>3. Mathematische Leitideen</vt:lpstr>
      <vt:lpstr>3. Mathematische Leitideen</vt:lpstr>
      <vt:lpstr>3. Mathematische Leitideen</vt:lpstr>
      <vt:lpstr>3. Mathematische Leitideen</vt:lpstr>
      <vt:lpstr>3. Mathematische Leitideen</vt:lpstr>
      <vt:lpstr>PowerPoint-Präsentation</vt:lpstr>
      <vt:lpstr>Fazit</vt:lpstr>
      <vt:lpstr>Reflexion</vt:lpstr>
      <vt:lpstr>PowerPoint-Präsentation</vt:lpstr>
      <vt:lpstr>PowerPoint-Präsentation</vt:lpstr>
      <vt:lpstr>PowerPoint-Präsentation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Willkommen</dc:title>
  <dc:creator>Marleen C. Schwalm</dc:creator>
  <cp:lastModifiedBy>Hannah Backhaus</cp:lastModifiedBy>
  <cp:revision>1078</cp:revision>
  <cp:lastPrinted>2016-06-20T14:06:42Z</cp:lastPrinted>
  <dcterms:created xsi:type="dcterms:W3CDTF">2012-01-16T15:46:35Z</dcterms:created>
  <dcterms:modified xsi:type="dcterms:W3CDTF">2020-09-21T17:02:49Z</dcterms:modified>
</cp:coreProperties>
</file>