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4312" r:id="rId2"/>
  </p:sldMasterIdLst>
  <p:notesMasterIdLst>
    <p:notesMasterId r:id="rId69"/>
  </p:notesMasterIdLst>
  <p:handoutMasterIdLst>
    <p:handoutMasterId r:id="rId70"/>
  </p:handoutMasterIdLst>
  <p:sldIdLst>
    <p:sldId id="256" r:id="rId3"/>
    <p:sldId id="733" r:id="rId4"/>
    <p:sldId id="591" r:id="rId5"/>
    <p:sldId id="474" r:id="rId6"/>
    <p:sldId id="704" r:id="rId7"/>
    <p:sldId id="644" r:id="rId8"/>
    <p:sldId id="645" r:id="rId9"/>
    <p:sldId id="594" r:id="rId10"/>
    <p:sldId id="668" r:id="rId11"/>
    <p:sldId id="718" r:id="rId12"/>
    <p:sldId id="719" r:id="rId13"/>
    <p:sldId id="705" r:id="rId14"/>
    <p:sldId id="522" r:id="rId15"/>
    <p:sldId id="639" r:id="rId16"/>
    <p:sldId id="703" r:id="rId17"/>
    <p:sldId id="710" r:id="rId18"/>
    <p:sldId id="727" r:id="rId19"/>
    <p:sldId id="711" r:id="rId20"/>
    <p:sldId id="720" r:id="rId21"/>
    <p:sldId id="721" r:id="rId22"/>
    <p:sldId id="722" r:id="rId23"/>
    <p:sldId id="640" r:id="rId24"/>
    <p:sldId id="706" r:id="rId25"/>
    <p:sldId id="728" r:id="rId26"/>
    <p:sldId id="729" r:id="rId27"/>
    <p:sldId id="730" r:id="rId28"/>
    <p:sldId id="731" r:id="rId29"/>
    <p:sldId id="732" r:id="rId30"/>
    <p:sldId id="712" r:id="rId31"/>
    <p:sldId id="673" r:id="rId32"/>
    <p:sldId id="713" r:id="rId33"/>
    <p:sldId id="524" r:id="rId34"/>
    <p:sldId id="674" r:id="rId35"/>
    <p:sldId id="675" r:id="rId36"/>
    <p:sldId id="676" r:id="rId37"/>
    <p:sldId id="677" r:id="rId38"/>
    <p:sldId id="709" r:id="rId39"/>
    <p:sldId id="666" r:id="rId40"/>
    <p:sldId id="716" r:id="rId41"/>
    <p:sldId id="683" r:id="rId42"/>
    <p:sldId id="700" r:id="rId43"/>
    <p:sldId id="701" r:id="rId44"/>
    <p:sldId id="717" r:id="rId45"/>
    <p:sldId id="690" r:id="rId46"/>
    <p:sldId id="692" r:id="rId47"/>
    <p:sldId id="691" r:id="rId48"/>
    <p:sldId id="723" r:id="rId49"/>
    <p:sldId id="724" r:id="rId50"/>
    <p:sldId id="725" r:id="rId51"/>
    <p:sldId id="726" r:id="rId52"/>
    <p:sldId id="527" r:id="rId53"/>
    <p:sldId id="684" r:id="rId54"/>
    <p:sldId id="708" r:id="rId55"/>
    <p:sldId id="641" r:id="rId56"/>
    <p:sldId id="665" r:id="rId57"/>
    <p:sldId id="680" r:id="rId58"/>
    <p:sldId id="679" r:id="rId59"/>
    <p:sldId id="702" r:id="rId60"/>
    <p:sldId id="685" r:id="rId61"/>
    <p:sldId id="686" r:id="rId62"/>
    <p:sldId id="687" r:id="rId63"/>
    <p:sldId id="688" r:id="rId64"/>
    <p:sldId id="689" r:id="rId65"/>
    <p:sldId id="681" r:id="rId66"/>
    <p:sldId id="286" r:id="rId67"/>
    <p:sldId id="609" r:id="rId68"/>
  </p:sldIdLst>
  <p:sldSz cx="9144000" cy="6858000" type="screen4x3"/>
  <p:notesSz cx="6858000" cy="10013950"/>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0 Einleitung" id="{83B6F7F1-7E40-F846-8C2E-88D3327AC04F}">
          <p14:sldIdLst>
            <p14:sldId id="256"/>
            <p14:sldId id="733"/>
            <p14:sldId id="591"/>
            <p14:sldId id="474"/>
          </p14:sldIdLst>
        </p14:section>
        <p14:section name="1 Gründe für Umgang mit Wahrscheinlichkeiten" id="{11972F52-3CDA-4B10-A938-842EA1E724F0}">
          <p14:sldIdLst>
            <p14:sldId id="704"/>
            <p14:sldId id="644"/>
            <p14:sldId id="645"/>
            <p14:sldId id="594"/>
            <p14:sldId id="668"/>
            <p14:sldId id="718"/>
            <p14:sldId id="719"/>
          </p14:sldIdLst>
        </p14:section>
        <p14:section name="2 Schwerpunkte" id="{26ADF583-0023-4E84-AB00-31C13B111FFC}">
          <p14:sldIdLst>
            <p14:sldId id="705"/>
            <p14:sldId id="522"/>
            <p14:sldId id="639"/>
            <p14:sldId id="703"/>
            <p14:sldId id="710"/>
            <p14:sldId id="727"/>
            <p14:sldId id="711"/>
            <p14:sldId id="720"/>
            <p14:sldId id="721"/>
            <p14:sldId id="722"/>
            <p14:sldId id="640"/>
          </p14:sldIdLst>
        </p14:section>
        <p14:section name="3 Sachanalyse" id="{82C37B1C-91C7-413F-899C-2616481CD769}">
          <p14:sldIdLst>
            <p14:sldId id="706"/>
            <p14:sldId id="728"/>
            <p14:sldId id="729"/>
            <p14:sldId id="730"/>
            <p14:sldId id="731"/>
            <p14:sldId id="732"/>
            <p14:sldId id="712"/>
            <p14:sldId id="673"/>
            <p14:sldId id="713"/>
            <p14:sldId id="524"/>
            <p14:sldId id="674"/>
            <p14:sldId id="675"/>
            <p14:sldId id="676"/>
            <p14:sldId id="677"/>
          </p14:sldIdLst>
        </p14:section>
        <p14:section name="4 Bsp. Umsetzung im Unterricht" id="{D5D407C9-1F91-46C3-A69E-0A6BC6B9F950}">
          <p14:sldIdLst>
            <p14:sldId id="709"/>
            <p14:sldId id="666"/>
            <p14:sldId id="716"/>
            <p14:sldId id="683"/>
            <p14:sldId id="700"/>
            <p14:sldId id="701"/>
            <p14:sldId id="717"/>
            <p14:sldId id="690"/>
            <p14:sldId id="692"/>
            <p14:sldId id="691"/>
            <p14:sldId id="723"/>
            <p14:sldId id="724"/>
            <p14:sldId id="725"/>
            <p14:sldId id="726"/>
            <p14:sldId id="527"/>
            <p14:sldId id="684"/>
          </p14:sldIdLst>
        </p14:section>
        <p14:section name="5 Gute Aufgaben Wahrscheinlichkeiten, Schulbücher" id="{76253645-D151-4CF2-A72D-37C8E9094B70}">
          <p14:sldIdLst>
            <p14:sldId id="708"/>
            <p14:sldId id="641"/>
            <p14:sldId id="665"/>
            <p14:sldId id="680"/>
            <p14:sldId id="679"/>
            <p14:sldId id="702"/>
            <p14:sldId id="685"/>
            <p14:sldId id="686"/>
            <p14:sldId id="687"/>
            <p14:sldId id="688"/>
            <p14:sldId id="689"/>
            <p14:sldId id="681"/>
          </p14:sldIdLst>
        </p14:section>
        <p14:section name="Abschluss und Literatur" id="{2AF89A63-AC2C-4A9D-9319-0EF466447ED3}">
          <p14:sldIdLst>
            <p14:sldId id="286"/>
            <p14:sldId id="6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EB511"/>
    <a:srgbClr val="B8DFDF"/>
    <a:srgbClr val="92D050"/>
    <a:srgbClr val="5DC33A"/>
    <a:srgbClr val="34B409"/>
    <a:srgbClr val="34B405"/>
    <a:srgbClr val="B0F09E"/>
    <a:srgbClr val="8AC01E"/>
    <a:srgbClr val="51BF2D"/>
    <a:srgbClr val="94E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9" autoAdjust="0"/>
    <p:restoredTop sz="83309" autoAdjust="0"/>
  </p:normalViewPr>
  <p:slideViewPr>
    <p:cSldViewPr>
      <p:cViewPr varScale="1">
        <p:scale>
          <a:sx n="56" d="100"/>
          <a:sy n="56" d="100"/>
        </p:scale>
        <p:origin x="1808" y="44"/>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p:cViewPr varScale="1">
        <p:scale>
          <a:sx n="76" d="100"/>
          <a:sy n="76" d="100"/>
        </p:scale>
        <p:origin x="3808" y="216"/>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1B62ABDB-75EE-754E-B448-EC60FC13046B}" type="datetimeFigureOut">
              <a:rPr lang="de-DE"/>
              <a:pPr>
                <a:defRPr/>
              </a:pPr>
              <a:t>21.09.2020</a:t>
            </a:fld>
            <a:endParaRPr lang="de-DE"/>
          </a:p>
        </p:txBody>
      </p:sp>
      <p:sp>
        <p:nvSpPr>
          <p:cNvPr id="4" name="Fußzeilenplatzhalter 3"/>
          <p:cNvSpPr>
            <a:spLocks noGrp="1"/>
          </p:cNvSpPr>
          <p:nvPr>
            <p:ph type="ftr" sz="quarter" idx="2"/>
          </p:nvPr>
        </p:nvSpPr>
        <p:spPr>
          <a:xfrm>
            <a:off x="0" y="9512300"/>
            <a:ext cx="2971800" cy="50006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65B0DE-2962-FE4B-803B-15FDD22EA32F}" type="slidenum">
              <a:rPr lang="de-DE" altLang="x-none"/>
              <a:pPr>
                <a:defRPr/>
              </a:pPr>
              <a:t>‹Nr.›</a:t>
            </a:fld>
            <a:endParaRPr lang="de-DE"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9220" name="Rectangle 4"/>
          <p:cNvSpPr>
            <a:spLocks noGrp="1" noRot="1" noChangeAspect="1" noChangeArrowheads="1" noTextEdit="1"/>
          </p:cNvSpPr>
          <p:nvPr>
            <p:ph type="sldImg" idx="2"/>
          </p:nvPr>
        </p:nvSpPr>
        <p:spPr bwMode="auto">
          <a:xfrm>
            <a:off x="925513" y="750888"/>
            <a:ext cx="5008562"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756150"/>
            <a:ext cx="54864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E4A060-83BC-FE41-8858-DD024E613A13}"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noTextEdit="1"/>
          </p:cNvSpPr>
          <p:nvPr>
            <p:ph type="sldImg"/>
          </p:nvPr>
        </p:nvSpPr>
        <p:spPr>
          <a:ln/>
        </p:spPr>
      </p:sp>
      <p:sp>
        <p:nvSpPr>
          <p:cNvPr id="122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sz="2400" dirty="0">
              <a:ea typeface="ＭＳ Ｐゴシック" charset="-128"/>
            </a:endParaRPr>
          </a:p>
          <a:p>
            <a:endParaRPr lang="de-DE" altLang="de-DE" sz="2400" dirty="0">
              <a:ea typeface="ＭＳ Ｐゴシック" charset="-128"/>
            </a:endParaRPr>
          </a:p>
        </p:txBody>
      </p:sp>
      <p:sp>
        <p:nvSpPr>
          <p:cNvPr id="122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EAACE2D-872E-204A-ADBA-F8B286E5EBD9}"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11</a:t>
            </a:fld>
            <a:endParaRPr lang="de-DE" altLang="x-none"/>
          </a:p>
        </p:txBody>
      </p:sp>
    </p:spTree>
    <p:extLst>
      <p:ext uri="{BB962C8B-B14F-4D97-AF65-F5344CB8AC3E}">
        <p14:creationId xmlns:p14="http://schemas.microsoft.com/office/powerpoint/2010/main" val="45550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12</a:t>
            </a:fld>
            <a:endParaRPr lang="de-DE" altLang="x-none"/>
          </a:p>
        </p:txBody>
      </p:sp>
    </p:spTree>
    <p:extLst>
      <p:ext uri="{BB962C8B-B14F-4D97-AF65-F5344CB8AC3E}">
        <p14:creationId xmlns:p14="http://schemas.microsoft.com/office/powerpoint/2010/main" val="171826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charset="-128"/>
            </a:endParaRP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13</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14</a:t>
            </a:fld>
            <a:endParaRPr lang="de-DE" altLang="x-none"/>
          </a:p>
        </p:txBody>
      </p:sp>
    </p:spTree>
    <p:extLst>
      <p:ext uri="{BB962C8B-B14F-4D97-AF65-F5344CB8AC3E}">
        <p14:creationId xmlns:p14="http://schemas.microsoft.com/office/powerpoint/2010/main" val="297767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Auszug aus dem Lehrplan NRW,</a:t>
            </a:r>
          </a:p>
          <a:p>
            <a:r>
              <a:rPr lang="de-DE" dirty="0"/>
              <a:t>Zunächst Fokussierung auf den ersten Punkt.</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15</a:t>
            </a:fld>
            <a:endParaRPr lang="de-DE" altLang="x-none"/>
          </a:p>
        </p:txBody>
      </p:sp>
    </p:spTree>
    <p:extLst>
      <p:ext uri="{BB962C8B-B14F-4D97-AF65-F5344CB8AC3E}">
        <p14:creationId xmlns:p14="http://schemas.microsoft.com/office/powerpoint/2010/main" val="87404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typische kombinatorische Aufgabenstellung.</a:t>
            </a:r>
          </a:p>
          <a:p>
            <a:r>
              <a:rPr lang="de-DE" dirty="0"/>
              <a:t>TN können Aufgabe zunächst selbst bearbeiten.</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16</a:t>
            </a:fld>
            <a:endParaRPr lang="de-DE" altLang="x-none"/>
          </a:p>
        </p:txBody>
      </p:sp>
    </p:spTree>
    <p:extLst>
      <p:ext uri="{BB962C8B-B14F-4D97-AF65-F5344CB8AC3E}">
        <p14:creationId xmlns:p14="http://schemas.microsoft.com/office/powerpoint/2010/main" val="169184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der angegebenen Website können Hinweise zu den Lösungen nachgelesen werden, zudem finden sich weitere Lösungen, die die Heterogenität aufzeigen und bewusst machen, wie wichtig eine Besprechung ist.</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17</a:t>
            </a:fld>
            <a:endParaRPr lang="de-DE" altLang="x-none"/>
          </a:p>
        </p:txBody>
      </p:sp>
    </p:spTree>
    <p:extLst>
      <p:ext uri="{BB962C8B-B14F-4D97-AF65-F5344CB8AC3E}">
        <p14:creationId xmlns:p14="http://schemas.microsoft.com/office/powerpoint/2010/main" val="180678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Fokussierung auf den zweiten Schwerpunkt (im LP nicht angelegt für Schuleingangsphase).</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18</a:t>
            </a:fld>
            <a:endParaRPr lang="de-DE" altLang="x-none"/>
          </a:p>
        </p:txBody>
      </p:sp>
    </p:spTree>
    <p:extLst>
      <p:ext uri="{BB962C8B-B14F-4D97-AF65-F5344CB8AC3E}">
        <p14:creationId xmlns:p14="http://schemas.microsoft.com/office/powerpoint/2010/main" val="297466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19</a:t>
            </a:fld>
            <a:endParaRPr lang="de-DE" altLang="de-DE" sz="1300"/>
          </a:p>
        </p:txBody>
      </p:sp>
    </p:spTree>
    <p:extLst>
      <p:ext uri="{BB962C8B-B14F-4D97-AF65-F5344CB8AC3E}">
        <p14:creationId xmlns:p14="http://schemas.microsoft.com/office/powerpoint/2010/main" val="362973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20</a:t>
            </a:fld>
            <a:endParaRPr lang="de-DE" altLang="de-DE" sz="1300"/>
          </a:p>
        </p:txBody>
      </p:sp>
    </p:spTree>
    <p:extLst>
      <p:ext uri="{BB962C8B-B14F-4D97-AF65-F5344CB8AC3E}">
        <p14:creationId xmlns:p14="http://schemas.microsoft.com/office/powerpoint/2010/main" val="25795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E4A060-83BC-FE41-8858-DD024E613A13}" type="slidenum">
              <a:rPr kumimoji="0" lang="de-DE" altLang="x-non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x-non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1432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altLang="de-DE" dirty="0">
                <a:ea typeface="ＭＳ Ｐゴシック" charset="-128"/>
              </a:rPr>
              <a:t>Mögliche Beispiele.</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21</a:t>
            </a:fld>
            <a:endParaRPr lang="de-DE" altLang="de-DE" sz="1300"/>
          </a:p>
        </p:txBody>
      </p:sp>
    </p:spTree>
    <p:extLst>
      <p:ext uri="{BB962C8B-B14F-4D97-AF65-F5344CB8AC3E}">
        <p14:creationId xmlns:p14="http://schemas.microsoft.com/office/powerpoint/2010/main" val="93072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Ziel: Groben Überblick verschaffen. Darauf wird später noch eingegangen bzgl. möglicher Verbesserungen!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22</a:t>
            </a:fld>
            <a:endParaRPr lang="de-DE" altLang="de-DE"/>
          </a:p>
        </p:txBody>
      </p:sp>
    </p:spTree>
    <p:extLst>
      <p:ext uri="{BB962C8B-B14F-4D97-AF65-F5344CB8AC3E}">
        <p14:creationId xmlns:p14="http://schemas.microsoft.com/office/powerpoint/2010/main" val="252122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23</a:t>
            </a:fld>
            <a:endParaRPr lang="de-DE" altLang="x-none"/>
          </a:p>
        </p:txBody>
      </p:sp>
    </p:spTree>
    <p:extLst>
      <p:ext uri="{BB962C8B-B14F-4D97-AF65-F5344CB8AC3E}">
        <p14:creationId xmlns:p14="http://schemas.microsoft.com/office/powerpoint/2010/main" val="338489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24</a:t>
            </a:fld>
            <a:endParaRPr lang="de-DE" altLang="de-DE" sz="1300"/>
          </a:p>
        </p:txBody>
      </p:sp>
    </p:spTree>
    <p:extLst>
      <p:ext uri="{BB962C8B-B14F-4D97-AF65-F5344CB8AC3E}">
        <p14:creationId xmlns:p14="http://schemas.microsoft.com/office/powerpoint/2010/main" val="2776942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altLang="de-DE" dirty="0">
                <a:ea typeface="ＭＳ Ｐゴシック" charset="-128"/>
              </a:rPr>
              <a:t>Hier und auf der folgenden Folie wird eine Vielzahl von Darstellungen und Wegen aufgezeigt.</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25</a:t>
            </a:fld>
            <a:endParaRPr lang="de-DE" altLang="de-DE" sz="1300"/>
          </a:p>
        </p:txBody>
      </p:sp>
    </p:spTree>
    <p:extLst>
      <p:ext uri="{BB962C8B-B14F-4D97-AF65-F5344CB8AC3E}">
        <p14:creationId xmlns:p14="http://schemas.microsoft.com/office/powerpoint/2010/main" val="2551259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26</a:t>
            </a:fld>
            <a:endParaRPr lang="de-DE" altLang="de-DE" sz="1300"/>
          </a:p>
        </p:txBody>
      </p:sp>
    </p:spTree>
    <p:extLst>
      <p:ext uri="{BB962C8B-B14F-4D97-AF65-F5344CB8AC3E}">
        <p14:creationId xmlns:p14="http://schemas.microsoft.com/office/powerpoint/2010/main" val="319490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27</a:t>
            </a:fld>
            <a:endParaRPr lang="de-DE" altLang="de-DE" sz="1300"/>
          </a:p>
        </p:txBody>
      </p:sp>
    </p:spTree>
    <p:extLst>
      <p:ext uri="{BB962C8B-B14F-4D97-AF65-F5344CB8AC3E}">
        <p14:creationId xmlns:p14="http://schemas.microsoft.com/office/powerpoint/2010/main" val="3833858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Viele Beispiele finden sich unter </a:t>
            </a:r>
            <a:r>
              <a:rPr lang="de-DE" sz="1200" dirty="0"/>
              <a:t>https://</a:t>
            </a:r>
            <a:r>
              <a:rPr lang="de-DE" sz="1200" dirty="0" err="1"/>
              <a:t>primakom.dzlm.de</a:t>
            </a:r>
            <a:r>
              <a:rPr lang="de-DE" sz="1200" dirty="0"/>
              <a:t>/452</a:t>
            </a:r>
            <a:r>
              <a:rPr lang="de-DE" sz="1200" dirty="0">
                <a:ea typeface="ＭＳ Ｐゴシック" charset="-128"/>
              </a:rPr>
              <a:t>.</a:t>
            </a:r>
            <a:endParaRPr lang="de-DE" sz="1200" dirty="0"/>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28</a:t>
            </a:fld>
            <a:endParaRPr lang="de-DE" altLang="de-DE" sz="1300"/>
          </a:p>
        </p:txBody>
      </p:sp>
    </p:spTree>
    <p:extLst>
      <p:ext uri="{BB962C8B-B14F-4D97-AF65-F5344CB8AC3E}">
        <p14:creationId xmlns:p14="http://schemas.microsoft.com/office/powerpoint/2010/main" val="2044863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29</a:t>
            </a:fld>
            <a:endParaRPr lang="de-DE" altLang="de-DE" sz="1300"/>
          </a:p>
        </p:txBody>
      </p:sp>
    </p:spTree>
    <p:extLst>
      <p:ext uri="{BB962C8B-B14F-4D97-AF65-F5344CB8AC3E}">
        <p14:creationId xmlns:p14="http://schemas.microsoft.com/office/powerpoint/2010/main" val="2812613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30</a:t>
            </a:fld>
            <a:endParaRPr lang="de-DE" altLang="de-DE" sz="1300"/>
          </a:p>
        </p:txBody>
      </p:sp>
    </p:spTree>
    <p:extLst>
      <p:ext uri="{BB962C8B-B14F-4D97-AF65-F5344CB8AC3E}">
        <p14:creationId xmlns:p14="http://schemas.microsoft.com/office/powerpoint/2010/main" val="41079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3</a:t>
            </a:fld>
            <a:endParaRPr lang="de-DE" altLang="x-none"/>
          </a:p>
        </p:txBody>
      </p:sp>
    </p:spTree>
    <p:extLst>
      <p:ext uri="{BB962C8B-B14F-4D97-AF65-F5344CB8AC3E}">
        <p14:creationId xmlns:p14="http://schemas.microsoft.com/office/powerpoint/2010/main" val="1508881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31</a:t>
            </a:fld>
            <a:endParaRPr lang="de-DE" altLang="de-DE" sz="1300"/>
          </a:p>
        </p:txBody>
      </p:sp>
    </p:spTree>
    <p:extLst>
      <p:ext uri="{BB962C8B-B14F-4D97-AF65-F5344CB8AC3E}">
        <p14:creationId xmlns:p14="http://schemas.microsoft.com/office/powerpoint/2010/main" val="1474381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32</a:t>
            </a:fld>
            <a:endParaRPr lang="de-DE" altLang="de-D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33</a:t>
            </a:fld>
            <a:endParaRPr lang="de-DE" altLang="de-DE" sz="1300"/>
          </a:p>
        </p:txBody>
      </p:sp>
    </p:spTree>
    <p:extLst>
      <p:ext uri="{BB962C8B-B14F-4D97-AF65-F5344CB8AC3E}">
        <p14:creationId xmlns:p14="http://schemas.microsoft.com/office/powerpoint/2010/main" val="187808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indent="-171450">
              <a:buFontTx/>
              <a:buChar char="-"/>
            </a:pPr>
            <a:r>
              <a:rPr lang="de-DE" dirty="0"/>
              <a:t>Um die Augensummen 2 und 12 zu erreichen, gibt es jeweils nur einen günstigen Fall (1+1 bzw. 6+6)</a:t>
            </a:r>
          </a:p>
          <a:p>
            <a:pPr marL="171450" indent="-171450">
              <a:buFontTx/>
              <a:buChar char="-"/>
            </a:pPr>
            <a:r>
              <a:rPr lang="de-DE" dirty="0"/>
              <a:t>Bei den Summen 3 und 11 sind es jeweils zwei günstige Fälle (1+2 und 2+1 bzw. 5+6 und 6+5)</a:t>
            </a:r>
          </a:p>
          <a:p>
            <a:pPr marL="171450" indent="-171450">
              <a:buFontTx/>
              <a:buChar char="-"/>
            </a:pPr>
            <a:r>
              <a:rPr lang="de-DE" dirty="0"/>
              <a:t>Analog jeweils drei günstige Fälle bei 4 und 10</a:t>
            </a:r>
          </a:p>
          <a:p>
            <a:pPr marL="171450" indent="-171450">
              <a:buFontTx/>
              <a:buChar char="-"/>
            </a:pPr>
            <a:r>
              <a:rPr lang="de-DE" dirty="0"/>
              <a:t>vier günstige Fälle bei 5 und 9</a:t>
            </a:r>
          </a:p>
          <a:p>
            <a:pPr marL="171450" indent="-171450">
              <a:buFontTx/>
              <a:buChar char="-"/>
            </a:pPr>
            <a:r>
              <a:rPr lang="de-DE" dirty="0"/>
              <a:t>fünf günstige Fälle bei 6 und 8</a:t>
            </a:r>
          </a:p>
          <a:p>
            <a:pPr marL="171450" indent="-171450">
              <a:buFontTx/>
              <a:buChar char="-"/>
            </a:pPr>
            <a:r>
              <a:rPr lang="de-DE" dirty="0"/>
              <a:t>sechs günstige Fälle bei der Augensumme 7</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34</a:t>
            </a:fld>
            <a:endParaRPr lang="de-DE" altLang="de-DE" sz="1300"/>
          </a:p>
        </p:txBody>
      </p:sp>
    </p:spTree>
    <p:extLst>
      <p:ext uri="{BB962C8B-B14F-4D97-AF65-F5344CB8AC3E}">
        <p14:creationId xmlns:p14="http://schemas.microsoft.com/office/powerpoint/2010/main" val="1522568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dirty="0"/>
              <a:t>Die Augensumme 1 ist beim Würfeln mit zwei Würfeln nicht erreichbar, somit ist deren Wahrscheinlichkeit 0/36, also unmöglich.</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35</a:t>
            </a:fld>
            <a:endParaRPr lang="de-DE" altLang="de-DE" sz="1300"/>
          </a:p>
        </p:txBody>
      </p:sp>
    </p:spTree>
    <p:extLst>
      <p:ext uri="{BB962C8B-B14F-4D97-AF65-F5344CB8AC3E}">
        <p14:creationId xmlns:p14="http://schemas.microsoft.com/office/powerpoint/2010/main" val="785153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36</a:t>
            </a:fld>
            <a:endParaRPr lang="de-DE" altLang="de-DE" sz="1300"/>
          </a:p>
        </p:txBody>
      </p:sp>
    </p:spTree>
    <p:extLst>
      <p:ext uri="{BB962C8B-B14F-4D97-AF65-F5344CB8AC3E}">
        <p14:creationId xmlns:p14="http://schemas.microsoft.com/office/powerpoint/2010/main" val="2501625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37</a:t>
            </a:fld>
            <a:endParaRPr lang="de-DE" altLang="x-none"/>
          </a:p>
        </p:txBody>
      </p:sp>
    </p:spTree>
    <p:extLst>
      <p:ext uri="{BB962C8B-B14F-4D97-AF65-F5344CB8AC3E}">
        <p14:creationId xmlns:p14="http://schemas.microsoft.com/office/powerpoint/2010/main" val="30639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Zudem: Entwicklung des Wahrscheinlichkeitsbegriffs benötigt Zeit! (Eichler 2010)</a:t>
            </a:r>
          </a:p>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38</a:t>
            </a:fld>
            <a:endParaRPr lang="de-DE" altLang="x-none"/>
          </a:p>
        </p:txBody>
      </p:sp>
    </p:spTree>
    <p:extLst>
      <p:ext uri="{BB962C8B-B14F-4D97-AF65-F5344CB8AC3E}">
        <p14:creationId xmlns:p14="http://schemas.microsoft.com/office/powerpoint/2010/main" val="3807962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39</a:t>
            </a:fld>
            <a:endParaRPr lang="de-DE" altLang="de-DE" sz="1300"/>
          </a:p>
        </p:txBody>
      </p:sp>
    </p:spTree>
    <p:extLst>
      <p:ext uri="{BB962C8B-B14F-4D97-AF65-F5344CB8AC3E}">
        <p14:creationId xmlns:p14="http://schemas.microsoft.com/office/powerpoint/2010/main" val="2566225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40</a:t>
            </a:fld>
            <a:endParaRPr lang="de-DE" altLang="de-DE" sz="1300"/>
          </a:p>
        </p:txBody>
      </p:sp>
    </p:spTree>
    <p:extLst>
      <p:ext uri="{BB962C8B-B14F-4D97-AF65-F5344CB8AC3E}">
        <p14:creationId xmlns:p14="http://schemas.microsoft.com/office/powerpoint/2010/main" val="362487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5</a:t>
            </a:fld>
            <a:endParaRPr lang="de-DE" altLang="x-none"/>
          </a:p>
        </p:txBody>
      </p:sp>
    </p:spTree>
    <p:extLst>
      <p:ext uri="{BB962C8B-B14F-4D97-AF65-F5344CB8AC3E}">
        <p14:creationId xmlns:p14="http://schemas.microsoft.com/office/powerpoint/2010/main" val="695183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charset="-128"/>
            </a:endParaRP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41</a:t>
            </a:fld>
            <a:endParaRPr lang="de-DE" altLang="de-DE"/>
          </a:p>
        </p:txBody>
      </p:sp>
    </p:spTree>
    <p:extLst>
      <p:ext uri="{BB962C8B-B14F-4D97-AF65-F5344CB8AC3E}">
        <p14:creationId xmlns:p14="http://schemas.microsoft.com/office/powerpoint/2010/main" val="1123105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charset="-128"/>
            </a:endParaRP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42</a:t>
            </a:fld>
            <a:endParaRPr lang="de-DE" altLang="de-DE"/>
          </a:p>
        </p:txBody>
      </p:sp>
    </p:spTree>
    <p:extLst>
      <p:ext uri="{BB962C8B-B14F-4D97-AF65-F5344CB8AC3E}">
        <p14:creationId xmlns:p14="http://schemas.microsoft.com/office/powerpoint/2010/main" val="2751557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Mögliche Darstellungen der Lösung. Lediglich zwei ungerade Ergebnisse (grün).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43</a:t>
            </a:fld>
            <a:endParaRPr lang="de-DE" altLang="de-DE"/>
          </a:p>
        </p:txBody>
      </p:sp>
    </p:spTree>
    <p:extLst>
      <p:ext uri="{BB962C8B-B14F-4D97-AF65-F5344CB8AC3E}">
        <p14:creationId xmlns:p14="http://schemas.microsoft.com/office/powerpoint/2010/main" val="1780682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44</a:t>
            </a:fld>
            <a:endParaRPr lang="de-DE" altLang="de-DE" sz="1300"/>
          </a:p>
        </p:txBody>
      </p:sp>
    </p:spTree>
    <p:extLst>
      <p:ext uri="{BB962C8B-B14F-4D97-AF65-F5344CB8AC3E}">
        <p14:creationId xmlns:p14="http://schemas.microsoft.com/office/powerpoint/2010/main" val="3494266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45</a:t>
            </a:fld>
            <a:endParaRPr lang="de-DE" altLang="de-DE" sz="1300"/>
          </a:p>
        </p:txBody>
      </p:sp>
    </p:spTree>
    <p:extLst>
      <p:ext uri="{BB962C8B-B14F-4D97-AF65-F5344CB8AC3E}">
        <p14:creationId xmlns:p14="http://schemas.microsoft.com/office/powerpoint/2010/main" val="1536694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46</a:t>
            </a:fld>
            <a:endParaRPr lang="de-DE" altLang="de-DE" sz="1300"/>
          </a:p>
        </p:txBody>
      </p:sp>
    </p:spTree>
    <p:extLst>
      <p:ext uri="{BB962C8B-B14F-4D97-AF65-F5344CB8AC3E}">
        <p14:creationId xmlns:p14="http://schemas.microsoft.com/office/powerpoint/2010/main" val="1333594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47</a:t>
            </a:fld>
            <a:endParaRPr lang="de-DE" altLang="de-DE" sz="1300"/>
          </a:p>
        </p:txBody>
      </p:sp>
    </p:spTree>
    <p:extLst>
      <p:ext uri="{BB962C8B-B14F-4D97-AF65-F5344CB8AC3E}">
        <p14:creationId xmlns:p14="http://schemas.microsoft.com/office/powerpoint/2010/main" val="2005854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48</a:t>
            </a:fld>
            <a:endParaRPr lang="de-DE" altLang="de-DE" sz="1300"/>
          </a:p>
        </p:txBody>
      </p:sp>
    </p:spTree>
    <p:extLst>
      <p:ext uri="{BB962C8B-B14F-4D97-AF65-F5344CB8AC3E}">
        <p14:creationId xmlns:p14="http://schemas.microsoft.com/office/powerpoint/2010/main" val="651418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49</a:t>
            </a:fld>
            <a:endParaRPr lang="de-DE" altLang="de-DE" sz="1300"/>
          </a:p>
        </p:txBody>
      </p:sp>
    </p:spTree>
    <p:extLst>
      <p:ext uri="{BB962C8B-B14F-4D97-AF65-F5344CB8AC3E}">
        <p14:creationId xmlns:p14="http://schemas.microsoft.com/office/powerpoint/2010/main" val="2840239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50</a:t>
            </a:fld>
            <a:endParaRPr lang="de-DE" altLang="de-DE" sz="1300"/>
          </a:p>
        </p:txBody>
      </p:sp>
    </p:spTree>
    <p:extLst>
      <p:ext uri="{BB962C8B-B14F-4D97-AF65-F5344CB8AC3E}">
        <p14:creationId xmlns:p14="http://schemas.microsoft.com/office/powerpoint/2010/main" val="182020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einer Abfrage der Ansichten der Teilnehmenden. Die Karteikarten können nach Überkategorien geordnet werden.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6</a:t>
            </a:fld>
            <a:endParaRPr lang="de-DE" altLang="de-DE"/>
          </a:p>
        </p:txBody>
      </p:sp>
    </p:spTree>
    <p:extLst>
      <p:ext uri="{BB962C8B-B14F-4D97-AF65-F5344CB8AC3E}">
        <p14:creationId xmlns:p14="http://schemas.microsoft.com/office/powerpoint/2010/main" val="3541737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51</a:t>
            </a:fld>
            <a:endParaRPr lang="de-DE" altLang="de-DE"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52</a:t>
            </a:fld>
            <a:endParaRPr lang="de-DE" altLang="de-DE" sz="1300"/>
          </a:p>
        </p:txBody>
      </p:sp>
    </p:spTree>
    <p:extLst>
      <p:ext uri="{BB962C8B-B14F-4D97-AF65-F5344CB8AC3E}">
        <p14:creationId xmlns:p14="http://schemas.microsoft.com/office/powerpoint/2010/main" val="416326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9E4A060-83BC-FE41-8858-DD024E613A13}" type="slidenum">
              <a:rPr lang="de-DE" altLang="x-none" smtClean="0"/>
              <a:pPr>
                <a:defRPr/>
              </a:pPr>
              <a:t>53</a:t>
            </a:fld>
            <a:endParaRPr lang="de-DE" altLang="x-none"/>
          </a:p>
        </p:txBody>
      </p:sp>
    </p:spTree>
    <p:extLst>
      <p:ext uri="{BB962C8B-B14F-4D97-AF65-F5344CB8AC3E}">
        <p14:creationId xmlns:p14="http://schemas.microsoft.com/office/powerpoint/2010/main" val="1522739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54</a:t>
            </a:fld>
            <a:endParaRPr lang="de-DE" altLang="x-none"/>
          </a:p>
        </p:txBody>
      </p:sp>
    </p:spTree>
    <p:extLst>
      <p:ext uri="{BB962C8B-B14F-4D97-AF65-F5344CB8AC3E}">
        <p14:creationId xmlns:p14="http://schemas.microsoft.com/office/powerpoint/2010/main" val="953795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55</a:t>
            </a:fld>
            <a:endParaRPr lang="de-DE" altLang="x-none"/>
          </a:p>
        </p:txBody>
      </p:sp>
    </p:spTree>
    <p:extLst>
      <p:ext uri="{BB962C8B-B14F-4D97-AF65-F5344CB8AC3E}">
        <p14:creationId xmlns:p14="http://schemas.microsoft.com/office/powerpoint/2010/main" val="2550416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56</a:t>
            </a:fld>
            <a:endParaRPr lang="de-DE" altLang="x-none"/>
          </a:p>
        </p:txBody>
      </p:sp>
    </p:spTree>
    <p:extLst>
      <p:ext uri="{BB962C8B-B14F-4D97-AF65-F5344CB8AC3E}">
        <p14:creationId xmlns:p14="http://schemas.microsoft.com/office/powerpoint/2010/main" val="1065482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57</a:t>
            </a:fld>
            <a:endParaRPr lang="de-DE" altLang="x-none"/>
          </a:p>
        </p:txBody>
      </p:sp>
    </p:spTree>
    <p:extLst>
      <p:ext uri="{BB962C8B-B14F-4D97-AF65-F5344CB8AC3E}">
        <p14:creationId xmlns:p14="http://schemas.microsoft.com/office/powerpoint/2010/main" val="67977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charset="-128"/>
            </a:endParaRP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58</a:t>
            </a:fld>
            <a:endParaRPr lang="de-DE" altLang="de-DE"/>
          </a:p>
        </p:txBody>
      </p:sp>
    </p:spTree>
    <p:extLst>
      <p:ext uri="{BB962C8B-B14F-4D97-AF65-F5344CB8AC3E}">
        <p14:creationId xmlns:p14="http://schemas.microsoft.com/office/powerpoint/2010/main" val="694217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dirty="0"/>
              <a:t>Diese und die folgenden Folien: Möglich zur Besprechung der Arbeitsergebnisse</a:t>
            </a:r>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59</a:t>
            </a:fld>
            <a:endParaRPr lang="de-DE" altLang="de-DE" sz="1300"/>
          </a:p>
        </p:txBody>
      </p:sp>
    </p:spTree>
    <p:extLst>
      <p:ext uri="{BB962C8B-B14F-4D97-AF65-F5344CB8AC3E}">
        <p14:creationId xmlns:p14="http://schemas.microsoft.com/office/powerpoint/2010/main" val="3966919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60</a:t>
            </a:fld>
            <a:endParaRPr lang="de-DE" altLang="de-DE" sz="1300"/>
          </a:p>
        </p:txBody>
      </p:sp>
    </p:spTree>
    <p:extLst>
      <p:ext uri="{BB962C8B-B14F-4D97-AF65-F5344CB8AC3E}">
        <p14:creationId xmlns:p14="http://schemas.microsoft.com/office/powerpoint/2010/main" val="254941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7</a:t>
            </a:fld>
            <a:endParaRPr lang="de-DE" altLang="x-none"/>
          </a:p>
        </p:txBody>
      </p:sp>
    </p:spTree>
    <p:extLst>
      <p:ext uri="{BB962C8B-B14F-4D97-AF65-F5344CB8AC3E}">
        <p14:creationId xmlns:p14="http://schemas.microsoft.com/office/powerpoint/2010/main" val="2404573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61</a:t>
            </a:fld>
            <a:endParaRPr lang="de-DE" altLang="de-DE" sz="1300"/>
          </a:p>
        </p:txBody>
      </p:sp>
    </p:spTree>
    <p:extLst>
      <p:ext uri="{BB962C8B-B14F-4D97-AF65-F5344CB8AC3E}">
        <p14:creationId xmlns:p14="http://schemas.microsoft.com/office/powerpoint/2010/main" val="2761868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62</a:t>
            </a:fld>
            <a:endParaRPr lang="de-DE" altLang="de-DE" sz="1300"/>
          </a:p>
        </p:txBody>
      </p:sp>
    </p:spTree>
    <p:extLst>
      <p:ext uri="{BB962C8B-B14F-4D97-AF65-F5344CB8AC3E}">
        <p14:creationId xmlns:p14="http://schemas.microsoft.com/office/powerpoint/2010/main" val="1691448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63</a:t>
            </a:fld>
            <a:endParaRPr lang="de-DE" altLang="de-DE" sz="1300"/>
          </a:p>
        </p:txBody>
      </p:sp>
    </p:spTree>
    <p:extLst>
      <p:ext uri="{BB962C8B-B14F-4D97-AF65-F5344CB8AC3E}">
        <p14:creationId xmlns:p14="http://schemas.microsoft.com/office/powerpoint/2010/main" val="446828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Ziel: Aufgaben adaptieren, zu guten Aufgaben umwandeln, kritischer/reflektierter Umgang mit Aufgaben aus dem Mathelehrwerk</a:t>
            </a:r>
          </a:p>
          <a:p>
            <a:r>
              <a:rPr lang="de-DE" altLang="de-DE" dirty="0">
                <a:ea typeface="ＭＳ Ｐゴシック" charset="-128"/>
              </a:rPr>
              <a:t>Für diese Aktivität gibt es ein mögliches Arbeitsblatt.</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64</a:t>
            </a:fld>
            <a:endParaRPr lang="de-DE" altLang="de-DE"/>
          </a:p>
        </p:txBody>
      </p:sp>
    </p:spTree>
    <p:extLst>
      <p:ext uri="{BB962C8B-B14F-4D97-AF65-F5344CB8AC3E}">
        <p14:creationId xmlns:p14="http://schemas.microsoft.com/office/powerpoint/2010/main" val="389048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Einschätzungen resultieren häufig aus informellen Erfahrungen</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8</a:t>
            </a:fld>
            <a:endParaRPr lang="de-DE" altLang="x-none"/>
          </a:p>
        </p:txBody>
      </p:sp>
    </p:spTree>
    <p:extLst>
      <p:ext uri="{BB962C8B-B14F-4D97-AF65-F5344CB8AC3E}">
        <p14:creationId xmlns:p14="http://schemas.microsoft.com/office/powerpoint/2010/main" val="151790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Fehlvorstellungen erschweren den Zugang zu stochastischen Vorgehensweisen (Prediger 2005)</a:t>
            </a:r>
          </a:p>
          <a:p>
            <a:pPr marL="171450" indent="-171450">
              <a:buFontTx/>
              <a:buChar char="-"/>
            </a:pPr>
            <a:r>
              <a:rPr lang="de-DE" dirty="0"/>
              <a:t>Auch Erwachsene sind davon betroffen</a:t>
            </a:r>
          </a:p>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9</a:t>
            </a:fld>
            <a:endParaRPr lang="de-DE" altLang="x-none"/>
          </a:p>
        </p:txBody>
      </p:sp>
    </p:spTree>
    <p:extLst>
      <p:ext uri="{BB962C8B-B14F-4D97-AF65-F5344CB8AC3E}">
        <p14:creationId xmlns:p14="http://schemas.microsoft.com/office/powerpoint/2010/main" val="83801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10</a:t>
            </a:fld>
            <a:endParaRPr lang="de-DE" altLang="x-none"/>
          </a:p>
        </p:txBody>
      </p:sp>
    </p:spTree>
    <p:extLst>
      <p:ext uri="{BB962C8B-B14F-4D97-AF65-F5344CB8AC3E}">
        <p14:creationId xmlns:p14="http://schemas.microsoft.com/office/powerpoint/2010/main" val="3313432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43811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pic>
        <p:nvPicPr>
          <p:cNvPr id="10" name="Bild 3">
            <a:extLst>
              <a:ext uri="{FF2B5EF4-FFF2-40B4-BE49-F238E27FC236}">
                <a16:creationId xmlns:a16="http://schemas.microsoft.com/office/drawing/2014/main" id="{AAD0F5E3-5BAF-D54E-9E09-FD4535084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a:extLst>
              <a:ext uri="{FF2B5EF4-FFF2-40B4-BE49-F238E27FC236}">
                <a16:creationId xmlns:a16="http://schemas.microsoft.com/office/drawing/2014/main" id="{DFBF1CE9-3071-6C45-BFAD-FE5D18BF31E7}"/>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spTree>
    <p:extLst>
      <p:ext uri="{BB962C8B-B14F-4D97-AF65-F5344CB8AC3E}">
        <p14:creationId xmlns:p14="http://schemas.microsoft.com/office/powerpoint/2010/main" val="1114878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feld 2">
            <a:extLst>
              <a:ext uri="{FF2B5EF4-FFF2-40B4-BE49-F238E27FC236}">
                <a16:creationId xmlns:a16="http://schemas.microsoft.com/office/drawing/2014/main" id="{3B46C8CB-1C7C-0C40-86E4-CF453945B5A1}"/>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pic>
        <p:nvPicPr>
          <p:cNvPr id="5" name="Bild 3">
            <a:extLst>
              <a:ext uri="{FF2B5EF4-FFF2-40B4-BE49-F238E27FC236}">
                <a16:creationId xmlns:a16="http://schemas.microsoft.com/office/drawing/2014/main" id="{7F656822-BEE5-ED42-97BF-C4C8161A0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4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604039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pic>
        <p:nvPicPr>
          <p:cNvPr id="10" name="Bild 3">
            <a:extLst>
              <a:ext uri="{FF2B5EF4-FFF2-40B4-BE49-F238E27FC236}">
                <a16:creationId xmlns:a16="http://schemas.microsoft.com/office/drawing/2014/main" id="{AAD0F5E3-5BAF-D54E-9E09-FD4535084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a:extLst>
              <a:ext uri="{FF2B5EF4-FFF2-40B4-BE49-F238E27FC236}">
                <a16:creationId xmlns:a16="http://schemas.microsoft.com/office/drawing/2014/main" id="{DFBF1CE9-3071-6C45-BFAD-FE5D18BF31E7}"/>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spTree>
    <p:extLst>
      <p:ext uri="{BB962C8B-B14F-4D97-AF65-F5344CB8AC3E}">
        <p14:creationId xmlns:p14="http://schemas.microsoft.com/office/powerpoint/2010/main" val="1663310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63495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0" r:id="rId1"/>
    <p:sldLayoutId id="2147484311" r:id="rId2"/>
    <p:sldLayoutId id="2147484309"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96925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pikas.dzlm.d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0.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pikas.dzlm.de/375"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144908" y="5254133"/>
            <a:ext cx="8891588" cy="983179"/>
          </a:xfrm>
          <a:prstGeom prst="rect">
            <a:avLst/>
          </a:prstGeom>
        </p:spPr>
        <p:txBody>
          <a:bodyPr/>
          <a:lstStyle/>
          <a:p>
            <a:pPr algn="ctr">
              <a:spcBef>
                <a:spcPct val="20000"/>
              </a:spcBef>
              <a:defRPr/>
            </a:pPr>
            <a:r>
              <a:rPr lang="de-DE" altLang="de-DE" sz="2400" b="1" kern="0" dirty="0">
                <a:ea typeface="ＭＳ Ｐゴシック" pitchFamily="34" charset="-128"/>
              </a:rPr>
              <a:t>Modul 1.6: </a:t>
            </a:r>
            <a:r>
              <a:rPr lang="de-DE" altLang="de-DE" sz="2400" b="1" kern="0" dirty="0">
                <a:latin typeface="+mn-lt"/>
                <a:ea typeface="ＭＳ Ｐゴシック" pitchFamily="34" charset="-128"/>
              </a:rPr>
              <a:t>Wahrscheinlichkeiten</a:t>
            </a:r>
            <a:endParaRPr lang="de-DE" sz="2400" kern="0" dirty="0">
              <a:latin typeface="+mn-lt"/>
              <a:ea typeface="ＭＳ Ｐゴシック" charset="0"/>
            </a:endParaRPr>
          </a:p>
        </p:txBody>
      </p:sp>
      <p:sp>
        <p:nvSpPr>
          <p:cNvPr id="6" name="Titel 1">
            <a:extLst>
              <a:ext uri="{FF2B5EF4-FFF2-40B4-BE49-F238E27FC236}">
                <a16:creationId xmlns:a16="http://schemas.microsoft.com/office/drawing/2014/main" id="{D182E823-8117-7E40-AC68-25AA76AD044D}"/>
              </a:ext>
            </a:extLst>
          </p:cNvPr>
          <p:cNvSpPr>
            <a:spLocks noGrp="1"/>
          </p:cNvSpPr>
          <p:nvPr>
            <p:ph type="ctrTitle"/>
          </p:nvPr>
        </p:nvSpPr>
        <p:spPr>
          <a:xfrm>
            <a:off x="914400" y="152400"/>
            <a:ext cx="7772400" cy="609600"/>
          </a:xfrm>
        </p:spPr>
        <p:txBody>
          <a:bodyPr/>
          <a:lstStyle/>
          <a:p>
            <a:r>
              <a:rPr lang="de-DE" altLang="de-DE" dirty="0">
                <a:solidFill>
                  <a:schemeClr val="tx1"/>
                </a:solidFill>
                <a:ea typeface="ＭＳ Ｐゴシック" charset="-128"/>
              </a:rPr>
              <a:t>Haus 1: Entdecken, Beschreiben, Begründen</a:t>
            </a:r>
          </a:p>
        </p:txBody>
      </p:sp>
      <p:pic>
        <p:nvPicPr>
          <p:cNvPr id="7" name="Bild 13">
            <a:extLst>
              <a:ext uri="{FF2B5EF4-FFF2-40B4-BE49-F238E27FC236}">
                <a16:creationId xmlns:a16="http://schemas.microsoft.com/office/drawing/2014/main" id="{ADDE0CCF-B28F-8D40-8FE6-E7AE9EC9C0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84368" y="908720"/>
            <a:ext cx="1091622" cy="393700"/>
          </a:xfrm>
          <a:prstGeom prst="rect">
            <a:avLst/>
          </a:prstGeom>
        </p:spPr>
      </p:pic>
      <p:pic>
        <p:nvPicPr>
          <p:cNvPr id="2" name="Grafik 1">
            <a:extLst>
              <a:ext uri="{FF2B5EF4-FFF2-40B4-BE49-F238E27FC236}">
                <a16:creationId xmlns:a16="http://schemas.microsoft.com/office/drawing/2014/main" id="{CE2E9148-4440-9946-B9E4-6542593BCA65}"/>
              </a:ext>
            </a:extLst>
          </p:cNvPr>
          <p:cNvPicPr>
            <a:picLocks noChangeAspect="1"/>
          </p:cNvPicPr>
          <p:nvPr/>
        </p:nvPicPr>
        <p:blipFill>
          <a:blip r:embed="rId4"/>
          <a:stretch>
            <a:fillRect/>
          </a:stretch>
        </p:blipFill>
        <p:spPr>
          <a:xfrm>
            <a:off x="2771800" y="1052736"/>
            <a:ext cx="3950033" cy="3933056"/>
          </a:xfrm>
          <a:prstGeom prst="rect">
            <a:avLst/>
          </a:prstGeom>
        </p:spPr>
      </p:pic>
      <p:sp>
        <p:nvSpPr>
          <p:cNvPr id="20" name="Textfeld 19">
            <a:extLst>
              <a:ext uri="{FF2B5EF4-FFF2-40B4-BE49-F238E27FC236}">
                <a16:creationId xmlns:a16="http://schemas.microsoft.com/office/drawing/2014/main" id="{686055E8-7E32-1849-8F83-829B1246C9CF}"/>
              </a:ext>
            </a:extLst>
          </p:cNvPr>
          <p:cNvSpPr txBox="1"/>
          <p:nvPr/>
        </p:nvSpPr>
        <p:spPr>
          <a:xfrm>
            <a:off x="6639683" y="4797152"/>
            <a:ext cx="4557053" cy="276999"/>
          </a:xfrm>
          <a:prstGeom prst="rect">
            <a:avLst/>
          </a:prstGeom>
          <a:noFill/>
        </p:spPr>
        <p:txBody>
          <a:bodyPr wrap="square" rtlCol="0">
            <a:spAutoFit/>
          </a:bodyPr>
          <a:lstStyle/>
          <a:p>
            <a:r>
              <a:rPr lang="de-DE" sz="1200" dirty="0"/>
              <a:t>(Selter &amp; </a:t>
            </a:r>
            <a:r>
              <a:rPr lang="de-DE" sz="1200" dirty="0" err="1"/>
              <a:t>Zannetin</a:t>
            </a:r>
            <a:r>
              <a:rPr lang="de-DE" sz="1200" dirty="0"/>
              <a:t> 2018, S. 163)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280E63B-F97E-4CC1-872B-6A15EF2A191C}"/>
              </a:ext>
            </a:extLst>
          </p:cNvPr>
          <p:cNvSpPr/>
          <p:nvPr/>
        </p:nvSpPr>
        <p:spPr>
          <a:xfrm>
            <a:off x="949072" y="5005625"/>
            <a:ext cx="7690048" cy="1015663"/>
          </a:xfrm>
          <a:prstGeom prst="rect">
            <a:avLst/>
          </a:prstGeom>
        </p:spPr>
        <p:txBody>
          <a:bodyPr wrap="square">
            <a:spAutoFit/>
          </a:bodyPr>
          <a:lstStyle/>
          <a:p>
            <a:r>
              <a:rPr lang="de-DE" sz="2000" dirty="0"/>
              <a:t>Was fällt dir auf, wenn du die Gesamtergebnisse vergleichst?</a:t>
            </a:r>
          </a:p>
          <a:p>
            <a:r>
              <a:rPr lang="de-DE" sz="2000" dirty="0"/>
              <a:t>Versuche deine  Entdeckungen zu erklären.</a:t>
            </a:r>
          </a:p>
          <a:p>
            <a:endParaRPr lang="de-DE" sz="2000" dirty="0"/>
          </a:p>
        </p:txBody>
      </p:sp>
      <p:pic>
        <p:nvPicPr>
          <p:cNvPr id="3" name="Grafik 2">
            <a:extLst>
              <a:ext uri="{FF2B5EF4-FFF2-40B4-BE49-F238E27FC236}">
                <a16:creationId xmlns:a16="http://schemas.microsoft.com/office/drawing/2014/main" id="{63A5DE11-EFC4-9C46-B3B4-26DBD12F071F}"/>
              </a:ext>
            </a:extLst>
          </p:cNvPr>
          <p:cNvPicPr>
            <a:picLocks noChangeAspect="1"/>
          </p:cNvPicPr>
          <p:nvPr/>
        </p:nvPicPr>
        <p:blipFill>
          <a:blip r:embed="rId3"/>
          <a:stretch>
            <a:fillRect/>
          </a:stretch>
        </p:blipFill>
        <p:spPr>
          <a:xfrm>
            <a:off x="1744873" y="1196752"/>
            <a:ext cx="5635439" cy="3815892"/>
          </a:xfrm>
          <a:prstGeom prst="rect">
            <a:avLst/>
          </a:prstGeom>
        </p:spPr>
      </p:pic>
      <p:sp>
        <p:nvSpPr>
          <p:cNvPr id="6" name="Rechteck 5">
            <a:extLst>
              <a:ext uri="{FF2B5EF4-FFF2-40B4-BE49-F238E27FC236}">
                <a16:creationId xmlns:a16="http://schemas.microsoft.com/office/drawing/2014/main" id="{556522EE-2BC2-7E44-A3C5-3139184EF8F0}"/>
              </a:ext>
            </a:extLst>
          </p:cNvPr>
          <p:cNvSpPr/>
          <p:nvPr/>
        </p:nvSpPr>
        <p:spPr>
          <a:xfrm>
            <a:off x="914400" y="1167135"/>
            <a:ext cx="7772400" cy="461665"/>
          </a:xfrm>
          <a:prstGeom prst="rect">
            <a:avLst/>
          </a:prstGeom>
        </p:spPr>
        <p:txBody>
          <a:bodyPr wrap="square">
            <a:spAutoFit/>
          </a:bodyPr>
          <a:lstStyle/>
          <a:p>
            <a:pPr marL="0" indent="0" algn="ctr">
              <a:buNone/>
            </a:pPr>
            <a:r>
              <a:rPr lang="de-DE" sz="2400" b="1" dirty="0"/>
              <a:t>Ein Beispiel</a:t>
            </a:r>
            <a:endParaRPr lang="de-DE" sz="2400" dirty="0"/>
          </a:p>
        </p:txBody>
      </p:sp>
      <p:sp>
        <p:nvSpPr>
          <p:cNvPr id="7" name="Rechteck 6">
            <a:extLst>
              <a:ext uri="{FF2B5EF4-FFF2-40B4-BE49-F238E27FC236}">
                <a16:creationId xmlns:a16="http://schemas.microsoft.com/office/drawing/2014/main" id="{B40438B1-A082-774E-B994-8D2F0F7470C2}"/>
              </a:ext>
            </a:extLst>
          </p:cNvPr>
          <p:cNvSpPr/>
          <p:nvPr/>
        </p:nvSpPr>
        <p:spPr>
          <a:xfrm>
            <a:off x="2175131" y="5877272"/>
            <a:ext cx="6944530" cy="400110"/>
          </a:xfrm>
          <a:prstGeom prst="rect">
            <a:avLst/>
          </a:prstGeom>
        </p:spPr>
        <p:txBody>
          <a:bodyPr wrap="none">
            <a:spAutoFit/>
          </a:bodyPr>
          <a:lstStyle/>
          <a:p>
            <a:r>
              <a:rPr lang="de-DE" sz="2000" dirty="0"/>
              <a:t>https://</a:t>
            </a:r>
            <a:r>
              <a:rPr lang="de-DE" sz="2000" dirty="0" err="1"/>
              <a:t>pikas.dzlm.de</a:t>
            </a:r>
            <a:r>
              <a:rPr lang="de-DE" sz="2000" dirty="0"/>
              <a:t>/149 und https://</a:t>
            </a:r>
            <a:r>
              <a:rPr lang="de-DE" sz="2000" dirty="0" err="1"/>
              <a:t>primakom.dzlm.de</a:t>
            </a:r>
            <a:r>
              <a:rPr lang="de-DE" sz="2000" dirty="0"/>
              <a:t>/383</a:t>
            </a:r>
          </a:p>
        </p:txBody>
      </p:sp>
      <p:sp>
        <p:nvSpPr>
          <p:cNvPr id="10" name="Titel 1">
            <a:extLst>
              <a:ext uri="{FF2B5EF4-FFF2-40B4-BE49-F238E27FC236}">
                <a16:creationId xmlns:a16="http://schemas.microsoft.com/office/drawing/2014/main" id="{04AF4F1F-021E-4F4E-B5F0-D479A77E23C0}"/>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11" name="Fußzeilenplatzhalter 4">
            <a:extLst>
              <a:ext uri="{FF2B5EF4-FFF2-40B4-BE49-F238E27FC236}">
                <a16:creationId xmlns:a16="http://schemas.microsoft.com/office/drawing/2014/main" id="{D576476C-94A8-054B-912F-D47BF6CB8834}"/>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10</a:t>
            </a:fld>
            <a:endParaRPr lang="de-DE" dirty="0"/>
          </a:p>
        </p:txBody>
      </p:sp>
    </p:spTree>
    <p:extLst>
      <p:ext uri="{BB962C8B-B14F-4D97-AF65-F5344CB8AC3E}">
        <p14:creationId xmlns:p14="http://schemas.microsoft.com/office/powerpoint/2010/main" val="22839927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B01C0A-0764-674D-A742-0FA65E26FA45}"/>
              </a:ext>
            </a:extLst>
          </p:cNvPr>
          <p:cNvPicPr>
            <a:picLocks noChangeAspect="1"/>
          </p:cNvPicPr>
          <p:nvPr/>
        </p:nvPicPr>
        <p:blipFill>
          <a:blip r:embed="rId3"/>
          <a:stretch>
            <a:fillRect/>
          </a:stretch>
        </p:blipFill>
        <p:spPr>
          <a:xfrm>
            <a:off x="5913000" y="980728"/>
            <a:ext cx="2987824" cy="2077925"/>
          </a:xfrm>
          <a:prstGeom prst="rect">
            <a:avLst/>
          </a:prstGeom>
          <a:effectLst>
            <a:outerShdw blurRad="63500" sx="102000" sy="102000" algn="ctr" rotWithShape="0">
              <a:prstClr val="black">
                <a:alpha val="40000"/>
              </a:prstClr>
            </a:outerShdw>
          </a:effectLst>
        </p:spPr>
      </p:pic>
      <p:pic>
        <p:nvPicPr>
          <p:cNvPr id="6" name="Grafik 5">
            <a:extLst>
              <a:ext uri="{FF2B5EF4-FFF2-40B4-BE49-F238E27FC236}">
                <a16:creationId xmlns:a16="http://schemas.microsoft.com/office/drawing/2014/main" id="{59585D7C-FAD5-A64B-99A0-B5096A334837}"/>
              </a:ext>
            </a:extLst>
          </p:cNvPr>
          <p:cNvPicPr>
            <a:picLocks noChangeAspect="1"/>
          </p:cNvPicPr>
          <p:nvPr/>
        </p:nvPicPr>
        <p:blipFill>
          <a:blip r:embed="rId4"/>
          <a:stretch>
            <a:fillRect/>
          </a:stretch>
        </p:blipFill>
        <p:spPr>
          <a:xfrm>
            <a:off x="0" y="980728"/>
            <a:ext cx="5680050" cy="2277598"/>
          </a:xfrm>
          <a:prstGeom prst="rect">
            <a:avLst/>
          </a:prstGeom>
        </p:spPr>
      </p:pic>
      <p:pic>
        <p:nvPicPr>
          <p:cNvPr id="7" name="Grafik 6">
            <a:extLst>
              <a:ext uri="{FF2B5EF4-FFF2-40B4-BE49-F238E27FC236}">
                <a16:creationId xmlns:a16="http://schemas.microsoft.com/office/drawing/2014/main" id="{17176B22-1994-1A4A-8CC8-B54B77FE4433}"/>
              </a:ext>
            </a:extLst>
          </p:cNvPr>
          <p:cNvPicPr>
            <a:picLocks noChangeAspect="1"/>
          </p:cNvPicPr>
          <p:nvPr/>
        </p:nvPicPr>
        <p:blipFill>
          <a:blip r:embed="rId5"/>
          <a:stretch>
            <a:fillRect/>
          </a:stretch>
        </p:blipFill>
        <p:spPr>
          <a:xfrm>
            <a:off x="0" y="3284984"/>
            <a:ext cx="5680050" cy="1746089"/>
          </a:xfrm>
          <a:prstGeom prst="rect">
            <a:avLst/>
          </a:prstGeom>
        </p:spPr>
      </p:pic>
      <p:pic>
        <p:nvPicPr>
          <p:cNvPr id="8" name="Grafik 7">
            <a:extLst>
              <a:ext uri="{FF2B5EF4-FFF2-40B4-BE49-F238E27FC236}">
                <a16:creationId xmlns:a16="http://schemas.microsoft.com/office/drawing/2014/main" id="{6848F36F-F10B-9E4B-8EBB-EC5EBADED2ED}"/>
              </a:ext>
            </a:extLst>
          </p:cNvPr>
          <p:cNvPicPr>
            <a:picLocks noChangeAspect="1"/>
          </p:cNvPicPr>
          <p:nvPr/>
        </p:nvPicPr>
        <p:blipFill>
          <a:blip r:embed="rId6"/>
          <a:stretch>
            <a:fillRect/>
          </a:stretch>
        </p:blipFill>
        <p:spPr>
          <a:xfrm>
            <a:off x="5736755" y="3302953"/>
            <a:ext cx="3340314" cy="2193850"/>
          </a:xfrm>
          <a:prstGeom prst="rect">
            <a:avLst/>
          </a:prstGeom>
        </p:spPr>
      </p:pic>
      <p:sp>
        <p:nvSpPr>
          <p:cNvPr id="10" name="Rechteck 9">
            <a:extLst>
              <a:ext uri="{FF2B5EF4-FFF2-40B4-BE49-F238E27FC236}">
                <a16:creationId xmlns:a16="http://schemas.microsoft.com/office/drawing/2014/main" id="{56CF71F5-7D23-A541-BA93-666959C0219C}"/>
              </a:ext>
            </a:extLst>
          </p:cNvPr>
          <p:cNvSpPr/>
          <p:nvPr/>
        </p:nvSpPr>
        <p:spPr>
          <a:xfrm>
            <a:off x="2175131" y="5877272"/>
            <a:ext cx="6944530" cy="400110"/>
          </a:xfrm>
          <a:prstGeom prst="rect">
            <a:avLst/>
          </a:prstGeom>
        </p:spPr>
        <p:txBody>
          <a:bodyPr wrap="none">
            <a:spAutoFit/>
          </a:bodyPr>
          <a:lstStyle/>
          <a:p>
            <a:r>
              <a:rPr lang="de-DE" sz="2000" dirty="0"/>
              <a:t>https://</a:t>
            </a:r>
            <a:r>
              <a:rPr lang="de-DE" sz="2000" dirty="0" err="1"/>
              <a:t>pikas.dzlm.de</a:t>
            </a:r>
            <a:r>
              <a:rPr lang="de-DE" sz="2000" dirty="0"/>
              <a:t>/149 und https://</a:t>
            </a:r>
            <a:r>
              <a:rPr lang="de-DE" sz="2000" dirty="0" err="1"/>
              <a:t>primakom.dzlm.de</a:t>
            </a:r>
            <a:r>
              <a:rPr lang="de-DE" sz="2000" dirty="0"/>
              <a:t>/383</a:t>
            </a:r>
          </a:p>
        </p:txBody>
      </p:sp>
      <p:sp>
        <p:nvSpPr>
          <p:cNvPr id="13" name="Titel 1">
            <a:extLst>
              <a:ext uri="{FF2B5EF4-FFF2-40B4-BE49-F238E27FC236}">
                <a16:creationId xmlns:a16="http://schemas.microsoft.com/office/drawing/2014/main" id="{A11CFD1B-D553-5845-B096-C5A0B6BDCDBB}"/>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14" name="Fußzeilenplatzhalter 4">
            <a:extLst>
              <a:ext uri="{FF2B5EF4-FFF2-40B4-BE49-F238E27FC236}">
                <a16:creationId xmlns:a16="http://schemas.microsoft.com/office/drawing/2014/main" id="{3162F922-278F-FA48-86EA-343BA4F6D24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11</a:t>
            </a:fld>
            <a:endParaRPr lang="de-DE" dirty="0"/>
          </a:p>
        </p:txBody>
      </p:sp>
    </p:spTree>
    <p:extLst>
      <p:ext uri="{BB962C8B-B14F-4D97-AF65-F5344CB8AC3E}">
        <p14:creationId xmlns:p14="http://schemas.microsoft.com/office/powerpoint/2010/main" val="30403648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ea typeface="ＭＳ Ｐゴシック" charset="-128"/>
              </a:rPr>
              <a:t>Gründe für Wahrscheinlichkeiten in der Grundschule</a:t>
            </a:r>
          </a:p>
          <a:p>
            <a:pPr marL="609600" indent="-609600">
              <a:buFont typeface="Arial" charset="0"/>
              <a:buAutoNum type="arabicPeriod"/>
            </a:pPr>
            <a:r>
              <a:rPr lang="de-DE" altLang="de-DE" sz="2400" dirty="0">
                <a:solidFill>
                  <a:srgbClr val="5EB511"/>
                </a:solidFill>
                <a:ea typeface="ＭＳ Ｐゴシック" charset="-128"/>
              </a:rPr>
              <a:t>Schwerpunkte des Bereichs Wahrscheinlichkeiten</a:t>
            </a:r>
          </a:p>
          <a:p>
            <a:pPr marL="609600" indent="-609600">
              <a:buFont typeface="Arial" charset="0"/>
              <a:buAutoNum type="arabicPeriod"/>
            </a:pPr>
            <a:r>
              <a:rPr lang="de-DE" altLang="de-DE" sz="2400" dirty="0">
                <a:ea typeface="ＭＳ Ｐゴシック" charset="-128"/>
              </a:rPr>
              <a:t>Sachanalyse zu Wahrscheinlichkeiten</a:t>
            </a:r>
          </a:p>
          <a:p>
            <a:pPr marL="609600" indent="-609600">
              <a:buFont typeface="Arial" charset="0"/>
              <a:buAutoNum type="arabicPeriod"/>
            </a:pPr>
            <a:r>
              <a:rPr lang="de-DE" altLang="de-DE" sz="2400" dirty="0">
                <a:ea typeface="ＭＳ Ｐゴシック" charset="-128"/>
              </a:rPr>
              <a:t>Beispiele zur unterrichtlichen Umsetzung</a:t>
            </a:r>
          </a:p>
          <a:p>
            <a:pPr marL="609600" indent="-609600">
              <a:buFont typeface="Arial" charset="0"/>
              <a:buAutoNum type="arabicPeriod"/>
            </a:pPr>
            <a:r>
              <a:rPr lang="de-DE" altLang="de-DE" sz="2400" dirty="0">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BBCB2B5F-B846-4442-9CBF-CFD255EA7604}"/>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12</a:t>
            </a:fld>
            <a:endParaRPr lang="de-DE" dirty="0"/>
          </a:p>
        </p:txBody>
      </p:sp>
    </p:spTree>
    <p:extLst>
      <p:ext uri="{BB962C8B-B14F-4D97-AF65-F5344CB8AC3E}">
        <p14:creationId xmlns:p14="http://schemas.microsoft.com/office/powerpoint/2010/main" val="40526595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eaLnBrk="1" hangingPunct="1">
              <a:lnSpc>
                <a:spcPct val="90000"/>
              </a:lnSpc>
              <a:defRPr/>
            </a:pPr>
            <a:r>
              <a:rPr lang="de-DE" sz="2200" b="1" dirty="0"/>
              <a:t>                 </a:t>
            </a:r>
            <a:endParaRPr lang="de-DE" sz="2200" dirty="0">
              <a:cs typeface="Times New Roman" charset="0"/>
            </a:endParaRPr>
          </a:p>
          <a:p>
            <a:pPr>
              <a:defRPr/>
            </a:pPr>
            <a:r>
              <a:rPr lang="de-DE" sz="2200" dirty="0"/>
              <a:t>Was umfasst der Bereich Wahrscheinlichkeiten in Ihrem Mathematikunterricht? </a:t>
            </a:r>
          </a:p>
          <a:p>
            <a:pPr marL="342900" indent="-342900">
              <a:buFont typeface="Arial" panose="020B0604020202020204" pitchFamily="34" charset="0"/>
              <a:buChar char="•"/>
              <a:defRPr/>
            </a:pPr>
            <a:r>
              <a:rPr lang="de-DE" sz="2200" dirty="0"/>
              <a:t>Was machen Sie in Ihrem Unterricht in diesem Bereich?</a:t>
            </a:r>
          </a:p>
          <a:p>
            <a:pPr marL="342900" indent="-342900">
              <a:buFont typeface="Arial" panose="020B0604020202020204" pitchFamily="34" charset="0"/>
              <a:buChar char="•"/>
              <a:defRPr/>
            </a:pPr>
            <a:r>
              <a:rPr lang="de-DE" sz="2200" dirty="0"/>
              <a:t>Was sollen die Schülerinnen und Schüler dabei lernen?</a:t>
            </a:r>
          </a:p>
          <a:p>
            <a:pPr>
              <a:defRPr/>
            </a:pPr>
            <a:endParaRPr lang="de-DE" sz="2200" dirty="0"/>
          </a:p>
          <a:p>
            <a:pPr>
              <a:defRPr/>
            </a:pPr>
            <a:r>
              <a:rPr lang="de-DE" sz="2200" dirty="0"/>
              <a:t>Schreiben Sie die wichtigsten Punkte einzeln auf Karteikarten. </a:t>
            </a: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2">
            <a:extLst>
              <a:ext uri="{FF2B5EF4-FFF2-40B4-BE49-F238E27FC236}">
                <a16:creationId xmlns:a16="http://schemas.microsoft.com/office/drawing/2014/main" id="{B420D54C-205C-3940-BC3B-E954FE9F7263}"/>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11" name="Fußzeilenplatzhalter 4">
            <a:extLst>
              <a:ext uri="{FF2B5EF4-FFF2-40B4-BE49-F238E27FC236}">
                <a16:creationId xmlns:a16="http://schemas.microsoft.com/office/drawing/2014/main" id="{14B5B3FF-4B3A-6047-9C25-507DB6E347A5}"/>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13</a:t>
            </a:fld>
            <a:endParaRPr lang="de-DE"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5B8FDF3-9B10-4134-9D17-EFB852FF673E}"/>
              </a:ext>
            </a:extLst>
          </p:cNvPr>
          <p:cNvSpPr>
            <a:spLocks noGrp="1"/>
          </p:cNvSpPr>
          <p:nvPr>
            <p:ph type="subTitle" idx="1"/>
          </p:nvPr>
        </p:nvSpPr>
        <p:spPr>
          <a:xfrm>
            <a:off x="927760" y="1052736"/>
            <a:ext cx="7772400" cy="4824536"/>
          </a:xfrm>
        </p:spPr>
        <p:txBody>
          <a:bodyPr/>
          <a:lstStyle/>
          <a:p>
            <a:pPr marL="342900" indent="-342900">
              <a:buFont typeface="Arial" panose="020B0604020202020204" pitchFamily="34" charset="0"/>
              <a:buChar char="•"/>
            </a:pPr>
            <a:r>
              <a:rPr lang="de-DE" sz="2400" dirty="0"/>
              <a:t>Kinder (müssen) lernen, „ihr subjektives Empfinden […] zunehmend in den Hintergrund“ zu stellen </a:t>
            </a:r>
            <a:r>
              <a:rPr lang="de-DE" sz="2000" dirty="0"/>
              <a:t>(</a:t>
            </a:r>
            <a:r>
              <a:rPr lang="de-DE" sz="2000" dirty="0" err="1"/>
              <a:t>Hasemann</a:t>
            </a:r>
            <a:r>
              <a:rPr lang="de-DE" sz="2000" dirty="0"/>
              <a:t> &amp; Mirwald 2008, S. 141)</a:t>
            </a:r>
            <a:endParaRPr lang="de-DE" sz="2400" dirty="0"/>
          </a:p>
          <a:p>
            <a:endParaRPr lang="de-DE" sz="2400" dirty="0"/>
          </a:p>
          <a:p>
            <a:pPr marL="342900" indent="-342900">
              <a:buFont typeface="Arial" panose="020B0604020202020204" pitchFamily="34" charset="0"/>
              <a:buChar char="•"/>
            </a:pPr>
            <a:r>
              <a:rPr lang="de-DE" sz="2400" dirty="0"/>
              <a:t>Schülerinnen und Schüler kommen zu der Einsicht, „dass der Zufall kalkulierbar ist und dass zufällige Ereignisse mit mathematischen Mitteln modelliert werden können“ </a:t>
            </a:r>
            <a:r>
              <a:rPr lang="de-DE" sz="2000" dirty="0"/>
              <a:t>(</a:t>
            </a:r>
            <a:r>
              <a:rPr lang="de-DE" sz="2000" dirty="0" err="1"/>
              <a:t>Hasemann</a:t>
            </a:r>
            <a:r>
              <a:rPr lang="de-DE" sz="2000" dirty="0"/>
              <a:t> &amp; Mirwald 2008, S. 141)</a:t>
            </a:r>
          </a:p>
          <a:p>
            <a:endParaRPr lang="de-DE" sz="2400" dirty="0"/>
          </a:p>
          <a:p>
            <a:pPr marL="342900" indent="-342900">
              <a:buFont typeface="Arial" panose="020B0604020202020204" pitchFamily="34" charset="0"/>
              <a:buChar char="•"/>
            </a:pPr>
            <a:r>
              <a:rPr lang="de-DE" sz="2400" dirty="0"/>
              <a:t>Reflektierter Umgang mit Wahrscheinlichkeiten im Schulkontext und auch im Alltag 					</a:t>
            </a:r>
            <a:endParaRPr lang="de-DE" dirty="0"/>
          </a:p>
        </p:txBody>
      </p:sp>
      <p:sp>
        <p:nvSpPr>
          <p:cNvPr id="7" name="Titel 2">
            <a:extLst>
              <a:ext uri="{FF2B5EF4-FFF2-40B4-BE49-F238E27FC236}">
                <a16:creationId xmlns:a16="http://schemas.microsoft.com/office/drawing/2014/main" id="{2BC7F8C7-8CE9-7540-8150-C070783739B7}"/>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8" name="Fußzeilenplatzhalter 4">
            <a:extLst>
              <a:ext uri="{FF2B5EF4-FFF2-40B4-BE49-F238E27FC236}">
                <a16:creationId xmlns:a16="http://schemas.microsoft.com/office/drawing/2014/main" id="{1EBDF6B0-8F2F-0540-B1DE-2D42B1B33396}"/>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14</a:t>
            </a:fld>
            <a:endParaRPr lang="de-DE" dirty="0"/>
          </a:p>
        </p:txBody>
      </p:sp>
    </p:spTree>
    <p:extLst>
      <p:ext uri="{BB962C8B-B14F-4D97-AF65-F5344CB8AC3E}">
        <p14:creationId xmlns:p14="http://schemas.microsoft.com/office/powerpoint/2010/main" val="5699218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E950A85-110D-5443-BE49-12E00CFD2316}"/>
              </a:ext>
            </a:extLst>
          </p:cNvPr>
          <p:cNvPicPr>
            <a:picLocks noChangeAspect="1"/>
          </p:cNvPicPr>
          <p:nvPr/>
        </p:nvPicPr>
        <p:blipFill>
          <a:blip r:embed="rId3"/>
          <a:stretch>
            <a:fillRect/>
          </a:stretch>
        </p:blipFill>
        <p:spPr>
          <a:xfrm>
            <a:off x="-3495" y="1196752"/>
            <a:ext cx="9144000" cy="2915216"/>
          </a:xfrm>
          <a:prstGeom prst="rect">
            <a:avLst/>
          </a:prstGeom>
        </p:spPr>
      </p:pic>
      <p:sp>
        <p:nvSpPr>
          <p:cNvPr id="5" name="Textfeld 4">
            <a:extLst>
              <a:ext uri="{FF2B5EF4-FFF2-40B4-BE49-F238E27FC236}">
                <a16:creationId xmlns:a16="http://schemas.microsoft.com/office/drawing/2014/main" id="{843383D2-31E6-364B-99E5-16942BE74213}"/>
              </a:ext>
            </a:extLst>
          </p:cNvPr>
          <p:cNvSpPr txBox="1"/>
          <p:nvPr/>
        </p:nvSpPr>
        <p:spPr>
          <a:xfrm>
            <a:off x="6084168" y="4077072"/>
            <a:ext cx="3041410" cy="400110"/>
          </a:xfrm>
          <a:prstGeom prst="rect">
            <a:avLst/>
          </a:prstGeom>
          <a:noFill/>
        </p:spPr>
        <p:txBody>
          <a:bodyPr wrap="none" rtlCol="0">
            <a:spAutoFit/>
          </a:bodyPr>
          <a:lstStyle/>
          <a:p>
            <a:r>
              <a:rPr lang="de-DE" sz="2000" dirty="0"/>
              <a:t>(MSW NRW 2008, S. 18)</a:t>
            </a:r>
          </a:p>
        </p:txBody>
      </p:sp>
      <p:sp>
        <p:nvSpPr>
          <p:cNvPr id="8" name="Titel 2">
            <a:extLst>
              <a:ext uri="{FF2B5EF4-FFF2-40B4-BE49-F238E27FC236}">
                <a16:creationId xmlns:a16="http://schemas.microsoft.com/office/drawing/2014/main" id="{1BA9C0F5-50B0-474A-B198-652463C3EA16}"/>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9" name="Fußzeilenplatzhalter 4">
            <a:extLst>
              <a:ext uri="{FF2B5EF4-FFF2-40B4-BE49-F238E27FC236}">
                <a16:creationId xmlns:a16="http://schemas.microsoft.com/office/drawing/2014/main" id="{D0AE2A67-0DE4-1149-8D53-9E255710664B}"/>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15</a:t>
            </a:fld>
            <a:endParaRPr lang="de-DE" dirty="0"/>
          </a:p>
        </p:txBody>
      </p:sp>
      <p:sp>
        <p:nvSpPr>
          <p:cNvPr id="10" name="Abgerundetes Rechteck 9">
            <a:extLst>
              <a:ext uri="{FF2B5EF4-FFF2-40B4-BE49-F238E27FC236}">
                <a16:creationId xmlns:a16="http://schemas.microsoft.com/office/drawing/2014/main" id="{70013D9E-6799-6B45-A073-247855409E80}"/>
              </a:ext>
            </a:extLst>
          </p:cNvPr>
          <p:cNvSpPr/>
          <p:nvPr/>
        </p:nvSpPr>
        <p:spPr>
          <a:xfrm>
            <a:off x="19388" y="2696116"/>
            <a:ext cx="9106189" cy="602516"/>
          </a:xfrm>
          <a:prstGeom prst="roundRect">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de-DE">
              <a:solidFill>
                <a:srgbClr val="FFFFFF"/>
              </a:solidFill>
              <a:latin typeface="Arial" charset="0"/>
              <a:ea typeface="ＭＳ Ｐゴシック" charset="-128"/>
            </a:endParaRPr>
          </a:p>
        </p:txBody>
      </p:sp>
    </p:spTree>
    <p:extLst>
      <p:ext uri="{BB962C8B-B14F-4D97-AF65-F5344CB8AC3E}">
        <p14:creationId xmlns:p14="http://schemas.microsoft.com/office/powerpoint/2010/main" val="16427889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80C762DF-B43B-7241-A68B-01E1376AA04B}"/>
              </a:ext>
            </a:extLst>
          </p:cNvPr>
          <p:cNvSpPr>
            <a:spLocks noGrp="1"/>
          </p:cNvSpPr>
          <p:nvPr>
            <p:ph type="subTitle" idx="1"/>
          </p:nvPr>
        </p:nvSpPr>
        <p:spPr>
          <a:xfrm>
            <a:off x="914400" y="1124744"/>
            <a:ext cx="7772400" cy="5112568"/>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a:defRPr/>
            </a:pPr>
            <a:r>
              <a:rPr lang="de-DE" sz="2200" dirty="0">
                <a:ea typeface="ＭＳ Ｐゴシック" pitchFamily="34" charset="-128"/>
              </a:rPr>
              <a:t>In einem Beutel befinden sich drei verschiedenfarbige Bonbons:</a:t>
            </a:r>
          </a:p>
          <a:p>
            <a:pPr>
              <a:defRPr/>
            </a:pPr>
            <a:r>
              <a:rPr lang="de-DE" sz="2200" dirty="0">
                <a:ea typeface="ＭＳ Ｐゴシック" pitchFamily="34" charset="-128"/>
              </a:rPr>
              <a:t>ein rotorangefarbenes,</a:t>
            </a:r>
          </a:p>
          <a:p>
            <a:pPr>
              <a:defRPr/>
            </a:pPr>
            <a:r>
              <a:rPr lang="de-DE" sz="2200" dirty="0">
                <a:ea typeface="ＭＳ Ｐゴシック" pitchFamily="34" charset="-128"/>
              </a:rPr>
              <a:t>ein gelbes und </a:t>
            </a:r>
          </a:p>
          <a:p>
            <a:pPr>
              <a:defRPr/>
            </a:pPr>
            <a:r>
              <a:rPr lang="de-DE" sz="2200" dirty="0">
                <a:ea typeface="ＭＳ Ｐゴシック" pitchFamily="34" charset="-128"/>
              </a:rPr>
              <a:t>ein grünes Bonbon.</a:t>
            </a:r>
          </a:p>
          <a:p>
            <a:pPr>
              <a:defRPr/>
            </a:pPr>
            <a:endParaRPr lang="de-DE" sz="2200" dirty="0">
              <a:ea typeface="ＭＳ Ｐゴシック" pitchFamily="34" charset="-128"/>
            </a:endParaRPr>
          </a:p>
          <a:p>
            <a:pPr>
              <a:defRPr/>
            </a:pPr>
            <a:r>
              <a:rPr lang="de-DE" sz="2200" dirty="0">
                <a:ea typeface="ＭＳ Ｐゴシック" pitchFamily="34" charset="-128"/>
              </a:rPr>
              <a:t>Du ziehst mit einem Griff zwei Bonbons heraus. Wie groß ist die Chance, dass ein rotorangefarbenes Bonbon dabei ist?	</a:t>
            </a:r>
            <a:endParaRPr lang="de-DE" sz="2200" dirty="0"/>
          </a:p>
        </p:txBody>
      </p:sp>
      <p:sp>
        <p:nvSpPr>
          <p:cNvPr id="10" name="Titel 2">
            <a:extLst>
              <a:ext uri="{FF2B5EF4-FFF2-40B4-BE49-F238E27FC236}">
                <a16:creationId xmlns:a16="http://schemas.microsoft.com/office/drawing/2014/main" id="{1DE33405-47D2-384C-8363-77259AAE1BDE}"/>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11" name="Fußzeilenplatzhalter 4">
            <a:extLst>
              <a:ext uri="{FF2B5EF4-FFF2-40B4-BE49-F238E27FC236}">
                <a16:creationId xmlns:a16="http://schemas.microsoft.com/office/drawing/2014/main" id="{54F91ECC-D447-8046-8086-CCB150595744}"/>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16</a:t>
            </a:fld>
            <a:endParaRPr lang="de-DE" dirty="0"/>
          </a:p>
        </p:txBody>
      </p:sp>
      <p:pic>
        <p:nvPicPr>
          <p:cNvPr id="12" name="Bild 2">
            <a:extLst>
              <a:ext uri="{FF2B5EF4-FFF2-40B4-BE49-F238E27FC236}">
                <a16:creationId xmlns:a16="http://schemas.microsoft.com/office/drawing/2014/main" id="{4F24C5CB-3E42-B745-A9A7-E61F180F02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AF54DA84-A7CB-0B4E-848D-A19B7A7225F3}"/>
              </a:ext>
            </a:extLst>
          </p:cNvPr>
          <p:cNvSpPr/>
          <p:nvPr/>
        </p:nvSpPr>
        <p:spPr>
          <a:xfrm>
            <a:off x="5143842" y="5837202"/>
            <a:ext cx="3542958" cy="400110"/>
          </a:xfrm>
          <a:prstGeom prst="rect">
            <a:avLst/>
          </a:prstGeom>
        </p:spPr>
        <p:txBody>
          <a:bodyPr wrap="none">
            <a:spAutoFit/>
          </a:bodyPr>
          <a:lstStyle/>
          <a:p>
            <a:r>
              <a:rPr lang="de-DE" sz="2000" dirty="0"/>
              <a:t>https://</a:t>
            </a:r>
            <a:r>
              <a:rPr lang="de-DE" sz="2000" dirty="0" err="1"/>
              <a:t>primakom.dzlm.de</a:t>
            </a:r>
            <a:r>
              <a:rPr lang="de-DE" sz="2000" dirty="0"/>
              <a:t>/452</a:t>
            </a:r>
          </a:p>
        </p:txBody>
      </p:sp>
    </p:spTree>
    <p:extLst>
      <p:ext uri="{BB962C8B-B14F-4D97-AF65-F5344CB8AC3E}">
        <p14:creationId xmlns:p14="http://schemas.microsoft.com/office/powerpoint/2010/main" val="828979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a:extLst>
              <a:ext uri="{FF2B5EF4-FFF2-40B4-BE49-F238E27FC236}">
                <a16:creationId xmlns:a16="http://schemas.microsoft.com/office/drawing/2014/main" id="{1DE33405-47D2-384C-8363-77259AAE1BDE}"/>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11" name="Fußzeilenplatzhalter 4">
            <a:extLst>
              <a:ext uri="{FF2B5EF4-FFF2-40B4-BE49-F238E27FC236}">
                <a16:creationId xmlns:a16="http://schemas.microsoft.com/office/drawing/2014/main" id="{54F91ECC-D447-8046-8086-CCB150595744}"/>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17</a:t>
            </a:fld>
            <a:endParaRPr lang="de-DE" dirty="0"/>
          </a:p>
        </p:txBody>
      </p:sp>
      <p:sp>
        <p:nvSpPr>
          <p:cNvPr id="13" name="Rechteck 12">
            <a:extLst>
              <a:ext uri="{FF2B5EF4-FFF2-40B4-BE49-F238E27FC236}">
                <a16:creationId xmlns:a16="http://schemas.microsoft.com/office/drawing/2014/main" id="{AF54DA84-A7CB-0B4E-848D-A19B7A7225F3}"/>
              </a:ext>
            </a:extLst>
          </p:cNvPr>
          <p:cNvSpPr/>
          <p:nvPr/>
        </p:nvSpPr>
        <p:spPr>
          <a:xfrm>
            <a:off x="1853222" y="5870352"/>
            <a:ext cx="7290778" cy="400110"/>
          </a:xfrm>
          <a:prstGeom prst="rect">
            <a:avLst/>
          </a:prstGeom>
        </p:spPr>
        <p:txBody>
          <a:bodyPr wrap="none">
            <a:spAutoFit/>
          </a:bodyPr>
          <a:lstStyle/>
          <a:p>
            <a:r>
              <a:rPr lang="de-DE" sz="2000" dirty="0"/>
              <a:t>Diese und weitere Lösungen auf https://</a:t>
            </a:r>
            <a:r>
              <a:rPr lang="de-DE" sz="2000" dirty="0" err="1"/>
              <a:t>primakom.dzlm.de</a:t>
            </a:r>
            <a:r>
              <a:rPr lang="de-DE" sz="2000" dirty="0"/>
              <a:t>/452</a:t>
            </a:r>
          </a:p>
        </p:txBody>
      </p:sp>
      <p:sp>
        <p:nvSpPr>
          <p:cNvPr id="14" name="Inhaltsplatzhalter 2">
            <a:extLst>
              <a:ext uri="{FF2B5EF4-FFF2-40B4-BE49-F238E27FC236}">
                <a16:creationId xmlns:a16="http://schemas.microsoft.com/office/drawing/2014/main" id="{A489C4A3-6EDA-A347-A638-21EC87C30412}"/>
              </a:ext>
            </a:extLst>
          </p:cNvPr>
          <p:cNvSpPr txBox="1">
            <a:spLocks/>
          </p:cNvSpPr>
          <p:nvPr/>
        </p:nvSpPr>
        <p:spPr bwMode="auto">
          <a:xfrm>
            <a:off x="914400" y="1124744"/>
            <a:ext cx="797808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ctr"/>
            <a:r>
              <a:rPr lang="de-DE" sz="2400" b="1" kern="0" dirty="0"/>
              <a:t>Unterschiedliche Lösungen von Lernenden</a:t>
            </a:r>
          </a:p>
          <a:p>
            <a:endParaRPr lang="de-DE" sz="2400" b="1" kern="0" dirty="0"/>
          </a:p>
          <a:p>
            <a:endParaRPr lang="de-DE" sz="2400" kern="0" dirty="0"/>
          </a:p>
        </p:txBody>
      </p:sp>
      <p:pic>
        <p:nvPicPr>
          <p:cNvPr id="4" name="Grafik 3">
            <a:extLst>
              <a:ext uri="{FF2B5EF4-FFF2-40B4-BE49-F238E27FC236}">
                <a16:creationId xmlns:a16="http://schemas.microsoft.com/office/drawing/2014/main" id="{CFD493BE-62FA-4E48-9931-1139F5858EBD}"/>
              </a:ext>
            </a:extLst>
          </p:cNvPr>
          <p:cNvPicPr>
            <a:picLocks noChangeAspect="1"/>
          </p:cNvPicPr>
          <p:nvPr/>
        </p:nvPicPr>
        <p:blipFill>
          <a:blip r:embed="rId3"/>
          <a:stretch>
            <a:fillRect/>
          </a:stretch>
        </p:blipFill>
        <p:spPr>
          <a:xfrm>
            <a:off x="144016" y="2006803"/>
            <a:ext cx="5292080" cy="3413538"/>
          </a:xfrm>
          <a:prstGeom prst="rect">
            <a:avLst/>
          </a:prstGeom>
          <a:effectLst>
            <a:outerShdw blurRad="63500" sx="102000" sy="102000" algn="ctr" rotWithShape="0">
              <a:prstClr val="black">
                <a:alpha val="40000"/>
              </a:prstClr>
            </a:outerShdw>
          </a:effectLst>
        </p:spPr>
      </p:pic>
      <p:pic>
        <p:nvPicPr>
          <p:cNvPr id="5" name="Grafik 4">
            <a:extLst>
              <a:ext uri="{FF2B5EF4-FFF2-40B4-BE49-F238E27FC236}">
                <a16:creationId xmlns:a16="http://schemas.microsoft.com/office/drawing/2014/main" id="{98A0DD7B-DEFF-2F4C-8922-A694A8930587}"/>
              </a:ext>
            </a:extLst>
          </p:cNvPr>
          <p:cNvPicPr>
            <a:picLocks noChangeAspect="1"/>
          </p:cNvPicPr>
          <p:nvPr/>
        </p:nvPicPr>
        <p:blipFill>
          <a:blip r:embed="rId4"/>
          <a:stretch>
            <a:fillRect/>
          </a:stretch>
        </p:blipFill>
        <p:spPr>
          <a:xfrm>
            <a:off x="5753372" y="2179092"/>
            <a:ext cx="3139108" cy="30689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38503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E950A85-110D-5443-BE49-12E00CFD2316}"/>
              </a:ext>
            </a:extLst>
          </p:cNvPr>
          <p:cNvPicPr>
            <a:picLocks noChangeAspect="1"/>
          </p:cNvPicPr>
          <p:nvPr/>
        </p:nvPicPr>
        <p:blipFill>
          <a:blip r:embed="rId3"/>
          <a:stretch>
            <a:fillRect/>
          </a:stretch>
        </p:blipFill>
        <p:spPr>
          <a:xfrm>
            <a:off x="-3495" y="1196752"/>
            <a:ext cx="9144000" cy="2915216"/>
          </a:xfrm>
          <a:prstGeom prst="rect">
            <a:avLst/>
          </a:prstGeom>
        </p:spPr>
      </p:pic>
      <p:sp>
        <p:nvSpPr>
          <p:cNvPr id="5" name="Textfeld 4">
            <a:extLst>
              <a:ext uri="{FF2B5EF4-FFF2-40B4-BE49-F238E27FC236}">
                <a16:creationId xmlns:a16="http://schemas.microsoft.com/office/drawing/2014/main" id="{843383D2-31E6-364B-99E5-16942BE74213}"/>
              </a:ext>
            </a:extLst>
          </p:cNvPr>
          <p:cNvSpPr txBox="1"/>
          <p:nvPr/>
        </p:nvSpPr>
        <p:spPr>
          <a:xfrm>
            <a:off x="6084168" y="4077072"/>
            <a:ext cx="3041410" cy="400110"/>
          </a:xfrm>
          <a:prstGeom prst="rect">
            <a:avLst/>
          </a:prstGeom>
          <a:noFill/>
        </p:spPr>
        <p:txBody>
          <a:bodyPr wrap="none" rtlCol="0">
            <a:spAutoFit/>
          </a:bodyPr>
          <a:lstStyle/>
          <a:p>
            <a:r>
              <a:rPr lang="de-DE" sz="2000" dirty="0"/>
              <a:t>(MSW NRW 2008, S. 18)</a:t>
            </a:r>
          </a:p>
        </p:txBody>
      </p:sp>
      <p:sp>
        <p:nvSpPr>
          <p:cNvPr id="8" name="Abgerundetes Rechteck 7">
            <a:extLst>
              <a:ext uri="{FF2B5EF4-FFF2-40B4-BE49-F238E27FC236}">
                <a16:creationId xmlns:a16="http://schemas.microsoft.com/office/drawing/2014/main" id="{99B2F864-AB05-B947-8FC0-7B7578790399}"/>
              </a:ext>
            </a:extLst>
          </p:cNvPr>
          <p:cNvSpPr/>
          <p:nvPr/>
        </p:nvSpPr>
        <p:spPr>
          <a:xfrm>
            <a:off x="4585016" y="3284984"/>
            <a:ext cx="4464496" cy="792088"/>
          </a:xfrm>
          <a:prstGeom prst="roundRect">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de-DE">
              <a:solidFill>
                <a:srgbClr val="FFFFFF"/>
              </a:solidFill>
              <a:latin typeface="Arial" charset="0"/>
              <a:ea typeface="ＭＳ Ｐゴシック" charset="-128"/>
            </a:endParaRPr>
          </a:p>
        </p:txBody>
      </p:sp>
      <p:sp>
        <p:nvSpPr>
          <p:cNvPr id="9" name="Untertitel 2">
            <a:extLst>
              <a:ext uri="{FF2B5EF4-FFF2-40B4-BE49-F238E27FC236}">
                <a16:creationId xmlns:a16="http://schemas.microsoft.com/office/drawing/2014/main" id="{3E8FAA12-2D95-6140-8D08-235F4272FC9E}"/>
              </a:ext>
            </a:extLst>
          </p:cNvPr>
          <p:cNvSpPr>
            <a:spLocks noGrp="1"/>
          </p:cNvSpPr>
          <p:nvPr>
            <p:ph type="subTitle" idx="1"/>
          </p:nvPr>
        </p:nvSpPr>
        <p:spPr>
          <a:xfrm>
            <a:off x="836035" y="4509120"/>
            <a:ext cx="8047993" cy="1913484"/>
          </a:xfrm>
        </p:spPr>
        <p:txBody>
          <a:bodyPr/>
          <a:lstStyle/>
          <a:p>
            <a:r>
              <a:rPr lang="de-DE" sz="2000" i="1" dirty="0"/>
              <a:t>„sicher, wahrscheinlich, unmöglich, immer, häufig, selten, nie“ </a:t>
            </a:r>
          </a:p>
          <a:p>
            <a:r>
              <a:rPr lang="de-DE" sz="2000" dirty="0">
                <a:sym typeface="Wingdings" pitchFamily="2" charset="2"/>
              </a:rPr>
              <a:t></a:t>
            </a:r>
            <a:r>
              <a:rPr lang="de-DE" sz="2000" dirty="0"/>
              <a:t> Alltagsbegriffe</a:t>
            </a:r>
          </a:p>
          <a:p>
            <a:r>
              <a:rPr lang="de-DE" sz="2000" b="1" dirty="0"/>
              <a:t>Notwendig: </a:t>
            </a:r>
            <a:r>
              <a:rPr lang="de-DE" sz="2000" dirty="0"/>
              <a:t>Bewusste Thematisierung der Begrifflichkeiten als mathematische Fachbegriffe, um die teilweise abweichende Bedeutung herauszustellen </a:t>
            </a:r>
            <a:r>
              <a:rPr lang="de-DE" sz="1800" dirty="0"/>
              <a:t>(</a:t>
            </a:r>
            <a:r>
              <a:rPr lang="de-DE" sz="1800" dirty="0" err="1"/>
              <a:t>Hasemann</a:t>
            </a:r>
            <a:r>
              <a:rPr lang="de-DE" sz="1800" dirty="0"/>
              <a:t> &amp; Mirwald 2008, S. 150)</a:t>
            </a:r>
          </a:p>
        </p:txBody>
      </p:sp>
      <p:sp>
        <p:nvSpPr>
          <p:cNvPr id="10" name="Titel 2">
            <a:extLst>
              <a:ext uri="{FF2B5EF4-FFF2-40B4-BE49-F238E27FC236}">
                <a16:creationId xmlns:a16="http://schemas.microsoft.com/office/drawing/2014/main" id="{AA6CD3C6-0795-7D4A-B048-3DCC4E2B8BAC}"/>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11" name="Fußzeilenplatzhalter 4">
            <a:extLst>
              <a:ext uri="{FF2B5EF4-FFF2-40B4-BE49-F238E27FC236}">
                <a16:creationId xmlns:a16="http://schemas.microsoft.com/office/drawing/2014/main" id="{C739424D-9F20-5F43-B457-A059F9FA221A}"/>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18</a:t>
            </a:fld>
            <a:endParaRPr lang="de-DE" dirty="0"/>
          </a:p>
        </p:txBody>
      </p:sp>
    </p:spTree>
    <p:extLst>
      <p:ext uri="{BB962C8B-B14F-4D97-AF65-F5344CB8AC3E}">
        <p14:creationId xmlns:p14="http://schemas.microsoft.com/office/powerpoint/2010/main" val="31219350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tertitel 2">
            <a:extLst>
              <a:ext uri="{FF2B5EF4-FFF2-40B4-BE49-F238E27FC236}">
                <a16:creationId xmlns:a16="http://schemas.microsoft.com/office/drawing/2014/main" id="{F59F6628-BF74-2A41-B650-5C7C479A03E3}"/>
              </a:ext>
            </a:extLst>
          </p:cNvPr>
          <p:cNvSpPr txBox="1">
            <a:spLocks/>
          </p:cNvSpPr>
          <p:nvPr/>
        </p:nvSpPr>
        <p:spPr bwMode="auto">
          <a:xfrm>
            <a:off x="914400" y="1066800"/>
            <a:ext cx="7772400" cy="5314528"/>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Aft>
                <a:spcPts val="1200"/>
              </a:spcAft>
              <a:buNone/>
              <a:defRPr/>
            </a:pPr>
            <a:r>
              <a:rPr lang="de-DE" b="1" kern="0" dirty="0">
                <a:ea typeface="ＭＳ Ｐゴシック" pitchFamily="34" charset="-128"/>
              </a:rPr>
              <a:t>Aktivität:</a:t>
            </a:r>
            <a:endParaRPr lang="de-DE" kern="0" dirty="0">
              <a:cs typeface="Times New Roman" charset="0"/>
            </a:endParaRPr>
          </a:p>
          <a:p>
            <a:pPr>
              <a:defRPr/>
            </a:pPr>
            <a:r>
              <a:rPr lang="de-DE" kern="0" dirty="0">
                <a:ea typeface="ＭＳ Ｐゴシック" pitchFamily="34" charset="-128"/>
              </a:rPr>
              <a:t>Welche Alltagsbedeutung und welche mathematische Bedeutung verbinden Sie mit den Begriffen?</a:t>
            </a:r>
          </a:p>
          <a:p>
            <a:pPr>
              <a:defRPr/>
            </a:pPr>
            <a:r>
              <a:rPr lang="de-DE" kern="0" dirty="0">
                <a:ea typeface="ＭＳ Ｐゴシック" pitchFamily="34" charset="-128"/>
              </a:rPr>
              <a:t>An welcher Stelle stimmen die Bedeutungen nicht überein? Wo könnten Probleme entstehen?</a:t>
            </a:r>
            <a:br>
              <a:rPr lang="de-DE" kern="0" dirty="0">
                <a:ea typeface="ＭＳ Ｐゴシック" pitchFamily="34" charset="-128"/>
              </a:rPr>
            </a:br>
            <a:r>
              <a:rPr lang="de-DE" kern="0" dirty="0" err="1">
                <a:ea typeface="ＭＳ Ｐゴシック" pitchFamily="34" charset="-128"/>
              </a:rPr>
              <a:t>Diskussionsbsp</a:t>
            </a:r>
            <a:r>
              <a:rPr lang="de-DE" kern="0" dirty="0">
                <a:ea typeface="ＭＳ Ｐゴシック" pitchFamily="34" charset="-128"/>
              </a:rPr>
              <a:t>.: „Wahrscheinlich wird es bald regnen.“</a:t>
            </a:r>
          </a:p>
          <a:p>
            <a:pPr>
              <a:defRPr/>
            </a:pPr>
            <a:endParaRPr lang="de-DE" kern="0" dirty="0"/>
          </a:p>
        </p:txBody>
      </p:sp>
      <p:sp>
        <p:nvSpPr>
          <p:cNvPr id="11" name="Rechteck 10">
            <a:extLst>
              <a:ext uri="{FF2B5EF4-FFF2-40B4-BE49-F238E27FC236}">
                <a16:creationId xmlns:a16="http://schemas.microsoft.com/office/drawing/2014/main" id="{C84BADB7-70BA-2044-97E9-0034EBE7430D}"/>
              </a:ext>
            </a:extLst>
          </p:cNvPr>
          <p:cNvSpPr/>
          <p:nvPr/>
        </p:nvSpPr>
        <p:spPr>
          <a:xfrm>
            <a:off x="1792897" y="5279356"/>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wahrscheinlich</a:t>
            </a:r>
            <a:endParaRPr lang="de-DE" dirty="0">
              <a:solidFill>
                <a:schemeClr val="tx1"/>
              </a:solidFill>
            </a:endParaRPr>
          </a:p>
        </p:txBody>
      </p:sp>
      <p:sp>
        <p:nvSpPr>
          <p:cNvPr id="12" name="Rechteck 11">
            <a:extLst>
              <a:ext uri="{FF2B5EF4-FFF2-40B4-BE49-F238E27FC236}">
                <a16:creationId xmlns:a16="http://schemas.microsoft.com/office/drawing/2014/main" id="{A3D5E56A-154B-AF47-B6FF-BEE1B8BBA61D}"/>
              </a:ext>
            </a:extLst>
          </p:cNvPr>
          <p:cNvSpPr/>
          <p:nvPr/>
        </p:nvSpPr>
        <p:spPr>
          <a:xfrm>
            <a:off x="991580" y="3911602"/>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sicher</a:t>
            </a:r>
            <a:endParaRPr lang="de-DE" dirty="0">
              <a:solidFill>
                <a:schemeClr val="tx1"/>
              </a:solidFill>
            </a:endParaRPr>
          </a:p>
        </p:txBody>
      </p:sp>
      <p:sp>
        <p:nvSpPr>
          <p:cNvPr id="13" name="Rechteck 12">
            <a:extLst>
              <a:ext uri="{FF2B5EF4-FFF2-40B4-BE49-F238E27FC236}">
                <a16:creationId xmlns:a16="http://schemas.microsoft.com/office/drawing/2014/main" id="{A366EF52-8109-9242-8D62-C6AA74BAF5BF}"/>
              </a:ext>
            </a:extLst>
          </p:cNvPr>
          <p:cNvSpPr/>
          <p:nvPr/>
        </p:nvSpPr>
        <p:spPr>
          <a:xfrm>
            <a:off x="2051720" y="4583112"/>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unmöglich</a:t>
            </a:r>
            <a:endParaRPr lang="de-DE" dirty="0">
              <a:solidFill>
                <a:schemeClr val="tx1"/>
              </a:solidFill>
            </a:endParaRPr>
          </a:p>
        </p:txBody>
      </p:sp>
      <p:sp>
        <p:nvSpPr>
          <p:cNvPr id="14" name="Rechteck 13">
            <a:extLst>
              <a:ext uri="{FF2B5EF4-FFF2-40B4-BE49-F238E27FC236}">
                <a16:creationId xmlns:a16="http://schemas.microsoft.com/office/drawing/2014/main" id="{A61D6927-CDAA-0445-AB8C-9412CCE3D0D5}"/>
              </a:ext>
            </a:extLst>
          </p:cNvPr>
          <p:cNvSpPr/>
          <p:nvPr/>
        </p:nvSpPr>
        <p:spPr>
          <a:xfrm>
            <a:off x="5940152" y="5373215"/>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immer</a:t>
            </a:r>
            <a:endParaRPr lang="de-DE" dirty="0">
              <a:solidFill>
                <a:schemeClr val="tx1"/>
              </a:solidFill>
            </a:endParaRPr>
          </a:p>
        </p:txBody>
      </p:sp>
      <p:sp>
        <p:nvSpPr>
          <p:cNvPr id="15" name="Rechteck 14">
            <a:extLst>
              <a:ext uri="{FF2B5EF4-FFF2-40B4-BE49-F238E27FC236}">
                <a16:creationId xmlns:a16="http://schemas.microsoft.com/office/drawing/2014/main" id="{E3AB7110-E7C5-074E-AED4-69C64E152507}"/>
              </a:ext>
            </a:extLst>
          </p:cNvPr>
          <p:cNvSpPr/>
          <p:nvPr/>
        </p:nvSpPr>
        <p:spPr>
          <a:xfrm>
            <a:off x="3648472" y="3982961"/>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häufig</a:t>
            </a:r>
            <a:endParaRPr lang="de-DE" dirty="0">
              <a:solidFill>
                <a:schemeClr val="tx1"/>
              </a:solidFill>
            </a:endParaRPr>
          </a:p>
        </p:txBody>
      </p:sp>
      <p:sp>
        <p:nvSpPr>
          <p:cNvPr id="16" name="Rechteck 15">
            <a:extLst>
              <a:ext uri="{FF2B5EF4-FFF2-40B4-BE49-F238E27FC236}">
                <a16:creationId xmlns:a16="http://schemas.microsoft.com/office/drawing/2014/main" id="{EA1565EA-5FC9-C340-8031-4481C51E9D44}"/>
              </a:ext>
            </a:extLst>
          </p:cNvPr>
          <p:cNvSpPr/>
          <p:nvPr/>
        </p:nvSpPr>
        <p:spPr>
          <a:xfrm>
            <a:off x="4788024" y="4725142"/>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selten</a:t>
            </a:r>
            <a:endParaRPr lang="de-DE" dirty="0">
              <a:solidFill>
                <a:schemeClr val="tx1"/>
              </a:solidFill>
            </a:endParaRPr>
          </a:p>
        </p:txBody>
      </p:sp>
      <p:sp>
        <p:nvSpPr>
          <p:cNvPr id="17" name="Rechteck 16">
            <a:extLst>
              <a:ext uri="{FF2B5EF4-FFF2-40B4-BE49-F238E27FC236}">
                <a16:creationId xmlns:a16="http://schemas.microsoft.com/office/drawing/2014/main" id="{7A71E570-B343-E444-A8FD-D4354D02FBA7}"/>
              </a:ext>
            </a:extLst>
          </p:cNvPr>
          <p:cNvSpPr/>
          <p:nvPr/>
        </p:nvSpPr>
        <p:spPr>
          <a:xfrm>
            <a:off x="6167636" y="3753244"/>
            <a:ext cx="2304256"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nie</a:t>
            </a:r>
            <a:endParaRPr lang="de-DE" dirty="0">
              <a:solidFill>
                <a:schemeClr val="tx1"/>
              </a:solidFill>
            </a:endParaRPr>
          </a:p>
        </p:txBody>
      </p:sp>
      <p:sp>
        <p:nvSpPr>
          <p:cNvPr id="21" name="Textfeld 20">
            <a:extLst>
              <a:ext uri="{FF2B5EF4-FFF2-40B4-BE49-F238E27FC236}">
                <a16:creationId xmlns:a16="http://schemas.microsoft.com/office/drawing/2014/main" id="{651684CA-48AC-AE4E-AEB1-83BB83128F75}"/>
              </a:ext>
            </a:extLst>
          </p:cNvPr>
          <p:cNvSpPr txBox="1"/>
          <p:nvPr/>
        </p:nvSpPr>
        <p:spPr>
          <a:xfrm>
            <a:off x="4283968" y="5909210"/>
            <a:ext cx="4474686" cy="400110"/>
          </a:xfrm>
          <a:prstGeom prst="rect">
            <a:avLst/>
          </a:prstGeom>
          <a:noFill/>
        </p:spPr>
        <p:txBody>
          <a:bodyPr wrap="none" rtlCol="0">
            <a:spAutoFit/>
          </a:bodyPr>
          <a:lstStyle/>
          <a:p>
            <a:r>
              <a:rPr lang="de-DE" sz="2000" dirty="0"/>
              <a:t>(Begriffe aus MSW NRW 2008, S. 18)</a:t>
            </a:r>
          </a:p>
        </p:txBody>
      </p:sp>
      <p:pic>
        <p:nvPicPr>
          <p:cNvPr id="19" name="Bild 2">
            <a:extLst>
              <a:ext uri="{FF2B5EF4-FFF2-40B4-BE49-F238E27FC236}">
                <a16:creationId xmlns:a16="http://schemas.microsoft.com/office/drawing/2014/main" id="{576F5FA5-70CD-064F-8087-9529803F9A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2142" y="906016"/>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 2">
            <a:extLst>
              <a:ext uri="{FF2B5EF4-FFF2-40B4-BE49-F238E27FC236}">
                <a16:creationId xmlns:a16="http://schemas.microsoft.com/office/drawing/2014/main" id="{1B7B6B85-1900-BB47-919B-9B2C6EF1C07C}"/>
              </a:ext>
            </a:extLst>
          </p:cNvPr>
          <p:cNvSpPr txBox="1">
            <a:spLocks/>
          </p:cNvSpPr>
          <p:nvPr/>
        </p:nvSpPr>
        <p:spPr bwMode="auto">
          <a:xfrm>
            <a:off x="9144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Schwerpunkte des Bereichs Wahrscheinlichkeiten</a:t>
            </a:r>
            <a:endParaRPr lang="de-DE" altLang="de-DE" kern="0" dirty="0">
              <a:solidFill>
                <a:srgbClr val="5EB511"/>
              </a:solidFill>
              <a:ea typeface="ＭＳ Ｐゴシック" charset="-128"/>
            </a:endParaRPr>
          </a:p>
        </p:txBody>
      </p:sp>
      <p:sp>
        <p:nvSpPr>
          <p:cNvPr id="23" name="Fußzeilenplatzhalter 4">
            <a:extLst>
              <a:ext uri="{FF2B5EF4-FFF2-40B4-BE49-F238E27FC236}">
                <a16:creationId xmlns:a16="http://schemas.microsoft.com/office/drawing/2014/main" id="{C6017DA5-9CAC-DF4E-8B66-B2F1423EBCAB}"/>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19</a:t>
            </a:fld>
            <a:endParaRPr lang="de-DE" dirty="0"/>
          </a:p>
        </p:txBody>
      </p:sp>
    </p:spTree>
    <p:extLst>
      <p:ext uri="{BB962C8B-B14F-4D97-AF65-F5344CB8AC3E}">
        <p14:creationId xmlns:p14="http://schemas.microsoft.com/office/powerpoint/2010/main" val="22530636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Inhaltsplatzhalter 1"/>
          <p:cNvSpPr>
            <a:spLocks noGrp="1"/>
          </p:cNvSpPr>
          <p:nvPr>
            <p:ph idx="1"/>
          </p:nvPr>
        </p:nvSpPr>
        <p:spPr>
          <a:xfrm>
            <a:off x="900112" y="1639342"/>
            <a:ext cx="8136383" cy="4525962"/>
          </a:xfrm>
        </p:spPr>
        <p:txBody>
          <a:bodyPr/>
          <a:lstStyle/>
          <a:p>
            <a:r>
              <a:rPr lang="de-DE" sz="1800" dirty="0"/>
              <a:t>Dieses Material wurde vom PIKAS-Team für das Deutsche Zentrum für Lehrerbildung Mathematik (DZLM) konzipiert und kann unter der </a:t>
            </a:r>
            <a:r>
              <a:rPr lang="de-DE" sz="1800" dirty="0">
                <a:solidFill>
                  <a:srgbClr val="5EB511"/>
                </a:solidFill>
              </a:rPr>
              <a:t>Creative </a:t>
            </a:r>
            <a:r>
              <a:rPr lang="de-DE" sz="1800" dirty="0" err="1">
                <a:solidFill>
                  <a:srgbClr val="5EB511"/>
                </a:solidFill>
              </a:rPr>
              <a:t>Commons</a:t>
            </a:r>
            <a:r>
              <a:rPr lang="de-DE" sz="1800" dirty="0">
                <a:solidFill>
                  <a:srgbClr val="5EB511"/>
                </a:solidFill>
              </a:rPr>
              <a:t> Lizenz BY-SA: Namensnennung – Weitergabe unter gleichen Bedingungen 4.0 International </a:t>
            </a:r>
            <a:r>
              <a:rPr lang="de-DE" sz="1800" dirty="0"/>
              <a:t>weiterverwendet werden.</a:t>
            </a:r>
          </a:p>
          <a:p>
            <a:r>
              <a:rPr lang="de-DE" sz="1800" dirty="0"/>
              <a:t>Das bedeutet: Alle Folien und Materialien können für Zwecke der Aus- und Fortbildung unter der Bedingung heruntergeladen, verändert und genutzt werden, dass alle Quellenangaben erhalten bleiben, PIKAS als Urheber genannt und das neu entstandene Material unter den gleichen Bedingungen weitergegeben wird.</a:t>
            </a:r>
          </a:p>
          <a:p>
            <a:r>
              <a:rPr lang="de-DE" sz="1800" dirty="0"/>
              <a:t>Von der Weitergabe ausgenommen sind Fotos, die erkennbar reale Personen zeigen.</a:t>
            </a:r>
          </a:p>
          <a:p>
            <a:r>
              <a:rPr lang="de-DE" sz="1800" dirty="0"/>
              <a:t>Bildnachweise und Zitatquellen finden sich auf den jeweiligen Folien bzw. in den Zusatzmaterialien.</a:t>
            </a:r>
          </a:p>
          <a:p>
            <a:r>
              <a:rPr lang="de-DE" sz="1800" dirty="0"/>
              <a:t>Weitere Hinweise und Informationen zu PIKAS finden Sie unter </a:t>
            </a:r>
            <a:r>
              <a:rPr lang="de-DE" sz="1800" dirty="0">
                <a:solidFill>
                  <a:srgbClr val="5EB511"/>
                </a:solidFill>
                <a:hlinkClick r:id="rId3">
                  <a:extLst>
                    <a:ext uri="{A12FA001-AC4F-418D-AE19-62706E023703}">
                      <ahyp:hlinkClr xmlns:ahyp="http://schemas.microsoft.com/office/drawing/2018/hyperlinkcolor" val="tx"/>
                    </a:ext>
                  </a:extLst>
                </a:hlinkClick>
              </a:rPr>
              <a:t>http://pikas.dzlm.de</a:t>
            </a:r>
            <a:r>
              <a:rPr lang="de-DE" sz="1800" dirty="0"/>
              <a:t>.</a:t>
            </a:r>
          </a:p>
          <a:p>
            <a:pPr marL="0" indent="0">
              <a:buNone/>
            </a:pPr>
            <a:endParaRPr lang="de-DE" altLang="de-DE" sz="1800" dirty="0">
              <a:ea typeface="ＭＳ Ｐゴシック" charset="-128"/>
            </a:endParaRPr>
          </a:p>
          <a:p>
            <a:endParaRPr lang="de-DE" altLang="de-DE" sz="1800" dirty="0">
              <a:ea typeface="ＭＳ Ｐゴシック" charset="-128"/>
            </a:endParaRPr>
          </a:p>
          <a:p>
            <a:endParaRPr lang="de-DE" altLang="de-DE" sz="1800" dirty="0">
              <a:ea typeface="ＭＳ Ｐゴシック" charset="-128"/>
            </a:endParaRPr>
          </a:p>
        </p:txBody>
      </p:sp>
      <p:pic>
        <p:nvPicPr>
          <p:cNvPr id="4" name="Bild 13">
            <a:extLst>
              <a:ext uri="{FF2B5EF4-FFF2-40B4-BE49-F238E27FC236}">
                <a16:creationId xmlns:a16="http://schemas.microsoft.com/office/drawing/2014/main" id="{CA11600C-D4AE-9C47-ABA1-DFDAF72EE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6336" y="298996"/>
            <a:ext cx="1091622" cy="393700"/>
          </a:xfrm>
          <a:prstGeom prst="rect">
            <a:avLst/>
          </a:prstGeom>
        </p:spPr>
      </p:pic>
      <p:sp>
        <p:nvSpPr>
          <p:cNvPr id="5" name="Inhaltsplatzhalter 4">
            <a:extLst>
              <a:ext uri="{FF2B5EF4-FFF2-40B4-BE49-F238E27FC236}">
                <a16:creationId xmlns:a16="http://schemas.microsoft.com/office/drawing/2014/main" id="{F466E6F3-E0C3-F24F-8E34-2ABE99D6E447}"/>
              </a:ext>
            </a:extLst>
          </p:cNvPr>
          <p:cNvSpPr txBox="1">
            <a:spLocks/>
          </p:cNvSpPr>
          <p:nvPr/>
        </p:nvSpPr>
        <p:spPr>
          <a:xfrm>
            <a:off x="888827" y="1052736"/>
            <a:ext cx="8651725" cy="360040"/>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100" b="1" i="0" u="none" strike="noStrike" kern="0" cap="none" spc="0" normalizeH="0" baseline="0" noProof="0" dirty="0">
                <a:ln>
                  <a:noFill/>
                </a:ln>
                <a:solidFill>
                  <a:srgbClr val="FFC000"/>
                </a:solidFill>
                <a:effectLst/>
                <a:uLnTx/>
                <a:uFillTx/>
                <a:latin typeface="Arial"/>
                <a:ea typeface="ＭＳ Ｐゴシック" charset="0"/>
                <a:cs typeface="Arial"/>
              </a:rPr>
              <a:t>Diese Folie gehört zum Material und darf nicht entfernt werden.</a:t>
            </a:r>
          </a:p>
        </p:txBody>
      </p:sp>
      <p:sp>
        <p:nvSpPr>
          <p:cNvPr id="7" name="Titel 1">
            <a:extLst>
              <a:ext uri="{FF2B5EF4-FFF2-40B4-BE49-F238E27FC236}">
                <a16:creationId xmlns:a16="http://schemas.microsoft.com/office/drawing/2014/main" id="{BED319E0-6AA9-7445-8951-045D6A9266FF}"/>
              </a:ext>
            </a:extLst>
          </p:cNvPr>
          <p:cNvSpPr>
            <a:spLocks noGrp="1"/>
          </p:cNvSpPr>
          <p:nvPr>
            <p:ph type="title"/>
          </p:nvPr>
        </p:nvSpPr>
        <p:spPr>
          <a:xfrm>
            <a:off x="971550" y="115888"/>
            <a:ext cx="7726363" cy="647700"/>
          </a:xfrm>
        </p:spPr>
        <p:txBody>
          <a:bodyPr/>
          <a:lstStyle/>
          <a:p>
            <a:r>
              <a:rPr lang="de-DE" dirty="0">
                <a:solidFill>
                  <a:srgbClr val="34B409"/>
                </a:solidFill>
              </a:rPr>
              <a:t>Hinweise zu den Lizenzbedingungen</a:t>
            </a:r>
          </a:p>
        </p:txBody>
      </p:sp>
    </p:spTree>
    <p:extLst>
      <p:ext uri="{BB962C8B-B14F-4D97-AF65-F5344CB8AC3E}">
        <p14:creationId xmlns:p14="http://schemas.microsoft.com/office/powerpoint/2010/main" val="15932673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a:extLst>
              <a:ext uri="{FF2B5EF4-FFF2-40B4-BE49-F238E27FC236}">
                <a16:creationId xmlns:a16="http://schemas.microsoft.com/office/drawing/2014/main" id="{081AED22-F581-9E4C-878C-FB62EFEEA2F9}"/>
              </a:ext>
            </a:extLst>
          </p:cNvPr>
          <p:cNvSpPr txBox="1"/>
          <p:nvPr/>
        </p:nvSpPr>
        <p:spPr>
          <a:xfrm>
            <a:off x="4738753" y="6093296"/>
            <a:ext cx="4557053" cy="400110"/>
          </a:xfrm>
          <a:prstGeom prst="rect">
            <a:avLst/>
          </a:prstGeom>
          <a:noFill/>
        </p:spPr>
        <p:txBody>
          <a:bodyPr wrap="square" rtlCol="0">
            <a:spAutoFit/>
          </a:bodyPr>
          <a:lstStyle/>
          <a:p>
            <a:r>
              <a:rPr lang="de-DE" sz="2000" dirty="0"/>
              <a:t>(Selter &amp; </a:t>
            </a:r>
            <a:r>
              <a:rPr lang="de-DE" sz="2000" dirty="0" err="1"/>
              <a:t>Zannetin</a:t>
            </a:r>
            <a:r>
              <a:rPr lang="de-DE" sz="2000" dirty="0"/>
              <a:t> 2018, S. 162–163)</a:t>
            </a:r>
          </a:p>
        </p:txBody>
      </p:sp>
      <p:sp>
        <p:nvSpPr>
          <p:cNvPr id="11" name="Rechteck 10">
            <a:extLst>
              <a:ext uri="{FF2B5EF4-FFF2-40B4-BE49-F238E27FC236}">
                <a16:creationId xmlns:a16="http://schemas.microsoft.com/office/drawing/2014/main" id="{C84BADB7-70BA-2044-97E9-0034EBE7430D}"/>
              </a:ext>
            </a:extLst>
          </p:cNvPr>
          <p:cNvSpPr/>
          <p:nvPr/>
        </p:nvSpPr>
        <p:spPr>
          <a:xfrm>
            <a:off x="179512" y="2536884"/>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eher wahrscheinlich</a:t>
            </a:r>
            <a:endParaRPr lang="de-DE" dirty="0">
              <a:solidFill>
                <a:schemeClr val="tx1"/>
              </a:solidFill>
            </a:endParaRPr>
          </a:p>
        </p:txBody>
      </p:sp>
      <p:sp>
        <p:nvSpPr>
          <p:cNvPr id="12" name="Rechteck 11">
            <a:extLst>
              <a:ext uri="{FF2B5EF4-FFF2-40B4-BE49-F238E27FC236}">
                <a16:creationId xmlns:a16="http://schemas.microsoft.com/office/drawing/2014/main" id="{A3D5E56A-154B-AF47-B6FF-BEE1B8BBA61D}"/>
              </a:ext>
            </a:extLst>
          </p:cNvPr>
          <p:cNvSpPr/>
          <p:nvPr/>
        </p:nvSpPr>
        <p:spPr>
          <a:xfrm>
            <a:off x="179512" y="1340768"/>
            <a:ext cx="3600400" cy="50405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sicher</a:t>
            </a:r>
            <a:endParaRPr lang="de-DE" dirty="0">
              <a:solidFill>
                <a:schemeClr val="tx1"/>
              </a:solidFill>
            </a:endParaRPr>
          </a:p>
        </p:txBody>
      </p:sp>
      <p:sp>
        <p:nvSpPr>
          <p:cNvPr id="13" name="Rechteck 12">
            <a:extLst>
              <a:ext uri="{FF2B5EF4-FFF2-40B4-BE49-F238E27FC236}">
                <a16:creationId xmlns:a16="http://schemas.microsoft.com/office/drawing/2014/main" id="{A366EF52-8109-9242-8D62-C6AA74BAF5BF}"/>
              </a:ext>
            </a:extLst>
          </p:cNvPr>
          <p:cNvSpPr/>
          <p:nvPr/>
        </p:nvSpPr>
        <p:spPr>
          <a:xfrm>
            <a:off x="181743" y="3126105"/>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wahrscheinlich möglich</a:t>
            </a:r>
            <a:endParaRPr lang="de-DE" dirty="0">
              <a:solidFill>
                <a:schemeClr val="tx1"/>
              </a:solidFill>
            </a:endParaRPr>
          </a:p>
        </p:txBody>
      </p:sp>
      <p:sp>
        <p:nvSpPr>
          <p:cNvPr id="14" name="Rechteck 13">
            <a:extLst>
              <a:ext uri="{FF2B5EF4-FFF2-40B4-BE49-F238E27FC236}">
                <a16:creationId xmlns:a16="http://schemas.microsoft.com/office/drawing/2014/main" id="{A61D6927-CDAA-0445-AB8C-9412CCE3D0D5}"/>
              </a:ext>
            </a:extLst>
          </p:cNvPr>
          <p:cNvSpPr/>
          <p:nvPr/>
        </p:nvSpPr>
        <p:spPr>
          <a:xfrm>
            <a:off x="181743" y="3728685"/>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weniger wahrscheinlich</a:t>
            </a:r>
            <a:endParaRPr lang="de-DE" dirty="0">
              <a:solidFill>
                <a:schemeClr val="tx1"/>
              </a:solidFill>
            </a:endParaRPr>
          </a:p>
        </p:txBody>
      </p:sp>
      <p:sp>
        <p:nvSpPr>
          <p:cNvPr id="15" name="Rechteck 14">
            <a:extLst>
              <a:ext uri="{FF2B5EF4-FFF2-40B4-BE49-F238E27FC236}">
                <a16:creationId xmlns:a16="http://schemas.microsoft.com/office/drawing/2014/main" id="{E3AB7110-E7C5-074E-AED4-69C64E152507}"/>
              </a:ext>
            </a:extLst>
          </p:cNvPr>
          <p:cNvSpPr/>
          <p:nvPr/>
        </p:nvSpPr>
        <p:spPr>
          <a:xfrm>
            <a:off x="179512" y="4985155"/>
            <a:ext cx="3600400" cy="50405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unmöglich</a:t>
            </a:r>
            <a:br>
              <a:rPr lang="de-DE" b="1" dirty="0">
                <a:solidFill>
                  <a:schemeClr val="tx1"/>
                </a:solidFill>
              </a:rPr>
            </a:br>
            <a:r>
              <a:rPr lang="de-DE" b="1" dirty="0">
                <a:solidFill>
                  <a:schemeClr val="tx1"/>
                </a:solidFill>
              </a:rPr>
              <a:t>nie</a:t>
            </a:r>
            <a:endParaRPr lang="de-DE" dirty="0">
              <a:solidFill>
                <a:schemeClr val="tx1"/>
              </a:solidFill>
            </a:endParaRPr>
          </a:p>
        </p:txBody>
      </p:sp>
      <p:sp>
        <p:nvSpPr>
          <p:cNvPr id="16" name="Rechteck 15">
            <a:extLst>
              <a:ext uri="{FF2B5EF4-FFF2-40B4-BE49-F238E27FC236}">
                <a16:creationId xmlns:a16="http://schemas.microsoft.com/office/drawing/2014/main" id="{EA1565EA-5FC9-C340-8031-4481C51E9D44}"/>
              </a:ext>
            </a:extLst>
          </p:cNvPr>
          <p:cNvSpPr/>
          <p:nvPr/>
        </p:nvSpPr>
        <p:spPr>
          <a:xfrm>
            <a:off x="467544" y="1934304"/>
            <a:ext cx="3674233" cy="504057"/>
          </a:xfrm>
          <a:prstGeom prst="rect">
            <a:avLst/>
          </a:prstGeom>
          <a:solidFill>
            <a:srgbClr val="92D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Ein Ereignis tritt auf jeden Fall ein.</a:t>
            </a:r>
            <a:endParaRPr lang="de-DE" dirty="0">
              <a:solidFill>
                <a:schemeClr val="tx1"/>
              </a:solidFill>
            </a:endParaRPr>
          </a:p>
        </p:txBody>
      </p:sp>
      <p:sp>
        <p:nvSpPr>
          <p:cNvPr id="9" name="Pfeil nach links und rechts 8">
            <a:extLst>
              <a:ext uri="{FF2B5EF4-FFF2-40B4-BE49-F238E27FC236}">
                <a16:creationId xmlns:a16="http://schemas.microsoft.com/office/drawing/2014/main" id="{A428D244-80DD-CB4E-B889-8ED5665E347E}"/>
              </a:ext>
            </a:extLst>
          </p:cNvPr>
          <p:cNvSpPr/>
          <p:nvPr/>
        </p:nvSpPr>
        <p:spPr>
          <a:xfrm rot="5400000">
            <a:off x="2424335" y="3295554"/>
            <a:ext cx="4752528" cy="842959"/>
          </a:xfrm>
          <a:prstGeom prst="leftRightArrow">
            <a:avLst/>
          </a:prstGeom>
          <a:gradFill flip="none" rotWithShape="1">
            <a:gsLst>
              <a:gs pos="0">
                <a:srgbClr val="92D050"/>
              </a:gs>
              <a:gs pos="21000">
                <a:srgbClr val="ADDBB5"/>
              </a:gs>
              <a:gs pos="73000">
                <a:srgbClr val="B8DFDF"/>
              </a:gs>
              <a:gs pos="95000">
                <a:srgbClr val="FF0000"/>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89FD5C9-DA5C-F24C-A89F-A1FFC4300DE6}"/>
              </a:ext>
            </a:extLst>
          </p:cNvPr>
          <p:cNvSpPr/>
          <p:nvPr/>
        </p:nvSpPr>
        <p:spPr>
          <a:xfrm>
            <a:off x="469369" y="4337084"/>
            <a:ext cx="3672408" cy="504057"/>
          </a:xfrm>
          <a:prstGeom prst="rect">
            <a:avLst/>
          </a:prstGeom>
          <a:solidFill>
            <a:schemeClr val="accent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Je öfter ein Ereignis eintritt, desto wahrscheinlicher ist es.</a:t>
            </a:r>
            <a:endParaRPr lang="de-DE" dirty="0">
              <a:solidFill>
                <a:schemeClr val="tx1"/>
              </a:solidFill>
            </a:endParaRPr>
          </a:p>
        </p:txBody>
      </p:sp>
      <p:sp>
        <p:nvSpPr>
          <p:cNvPr id="20" name="Rechteck 19">
            <a:extLst>
              <a:ext uri="{FF2B5EF4-FFF2-40B4-BE49-F238E27FC236}">
                <a16:creationId xmlns:a16="http://schemas.microsoft.com/office/drawing/2014/main" id="{B34C2ED3-21A3-2E41-B4EB-81CFC22CF792}"/>
              </a:ext>
            </a:extLst>
          </p:cNvPr>
          <p:cNvSpPr/>
          <p:nvPr/>
        </p:nvSpPr>
        <p:spPr>
          <a:xfrm>
            <a:off x="467544" y="5589239"/>
            <a:ext cx="3674233" cy="504057"/>
          </a:xfrm>
          <a:prstGeom prst="rect">
            <a:avLst/>
          </a:prstGeom>
          <a:solidFill>
            <a:srgbClr val="FF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Ein Ereignis tritt niemals ein.</a:t>
            </a:r>
            <a:endParaRPr lang="de-DE" dirty="0">
              <a:solidFill>
                <a:schemeClr val="tx1"/>
              </a:solidFill>
            </a:endParaRPr>
          </a:p>
        </p:txBody>
      </p:sp>
      <p:sp>
        <p:nvSpPr>
          <p:cNvPr id="21" name="Rechteck 20">
            <a:extLst>
              <a:ext uri="{FF2B5EF4-FFF2-40B4-BE49-F238E27FC236}">
                <a16:creationId xmlns:a16="http://schemas.microsoft.com/office/drawing/2014/main" id="{AA11862F-BFE9-CC43-88B1-EC10493004B6}"/>
              </a:ext>
            </a:extLst>
          </p:cNvPr>
          <p:cNvSpPr/>
          <p:nvPr/>
        </p:nvSpPr>
        <p:spPr>
          <a:xfrm>
            <a:off x="914400" y="836712"/>
            <a:ext cx="7772400" cy="461665"/>
          </a:xfrm>
          <a:prstGeom prst="rect">
            <a:avLst/>
          </a:prstGeom>
        </p:spPr>
        <p:txBody>
          <a:bodyPr wrap="square">
            <a:spAutoFit/>
          </a:bodyPr>
          <a:lstStyle/>
          <a:p>
            <a:pPr marL="0" indent="0" algn="ctr">
              <a:buNone/>
            </a:pPr>
            <a:r>
              <a:rPr lang="de-DE" sz="2400" b="1" dirty="0"/>
              <a:t>Wahrscheinlichkeitsskala</a:t>
            </a:r>
            <a:endParaRPr lang="de-DE" sz="2400" dirty="0"/>
          </a:p>
        </p:txBody>
      </p:sp>
      <p:sp>
        <p:nvSpPr>
          <p:cNvPr id="22" name="Untertitel 2">
            <a:extLst>
              <a:ext uri="{FF2B5EF4-FFF2-40B4-BE49-F238E27FC236}">
                <a16:creationId xmlns:a16="http://schemas.microsoft.com/office/drawing/2014/main" id="{CCEF5F3C-CF32-2E43-8D83-2A261C418D9A}"/>
              </a:ext>
            </a:extLst>
          </p:cNvPr>
          <p:cNvSpPr txBox="1">
            <a:spLocks/>
          </p:cNvSpPr>
          <p:nvPr/>
        </p:nvSpPr>
        <p:spPr bwMode="auto">
          <a:xfrm>
            <a:off x="5459421" y="1375266"/>
            <a:ext cx="3397845" cy="4675638"/>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Aft>
                <a:spcPts val="1200"/>
              </a:spcAft>
              <a:buNone/>
              <a:defRPr/>
            </a:pPr>
            <a:r>
              <a:rPr lang="de-DE" b="1" kern="0" dirty="0">
                <a:ea typeface="ＭＳ Ｐゴシック" pitchFamily="34" charset="-128"/>
              </a:rPr>
              <a:t>Aktivität:</a:t>
            </a:r>
            <a:endParaRPr lang="de-DE" kern="0" dirty="0">
              <a:cs typeface="Times New Roman" charset="0"/>
            </a:endParaRPr>
          </a:p>
          <a:p>
            <a:pPr marL="0" indent="0">
              <a:buNone/>
              <a:defRPr/>
            </a:pPr>
            <a:r>
              <a:rPr lang="de-DE" kern="0" dirty="0">
                <a:ea typeface="ＭＳ Ｐゴシック" pitchFamily="34" charset="-128"/>
              </a:rPr>
              <a:t>Füllen Sie die Skala mit Beispielen.</a:t>
            </a:r>
          </a:p>
          <a:p>
            <a:pPr>
              <a:defRPr/>
            </a:pPr>
            <a:endParaRPr lang="de-DE" kern="0" dirty="0"/>
          </a:p>
        </p:txBody>
      </p:sp>
      <p:pic>
        <p:nvPicPr>
          <p:cNvPr id="23" name="Bild 2">
            <a:extLst>
              <a:ext uri="{FF2B5EF4-FFF2-40B4-BE49-F238E27FC236}">
                <a16:creationId xmlns:a16="http://schemas.microsoft.com/office/drawing/2014/main" id="{B340F40A-4449-3843-ADC7-3A09A6FDD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2142" y="906016"/>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el 2">
            <a:extLst>
              <a:ext uri="{FF2B5EF4-FFF2-40B4-BE49-F238E27FC236}">
                <a16:creationId xmlns:a16="http://schemas.microsoft.com/office/drawing/2014/main" id="{BDC43874-FDBF-8242-9C6D-DEC246273583}"/>
              </a:ext>
            </a:extLst>
          </p:cNvPr>
          <p:cNvSpPr txBox="1">
            <a:spLocks/>
          </p:cNvSpPr>
          <p:nvPr/>
        </p:nvSpPr>
        <p:spPr bwMode="auto">
          <a:xfrm>
            <a:off x="9144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Schwerpunkte des Bereichs Wahrscheinlichkeiten</a:t>
            </a:r>
            <a:endParaRPr lang="de-DE" altLang="de-DE" kern="0" dirty="0">
              <a:solidFill>
                <a:srgbClr val="5EB511"/>
              </a:solidFill>
              <a:ea typeface="ＭＳ Ｐゴシック" charset="-128"/>
            </a:endParaRPr>
          </a:p>
        </p:txBody>
      </p:sp>
      <p:sp>
        <p:nvSpPr>
          <p:cNvPr id="25" name="Fußzeilenplatzhalter 4">
            <a:extLst>
              <a:ext uri="{FF2B5EF4-FFF2-40B4-BE49-F238E27FC236}">
                <a16:creationId xmlns:a16="http://schemas.microsoft.com/office/drawing/2014/main" id="{08802E75-6929-004A-B4FC-EB57BCE015E2}"/>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20</a:t>
            </a:fld>
            <a:endParaRPr lang="de-DE" dirty="0"/>
          </a:p>
        </p:txBody>
      </p:sp>
    </p:spTree>
    <p:extLst>
      <p:ext uri="{BB962C8B-B14F-4D97-AF65-F5344CB8AC3E}">
        <p14:creationId xmlns:p14="http://schemas.microsoft.com/office/powerpoint/2010/main" val="458674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84BADB7-70BA-2044-97E9-0034EBE7430D}"/>
              </a:ext>
            </a:extLst>
          </p:cNvPr>
          <p:cNvSpPr/>
          <p:nvPr/>
        </p:nvSpPr>
        <p:spPr>
          <a:xfrm>
            <a:off x="179512" y="2536884"/>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eher wahrscheinlich</a:t>
            </a:r>
            <a:endParaRPr lang="de-DE" dirty="0">
              <a:solidFill>
                <a:schemeClr val="tx1"/>
              </a:solidFill>
            </a:endParaRPr>
          </a:p>
        </p:txBody>
      </p:sp>
      <p:sp>
        <p:nvSpPr>
          <p:cNvPr id="12" name="Rechteck 11">
            <a:extLst>
              <a:ext uri="{FF2B5EF4-FFF2-40B4-BE49-F238E27FC236}">
                <a16:creationId xmlns:a16="http://schemas.microsoft.com/office/drawing/2014/main" id="{A3D5E56A-154B-AF47-B6FF-BEE1B8BBA61D}"/>
              </a:ext>
            </a:extLst>
          </p:cNvPr>
          <p:cNvSpPr/>
          <p:nvPr/>
        </p:nvSpPr>
        <p:spPr>
          <a:xfrm>
            <a:off x="179512" y="1340768"/>
            <a:ext cx="3600400" cy="50405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sicher</a:t>
            </a:r>
            <a:endParaRPr lang="de-DE" dirty="0">
              <a:solidFill>
                <a:schemeClr val="tx1"/>
              </a:solidFill>
            </a:endParaRPr>
          </a:p>
        </p:txBody>
      </p:sp>
      <p:sp>
        <p:nvSpPr>
          <p:cNvPr id="13" name="Rechteck 12">
            <a:extLst>
              <a:ext uri="{FF2B5EF4-FFF2-40B4-BE49-F238E27FC236}">
                <a16:creationId xmlns:a16="http://schemas.microsoft.com/office/drawing/2014/main" id="{A366EF52-8109-9242-8D62-C6AA74BAF5BF}"/>
              </a:ext>
            </a:extLst>
          </p:cNvPr>
          <p:cNvSpPr/>
          <p:nvPr/>
        </p:nvSpPr>
        <p:spPr>
          <a:xfrm>
            <a:off x="181743" y="3126105"/>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wahrscheinlich möglich</a:t>
            </a:r>
            <a:endParaRPr lang="de-DE" dirty="0">
              <a:solidFill>
                <a:schemeClr val="tx1"/>
              </a:solidFill>
            </a:endParaRPr>
          </a:p>
        </p:txBody>
      </p:sp>
      <p:sp>
        <p:nvSpPr>
          <p:cNvPr id="14" name="Rechteck 13">
            <a:extLst>
              <a:ext uri="{FF2B5EF4-FFF2-40B4-BE49-F238E27FC236}">
                <a16:creationId xmlns:a16="http://schemas.microsoft.com/office/drawing/2014/main" id="{A61D6927-CDAA-0445-AB8C-9412CCE3D0D5}"/>
              </a:ext>
            </a:extLst>
          </p:cNvPr>
          <p:cNvSpPr/>
          <p:nvPr/>
        </p:nvSpPr>
        <p:spPr>
          <a:xfrm>
            <a:off x="181743" y="3728685"/>
            <a:ext cx="3600400" cy="504057"/>
          </a:xfrm>
          <a:prstGeom prst="rect">
            <a:avLst/>
          </a:prstGeom>
          <a:solidFill>
            <a:srgbClr val="B8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weniger wahrscheinlich</a:t>
            </a:r>
            <a:endParaRPr lang="de-DE" dirty="0">
              <a:solidFill>
                <a:schemeClr val="tx1"/>
              </a:solidFill>
            </a:endParaRPr>
          </a:p>
        </p:txBody>
      </p:sp>
      <p:sp>
        <p:nvSpPr>
          <p:cNvPr id="15" name="Rechteck 14">
            <a:extLst>
              <a:ext uri="{FF2B5EF4-FFF2-40B4-BE49-F238E27FC236}">
                <a16:creationId xmlns:a16="http://schemas.microsoft.com/office/drawing/2014/main" id="{E3AB7110-E7C5-074E-AED4-69C64E152507}"/>
              </a:ext>
            </a:extLst>
          </p:cNvPr>
          <p:cNvSpPr/>
          <p:nvPr/>
        </p:nvSpPr>
        <p:spPr>
          <a:xfrm>
            <a:off x="179512" y="4985155"/>
            <a:ext cx="3600400" cy="50405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unmöglich</a:t>
            </a:r>
            <a:br>
              <a:rPr lang="de-DE" b="1" dirty="0">
                <a:solidFill>
                  <a:schemeClr val="tx1"/>
                </a:solidFill>
              </a:rPr>
            </a:br>
            <a:r>
              <a:rPr lang="de-DE" b="1" dirty="0">
                <a:solidFill>
                  <a:schemeClr val="tx1"/>
                </a:solidFill>
              </a:rPr>
              <a:t>nie</a:t>
            </a:r>
            <a:endParaRPr lang="de-DE" dirty="0">
              <a:solidFill>
                <a:schemeClr val="tx1"/>
              </a:solidFill>
            </a:endParaRPr>
          </a:p>
        </p:txBody>
      </p:sp>
      <p:sp>
        <p:nvSpPr>
          <p:cNvPr id="16" name="Rechteck 15">
            <a:extLst>
              <a:ext uri="{FF2B5EF4-FFF2-40B4-BE49-F238E27FC236}">
                <a16:creationId xmlns:a16="http://schemas.microsoft.com/office/drawing/2014/main" id="{EA1565EA-5FC9-C340-8031-4481C51E9D44}"/>
              </a:ext>
            </a:extLst>
          </p:cNvPr>
          <p:cNvSpPr/>
          <p:nvPr/>
        </p:nvSpPr>
        <p:spPr>
          <a:xfrm>
            <a:off x="467544" y="1934304"/>
            <a:ext cx="3674233" cy="504057"/>
          </a:xfrm>
          <a:prstGeom prst="rect">
            <a:avLst/>
          </a:prstGeom>
          <a:solidFill>
            <a:srgbClr val="92D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Ein Ereignis tritt auf jeden Fall ein.</a:t>
            </a:r>
            <a:endParaRPr lang="de-DE" dirty="0">
              <a:solidFill>
                <a:schemeClr val="tx1"/>
              </a:solidFill>
            </a:endParaRPr>
          </a:p>
        </p:txBody>
      </p:sp>
      <p:sp>
        <p:nvSpPr>
          <p:cNvPr id="9" name="Pfeil nach links und rechts 8">
            <a:extLst>
              <a:ext uri="{FF2B5EF4-FFF2-40B4-BE49-F238E27FC236}">
                <a16:creationId xmlns:a16="http://schemas.microsoft.com/office/drawing/2014/main" id="{A428D244-80DD-CB4E-B889-8ED5665E347E}"/>
              </a:ext>
            </a:extLst>
          </p:cNvPr>
          <p:cNvSpPr/>
          <p:nvPr/>
        </p:nvSpPr>
        <p:spPr>
          <a:xfrm rot="5400000">
            <a:off x="2424335" y="3295554"/>
            <a:ext cx="4752528" cy="842959"/>
          </a:xfrm>
          <a:prstGeom prst="leftRightArrow">
            <a:avLst/>
          </a:prstGeom>
          <a:gradFill flip="none" rotWithShape="1">
            <a:gsLst>
              <a:gs pos="0">
                <a:srgbClr val="92D050"/>
              </a:gs>
              <a:gs pos="21000">
                <a:srgbClr val="ADDBB5"/>
              </a:gs>
              <a:gs pos="73000">
                <a:srgbClr val="B8DFDF"/>
              </a:gs>
              <a:gs pos="95000">
                <a:srgbClr val="FF0000"/>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89FD5C9-DA5C-F24C-A89F-A1FFC4300DE6}"/>
              </a:ext>
            </a:extLst>
          </p:cNvPr>
          <p:cNvSpPr/>
          <p:nvPr/>
        </p:nvSpPr>
        <p:spPr>
          <a:xfrm>
            <a:off x="469369" y="4337084"/>
            <a:ext cx="3672408" cy="504057"/>
          </a:xfrm>
          <a:prstGeom prst="rect">
            <a:avLst/>
          </a:prstGeom>
          <a:solidFill>
            <a:schemeClr val="accent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Je öfter ein Ereignis eintritt, desto wahrscheinlicher ist es.</a:t>
            </a:r>
            <a:endParaRPr lang="de-DE" dirty="0">
              <a:solidFill>
                <a:schemeClr val="tx1"/>
              </a:solidFill>
            </a:endParaRPr>
          </a:p>
        </p:txBody>
      </p:sp>
      <p:sp>
        <p:nvSpPr>
          <p:cNvPr id="20" name="Rechteck 19">
            <a:extLst>
              <a:ext uri="{FF2B5EF4-FFF2-40B4-BE49-F238E27FC236}">
                <a16:creationId xmlns:a16="http://schemas.microsoft.com/office/drawing/2014/main" id="{B34C2ED3-21A3-2E41-B4EB-81CFC22CF792}"/>
              </a:ext>
            </a:extLst>
          </p:cNvPr>
          <p:cNvSpPr/>
          <p:nvPr/>
        </p:nvSpPr>
        <p:spPr>
          <a:xfrm>
            <a:off x="467544" y="5589239"/>
            <a:ext cx="3674233" cy="504057"/>
          </a:xfrm>
          <a:prstGeom prst="rect">
            <a:avLst/>
          </a:prstGeom>
          <a:solidFill>
            <a:srgbClr val="FF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Ein Ereignis tritt niemals ein.</a:t>
            </a:r>
            <a:endParaRPr lang="de-DE" dirty="0">
              <a:solidFill>
                <a:schemeClr val="tx1"/>
              </a:solidFill>
            </a:endParaRPr>
          </a:p>
        </p:txBody>
      </p:sp>
      <p:sp>
        <p:nvSpPr>
          <p:cNvPr id="21" name="Rechteck 20">
            <a:extLst>
              <a:ext uri="{FF2B5EF4-FFF2-40B4-BE49-F238E27FC236}">
                <a16:creationId xmlns:a16="http://schemas.microsoft.com/office/drawing/2014/main" id="{AA11862F-BFE9-CC43-88B1-EC10493004B6}"/>
              </a:ext>
            </a:extLst>
          </p:cNvPr>
          <p:cNvSpPr/>
          <p:nvPr/>
        </p:nvSpPr>
        <p:spPr>
          <a:xfrm>
            <a:off x="914400" y="836712"/>
            <a:ext cx="7772400" cy="461665"/>
          </a:xfrm>
          <a:prstGeom prst="rect">
            <a:avLst/>
          </a:prstGeom>
        </p:spPr>
        <p:txBody>
          <a:bodyPr wrap="square">
            <a:spAutoFit/>
          </a:bodyPr>
          <a:lstStyle/>
          <a:p>
            <a:pPr marL="0" indent="0" algn="ctr">
              <a:buNone/>
            </a:pPr>
            <a:r>
              <a:rPr lang="de-DE" sz="2400" b="1" dirty="0"/>
              <a:t>Wahrscheinlichkeitsskala</a:t>
            </a:r>
            <a:endParaRPr lang="de-DE" sz="2400" dirty="0"/>
          </a:p>
        </p:txBody>
      </p:sp>
      <p:sp>
        <p:nvSpPr>
          <p:cNvPr id="17" name="Rechteck 16">
            <a:extLst>
              <a:ext uri="{FF2B5EF4-FFF2-40B4-BE49-F238E27FC236}">
                <a16:creationId xmlns:a16="http://schemas.microsoft.com/office/drawing/2014/main" id="{E7F35793-B157-094C-9DE8-EC3FB07E2C7B}"/>
              </a:ext>
            </a:extLst>
          </p:cNvPr>
          <p:cNvSpPr/>
          <p:nvPr/>
        </p:nvSpPr>
        <p:spPr>
          <a:xfrm>
            <a:off x="5454296" y="1338045"/>
            <a:ext cx="3600400"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Sonntags haben wir schulfrei.</a:t>
            </a:r>
            <a:endParaRPr lang="de-DE" dirty="0">
              <a:solidFill>
                <a:schemeClr val="tx1"/>
              </a:solidFill>
            </a:endParaRPr>
          </a:p>
        </p:txBody>
      </p:sp>
      <p:sp>
        <p:nvSpPr>
          <p:cNvPr id="24" name="Rechteck 23">
            <a:extLst>
              <a:ext uri="{FF2B5EF4-FFF2-40B4-BE49-F238E27FC236}">
                <a16:creationId xmlns:a16="http://schemas.microsoft.com/office/drawing/2014/main" id="{802C66FC-1659-DB45-A080-5F7BF365D2BC}"/>
              </a:ext>
            </a:extLst>
          </p:cNvPr>
          <p:cNvSpPr/>
          <p:nvPr/>
        </p:nvSpPr>
        <p:spPr>
          <a:xfrm>
            <a:off x="5443377" y="2438361"/>
            <a:ext cx="3600400"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Im Juni steigt die Temperatur über 22 Grad.</a:t>
            </a:r>
            <a:endParaRPr lang="de-DE" dirty="0">
              <a:solidFill>
                <a:schemeClr val="tx1"/>
              </a:solidFill>
            </a:endParaRPr>
          </a:p>
        </p:txBody>
      </p:sp>
      <p:sp>
        <p:nvSpPr>
          <p:cNvPr id="25" name="Rechteck 24">
            <a:extLst>
              <a:ext uri="{FF2B5EF4-FFF2-40B4-BE49-F238E27FC236}">
                <a16:creationId xmlns:a16="http://schemas.microsoft.com/office/drawing/2014/main" id="{CE7DC85C-6689-AD4B-8F91-E990297ADAE7}"/>
              </a:ext>
            </a:extLst>
          </p:cNvPr>
          <p:cNvSpPr/>
          <p:nvPr/>
        </p:nvSpPr>
        <p:spPr>
          <a:xfrm>
            <a:off x="5443377" y="3135578"/>
            <a:ext cx="3600400"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Morgen fehlt niemand in unserer Klasse.</a:t>
            </a:r>
            <a:endParaRPr lang="de-DE" dirty="0">
              <a:solidFill>
                <a:schemeClr val="tx1"/>
              </a:solidFill>
            </a:endParaRPr>
          </a:p>
        </p:txBody>
      </p:sp>
      <p:sp>
        <p:nvSpPr>
          <p:cNvPr id="27" name="Rechteck 26">
            <a:extLst>
              <a:ext uri="{FF2B5EF4-FFF2-40B4-BE49-F238E27FC236}">
                <a16:creationId xmlns:a16="http://schemas.microsoft.com/office/drawing/2014/main" id="{B9F7F778-346B-5C4E-B94F-4FEEE3517671}"/>
              </a:ext>
            </a:extLst>
          </p:cNvPr>
          <p:cNvSpPr/>
          <p:nvPr/>
        </p:nvSpPr>
        <p:spPr>
          <a:xfrm>
            <a:off x="5443377" y="5027278"/>
            <a:ext cx="3600400" cy="504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Der Vater ist jünger als sein Sohn.</a:t>
            </a:r>
            <a:endParaRPr lang="de-DE" dirty="0">
              <a:solidFill>
                <a:schemeClr val="tx1"/>
              </a:solidFill>
            </a:endParaRPr>
          </a:p>
        </p:txBody>
      </p:sp>
      <p:sp>
        <p:nvSpPr>
          <p:cNvPr id="28" name="Textfeld 27">
            <a:extLst>
              <a:ext uri="{FF2B5EF4-FFF2-40B4-BE49-F238E27FC236}">
                <a16:creationId xmlns:a16="http://schemas.microsoft.com/office/drawing/2014/main" id="{0CC6B6EF-5F53-344C-B90C-569C562ED341}"/>
              </a:ext>
            </a:extLst>
          </p:cNvPr>
          <p:cNvSpPr txBox="1"/>
          <p:nvPr/>
        </p:nvSpPr>
        <p:spPr>
          <a:xfrm>
            <a:off x="4738753" y="6093296"/>
            <a:ext cx="4557053" cy="400110"/>
          </a:xfrm>
          <a:prstGeom prst="rect">
            <a:avLst/>
          </a:prstGeom>
          <a:noFill/>
        </p:spPr>
        <p:txBody>
          <a:bodyPr wrap="square" rtlCol="0">
            <a:spAutoFit/>
          </a:bodyPr>
          <a:lstStyle/>
          <a:p>
            <a:r>
              <a:rPr lang="de-DE" sz="2000" dirty="0"/>
              <a:t>(Selter &amp; </a:t>
            </a:r>
            <a:r>
              <a:rPr lang="de-DE" sz="2000" dirty="0" err="1"/>
              <a:t>Zannetin</a:t>
            </a:r>
            <a:r>
              <a:rPr lang="de-DE" sz="2000" dirty="0"/>
              <a:t> 2018, S. 162–163)</a:t>
            </a:r>
          </a:p>
        </p:txBody>
      </p:sp>
      <p:sp>
        <p:nvSpPr>
          <p:cNvPr id="29" name="Titel 2">
            <a:extLst>
              <a:ext uri="{FF2B5EF4-FFF2-40B4-BE49-F238E27FC236}">
                <a16:creationId xmlns:a16="http://schemas.microsoft.com/office/drawing/2014/main" id="{99C4BA30-32E6-0142-B5A7-35EA52CBBA45}"/>
              </a:ext>
            </a:extLst>
          </p:cNvPr>
          <p:cNvSpPr txBox="1">
            <a:spLocks/>
          </p:cNvSpPr>
          <p:nvPr/>
        </p:nvSpPr>
        <p:spPr bwMode="auto">
          <a:xfrm>
            <a:off x="9144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Schwerpunkte des Bereichs Wahrscheinlichkeiten</a:t>
            </a:r>
            <a:endParaRPr lang="de-DE" altLang="de-DE" kern="0" dirty="0">
              <a:solidFill>
                <a:srgbClr val="5EB511"/>
              </a:solidFill>
              <a:ea typeface="ＭＳ Ｐゴシック" charset="-128"/>
            </a:endParaRPr>
          </a:p>
        </p:txBody>
      </p:sp>
      <p:sp>
        <p:nvSpPr>
          <p:cNvPr id="30" name="Fußzeilenplatzhalter 4">
            <a:extLst>
              <a:ext uri="{FF2B5EF4-FFF2-40B4-BE49-F238E27FC236}">
                <a16:creationId xmlns:a16="http://schemas.microsoft.com/office/drawing/2014/main" id="{363B3667-71EF-EB43-A8C9-54B028AD50C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21</a:t>
            </a:fld>
            <a:endParaRPr lang="de-DE" dirty="0"/>
          </a:p>
        </p:txBody>
      </p:sp>
    </p:spTree>
    <p:extLst>
      <p:ext uri="{BB962C8B-B14F-4D97-AF65-F5344CB8AC3E}">
        <p14:creationId xmlns:p14="http://schemas.microsoft.com/office/powerpoint/2010/main" val="15827206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a:spcAft>
                <a:spcPts val="1200"/>
              </a:spcAft>
              <a:defRPr/>
            </a:pPr>
            <a:r>
              <a:rPr lang="de-DE" sz="2200" dirty="0"/>
              <a:t>Sichten Sie Ihre Mathebücher der verschiedenen Jahrgangsstufen. </a:t>
            </a:r>
          </a:p>
          <a:p>
            <a:pPr>
              <a:spcAft>
                <a:spcPts val="1200"/>
              </a:spcAft>
              <a:defRPr/>
            </a:pPr>
            <a:r>
              <a:rPr lang="de-DE" sz="2200" dirty="0"/>
              <a:t>Inwiefern werden die Kompetenzen des Lehrplans zu </a:t>
            </a:r>
            <a:br>
              <a:rPr lang="de-DE" sz="2200" dirty="0"/>
            </a:br>
            <a:r>
              <a:rPr lang="de-DE" sz="2200" dirty="0"/>
              <a:t>Wahrscheinlichkeiten dort angesprochen? </a:t>
            </a: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BA04B86B-232E-4945-956E-48E35975AD48}"/>
              </a:ext>
            </a:extLst>
          </p:cNvPr>
          <p:cNvPicPr>
            <a:picLocks noChangeAspect="1"/>
          </p:cNvPicPr>
          <p:nvPr/>
        </p:nvPicPr>
        <p:blipFill>
          <a:blip r:embed="rId4"/>
          <a:stretch>
            <a:fillRect/>
          </a:stretch>
        </p:blipFill>
        <p:spPr>
          <a:xfrm>
            <a:off x="0" y="3429000"/>
            <a:ext cx="9144000" cy="2915216"/>
          </a:xfrm>
          <a:prstGeom prst="rect">
            <a:avLst/>
          </a:prstGeom>
        </p:spPr>
      </p:pic>
      <p:sp>
        <p:nvSpPr>
          <p:cNvPr id="11" name="Titel 2">
            <a:extLst>
              <a:ext uri="{FF2B5EF4-FFF2-40B4-BE49-F238E27FC236}">
                <a16:creationId xmlns:a16="http://schemas.microsoft.com/office/drawing/2014/main" id="{7D2FC316-1234-8246-86B5-52E4F694F1FD}"/>
              </a:ext>
            </a:extLst>
          </p:cNvPr>
          <p:cNvSpPr>
            <a:spLocks noGrp="1"/>
          </p:cNvSpPr>
          <p:nvPr>
            <p:ph type="ctrTitle"/>
          </p:nvPr>
        </p:nvSpPr>
        <p:spPr>
          <a:xfrm>
            <a:off x="914400" y="152400"/>
            <a:ext cx="8229600" cy="609600"/>
          </a:xfrm>
        </p:spPr>
        <p:txBody>
          <a:bodyPr/>
          <a:lstStyle/>
          <a:p>
            <a:r>
              <a:rPr lang="de-DE" altLang="de-DE" dirty="0">
                <a:solidFill>
                  <a:srgbClr val="5EB511"/>
                </a:solidFill>
                <a:ea typeface="ＭＳ Ｐゴシック" charset="-128"/>
              </a:rPr>
              <a:t>Schwerpunkte des Bereichs Wahrscheinlichkeiten</a:t>
            </a:r>
          </a:p>
        </p:txBody>
      </p:sp>
      <p:sp>
        <p:nvSpPr>
          <p:cNvPr id="12" name="Fußzeilenplatzhalter 4">
            <a:extLst>
              <a:ext uri="{FF2B5EF4-FFF2-40B4-BE49-F238E27FC236}">
                <a16:creationId xmlns:a16="http://schemas.microsoft.com/office/drawing/2014/main" id="{73FA49D3-FEDA-0741-931E-A03787151022}"/>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22</a:t>
            </a:fld>
            <a:endParaRPr lang="de-DE" dirty="0"/>
          </a:p>
        </p:txBody>
      </p:sp>
    </p:spTree>
    <p:extLst>
      <p:ext uri="{BB962C8B-B14F-4D97-AF65-F5344CB8AC3E}">
        <p14:creationId xmlns:p14="http://schemas.microsoft.com/office/powerpoint/2010/main" val="27373753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ea typeface="ＭＳ Ｐゴシック" charset="-128"/>
              </a:rPr>
              <a:t>Gründe für Wahrscheinlichkeiten in der Grundschule</a:t>
            </a:r>
          </a:p>
          <a:p>
            <a:pPr marL="609600" indent="-609600">
              <a:buFont typeface="Arial" charset="0"/>
              <a:buAutoNum type="arabicPeriod"/>
            </a:pPr>
            <a:r>
              <a:rPr lang="de-DE" altLang="de-DE" sz="2400" dirty="0">
                <a:ea typeface="ＭＳ Ｐゴシック" charset="-128"/>
              </a:rPr>
              <a:t>Schwerpunkte des Bereichs Wahrscheinlichkeiten</a:t>
            </a:r>
          </a:p>
          <a:p>
            <a:pPr marL="609600" indent="-609600">
              <a:buFont typeface="Arial" charset="0"/>
              <a:buAutoNum type="arabicPeriod"/>
            </a:pPr>
            <a:r>
              <a:rPr lang="de-DE" altLang="de-DE" sz="2400" dirty="0">
                <a:solidFill>
                  <a:srgbClr val="5EB511"/>
                </a:solidFill>
                <a:ea typeface="ＭＳ Ｐゴシック" charset="-128"/>
              </a:rPr>
              <a:t>Sachanalyse zu Wahrscheinlichkeiten</a:t>
            </a:r>
          </a:p>
          <a:p>
            <a:pPr marL="609600" indent="-609600">
              <a:buFont typeface="Arial" charset="0"/>
              <a:buAutoNum type="arabicPeriod"/>
            </a:pPr>
            <a:r>
              <a:rPr lang="de-DE" altLang="de-DE" sz="2400" dirty="0">
                <a:ea typeface="ＭＳ Ｐゴシック" charset="-128"/>
              </a:rPr>
              <a:t>Beispiele zur unterrichtlichen Umsetzung</a:t>
            </a:r>
          </a:p>
          <a:p>
            <a:pPr marL="609600" indent="-609600">
              <a:buFont typeface="Arial" charset="0"/>
              <a:buAutoNum type="arabicPeriod"/>
            </a:pPr>
            <a:r>
              <a:rPr lang="de-DE" altLang="de-DE" sz="2400" dirty="0">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EFE9EF45-F6AC-EE4D-B467-FE13B71842C0}"/>
              </a:ext>
            </a:extLst>
          </p:cNvPr>
          <p:cNvSpPr txBox="1">
            <a:spLocks/>
          </p:cNvSpPr>
          <p:nvPr/>
        </p:nvSpPr>
        <p:spPr>
          <a:xfrm>
            <a:off x="0" y="6381328"/>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23</a:t>
            </a:fld>
            <a:endParaRPr lang="de-DE" dirty="0"/>
          </a:p>
        </p:txBody>
      </p:sp>
    </p:spTree>
    <p:extLst>
      <p:ext uri="{BB962C8B-B14F-4D97-AF65-F5344CB8AC3E}">
        <p14:creationId xmlns:p14="http://schemas.microsoft.com/office/powerpoint/2010/main" val="9574760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7" name="Untertitel 2">
            <a:extLst>
              <a:ext uri="{FF2B5EF4-FFF2-40B4-BE49-F238E27FC236}">
                <a16:creationId xmlns:a16="http://schemas.microsoft.com/office/drawing/2014/main" id="{CC684A79-C410-0E4C-BFD6-8796E39E5624}"/>
              </a:ext>
            </a:extLst>
          </p:cNvPr>
          <p:cNvSpPr txBox="1">
            <a:spLocks/>
          </p:cNvSpPr>
          <p:nvPr/>
        </p:nvSpPr>
        <p:spPr bwMode="auto">
          <a:xfrm>
            <a:off x="827584" y="1161057"/>
            <a:ext cx="799288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de-DE" altLang="de-DE" sz="2400" b="1" kern="0" dirty="0">
                <a:ea typeface="ＭＳ Ｐゴシック" charset="-128"/>
              </a:rPr>
              <a:t>Kombinatorik</a:t>
            </a:r>
          </a:p>
          <a:p>
            <a:pPr marL="0" indent="0">
              <a:buNone/>
            </a:pPr>
            <a:r>
              <a:rPr lang="de-DE" sz="2400" dirty="0"/>
              <a:t>Kombinatorische Aufgabenstellungen unterscheiden sich in wesentlichen Punkten von anderen Aufgaben zur Anzahlbestimmung </a:t>
            </a:r>
            <a:r>
              <a:rPr lang="de-DE" sz="2000" dirty="0"/>
              <a:t>(Höveler 2014)</a:t>
            </a:r>
            <a:r>
              <a:rPr lang="de-DE" sz="2400" dirty="0"/>
              <a:t>:</a:t>
            </a:r>
          </a:p>
          <a:p>
            <a:r>
              <a:rPr lang="de-DE" sz="2400" dirty="0"/>
              <a:t>Ziel ist es die Anzahl aller Möglichkeiten zu ermitteln.</a:t>
            </a:r>
          </a:p>
          <a:p>
            <a:r>
              <a:rPr lang="de-DE" sz="2400" dirty="0"/>
              <a:t>Diese müssen erst aus den einzelnen Elementen erstellt werden.</a:t>
            </a:r>
          </a:p>
          <a:p>
            <a:r>
              <a:rPr lang="de-DE" sz="2400" dirty="0"/>
              <a:t>Den zu bildenden kombinatorischen Figuren liegen abhängig von der jeweiligen Problemstellung verschiedene Bedingungen zugrunde.</a:t>
            </a:r>
          </a:p>
          <a:p>
            <a:r>
              <a:rPr lang="de-DE" sz="2400" dirty="0"/>
              <a:t>Wichtig ist dabei, die Vollständigkeit der Lösungen begründen zu können und Dopplungen bzw. Mehrfachzählungen auszuschließen.</a:t>
            </a:r>
          </a:p>
          <a:p>
            <a:pPr marL="0" indent="0">
              <a:buNone/>
            </a:pPr>
            <a:endParaRPr lang="de-DE" sz="2400" dirty="0"/>
          </a:p>
          <a:p>
            <a:endParaRPr lang="de-DE" altLang="de-DE" sz="2400" kern="0" dirty="0">
              <a:ea typeface="ＭＳ Ｐゴシック" charset="-128"/>
            </a:endParaRP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24</a:t>
            </a:fld>
            <a:endParaRPr lang="de-DE" dirty="0"/>
          </a:p>
        </p:txBody>
      </p:sp>
    </p:spTree>
    <p:extLst>
      <p:ext uri="{BB962C8B-B14F-4D97-AF65-F5344CB8AC3E}">
        <p14:creationId xmlns:p14="http://schemas.microsoft.com/office/powerpoint/2010/main" val="26993638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555FF876-9F1D-BC4B-B449-75F38D6AF79B}"/>
              </a:ext>
            </a:extLst>
          </p:cNvPr>
          <p:cNvSpPr/>
          <p:nvPr/>
        </p:nvSpPr>
        <p:spPr>
          <a:xfrm>
            <a:off x="827584" y="1161057"/>
            <a:ext cx="7272808" cy="1637149"/>
          </a:xfrm>
          <a:prstGeom prst="roundRect">
            <a:avLst/>
          </a:prstGeom>
          <a:solidFill>
            <a:srgbClr val="5EB511">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7" name="Untertitel 2">
            <a:extLst>
              <a:ext uri="{FF2B5EF4-FFF2-40B4-BE49-F238E27FC236}">
                <a16:creationId xmlns:a16="http://schemas.microsoft.com/office/drawing/2014/main" id="{CC684A79-C410-0E4C-BFD6-8796E39E5624}"/>
              </a:ext>
            </a:extLst>
          </p:cNvPr>
          <p:cNvSpPr txBox="1">
            <a:spLocks/>
          </p:cNvSpPr>
          <p:nvPr/>
        </p:nvSpPr>
        <p:spPr bwMode="auto">
          <a:xfrm>
            <a:off x="936104" y="1161057"/>
            <a:ext cx="8316416" cy="12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400" kern="0" dirty="0">
                <a:ea typeface="ＭＳ Ｐゴシック" charset="-128"/>
              </a:rPr>
              <a:t>Peter hat drei Jeans (J1, J2, J3) und </a:t>
            </a:r>
            <a:br>
              <a:rPr lang="de-DE" altLang="de-DE" sz="2400" kern="0" dirty="0">
                <a:ea typeface="ＭＳ Ｐゴシック" charset="-128"/>
              </a:rPr>
            </a:br>
            <a:r>
              <a:rPr lang="de-DE" altLang="de-DE" sz="2400" kern="0" dirty="0">
                <a:ea typeface="ＭＳ Ｐゴシック" charset="-128"/>
              </a:rPr>
              <a:t>fünf T-Shirts (T1, T2, T3, T4, T5). </a:t>
            </a:r>
          </a:p>
          <a:p>
            <a:pPr marL="0" indent="0">
              <a:buNone/>
            </a:pPr>
            <a:r>
              <a:rPr lang="de-DE" altLang="de-DE" sz="2400" kern="0" dirty="0">
                <a:ea typeface="ＭＳ Ｐゴシック" charset="-128"/>
              </a:rPr>
              <a:t>Auf wie viele unterschiedliche Arten kann er diese miteinander kombinieren?</a:t>
            </a:r>
            <a:endParaRPr lang="de-DE" sz="2400" dirty="0"/>
          </a:p>
          <a:p>
            <a:endParaRPr lang="de-DE" altLang="de-DE" sz="2400" kern="0" dirty="0">
              <a:ea typeface="ＭＳ Ｐゴシック" charset="-128"/>
            </a:endParaRP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25</a:t>
            </a:fld>
            <a:endParaRPr lang="de-DE" dirty="0"/>
          </a:p>
        </p:txBody>
      </p:sp>
      <p:sp>
        <p:nvSpPr>
          <p:cNvPr id="8" name="Rechteck 7">
            <a:extLst>
              <a:ext uri="{FF2B5EF4-FFF2-40B4-BE49-F238E27FC236}">
                <a16:creationId xmlns:a16="http://schemas.microsoft.com/office/drawing/2014/main" id="{F27254E0-7E36-3143-8FED-0CE0F3E889C2}"/>
              </a:ext>
            </a:extLst>
          </p:cNvPr>
          <p:cNvSpPr/>
          <p:nvPr/>
        </p:nvSpPr>
        <p:spPr>
          <a:xfrm>
            <a:off x="5601042" y="5973161"/>
            <a:ext cx="3542958" cy="400110"/>
          </a:xfrm>
          <a:prstGeom prst="rect">
            <a:avLst/>
          </a:prstGeom>
        </p:spPr>
        <p:txBody>
          <a:bodyPr wrap="none">
            <a:spAutoFit/>
          </a:bodyPr>
          <a:lstStyle/>
          <a:p>
            <a:r>
              <a:rPr lang="de-DE" sz="2000" dirty="0"/>
              <a:t>https://</a:t>
            </a:r>
            <a:r>
              <a:rPr lang="de-DE" sz="2000" dirty="0" err="1"/>
              <a:t>primakom.dzlm.de</a:t>
            </a:r>
            <a:r>
              <a:rPr lang="de-DE" sz="2000" dirty="0"/>
              <a:t>/452</a:t>
            </a:r>
          </a:p>
        </p:txBody>
      </p:sp>
      <p:pic>
        <p:nvPicPr>
          <p:cNvPr id="9" name="Grafik 8">
            <a:extLst>
              <a:ext uri="{FF2B5EF4-FFF2-40B4-BE49-F238E27FC236}">
                <a16:creationId xmlns:a16="http://schemas.microsoft.com/office/drawing/2014/main" id="{1FB733DB-8B0D-4341-BBCA-94FD9127D029}"/>
              </a:ext>
            </a:extLst>
          </p:cNvPr>
          <p:cNvPicPr>
            <a:picLocks noChangeAspect="1"/>
          </p:cNvPicPr>
          <p:nvPr/>
        </p:nvPicPr>
        <p:blipFill rotWithShape="1">
          <a:blip r:embed="rId3"/>
          <a:srcRect t="19284"/>
          <a:stretch/>
        </p:blipFill>
        <p:spPr>
          <a:xfrm>
            <a:off x="2118832" y="3140215"/>
            <a:ext cx="6567968" cy="1368905"/>
          </a:xfrm>
          <a:prstGeom prst="rect">
            <a:avLst/>
          </a:prstGeom>
          <a:effectLst>
            <a:outerShdw blurRad="63500" sx="102000" sy="102000" algn="ctr" rotWithShape="0">
              <a:prstClr val="black">
                <a:alpha val="40000"/>
              </a:prstClr>
            </a:outerShdw>
          </a:effectLst>
        </p:spPr>
      </p:pic>
      <p:sp>
        <p:nvSpPr>
          <p:cNvPr id="12" name="Untertitel 2">
            <a:extLst>
              <a:ext uri="{FF2B5EF4-FFF2-40B4-BE49-F238E27FC236}">
                <a16:creationId xmlns:a16="http://schemas.microsoft.com/office/drawing/2014/main" id="{1F8EE781-9621-F141-9844-76197BEBC6B9}"/>
              </a:ext>
            </a:extLst>
          </p:cNvPr>
          <p:cNvSpPr txBox="1">
            <a:spLocks/>
          </p:cNvSpPr>
          <p:nvPr/>
        </p:nvSpPr>
        <p:spPr bwMode="auto">
          <a:xfrm>
            <a:off x="818496" y="3212976"/>
            <a:ext cx="2376264"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Tabelle</a:t>
            </a:r>
            <a:endParaRPr lang="de-DE" sz="2000" dirty="0">
              <a:solidFill>
                <a:srgbClr val="5EB511"/>
              </a:solidFill>
            </a:endParaRPr>
          </a:p>
          <a:p>
            <a:endParaRPr lang="de-DE" altLang="de-DE" sz="2000" kern="0" dirty="0">
              <a:solidFill>
                <a:srgbClr val="5EB511"/>
              </a:solidFill>
              <a:ea typeface="ＭＳ Ｐゴシック" charset="-128"/>
            </a:endParaRPr>
          </a:p>
        </p:txBody>
      </p:sp>
      <p:pic>
        <p:nvPicPr>
          <p:cNvPr id="13" name="Grafik 12">
            <a:extLst>
              <a:ext uri="{FF2B5EF4-FFF2-40B4-BE49-F238E27FC236}">
                <a16:creationId xmlns:a16="http://schemas.microsoft.com/office/drawing/2014/main" id="{561C772C-E772-B947-AEB9-8A3D110EE415}"/>
              </a:ext>
            </a:extLst>
          </p:cNvPr>
          <p:cNvPicPr>
            <a:picLocks noChangeAspect="1"/>
          </p:cNvPicPr>
          <p:nvPr/>
        </p:nvPicPr>
        <p:blipFill rotWithShape="1">
          <a:blip r:embed="rId4"/>
          <a:srcRect l="5953" t="33890"/>
          <a:stretch/>
        </p:blipFill>
        <p:spPr>
          <a:xfrm>
            <a:off x="269776" y="5137529"/>
            <a:ext cx="8417024" cy="636886"/>
          </a:xfrm>
          <a:prstGeom prst="rect">
            <a:avLst/>
          </a:prstGeom>
          <a:effectLst>
            <a:outerShdw blurRad="63500" sx="102000" sy="102000" algn="ctr" rotWithShape="0">
              <a:prstClr val="black">
                <a:alpha val="40000"/>
              </a:prstClr>
            </a:outerShdw>
          </a:effectLst>
        </p:spPr>
      </p:pic>
      <p:sp>
        <p:nvSpPr>
          <p:cNvPr id="14" name="Untertitel 2">
            <a:extLst>
              <a:ext uri="{FF2B5EF4-FFF2-40B4-BE49-F238E27FC236}">
                <a16:creationId xmlns:a16="http://schemas.microsoft.com/office/drawing/2014/main" id="{FC0B4FB9-8307-5D49-BAED-8BECC0912051}"/>
              </a:ext>
            </a:extLst>
          </p:cNvPr>
          <p:cNvSpPr txBox="1">
            <a:spLocks/>
          </p:cNvSpPr>
          <p:nvPr/>
        </p:nvSpPr>
        <p:spPr bwMode="auto">
          <a:xfrm>
            <a:off x="539552" y="4675021"/>
            <a:ext cx="3600400"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Rechnerische Lösung</a:t>
            </a:r>
            <a:endParaRPr lang="de-DE" sz="2000" dirty="0">
              <a:solidFill>
                <a:srgbClr val="5EB511"/>
              </a:solidFill>
            </a:endParaRPr>
          </a:p>
          <a:p>
            <a:endParaRPr lang="de-DE" altLang="de-DE" sz="2000" kern="0" dirty="0">
              <a:solidFill>
                <a:srgbClr val="5EB511"/>
              </a:solidFill>
              <a:ea typeface="ＭＳ Ｐゴシック" charset="-128"/>
            </a:endParaRPr>
          </a:p>
        </p:txBody>
      </p:sp>
    </p:spTree>
    <p:extLst>
      <p:ext uri="{BB962C8B-B14F-4D97-AF65-F5344CB8AC3E}">
        <p14:creationId xmlns:p14="http://schemas.microsoft.com/office/powerpoint/2010/main" val="24303245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26</a:t>
            </a:fld>
            <a:endParaRPr lang="de-DE" dirty="0"/>
          </a:p>
        </p:txBody>
      </p:sp>
      <p:sp>
        <p:nvSpPr>
          <p:cNvPr id="8" name="Rechteck 7">
            <a:extLst>
              <a:ext uri="{FF2B5EF4-FFF2-40B4-BE49-F238E27FC236}">
                <a16:creationId xmlns:a16="http://schemas.microsoft.com/office/drawing/2014/main" id="{F27254E0-7E36-3143-8FED-0CE0F3E889C2}"/>
              </a:ext>
            </a:extLst>
          </p:cNvPr>
          <p:cNvSpPr/>
          <p:nvPr/>
        </p:nvSpPr>
        <p:spPr>
          <a:xfrm>
            <a:off x="5601042" y="5973161"/>
            <a:ext cx="3542958" cy="400110"/>
          </a:xfrm>
          <a:prstGeom prst="rect">
            <a:avLst/>
          </a:prstGeom>
        </p:spPr>
        <p:txBody>
          <a:bodyPr wrap="none">
            <a:spAutoFit/>
          </a:bodyPr>
          <a:lstStyle/>
          <a:p>
            <a:r>
              <a:rPr lang="de-DE" sz="2000" dirty="0"/>
              <a:t>https://</a:t>
            </a:r>
            <a:r>
              <a:rPr lang="de-DE" sz="2000" dirty="0" err="1"/>
              <a:t>primakom.dzlm.de</a:t>
            </a:r>
            <a:r>
              <a:rPr lang="de-DE" sz="2000" dirty="0"/>
              <a:t>/452</a:t>
            </a:r>
          </a:p>
        </p:txBody>
      </p:sp>
      <p:pic>
        <p:nvPicPr>
          <p:cNvPr id="3" name="Grafik 2">
            <a:extLst>
              <a:ext uri="{FF2B5EF4-FFF2-40B4-BE49-F238E27FC236}">
                <a16:creationId xmlns:a16="http://schemas.microsoft.com/office/drawing/2014/main" id="{9FB8E408-1EED-0044-B6D6-2D51D67BF8B6}"/>
              </a:ext>
            </a:extLst>
          </p:cNvPr>
          <p:cNvPicPr>
            <a:picLocks noChangeAspect="1"/>
          </p:cNvPicPr>
          <p:nvPr/>
        </p:nvPicPr>
        <p:blipFill rotWithShape="1">
          <a:blip r:embed="rId3"/>
          <a:srcRect l="26772" t="25635"/>
          <a:stretch/>
        </p:blipFill>
        <p:spPr>
          <a:xfrm>
            <a:off x="5601144" y="4461954"/>
            <a:ext cx="1898907" cy="1338725"/>
          </a:xfrm>
          <a:prstGeom prst="rect">
            <a:avLst/>
          </a:prstGeom>
          <a:effectLst>
            <a:outerShdw blurRad="63500" sx="102000" sy="102000" algn="ctr" rotWithShape="0">
              <a:prstClr val="black">
                <a:alpha val="40000"/>
              </a:prstClr>
            </a:outerShdw>
          </a:effectLst>
        </p:spPr>
      </p:pic>
      <p:pic>
        <p:nvPicPr>
          <p:cNvPr id="10" name="Grafik 9">
            <a:extLst>
              <a:ext uri="{FF2B5EF4-FFF2-40B4-BE49-F238E27FC236}">
                <a16:creationId xmlns:a16="http://schemas.microsoft.com/office/drawing/2014/main" id="{90AFE3AE-6885-3746-80AA-296FE581C74F}"/>
              </a:ext>
            </a:extLst>
          </p:cNvPr>
          <p:cNvPicPr>
            <a:picLocks noChangeAspect="1"/>
          </p:cNvPicPr>
          <p:nvPr/>
        </p:nvPicPr>
        <p:blipFill rotWithShape="1">
          <a:blip r:embed="rId4"/>
          <a:srcRect t="9563"/>
          <a:stretch/>
        </p:blipFill>
        <p:spPr>
          <a:xfrm>
            <a:off x="1321301" y="1898624"/>
            <a:ext cx="3652943" cy="2016224"/>
          </a:xfrm>
          <a:prstGeom prst="rect">
            <a:avLst/>
          </a:prstGeom>
          <a:effectLst>
            <a:outerShdw blurRad="63500" sx="102000" sy="102000" algn="ctr" rotWithShape="0">
              <a:prstClr val="black">
                <a:alpha val="40000"/>
              </a:prstClr>
            </a:outerShdw>
          </a:effectLst>
        </p:spPr>
      </p:pic>
      <p:pic>
        <p:nvPicPr>
          <p:cNvPr id="11" name="Grafik 10">
            <a:extLst>
              <a:ext uri="{FF2B5EF4-FFF2-40B4-BE49-F238E27FC236}">
                <a16:creationId xmlns:a16="http://schemas.microsoft.com/office/drawing/2014/main" id="{B503AB1F-DEFE-D540-AB69-14C94F8C0AFE}"/>
              </a:ext>
            </a:extLst>
          </p:cNvPr>
          <p:cNvPicPr>
            <a:picLocks noChangeAspect="1"/>
          </p:cNvPicPr>
          <p:nvPr/>
        </p:nvPicPr>
        <p:blipFill rotWithShape="1">
          <a:blip r:embed="rId5"/>
          <a:srcRect l="7099" t="11393" r="-525"/>
          <a:stretch/>
        </p:blipFill>
        <p:spPr>
          <a:xfrm>
            <a:off x="1832382" y="4479325"/>
            <a:ext cx="3155222" cy="1705089"/>
          </a:xfrm>
          <a:prstGeom prst="rect">
            <a:avLst/>
          </a:prstGeom>
          <a:effectLst>
            <a:outerShdw blurRad="63500" sx="102000" sy="102000" algn="ctr" rotWithShape="0">
              <a:prstClr val="black">
                <a:alpha val="40000"/>
              </a:prstClr>
            </a:outerShdw>
          </a:effectLst>
        </p:spPr>
      </p:pic>
      <p:pic>
        <p:nvPicPr>
          <p:cNvPr id="12" name="Grafik 11">
            <a:extLst>
              <a:ext uri="{FF2B5EF4-FFF2-40B4-BE49-F238E27FC236}">
                <a16:creationId xmlns:a16="http://schemas.microsoft.com/office/drawing/2014/main" id="{DFDAD7CF-2F56-D340-892F-E07AC588BF0A}"/>
              </a:ext>
            </a:extLst>
          </p:cNvPr>
          <p:cNvPicPr>
            <a:picLocks noChangeAspect="1"/>
          </p:cNvPicPr>
          <p:nvPr/>
        </p:nvPicPr>
        <p:blipFill rotWithShape="1">
          <a:blip r:embed="rId6">
            <a:extLst>
              <a:ext uri="{28A0092B-C50C-407E-A947-70E740481C1C}">
                <a14:useLocalDpi xmlns:a14="http://schemas.microsoft.com/office/drawing/2010/main" val="0"/>
              </a:ext>
            </a:extLst>
          </a:blip>
          <a:srcRect l="78939" t="8214"/>
          <a:stretch/>
        </p:blipFill>
        <p:spPr>
          <a:xfrm>
            <a:off x="5392091" y="1006512"/>
            <a:ext cx="2317014" cy="2908336"/>
          </a:xfrm>
          <a:prstGeom prst="rect">
            <a:avLst/>
          </a:prstGeom>
          <a:effectLst>
            <a:outerShdw blurRad="63500" sx="102000" sy="102000" algn="ctr" rotWithShape="0">
              <a:prstClr val="black">
                <a:alpha val="40000"/>
              </a:prstClr>
            </a:outerShdw>
          </a:effectLst>
        </p:spPr>
      </p:pic>
      <p:sp>
        <p:nvSpPr>
          <p:cNvPr id="13" name="Untertitel 2">
            <a:extLst>
              <a:ext uri="{FF2B5EF4-FFF2-40B4-BE49-F238E27FC236}">
                <a16:creationId xmlns:a16="http://schemas.microsoft.com/office/drawing/2014/main" id="{5780E6D6-0399-F044-9FE9-274476B17738}"/>
              </a:ext>
            </a:extLst>
          </p:cNvPr>
          <p:cNvSpPr txBox="1">
            <a:spLocks/>
          </p:cNvSpPr>
          <p:nvPr/>
        </p:nvSpPr>
        <p:spPr bwMode="auto">
          <a:xfrm>
            <a:off x="7521715" y="4657331"/>
            <a:ext cx="1656184"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Auflisten</a:t>
            </a:r>
            <a:endParaRPr lang="de-DE" sz="2000" dirty="0">
              <a:solidFill>
                <a:srgbClr val="5EB511"/>
              </a:solidFill>
            </a:endParaRPr>
          </a:p>
          <a:p>
            <a:endParaRPr lang="de-DE" altLang="de-DE" sz="2000" kern="0" dirty="0">
              <a:solidFill>
                <a:srgbClr val="5EB511"/>
              </a:solidFill>
              <a:ea typeface="ＭＳ Ｐゴシック" charset="-128"/>
            </a:endParaRPr>
          </a:p>
        </p:txBody>
      </p:sp>
      <p:sp>
        <p:nvSpPr>
          <p:cNvPr id="14" name="Untertitel 2">
            <a:extLst>
              <a:ext uri="{FF2B5EF4-FFF2-40B4-BE49-F238E27FC236}">
                <a16:creationId xmlns:a16="http://schemas.microsoft.com/office/drawing/2014/main" id="{F77EA9E4-3612-3F4B-948A-74AA238180F9}"/>
              </a:ext>
            </a:extLst>
          </p:cNvPr>
          <p:cNvSpPr txBox="1">
            <a:spLocks/>
          </p:cNvSpPr>
          <p:nvPr/>
        </p:nvSpPr>
        <p:spPr bwMode="auto">
          <a:xfrm>
            <a:off x="44589" y="4577890"/>
            <a:ext cx="2165215"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Zeichnerische Lösungen</a:t>
            </a:r>
            <a:endParaRPr lang="de-DE" sz="2000" dirty="0">
              <a:solidFill>
                <a:srgbClr val="5EB511"/>
              </a:solidFill>
            </a:endParaRPr>
          </a:p>
          <a:p>
            <a:endParaRPr lang="de-DE" altLang="de-DE" sz="2000" kern="0" dirty="0">
              <a:solidFill>
                <a:srgbClr val="5EB511"/>
              </a:solidFill>
              <a:ea typeface="ＭＳ Ｐゴシック" charset="-128"/>
            </a:endParaRPr>
          </a:p>
        </p:txBody>
      </p:sp>
      <p:sp>
        <p:nvSpPr>
          <p:cNvPr id="15" name="Untertitel 2">
            <a:extLst>
              <a:ext uri="{FF2B5EF4-FFF2-40B4-BE49-F238E27FC236}">
                <a16:creationId xmlns:a16="http://schemas.microsoft.com/office/drawing/2014/main" id="{850BC7DA-C7CE-2C40-91B1-C72B7A746445}"/>
              </a:ext>
            </a:extLst>
          </p:cNvPr>
          <p:cNvSpPr txBox="1">
            <a:spLocks/>
          </p:cNvSpPr>
          <p:nvPr/>
        </p:nvSpPr>
        <p:spPr bwMode="auto">
          <a:xfrm>
            <a:off x="-46851" y="1898624"/>
            <a:ext cx="1368152"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Wege-diagramm</a:t>
            </a:r>
            <a:endParaRPr lang="de-DE" sz="2000" dirty="0">
              <a:solidFill>
                <a:srgbClr val="5EB511"/>
              </a:solidFill>
            </a:endParaRPr>
          </a:p>
          <a:p>
            <a:endParaRPr lang="de-DE" altLang="de-DE" sz="2000" kern="0" dirty="0">
              <a:solidFill>
                <a:srgbClr val="5EB511"/>
              </a:solidFill>
              <a:ea typeface="ＭＳ Ｐゴシック" charset="-128"/>
            </a:endParaRPr>
          </a:p>
        </p:txBody>
      </p:sp>
      <p:sp>
        <p:nvSpPr>
          <p:cNvPr id="16" name="Untertitel 2">
            <a:extLst>
              <a:ext uri="{FF2B5EF4-FFF2-40B4-BE49-F238E27FC236}">
                <a16:creationId xmlns:a16="http://schemas.microsoft.com/office/drawing/2014/main" id="{AD07C85D-5330-D54E-B891-151D393B5369}"/>
              </a:ext>
            </a:extLst>
          </p:cNvPr>
          <p:cNvSpPr txBox="1">
            <a:spLocks/>
          </p:cNvSpPr>
          <p:nvPr/>
        </p:nvSpPr>
        <p:spPr bwMode="auto">
          <a:xfrm>
            <a:off x="7757758" y="1152814"/>
            <a:ext cx="1858084" cy="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000" kern="0" dirty="0">
                <a:solidFill>
                  <a:srgbClr val="5EB511"/>
                </a:solidFill>
                <a:ea typeface="ＭＳ Ｐゴシック" charset="-128"/>
              </a:rPr>
              <a:t>Baum-diagramm</a:t>
            </a:r>
            <a:endParaRPr lang="de-DE" sz="2000" dirty="0">
              <a:solidFill>
                <a:srgbClr val="5EB511"/>
              </a:solidFill>
            </a:endParaRPr>
          </a:p>
          <a:p>
            <a:endParaRPr lang="de-DE" altLang="de-DE" sz="2000" kern="0" dirty="0">
              <a:solidFill>
                <a:srgbClr val="5EB511"/>
              </a:solidFill>
              <a:ea typeface="ＭＳ Ｐゴシック" charset="-128"/>
            </a:endParaRPr>
          </a:p>
        </p:txBody>
      </p:sp>
    </p:spTree>
    <p:extLst>
      <p:ext uri="{BB962C8B-B14F-4D97-AF65-F5344CB8AC3E}">
        <p14:creationId xmlns:p14="http://schemas.microsoft.com/office/powerpoint/2010/main" val="3475398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7" name="Untertitel 2">
            <a:extLst>
              <a:ext uri="{FF2B5EF4-FFF2-40B4-BE49-F238E27FC236}">
                <a16:creationId xmlns:a16="http://schemas.microsoft.com/office/drawing/2014/main" id="{CC684A79-C410-0E4C-BFD6-8796E39E5624}"/>
              </a:ext>
            </a:extLst>
          </p:cNvPr>
          <p:cNvSpPr txBox="1">
            <a:spLocks/>
          </p:cNvSpPr>
          <p:nvPr/>
        </p:nvSpPr>
        <p:spPr bwMode="auto">
          <a:xfrm>
            <a:off x="827584" y="1161057"/>
            <a:ext cx="799288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de-DE" altLang="de-DE" sz="2400" b="1" kern="0" dirty="0">
                <a:ea typeface="ＭＳ Ｐゴシック" charset="-128"/>
              </a:rPr>
              <a:t>Klassifizierung der kombinatorischen Figuren </a:t>
            </a:r>
          </a:p>
          <a:p>
            <a:pPr marL="0" indent="0">
              <a:buNone/>
            </a:pPr>
            <a:endParaRPr lang="de-DE" sz="2400" dirty="0"/>
          </a:p>
          <a:p>
            <a:pPr marL="0" indent="0">
              <a:buNone/>
            </a:pPr>
            <a:r>
              <a:rPr lang="de-DE" sz="2400" dirty="0"/>
              <a:t>Zentrale Fragen:</a:t>
            </a:r>
          </a:p>
          <a:p>
            <a:r>
              <a:rPr lang="de-DE" sz="2400" dirty="0"/>
              <a:t>Werden alle gegebenen Elemente benötigt oder nur eine Auswahl?</a:t>
            </a:r>
          </a:p>
          <a:p>
            <a:r>
              <a:rPr lang="de-DE" sz="2400" dirty="0"/>
              <a:t>Werden die Elemente nur einmal oder dürfen sie mehrfach verwendet werden?</a:t>
            </a:r>
          </a:p>
          <a:p>
            <a:r>
              <a:rPr lang="de-DE" sz="2400" dirty="0"/>
              <a:t>Ist die Reihenfolge unerheblich oder muss die Reihenfolge beachtet werden?</a:t>
            </a:r>
          </a:p>
          <a:p>
            <a:endParaRPr lang="de-DE" altLang="de-DE" sz="2400" kern="0" dirty="0">
              <a:ea typeface="ＭＳ Ｐゴシック" charset="-128"/>
            </a:endParaRPr>
          </a:p>
          <a:p>
            <a:endParaRPr lang="de-DE" altLang="de-DE" sz="2400" kern="0" dirty="0">
              <a:ea typeface="ＭＳ Ｐゴシック" charset="-128"/>
            </a:endParaRP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27</a:t>
            </a:fld>
            <a:endParaRPr lang="de-DE" dirty="0"/>
          </a:p>
        </p:txBody>
      </p:sp>
      <p:sp>
        <p:nvSpPr>
          <p:cNvPr id="5" name="Rechteck 4">
            <a:extLst>
              <a:ext uri="{FF2B5EF4-FFF2-40B4-BE49-F238E27FC236}">
                <a16:creationId xmlns:a16="http://schemas.microsoft.com/office/drawing/2014/main" id="{691F1A97-56A9-4D43-8C60-0C6E6F3BF6E9}"/>
              </a:ext>
            </a:extLst>
          </p:cNvPr>
          <p:cNvSpPr/>
          <p:nvPr/>
        </p:nvSpPr>
        <p:spPr>
          <a:xfrm>
            <a:off x="5601042" y="5973161"/>
            <a:ext cx="3542958" cy="400110"/>
          </a:xfrm>
          <a:prstGeom prst="rect">
            <a:avLst/>
          </a:prstGeom>
        </p:spPr>
        <p:txBody>
          <a:bodyPr wrap="none">
            <a:spAutoFit/>
          </a:bodyPr>
          <a:lstStyle/>
          <a:p>
            <a:r>
              <a:rPr lang="de-DE" sz="2000" dirty="0"/>
              <a:t>https://</a:t>
            </a:r>
            <a:r>
              <a:rPr lang="de-DE" sz="2000" dirty="0" err="1"/>
              <a:t>primakom.dzlm.de</a:t>
            </a:r>
            <a:r>
              <a:rPr lang="de-DE" sz="2000" dirty="0"/>
              <a:t>/452</a:t>
            </a:r>
          </a:p>
        </p:txBody>
      </p:sp>
    </p:spTree>
    <p:extLst>
      <p:ext uri="{BB962C8B-B14F-4D97-AF65-F5344CB8AC3E}">
        <p14:creationId xmlns:p14="http://schemas.microsoft.com/office/powerpoint/2010/main" val="18617415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28</a:t>
            </a:fld>
            <a:endParaRPr lang="de-DE" dirty="0"/>
          </a:p>
        </p:txBody>
      </p:sp>
      <p:sp>
        <p:nvSpPr>
          <p:cNvPr id="10" name="Untertitel 2">
            <a:extLst>
              <a:ext uri="{FF2B5EF4-FFF2-40B4-BE49-F238E27FC236}">
                <a16:creationId xmlns:a16="http://schemas.microsoft.com/office/drawing/2014/main" id="{E801901E-ABA2-F046-A488-2BB22006B232}"/>
              </a:ext>
            </a:extLst>
          </p:cNvPr>
          <p:cNvSpPr txBox="1">
            <a:spLocks/>
          </p:cNvSpPr>
          <p:nvPr/>
        </p:nvSpPr>
        <p:spPr bwMode="auto">
          <a:xfrm>
            <a:off x="914400" y="1066800"/>
            <a:ext cx="7772400" cy="5242520"/>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Aft>
                <a:spcPts val="1200"/>
              </a:spcAft>
              <a:buNone/>
              <a:defRPr/>
            </a:pPr>
            <a:r>
              <a:rPr lang="de-DE" sz="2400" b="1" kern="0" dirty="0">
                <a:ea typeface="ＭＳ Ｐゴシック" pitchFamily="34" charset="-128"/>
              </a:rPr>
              <a:t>Aktivität:</a:t>
            </a:r>
            <a:endParaRPr lang="de-DE" sz="2400" kern="0" dirty="0">
              <a:cs typeface="Times New Roman" charset="0"/>
            </a:endParaRPr>
          </a:p>
          <a:p>
            <a:pPr marL="0" indent="0" eaLnBrk="1" hangingPunct="1">
              <a:lnSpc>
                <a:spcPct val="90000"/>
              </a:lnSpc>
              <a:buNone/>
              <a:defRPr/>
            </a:pPr>
            <a:r>
              <a:rPr lang="de-DE" kern="0" dirty="0"/>
              <a:t>Finden Sie Beispiele für mögliche kombinatorische Figuren.</a:t>
            </a:r>
          </a:p>
          <a:p>
            <a:pPr marL="0" indent="0" eaLnBrk="1" hangingPunct="1">
              <a:lnSpc>
                <a:spcPct val="90000"/>
              </a:lnSpc>
              <a:buNone/>
              <a:defRPr/>
            </a:pPr>
            <a:endParaRPr lang="de-DE" dirty="0"/>
          </a:p>
          <a:p>
            <a:r>
              <a:rPr lang="de-DE" sz="2000" dirty="0"/>
              <a:t>Anordnungsprobleme – die Reihenfolge ist wichtig</a:t>
            </a:r>
          </a:p>
          <a:p>
            <a:pPr lvl="1">
              <a:buFont typeface="Courier New" panose="02070309020205020404" pitchFamily="49" charset="0"/>
              <a:buChar char="o"/>
            </a:pPr>
            <a:r>
              <a:rPr lang="de-DE" dirty="0"/>
              <a:t>Permutation von </a:t>
            </a:r>
            <a:r>
              <a:rPr lang="de-DE" dirty="0" err="1"/>
              <a:t>n</a:t>
            </a:r>
            <a:r>
              <a:rPr lang="de-DE" dirty="0"/>
              <a:t> Elementen ohne Wiederholung: </a:t>
            </a:r>
            <a:br>
              <a:rPr lang="de-DE" dirty="0"/>
            </a:br>
            <a:r>
              <a:rPr lang="de-DE" dirty="0"/>
              <a:t>jedes Element darf nur einmal verwendet werden</a:t>
            </a:r>
          </a:p>
          <a:p>
            <a:pPr lvl="1">
              <a:buFont typeface="Courier New" panose="02070309020205020404" pitchFamily="49" charset="0"/>
              <a:buChar char="o"/>
            </a:pPr>
            <a:r>
              <a:rPr lang="de-DE" dirty="0"/>
              <a:t>Permutation von </a:t>
            </a:r>
            <a:r>
              <a:rPr lang="de-DE" dirty="0" err="1"/>
              <a:t>n</a:t>
            </a:r>
            <a:r>
              <a:rPr lang="de-DE" dirty="0"/>
              <a:t> Elementen mit Wiederholung:</a:t>
            </a:r>
            <a:br>
              <a:rPr lang="de-DE" dirty="0"/>
            </a:br>
            <a:r>
              <a:rPr lang="de-DE" dirty="0"/>
              <a:t>ein Element darf mehrfach verwendet werden</a:t>
            </a:r>
          </a:p>
          <a:p>
            <a:pPr lvl="1">
              <a:buFont typeface="Courier New" panose="02070309020205020404" pitchFamily="49" charset="0"/>
              <a:buChar char="o"/>
            </a:pPr>
            <a:r>
              <a:rPr lang="de-DE" dirty="0"/>
              <a:t>Variation ohne oder mit Wiederholung:</a:t>
            </a:r>
            <a:br>
              <a:rPr lang="de-DE" dirty="0"/>
            </a:br>
            <a:r>
              <a:rPr lang="de-DE" dirty="0"/>
              <a:t>nicht jedes Element wird verwendet</a:t>
            </a:r>
          </a:p>
          <a:p>
            <a:r>
              <a:rPr lang="de-DE" altLang="de-DE" sz="2000" kern="0" dirty="0">
                <a:ea typeface="ＭＳ Ｐゴシック" charset="-128"/>
              </a:rPr>
              <a:t>Auswahlprobleme – die Reihenfolge ist nicht wichtig</a:t>
            </a:r>
          </a:p>
          <a:p>
            <a:pPr lvl="1">
              <a:buFont typeface="Courier New" panose="02070309020205020404" pitchFamily="49" charset="0"/>
              <a:buChar char="o"/>
            </a:pPr>
            <a:r>
              <a:rPr lang="de-DE" altLang="de-DE" kern="0" dirty="0">
                <a:ea typeface="ＭＳ Ｐゴシック" charset="-128"/>
              </a:rPr>
              <a:t>Kombination ohne Wiederholung</a:t>
            </a:r>
          </a:p>
          <a:p>
            <a:pPr lvl="1">
              <a:buFont typeface="Courier New" panose="02070309020205020404" pitchFamily="49" charset="0"/>
              <a:buChar char="o"/>
            </a:pPr>
            <a:r>
              <a:rPr lang="de-DE" altLang="de-DE" kern="0" dirty="0">
                <a:ea typeface="ＭＳ Ｐゴシック" charset="-128"/>
              </a:rPr>
              <a:t>Kombination mit Wiederholung</a:t>
            </a:r>
          </a:p>
          <a:p>
            <a:pPr marL="0" indent="0" eaLnBrk="1" hangingPunct="1">
              <a:lnSpc>
                <a:spcPct val="90000"/>
              </a:lnSpc>
              <a:buNone/>
              <a:defRPr/>
            </a:pPr>
            <a:endParaRPr lang="de-DE" sz="2600" kern="0" dirty="0"/>
          </a:p>
        </p:txBody>
      </p:sp>
      <p:pic>
        <p:nvPicPr>
          <p:cNvPr id="11" name="Bild 2">
            <a:extLst>
              <a:ext uri="{FF2B5EF4-FFF2-40B4-BE49-F238E27FC236}">
                <a16:creationId xmlns:a16="http://schemas.microsoft.com/office/drawing/2014/main" id="{273BFF89-4833-CB40-AE48-55C8F4F508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0384" y="856449"/>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3324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7" name="Untertitel 2">
            <a:extLst>
              <a:ext uri="{FF2B5EF4-FFF2-40B4-BE49-F238E27FC236}">
                <a16:creationId xmlns:a16="http://schemas.microsoft.com/office/drawing/2014/main" id="{CC684A79-C410-0E4C-BFD6-8796E39E5624}"/>
              </a:ext>
            </a:extLst>
          </p:cNvPr>
          <p:cNvSpPr txBox="1">
            <a:spLocks/>
          </p:cNvSpPr>
          <p:nvPr/>
        </p:nvSpPr>
        <p:spPr bwMode="auto">
          <a:xfrm>
            <a:off x="827584" y="1161057"/>
            <a:ext cx="7344816"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altLang="de-DE" sz="2400" b="1" kern="0" dirty="0">
                <a:ea typeface="ＭＳ Ｐゴシック" charset="-128"/>
              </a:rPr>
              <a:t>Eigenschaften von Zufall &amp; Wahrscheinlichkeiten </a:t>
            </a:r>
          </a:p>
          <a:p>
            <a:endParaRPr lang="de-DE" sz="2400" dirty="0"/>
          </a:p>
          <a:p>
            <a:r>
              <a:rPr lang="de-DE" sz="2400" dirty="0"/>
              <a:t>Die Unvorhersagbarkeit des </a:t>
            </a:r>
            <a:r>
              <a:rPr lang="de-DE" sz="2400" b="1" dirty="0"/>
              <a:t>Einzelereignisses</a:t>
            </a:r>
            <a:r>
              <a:rPr lang="de-DE" sz="2400" dirty="0"/>
              <a:t> wird genutzt, um z.B. beim Sport Entscheidungen herbeizuführen, oder in einem Spiel faire Situationen/Regeln sicherzustellen, beim Lotto, ... </a:t>
            </a:r>
          </a:p>
          <a:p>
            <a:r>
              <a:rPr lang="de-DE" sz="2400" dirty="0"/>
              <a:t>Bei genügend </a:t>
            </a:r>
            <a:r>
              <a:rPr lang="de-DE" sz="2400" b="1" dirty="0"/>
              <a:t>hoher Versuchswiederholung </a:t>
            </a:r>
            <a:r>
              <a:rPr lang="de-DE" sz="2400" dirty="0"/>
              <a:t>lassen sich Regelmäßigkeiten (Muster) entdecken, diese werden genutzt, um begründete Vorhersagen für zukünftige Ereignisse treffen zu können</a:t>
            </a:r>
          </a:p>
          <a:p>
            <a:pPr marL="0" indent="0">
              <a:buNone/>
            </a:pPr>
            <a:endParaRPr lang="de-DE" altLang="de-DE" sz="2400" kern="0" dirty="0">
              <a:ea typeface="ＭＳ Ｐゴシック" charset="-128"/>
            </a:endParaRPr>
          </a:p>
        </p:txBody>
      </p:sp>
      <p:sp>
        <p:nvSpPr>
          <p:cNvPr id="8" name="Rechteck 7">
            <a:extLst>
              <a:ext uri="{FF2B5EF4-FFF2-40B4-BE49-F238E27FC236}">
                <a16:creationId xmlns:a16="http://schemas.microsoft.com/office/drawing/2014/main" id="{4D6AD7DC-EFFE-3A40-B3A2-95CA96B8A5E1}"/>
              </a:ext>
            </a:extLst>
          </p:cNvPr>
          <p:cNvSpPr/>
          <p:nvPr/>
        </p:nvSpPr>
        <p:spPr bwMode="auto">
          <a:xfrm rot="1470117">
            <a:off x="8381305" y="1960649"/>
            <a:ext cx="504000" cy="1252800"/>
          </a:xfrm>
          <a:prstGeom prst="rect">
            <a:avLst/>
          </a:prstGeom>
          <a:solidFill>
            <a:srgbClr val="92D050"/>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dirty="0">
                <a:latin typeface="+mn-lt"/>
              </a:rPr>
              <a:t>kurze Sicht</a:t>
            </a:r>
          </a:p>
        </p:txBody>
      </p:sp>
      <p:sp>
        <p:nvSpPr>
          <p:cNvPr id="9" name="Rechteck 8">
            <a:extLst>
              <a:ext uri="{FF2B5EF4-FFF2-40B4-BE49-F238E27FC236}">
                <a16:creationId xmlns:a16="http://schemas.microsoft.com/office/drawing/2014/main" id="{441BD5E7-E7F5-2F4E-85F0-78F423CEF63F}"/>
              </a:ext>
            </a:extLst>
          </p:cNvPr>
          <p:cNvSpPr/>
          <p:nvPr/>
        </p:nvSpPr>
        <p:spPr bwMode="auto">
          <a:xfrm rot="1470117">
            <a:off x="8367302" y="3954859"/>
            <a:ext cx="504000" cy="1252025"/>
          </a:xfrm>
          <a:prstGeom prst="rect">
            <a:avLst/>
          </a:prstGeom>
          <a:solidFill>
            <a:srgbClr val="92D050"/>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a:r>
              <a:rPr lang="de-DE" dirty="0">
                <a:latin typeface="+mn-lt"/>
              </a:rPr>
              <a:t>lange Sicht</a:t>
            </a:r>
          </a:p>
        </p:txBody>
      </p:sp>
      <p:sp>
        <p:nvSpPr>
          <p:cNvPr id="6" name="Fußzeilenplatzhalter 4">
            <a:extLst>
              <a:ext uri="{FF2B5EF4-FFF2-40B4-BE49-F238E27FC236}">
                <a16:creationId xmlns:a16="http://schemas.microsoft.com/office/drawing/2014/main" id="{FF070811-F698-E548-BD6A-0813832F6BD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29</a:t>
            </a:fld>
            <a:endParaRPr lang="de-DE" dirty="0"/>
          </a:p>
        </p:txBody>
      </p:sp>
    </p:spTree>
    <p:extLst>
      <p:ext uri="{BB962C8B-B14F-4D97-AF65-F5344CB8AC3E}">
        <p14:creationId xmlns:p14="http://schemas.microsoft.com/office/powerpoint/2010/main" val="2870527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ea typeface="ＭＳ Ｐゴシック" charset="-128"/>
              </a:rPr>
              <a:t>Gründe für Wahrscheinlichkeiten in der Grundschule</a:t>
            </a:r>
          </a:p>
          <a:p>
            <a:pPr marL="609600" indent="-609600">
              <a:buFont typeface="Arial" charset="0"/>
              <a:buAutoNum type="arabicPeriod"/>
            </a:pPr>
            <a:r>
              <a:rPr lang="de-DE" altLang="de-DE" sz="2400" dirty="0">
                <a:ea typeface="ＭＳ Ｐゴシック" charset="-128"/>
              </a:rPr>
              <a:t>Schwerpunkte des Bereichs Wahrscheinlichkeiten</a:t>
            </a:r>
          </a:p>
          <a:p>
            <a:pPr marL="609600" indent="-609600">
              <a:buFont typeface="Arial" charset="0"/>
              <a:buAutoNum type="arabicPeriod"/>
            </a:pPr>
            <a:r>
              <a:rPr lang="de-DE" altLang="de-DE" sz="2400" dirty="0">
                <a:ea typeface="ＭＳ Ｐゴシック" charset="-128"/>
              </a:rPr>
              <a:t>Sachanalyse zu Wahrscheinlichkeiten</a:t>
            </a:r>
          </a:p>
          <a:p>
            <a:pPr marL="609600" indent="-609600">
              <a:buFont typeface="Arial" charset="0"/>
              <a:buAutoNum type="arabicPeriod"/>
            </a:pPr>
            <a:r>
              <a:rPr lang="de-DE" altLang="de-DE" sz="2400" dirty="0">
                <a:ea typeface="ＭＳ Ｐゴシック" charset="-128"/>
              </a:rPr>
              <a:t>Beispiele zur unterrichtlichen Umsetzung</a:t>
            </a:r>
          </a:p>
          <a:p>
            <a:pPr marL="609600" indent="-609600">
              <a:buFont typeface="Arial" charset="0"/>
              <a:buAutoNum type="arabicPeriod"/>
            </a:pPr>
            <a:r>
              <a:rPr lang="de-DE" altLang="de-DE" sz="2400" dirty="0">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BBF7069D-F077-B246-A805-07EC8C3CA394}"/>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a:t>
            </a:fld>
            <a:endParaRPr lang="de-DE" dirty="0"/>
          </a:p>
        </p:txBody>
      </p:sp>
    </p:spTree>
    <p:extLst>
      <p:ext uri="{BB962C8B-B14F-4D97-AF65-F5344CB8AC3E}">
        <p14:creationId xmlns:p14="http://schemas.microsoft.com/office/powerpoint/2010/main" val="3952735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E99B85-1BFB-4086-A5CB-CA2518267DF9}"/>
              </a:ext>
            </a:extLst>
          </p:cNvPr>
          <p:cNvSpPr/>
          <p:nvPr/>
        </p:nvSpPr>
        <p:spPr>
          <a:xfrm>
            <a:off x="914400" y="1092800"/>
            <a:ext cx="7772400" cy="3416320"/>
          </a:xfrm>
          <a:prstGeom prst="rect">
            <a:avLst/>
          </a:prstGeom>
        </p:spPr>
        <p:txBody>
          <a:bodyPr wrap="square">
            <a:spAutoFit/>
          </a:bodyPr>
          <a:lstStyle/>
          <a:p>
            <a:pPr marL="0" indent="0" algn="ctr">
              <a:buNone/>
            </a:pPr>
            <a:r>
              <a:rPr lang="de-DE" sz="2400" b="1" dirty="0"/>
              <a:t>Gesetz der großen Zahlen:</a:t>
            </a:r>
          </a:p>
          <a:p>
            <a:pPr marL="0" indent="0" algn="ctr">
              <a:buNone/>
            </a:pPr>
            <a:endParaRPr lang="de-DE" sz="2400" dirty="0"/>
          </a:p>
          <a:p>
            <a:pPr algn="ctr"/>
            <a:r>
              <a:rPr lang="de-DE" sz="2400" dirty="0"/>
              <a:t>Bei einer sehr großen Anzahl von Versuchen nähert sich die relative Häufigkeit der günstigen Ereignisse (Verhältnis aus der Anzahl des Eintretens des Ereignisses zur Gesamtzahl der Versuche) der theoretisch berechneten Wahrscheinlichkeit an. </a:t>
            </a:r>
          </a:p>
          <a:p>
            <a:pPr algn="ctr"/>
            <a:r>
              <a:rPr lang="de-DE" sz="2000" dirty="0"/>
              <a:t>(Eichler 2010)</a:t>
            </a:r>
          </a:p>
          <a:p>
            <a:pPr marL="0" indent="0" algn="ctr">
              <a:buNone/>
            </a:pPr>
            <a:endParaRPr lang="de-DE" sz="2400" b="1" dirty="0"/>
          </a:p>
        </p:txBody>
      </p:sp>
      <p:sp>
        <p:nvSpPr>
          <p:cNvPr id="5" name="Titel 2">
            <a:extLst>
              <a:ext uri="{FF2B5EF4-FFF2-40B4-BE49-F238E27FC236}">
                <a16:creationId xmlns:a16="http://schemas.microsoft.com/office/drawing/2014/main" id="{0B071398-72F7-6342-BC82-2AAF72B9C442}"/>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4" name="Fußzeilenplatzhalter 4">
            <a:extLst>
              <a:ext uri="{FF2B5EF4-FFF2-40B4-BE49-F238E27FC236}">
                <a16:creationId xmlns:a16="http://schemas.microsoft.com/office/drawing/2014/main" id="{673C62A4-1607-1F4B-9A93-94AF64F363B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30</a:t>
            </a:fld>
            <a:endParaRPr lang="de-DE" dirty="0"/>
          </a:p>
        </p:txBody>
      </p:sp>
    </p:spTree>
    <p:extLst>
      <p:ext uri="{BB962C8B-B14F-4D97-AF65-F5344CB8AC3E}">
        <p14:creationId xmlns:p14="http://schemas.microsoft.com/office/powerpoint/2010/main" val="15503696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5" name="Rechteck 4">
            <a:extLst>
              <a:ext uri="{FF2B5EF4-FFF2-40B4-BE49-F238E27FC236}">
                <a16:creationId xmlns:a16="http://schemas.microsoft.com/office/drawing/2014/main" id="{FADA3068-5BEB-FE4B-A7C3-AC98031E3978}"/>
              </a:ext>
            </a:extLst>
          </p:cNvPr>
          <p:cNvSpPr/>
          <p:nvPr/>
        </p:nvSpPr>
        <p:spPr>
          <a:xfrm>
            <a:off x="914400" y="1092800"/>
            <a:ext cx="7772400" cy="3046988"/>
          </a:xfrm>
          <a:prstGeom prst="rect">
            <a:avLst/>
          </a:prstGeom>
        </p:spPr>
        <p:txBody>
          <a:bodyPr wrap="square">
            <a:spAutoFit/>
          </a:bodyPr>
          <a:lstStyle/>
          <a:p>
            <a:pPr marL="0" indent="0" algn="ctr">
              <a:buNone/>
            </a:pPr>
            <a:r>
              <a:rPr lang="de-DE" sz="2400" b="1" dirty="0"/>
              <a:t>Gesetz der großen Zahlen:</a:t>
            </a:r>
          </a:p>
          <a:p>
            <a:pPr marL="0" indent="0" algn="ctr">
              <a:buNone/>
            </a:pPr>
            <a:endParaRPr lang="de-DE" sz="2400" b="1" dirty="0"/>
          </a:p>
          <a:p>
            <a:pPr marL="0" indent="0">
              <a:buNone/>
            </a:pPr>
            <a:r>
              <a:rPr lang="de-DE" sz="2400" dirty="0"/>
              <a:t>Dieses Phänomen lässt sich beobachten, denn </a:t>
            </a:r>
          </a:p>
          <a:p>
            <a:pPr marL="342900" indent="-342900">
              <a:buFont typeface="Arial" panose="020B0604020202020204" pitchFamily="34" charset="0"/>
              <a:buChar char="•"/>
            </a:pPr>
            <a:r>
              <a:rPr lang="de-DE" sz="2400" dirty="0"/>
              <a:t>je kleiner die Versuchsanzahlen sind, </a:t>
            </a:r>
            <a:br>
              <a:rPr lang="de-DE" sz="2400" dirty="0"/>
            </a:br>
            <a:r>
              <a:rPr lang="de-DE" sz="2400" dirty="0"/>
              <a:t>desto stärker variieren die relativen Häufigkeiten</a:t>
            </a:r>
          </a:p>
          <a:p>
            <a:pPr marL="342900" indent="-342900">
              <a:buFont typeface="Arial" panose="020B0604020202020204" pitchFamily="34" charset="0"/>
              <a:buChar char="•"/>
            </a:pPr>
            <a:r>
              <a:rPr lang="de-DE" sz="2400" dirty="0"/>
              <a:t>je größer sie sind, desto besser sind Regelmäßigkeiten (Muster) identifizierbar.</a:t>
            </a:r>
          </a:p>
          <a:p>
            <a:pPr marL="0" indent="0">
              <a:buNone/>
            </a:pPr>
            <a:endParaRPr lang="de-DE" sz="2400" dirty="0"/>
          </a:p>
        </p:txBody>
      </p:sp>
      <p:grpSp>
        <p:nvGrpSpPr>
          <p:cNvPr id="6" name="Gruppierung 4">
            <a:extLst>
              <a:ext uri="{FF2B5EF4-FFF2-40B4-BE49-F238E27FC236}">
                <a16:creationId xmlns:a16="http://schemas.microsoft.com/office/drawing/2014/main" id="{FD483B5B-16E3-3B4F-8E30-B13A70124EA8}"/>
              </a:ext>
            </a:extLst>
          </p:cNvPr>
          <p:cNvGrpSpPr/>
          <p:nvPr/>
        </p:nvGrpSpPr>
        <p:grpSpPr>
          <a:xfrm>
            <a:off x="4727215" y="3861048"/>
            <a:ext cx="3959585" cy="2439361"/>
            <a:chOff x="2065244" y="2081256"/>
            <a:chExt cx="4514850" cy="2732476"/>
          </a:xfrm>
        </p:grpSpPr>
        <p:pic>
          <p:nvPicPr>
            <p:cNvPr id="8" name="Bild 5" descr="Bildschirmfoto 2016-03-04 um 16.45.40.png">
              <a:extLst>
                <a:ext uri="{FF2B5EF4-FFF2-40B4-BE49-F238E27FC236}">
                  <a16:creationId xmlns:a16="http://schemas.microsoft.com/office/drawing/2014/main" id="{B666E3D0-77EC-014C-8AFF-AE2057876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244" y="2081256"/>
              <a:ext cx="4514850" cy="2264587"/>
            </a:xfrm>
            <a:prstGeom prst="rect">
              <a:avLst/>
            </a:prstGeom>
          </p:spPr>
        </p:pic>
        <p:sp>
          <p:nvSpPr>
            <p:cNvPr id="9" name="Textfeld 8">
              <a:extLst>
                <a:ext uri="{FF2B5EF4-FFF2-40B4-BE49-F238E27FC236}">
                  <a16:creationId xmlns:a16="http://schemas.microsoft.com/office/drawing/2014/main" id="{E23FE121-99C1-A744-AD76-6EEF0DA7DFCF}"/>
                </a:ext>
              </a:extLst>
            </p:cNvPr>
            <p:cNvSpPr txBox="1"/>
            <p:nvPr/>
          </p:nvSpPr>
          <p:spPr>
            <a:xfrm>
              <a:off x="3457388" y="4365544"/>
              <a:ext cx="3098800" cy="448188"/>
            </a:xfrm>
            <a:prstGeom prst="rect">
              <a:avLst/>
            </a:prstGeom>
            <a:noFill/>
          </p:spPr>
          <p:txBody>
            <a:bodyPr wrap="square" rtlCol="0">
              <a:spAutoFit/>
            </a:bodyPr>
            <a:lstStyle/>
            <a:p>
              <a:pPr algn="r"/>
              <a:r>
                <a:rPr lang="de-DE" sz="2000" dirty="0"/>
                <a:t>(Schnell 2014, S.18)</a:t>
              </a:r>
            </a:p>
          </p:txBody>
        </p:sp>
      </p:grpSp>
      <p:sp>
        <p:nvSpPr>
          <p:cNvPr id="7" name="Fußzeilenplatzhalter 4">
            <a:extLst>
              <a:ext uri="{FF2B5EF4-FFF2-40B4-BE49-F238E27FC236}">
                <a16:creationId xmlns:a16="http://schemas.microsoft.com/office/drawing/2014/main" id="{FAE909D0-FBD5-7648-8362-5F4B5646A67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31</a:t>
            </a:fld>
            <a:endParaRPr lang="de-DE" dirty="0"/>
          </a:p>
        </p:txBody>
      </p:sp>
    </p:spTree>
    <p:extLst>
      <p:ext uri="{BB962C8B-B14F-4D97-AF65-F5344CB8AC3E}">
        <p14:creationId xmlns:p14="http://schemas.microsoft.com/office/powerpoint/2010/main" val="30965747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EEE99B85-1BFB-4086-A5CB-CA2518267DF9}"/>
                  </a:ext>
                </a:extLst>
              </p:cNvPr>
              <p:cNvSpPr/>
              <p:nvPr/>
            </p:nvSpPr>
            <p:spPr>
              <a:xfrm>
                <a:off x="914400" y="1442177"/>
                <a:ext cx="7772400" cy="2202847"/>
              </a:xfrm>
              <a:prstGeom prst="rect">
                <a:avLst/>
              </a:prstGeom>
            </p:spPr>
            <p:txBody>
              <a:bodyPr wrap="square">
                <a:spAutoFit/>
              </a:bodyPr>
              <a:lstStyle/>
              <a:p>
                <a:pPr marL="0" indent="0" algn="ctr">
                  <a:buNone/>
                </a:pPr>
                <a:r>
                  <a:rPr lang="de-DE" sz="2400" b="1" dirty="0"/>
                  <a:t>Eintrittswahrscheinlichkeit E eines Ereignisses lässt sich eindeutig berechnen:</a:t>
                </a:r>
                <a:endParaRPr lang="de-DE" b="1" dirty="0"/>
              </a:p>
              <a:p>
                <a:pPr marL="0" indent="0" algn="ctr">
                  <a:buNone/>
                </a:pPr>
                <a:endParaRPr lang="de-DE" b="1" dirty="0"/>
              </a:p>
              <a:p>
                <a:pPr marL="0" indent="0" algn="ctr">
                  <a:buNone/>
                </a:pPr>
                <a:endParaRPr lang="de-DE" b="1" dirty="0"/>
              </a:p>
              <a:p>
                <a:pPr marL="0" indent="0" algn="ctr">
                  <a:buNone/>
                </a:pPr>
                <a:r>
                  <a:rPr lang="de-DE" dirty="0">
                    <a:solidFill>
                      <a:srgbClr val="5EB511"/>
                    </a:solidFill>
                  </a:rPr>
                  <a:t>P(E) = </a:t>
                </a:r>
                <a14:m>
                  <m:oMath xmlns:m="http://schemas.openxmlformats.org/officeDocument/2006/math">
                    <m:f>
                      <m:fPr>
                        <m:ctrlPr>
                          <a:rPr lang="de-DE" sz="2200" i="1" smtClean="0">
                            <a:solidFill>
                              <a:srgbClr val="5EB511"/>
                            </a:solidFill>
                            <a:latin typeface="Cambria Math" panose="02040503050406030204" pitchFamily="18" charset="0"/>
                          </a:rPr>
                        </m:ctrlPr>
                      </m:fPr>
                      <m:num>
                        <m:r>
                          <m:rPr>
                            <m:sty m:val="p"/>
                          </m:rPr>
                          <a:rPr lang="de-DE" sz="2200" b="0" i="0" smtClean="0">
                            <a:solidFill>
                              <a:srgbClr val="5EB511"/>
                            </a:solidFill>
                            <a:latin typeface="Cambria Math" panose="02040503050406030204" pitchFamily="18" charset="0"/>
                          </a:rPr>
                          <m:t>Anzahl</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der</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f</m:t>
                        </m:r>
                        <m:r>
                          <a:rPr lang="de-DE" sz="2200" b="0" i="0" smtClean="0">
                            <a:solidFill>
                              <a:srgbClr val="5EB511"/>
                            </a:solidFill>
                            <a:latin typeface="Cambria Math" panose="02040503050406030204" pitchFamily="18" charset="0"/>
                          </a:rPr>
                          <m:t>ü</m:t>
                        </m:r>
                        <m:r>
                          <m:rPr>
                            <m:sty m:val="p"/>
                          </m:rPr>
                          <a:rPr lang="de-DE" sz="2200" b="0" i="0" smtClean="0">
                            <a:solidFill>
                              <a:srgbClr val="5EB511"/>
                            </a:solidFill>
                            <a:latin typeface="Cambria Math" panose="02040503050406030204" pitchFamily="18" charset="0"/>
                          </a:rPr>
                          <m:t>r</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E</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g</m:t>
                        </m:r>
                        <m:r>
                          <a:rPr lang="de-DE" sz="2200" b="0" i="0" smtClean="0">
                            <a:solidFill>
                              <a:srgbClr val="5EB511"/>
                            </a:solidFill>
                            <a:latin typeface="Cambria Math" panose="02040503050406030204" pitchFamily="18" charset="0"/>
                          </a:rPr>
                          <m:t>ü</m:t>
                        </m:r>
                        <m:r>
                          <m:rPr>
                            <m:sty m:val="p"/>
                          </m:rPr>
                          <a:rPr lang="de-DE" sz="2200" b="0" i="0" smtClean="0">
                            <a:solidFill>
                              <a:srgbClr val="5EB511"/>
                            </a:solidFill>
                            <a:latin typeface="Cambria Math" panose="02040503050406030204" pitchFamily="18" charset="0"/>
                          </a:rPr>
                          <m:t>nstigen</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Ergebnisse</m:t>
                        </m:r>
                      </m:num>
                      <m:den>
                        <m:r>
                          <m:rPr>
                            <m:sty m:val="p"/>
                          </m:rPr>
                          <a:rPr lang="de-DE" sz="2200" b="0" i="0" smtClean="0">
                            <a:solidFill>
                              <a:srgbClr val="5EB511"/>
                            </a:solidFill>
                            <a:latin typeface="Cambria Math" panose="02040503050406030204" pitchFamily="18" charset="0"/>
                          </a:rPr>
                          <m:t>Anzahl</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aller</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m</m:t>
                        </m:r>
                        <m:r>
                          <a:rPr lang="de-DE" sz="2200" b="0" i="0" smtClean="0">
                            <a:solidFill>
                              <a:srgbClr val="5EB511"/>
                            </a:solidFill>
                            <a:latin typeface="Cambria Math" panose="02040503050406030204" pitchFamily="18" charset="0"/>
                          </a:rPr>
                          <m:t>ö</m:t>
                        </m:r>
                        <m:r>
                          <m:rPr>
                            <m:sty m:val="p"/>
                          </m:rPr>
                          <a:rPr lang="de-DE" sz="2200" b="0" i="0" smtClean="0">
                            <a:solidFill>
                              <a:srgbClr val="5EB511"/>
                            </a:solidFill>
                            <a:latin typeface="Cambria Math" panose="02040503050406030204" pitchFamily="18" charset="0"/>
                          </a:rPr>
                          <m:t>glichen</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Ergebnisse</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sofern</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sie</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gleich</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m</m:t>
                        </m:r>
                        <m:r>
                          <a:rPr lang="de-DE" sz="2200" b="0" i="0" smtClean="0">
                            <a:solidFill>
                              <a:srgbClr val="5EB511"/>
                            </a:solidFill>
                            <a:latin typeface="Cambria Math" panose="02040503050406030204" pitchFamily="18" charset="0"/>
                          </a:rPr>
                          <m:t>ö</m:t>
                        </m:r>
                        <m:r>
                          <m:rPr>
                            <m:sty m:val="p"/>
                          </m:rPr>
                          <a:rPr lang="de-DE" sz="2200" b="0" i="0" smtClean="0">
                            <a:solidFill>
                              <a:srgbClr val="5EB511"/>
                            </a:solidFill>
                            <a:latin typeface="Cambria Math" panose="02040503050406030204" pitchFamily="18" charset="0"/>
                          </a:rPr>
                          <m:t>glich</m:t>
                        </m:r>
                        <m:r>
                          <a:rPr lang="de-DE" sz="2200" b="0" i="0" smtClean="0">
                            <a:solidFill>
                              <a:srgbClr val="5EB511"/>
                            </a:solidFill>
                            <a:latin typeface="Cambria Math" panose="02040503050406030204" pitchFamily="18" charset="0"/>
                          </a:rPr>
                          <m:t> </m:t>
                        </m:r>
                        <m:r>
                          <m:rPr>
                            <m:sty m:val="p"/>
                          </m:rPr>
                          <a:rPr lang="de-DE" sz="2200" b="0" i="0" smtClean="0">
                            <a:solidFill>
                              <a:srgbClr val="5EB511"/>
                            </a:solidFill>
                            <a:latin typeface="Cambria Math" panose="02040503050406030204" pitchFamily="18" charset="0"/>
                          </a:rPr>
                          <m:t>sind</m:t>
                        </m:r>
                      </m:den>
                    </m:f>
                  </m:oMath>
                </a14:m>
                <a:endParaRPr lang="de-DE" b="1" dirty="0"/>
              </a:p>
              <a:p>
                <a:pPr marL="0" indent="0" algn="ctr">
                  <a:buNone/>
                </a:pPr>
                <a:endParaRPr lang="de-DE" b="1" dirty="0"/>
              </a:p>
            </p:txBody>
          </p:sp>
        </mc:Choice>
        <mc:Fallback xmlns="">
          <p:sp>
            <p:nvSpPr>
              <p:cNvPr id="2" name="Rechteck 1">
                <a:extLst>
                  <a:ext uri="{FF2B5EF4-FFF2-40B4-BE49-F238E27FC236}">
                    <a16:creationId xmlns:a16="http://schemas.microsoft.com/office/drawing/2014/main" id="{EEE99B85-1BFB-4086-A5CB-CA2518267DF9}"/>
                  </a:ext>
                </a:extLst>
              </p:cNvPr>
              <p:cNvSpPr>
                <a:spLocks noRot="1" noChangeAspect="1" noMove="1" noResize="1" noEditPoints="1" noAdjustHandles="1" noChangeArrowheads="1" noChangeShapeType="1" noTextEdit="1"/>
              </p:cNvSpPr>
              <p:nvPr/>
            </p:nvSpPr>
            <p:spPr>
              <a:xfrm>
                <a:off x="914400" y="1442177"/>
                <a:ext cx="7772400" cy="2202847"/>
              </a:xfrm>
              <a:prstGeom prst="rect">
                <a:avLst/>
              </a:prstGeom>
              <a:blipFill>
                <a:blip r:embed="rId3"/>
                <a:stretch>
                  <a:fillRect t="-2299"/>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28EF8E2D-EA16-A849-8B03-CE8795A1F261}"/>
              </a:ext>
            </a:extLst>
          </p:cNvPr>
          <p:cNvSpPr/>
          <p:nvPr/>
        </p:nvSpPr>
        <p:spPr>
          <a:xfrm>
            <a:off x="914400" y="3645024"/>
            <a:ext cx="370359" cy="5201424"/>
          </a:xfrm>
          <a:prstGeom prst="rect">
            <a:avLst/>
          </a:prstGeom>
        </p:spPr>
        <p:txBody>
          <a:bodyPr wrap="square">
            <a:spAutoFit/>
          </a:bodyPr>
          <a:lstStyle/>
          <a:p>
            <a:pPr marL="0" indent="0" algn="ctr">
              <a:buNone/>
            </a:pPr>
            <a:r>
              <a:rPr lang="de-DE" sz="16600" b="1" dirty="0"/>
              <a:t>!</a:t>
            </a:r>
            <a:endParaRPr lang="de-DE" sz="16600" dirty="0"/>
          </a:p>
          <a:p>
            <a:pPr marL="0" indent="0" algn="ctr">
              <a:buNone/>
            </a:pPr>
            <a:endParaRPr lang="de-DE" sz="16600" b="1" dirty="0"/>
          </a:p>
        </p:txBody>
      </p:sp>
      <p:sp>
        <p:nvSpPr>
          <p:cNvPr id="6" name="Untertitel 2">
            <a:extLst>
              <a:ext uri="{FF2B5EF4-FFF2-40B4-BE49-F238E27FC236}">
                <a16:creationId xmlns:a16="http://schemas.microsoft.com/office/drawing/2014/main" id="{688C93F8-57E0-0D4C-80F3-47AF38E88D6A}"/>
              </a:ext>
            </a:extLst>
          </p:cNvPr>
          <p:cNvSpPr txBox="1">
            <a:spLocks/>
          </p:cNvSpPr>
          <p:nvPr/>
        </p:nvSpPr>
        <p:spPr bwMode="auto">
          <a:xfrm>
            <a:off x="1547664" y="4035796"/>
            <a:ext cx="7336364" cy="234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sz="2400" dirty="0">
                <a:latin typeface="Arial" charset="0"/>
                <a:cs typeface="Arial" charset="0"/>
              </a:rPr>
              <a:t>Die Angabe einer Wahrscheinlichkeit kann aber nicht das Eintreten eines Ereignisses vorhersagen. </a:t>
            </a:r>
            <a:br>
              <a:rPr lang="de-DE" sz="2400" dirty="0">
                <a:latin typeface="Arial" charset="0"/>
                <a:cs typeface="Arial" charset="0"/>
              </a:rPr>
            </a:br>
            <a:r>
              <a:rPr lang="de-DE" sz="2400" dirty="0">
                <a:latin typeface="Arial" charset="0"/>
                <a:cs typeface="Arial" charset="0"/>
              </a:rPr>
              <a:t>Die Wahrscheinlichkeit gibt einzig Auskunft darüber, wie groß die </a:t>
            </a:r>
            <a:r>
              <a:rPr lang="de-DE" sz="2400" i="1" dirty="0">
                <a:latin typeface="Arial" charset="0"/>
                <a:cs typeface="Arial" charset="0"/>
              </a:rPr>
              <a:t>Chance</a:t>
            </a:r>
            <a:r>
              <a:rPr lang="de-DE" sz="2400" dirty="0">
                <a:latin typeface="Arial" charset="0"/>
                <a:cs typeface="Arial" charset="0"/>
              </a:rPr>
              <a:t> ist, dass das gewünschte Ergebnis eintrifft.</a:t>
            </a:r>
            <a:endParaRPr lang="de-DE" kern="0" dirty="0"/>
          </a:p>
        </p:txBody>
      </p:sp>
      <p:sp>
        <p:nvSpPr>
          <p:cNvPr id="7" name="Fußzeilenplatzhalter 4">
            <a:extLst>
              <a:ext uri="{FF2B5EF4-FFF2-40B4-BE49-F238E27FC236}">
                <a16:creationId xmlns:a16="http://schemas.microsoft.com/office/drawing/2014/main" id="{EE997761-56B9-D848-99C4-E6BFFDAA6FA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32</a:t>
            </a:fld>
            <a:endParaRPr lang="de-DE"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EEE99B85-1BFB-4086-A5CB-CA2518267DF9}"/>
                  </a:ext>
                </a:extLst>
              </p:cNvPr>
              <p:cNvSpPr/>
              <p:nvPr/>
            </p:nvSpPr>
            <p:spPr>
              <a:xfrm>
                <a:off x="914400" y="980728"/>
                <a:ext cx="7772400" cy="5587492"/>
              </a:xfrm>
              <a:prstGeom prst="rect">
                <a:avLst/>
              </a:prstGeom>
            </p:spPr>
            <p:txBody>
              <a:bodyPr wrap="square">
                <a:spAutoFit/>
              </a:bodyPr>
              <a:lstStyle/>
              <a:p>
                <a:pPr marL="0" indent="0" algn="ctr">
                  <a:buNone/>
                </a:pPr>
                <a:r>
                  <a:rPr lang="de-DE" sz="2400" b="1" dirty="0"/>
                  <a:t>Beispiel 1:</a:t>
                </a:r>
              </a:p>
              <a:p>
                <a:pPr marL="0" indent="0" algn="ctr">
                  <a:buNone/>
                </a:pPr>
                <a:endParaRPr lang="de-DE" sz="2400" b="1" dirty="0"/>
              </a:p>
              <a:p>
                <a:pPr marL="0" indent="0" algn="ctr">
                  <a:buNone/>
                </a:pPr>
                <a:r>
                  <a:rPr lang="de-DE" sz="2400" i="1" dirty="0"/>
                  <a:t>Welche Ziffer tritt beim Würfeln mit einem Würfel am wahrscheinlichsten auf? </a:t>
                </a:r>
              </a:p>
              <a:p>
                <a:pPr marL="0" indent="0" algn="ctr">
                  <a:buNone/>
                </a:pPr>
                <a:endParaRPr lang="de-DE" sz="2400" b="1" i="1" dirty="0"/>
              </a:p>
              <a:p>
                <a:pPr marL="342900" indent="-342900">
                  <a:buFont typeface="Arial" panose="020B0604020202020204" pitchFamily="34" charset="0"/>
                  <a:buChar char="•"/>
                </a:pPr>
                <a:r>
                  <a:rPr lang="de-DE" sz="2400" b="1" dirty="0"/>
                  <a:t>Anzahl aller möglichen Ergebnisse: </a:t>
                </a:r>
                <a:r>
                  <a:rPr lang="de-DE" sz="2400" dirty="0"/>
                  <a:t>6 </a:t>
                </a:r>
                <a:br>
                  <a:rPr lang="de-DE" sz="2400" dirty="0"/>
                </a:br>
                <a:r>
                  <a:rPr lang="de-DE" sz="2400" dirty="0"/>
                  <a:t>(</a:t>
                </a:r>
                <a:r>
                  <a:rPr lang="de-DE" sz="2400" dirty="0">
                    <a:sym typeface="Wingdings" panose="05000000000000000000" pitchFamily="2" charset="2"/>
                  </a:rPr>
                  <a:t> Würfel hat 6 Flächen, auf die er fallen kann) </a:t>
                </a:r>
              </a:p>
              <a:p>
                <a:pPr marL="342900" indent="-342900">
                  <a:buFont typeface="Arial" panose="020B0604020202020204" pitchFamily="34" charset="0"/>
                  <a:buChar char="•"/>
                </a:pPr>
                <a:r>
                  <a:rPr lang="de-DE" sz="2400" b="1" dirty="0">
                    <a:sym typeface="Wingdings" panose="05000000000000000000" pitchFamily="2" charset="2"/>
                  </a:rPr>
                  <a:t>Anzahl der günstigsten Fälle: </a:t>
                </a:r>
                <a:r>
                  <a:rPr lang="de-DE" sz="2400" dirty="0">
                    <a:sym typeface="Wingdings" panose="05000000000000000000" pitchFamily="2" charset="2"/>
                  </a:rPr>
                  <a:t>1 (jede Zahl)</a:t>
                </a:r>
                <a:br>
                  <a:rPr lang="de-DE" sz="2400" dirty="0">
                    <a:sym typeface="Wingdings" panose="05000000000000000000" pitchFamily="2" charset="2"/>
                  </a:rPr>
                </a:br>
                <a:r>
                  <a:rPr lang="de-DE" sz="2400" dirty="0">
                    <a:sym typeface="Wingdings" panose="05000000000000000000" pitchFamily="2" charset="2"/>
                  </a:rPr>
                  <a:t>(Würfel sind symmetrisch und jede Zahl kommt genau einmal vor) </a:t>
                </a:r>
              </a:p>
              <a:p>
                <a:pPr>
                  <a:buFont typeface="Wingdings" panose="05000000000000000000" pitchFamily="2" charset="2"/>
                  <a:buChar char="à"/>
                </a:pPr>
                <a:r>
                  <a:rPr lang="de-DE" sz="2400" dirty="0"/>
                  <a:t>„Gleichwahrscheinlichkeit für das Eintreten der sechs Augenzahlen“ </a:t>
                </a:r>
                <a:r>
                  <a:rPr lang="de-DE" sz="2000" dirty="0"/>
                  <a:t>(</a:t>
                </a:r>
                <a:r>
                  <a:rPr lang="de-DE" sz="2000" dirty="0" err="1"/>
                  <a:t>Hasemann</a:t>
                </a:r>
                <a:r>
                  <a:rPr lang="de-DE" sz="2000" dirty="0"/>
                  <a:t> &amp; Mirwald</a:t>
                </a:r>
                <a:r>
                  <a:rPr lang="de-DE" sz="2000" dirty="0">
                    <a:latin typeface="+mn-lt"/>
                  </a:rPr>
                  <a:t> 2008, S. 151)</a:t>
                </a:r>
              </a:p>
              <a:p>
                <a:pPr marL="0" indent="0">
                  <a:buNone/>
                </a:pPr>
                <a14:m>
                  <m:oMathPara xmlns:m="http://schemas.openxmlformats.org/officeDocument/2006/math">
                    <m:oMathParaPr>
                      <m:jc m:val="centerGroup"/>
                    </m:oMathParaPr>
                    <m:oMath xmlns:m="http://schemas.openxmlformats.org/officeDocument/2006/math">
                      <m:f>
                        <m:fPr>
                          <m:ctrlPr>
                            <a:rPr lang="de-DE" sz="2400" i="1" smtClean="0">
                              <a:solidFill>
                                <a:srgbClr val="5EB511"/>
                              </a:solidFill>
                              <a:latin typeface="Cambria Math" panose="02040503050406030204" pitchFamily="18" charset="0"/>
                              <a:cs typeface="+mj-cs"/>
                            </a:rPr>
                          </m:ctrlPr>
                        </m:fPr>
                        <m:num>
                          <m:r>
                            <a:rPr lang="de-DE" sz="2400" i="1">
                              <a:solidFill>
                                <a:srgbClr val="5EB511"/>
                              </a:solidFill>
                              <a:latin typeface="Cambria Math" panose="02040503050406030204" pitchFamily="18" charset="0"/>
                              <a:cs typeface="+mj-cs"/>
                            </a:rPr>
                            <m:t>1</m:t>
                          </m:r>
                        </m:num>
                        <m:den>
                          <m:r>
                            <a:rPr lang="de-DE" sz="2400" i="1">
                              <a:solidFill>
                                <a:srgbClr val="5EB511"/>
                              </a:solidFill>
                              <a:latin typeface="Cambria Math" panose="02040503050406030204" pitchFamily="18" charset="0"/>
                              <a:cs typeface="+mj-cs"/>
                            </a:rPr>
                            <m:t>6</m:t>
                          </m:r>
                        </m:den>
                      </m:f>
                    </m:oMath>
                  </m:oMathPara>
                </a14:m>
                <a:endParaRPr lang="de-DE" sz="2400" dirty="0">
                  <a:solidFill>
                    <a:srgbClr val="FF0000"/>
                  </a:solidFill>
                  <a:latin typeface="Arial" panose="020B0604020202020204" pitchFamily="34" charset="0"/>
                  <a:cs typeface="Arial" panose="020B0604020202020204" pitchFamily="34" charset="0"/>
                </a:endParaRPr>
              </a:p>
              <a:p>
                <a:pPr marL="0" indent="0">
                  <a:buNone/>
                </a:pPr>
                <a:endParaRPr lang="de-DE" sz="2400" dirty="0"/>
              </a:p>
            </p:txBody>
          </p:sp>
        </mc:Choice>
        <mc:Fallback xmlns="">
          <p:sp>
            <p:nvSpPr>
              <p:cNvPr id="2" name="Rechteck 1">
                <a:extLst>
                  <a:ext uri="{FF2B5EF4-FFF2-40B4-BE49-F238E27FC236}">
                    <a16:creationId xmlns:a16="http://schemas.microsoft.com/office/drawing/2014/main" id="{EEE99B85-1BFB-4086-A5CB-CA2518267DF9}"/>
                  </a:ext>
                </a:extLst>
              </p:cNvPr>
              <p:cNvSpPr>
                <a:spLocks noRot="1" noChangeAspect="1" noMove="1" noResize="1" noEditPoints="1" noAdjustHandles="1" noChangeArrowheads="1" noChangeShapeType="1" noTextEdit="1"/>
              </p:cNvSpPr>
              <p:nvPr/>
            </p:nvSpPr>
            <p:spPr>
              <a:xfrm>
                <a:off x="914400" y="980728"/>
                <a:ext cx="7772400" cy="5587492"/>
              </a:xfrm>
              <a:prstGeom prst="rect">
                <a:avLst/>
              </a:prstGeom>
              <a:blipFill>
                <a:blip r:embed="rId3"/>
                <a:stretch>
                  <a:fillRect l="-1307" t="-680" r="-654"/>
                </a:stretch>
              </a:blipFill>
            </p:spPr>
            <p:txBody>
              <a:bodyPr/>
              <a:lstStyle/>
              <a:p>
                <a:r>
                  <a:rPr lang="de-DE">
                    <a:noFill/>
                  </a:rPr>
                  <a:t> </a:t>
                </a:r>
              </a:p>
            </p:txBody>
          </p:sp>
        </mc:Fallback>
      </mc:AlternateContent>
      <p:sp>
        <p:nvSpPr>
          <p:cNvPr id="5" name="Titel 2">
            <a:extLst>
              <a:ext uri="{FF2B5EF4-FFF2-40B4-BE49-F238E27FC236}">
                <a16:creationId xmlns:a16="http://schemas.microsoft.com/office/drawing/2014/main" id="{757D8DC9-CBD2-B643-8B3E-137701EDFFD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6" name="Fußzeilenplatzhalter 4">
            <a:extLst>
              <a:ext uri="{FF2B5EF4-FFF2-40B4-BE49-F238E27FC236}">
                <a16:creationId xmlns:a16="http://schemas.microsoft.com/office/drawing/2014/main" id="{F5A52345-3753-134C-BF3E-9FDA71AE135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33</a:t>
            </a:fld>
            <a:endParaRPr lang="de-DE" dirty="0"/>
          </a:p>
        </p:txBody>
      </p:sp>
    </p:spTree>
    <p:extLst>
      <p:ext uri="{BB962C8B-B14F-4D97-AF65-F5344CB8AC3E}">
        <p14:creationId xmlns:p14="http://schemas.microsoft.com/office/powerpoint/2010/main" val="29782258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E99B85-1BFB-4086-A5CB-CA2518267DF9}"/>
              </a:ext>
            </a:extLst>
          </p:cNvPr>
          <p:cNvSpPr/>
          <p:nvPr/>
        </p:nvSpPr>
        <p:spPr>
          <a:xfrm>
            <a:off x="914400" y="980728"/>
            <a:ext cx="7772400" cy="1569660"/>
          </a:xfrm>
          <a:prstGeom prst="rect">
            <a:avLst/>
          </a:prstGeom>
        </p:spPr>
        <p:txBody>
          <a:bodyPr wrap="square">
            <a:spAutoFit/>
          </a:bodyPr>
          <a:lstStyle/>
          <a:p>
            <a:pPr marL="0" indent="0" algn="ctr">
              <a:buNone/>
            </a:pPr>
            <a:r>
              <a:rPr lang="de-DE" sz="2400" b="1" dirty="0"/>
              <a:t>Beispiel 2:</a:t>
            </a:r>
          </a:p>
          <a:p>
            <a:pPr marL="0" indent="0" algn="ctr">
              <a:buNone/>
            </a:pPr>
            <a:endParaRPr lang="de-DE" sz="2400" b="1" dirty="0"/>
          </a:p>
          <a:p>
            <a:pPr marL="0" indent="0" algn="ctr">
              <a:buNone/>
            </a:pPr>
            <a:endParaRPr lang="de-DE" sz="2400" dirty="0">
              <a:solidFill>
                <a:srgbClr val="FF0000"/>
              </a:solidFill>
            </a:endParaRPr>
          </a:p>
          <a:p>
            <a:pPr marL="0" indent="0">
              <a:buNone/>
            </a:pPr>
            <a:endParaRPr lang="de-DE" sz="2400" dirty="0"/>
          </a:p>
        </p:txBody>
      </p:sp>
      <p:sp>
        <p:nvSpPr>
          <p:cNvPr id="5" name="Textplatzhalter 5">
            <a:extLst>
              <a:ext uri="{FF2B5EF4-FFF2-40B4-BE49-F238E27FC236}">
                <a16:creationId xmlns:a16="http://schemas.microsoft.com/office/drawing/2014/main" id="{5AF74BEC-8D71-4C21-A501-47042E103D76}"/>
              </a:ext>
            </a:extLst>
          </p:cNvPr>
          <p:cNvSpPr txBox="1">
            <a:spLocks/>
          </p:cNvSpPr>
          <p:nvPr/>
        </p:nvSpPr>
        <p:spPr>
          <a:xfrm>
            <a:off x="639763" y="1556792"/>
            <a:ext cx="3932237" cy="471108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de-DE" sz="2400" i="1" kern="0" dirty="0"/>
              <a:t>Welche Augensumme tritt beim Würfeln mit zwei Würfeln am häufigsten auf?</a:t>
            </a:r>
          </a:p>
          <a:p>
            <a:pPr marL="0" indent="0" algn="ctr">
              <a:buNone/>
            </a:pPr>
            <a:endParaRPr lang="de-DE" sz="2400" i="1" kern="0" dirty="0"/>
          </a:p>
          <a:p>
            <a:pPr marL="457200" indent="-457200">
              <a:buFont typeface="Arial" panose="020B0604020202020204" pitchFamily="34" charset="0"/>
              <a:buChar char="•"/>
            </a:pPr>
            <a:r>
              <a:rPr lang="de-DE" sz="2400" kern="0" dirty="0"/>
              <a:t>Anzahl der Kombinationsmöglich-</a:t>
            </a:r>
            <a:r>
              <a:rPr lang="de-DE" sz="2400" kern="0" dirty="0" err="1"/>
              <a:t>keiten</a:t>
            </a:r>
            <a:r>
              <a:rPr lang="de-DE" sz="2400" kern="0" dirty="0"/>
              <a:t>, die einzelnen Augensummen zu erzielen</a:t>
            </a:r>
          </a:p>
          <a:p>
            <a:pPr marL="457200" indent="-457200">
              <a:buFont typeface="Arial" panose="020B0604020202020204" pitchFamily="34" charset="0"/>
              <a:buChar char="•"/>
            </a:pPr>
            <a:r>
              <a:rPr lang="de-DE" sz="2400" kern="0" dirty="0"/>
              <a:t>36 Felder, </a:t>
            </a:r>
            <a:br>
              <a:rPr lang="de-DE" sz="2400" kern="0" dirty="0"/>
            </a:br>
            <a:r>
              <a:rPr lang="de-DE" sz="2400" kern="0" dirty="0"/>
              <a:t>also 36 mögliche Fälle</a:t>
            </a:r>
          </a:p>
        </p:txBody>
      </p:sp>
      <p:sp>
        <p:nvSpPr>
          <p:cNvPr id="7" name="Titel 2">
            <a:extLst>
              <a:ext uri="{FF2B5EF4-FFF2-40B4-BE49-F238E27FC236}">
                <a16:creationId xmlns:a16="http://schemas.microsoft.com/office/drawing/2014/main" id="{CC09A8FE-591C-4A45-B356-773DC009E40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23" name="Fußzeilenplatzhalter 4">
            <a:extLst>
              <a:ext uri="{FF2B5EF4-FFF2-40B4-BE49-F238E27FC236}">
                <a16:creationId xmlns:a16="http://schemas.microsoft.com/office/drawing/2014/main" id="{BDBAE30D-144D-8D47-8BA3-DD72A4E1D928}"/>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34</a:t>
            </a:fld>
            <a:endParaRPr lang="de-DE" dirty="0"/>
          </a:p>
        </p:txBody>
      </p:sp>
      <p:graphicFrame>
        <p:nvGraphicFramePr>
          <p:cNvPr id="24" name="Tabelle 23">
            <a:extLst>
              <a:ext uri="{FF2B5EF4-FFF2-40B4-BE49-F238E27FC236}">
                <a16:creationId xmlns:a16="http://schemas.microsoft.com/office/drawing/2014/main" id="{36676437-6A51-F747-894F-77B3852DC7DE}"/>
              </a:ext>
            </a:extLst>
          </p:cNvPr>
          <p:cNvGraphicFramePr>
            <a:graphicFrameLocks noGrp="1"/>
          </p:cNvGraphicFramePr>
          <p:nvPr>
            <p:extLst>
              <p:ext uri="{D42A27DB-BD31-4B8C-83A1-F6EECF244321}">
                <p14:modId xmlns:p14="http://schemas.microsoft.com/office/powerpoint/2010/main" val="1390642908"/>
              </p:ext>
            </p:extLst>
          </p:nvPr>
        </p:nvGraphicFramePr>
        <p:xfrm>
          <a:off x="4812593" y="2116832"/>
          <a:ext cx="4007766" cy="3200400"/>
        </p:xfrm>
        <a:graphic>
          <a:graphicData uri="http://schemas.openxmlformats.org/drawingml/2006/table">
            <a:tbl>
              <a:tblPr firstRow="1" bandRow="1">
                <a:tableStyleId>{5C22544A-7EE6-4342-B048-85BDC9FD1C3A}</a:tableStyleId>
              </a:tblPr>
              <a:tblGrid>
                <a:gridCol w="572538">
                  <a:extLst>
                    <a:ext uri="{9D8B030D-6E8A-4147-A177-3AD203B41FA5}">
                      <a16:colId xmlns:a16="http://schemas.microsoft.com/office/drawing/2014/main" val="2649790929"/>
                    </a:ext>
                  </a:extLst>
                </a:gridCol>
                <a:gridCol w="572538">
                  <a:extLst>
                    <a:ext uri="{9D8B030D-6E8A-4147-A177-3AD203B41FA5}">
                      <a16:colId xmlns:a16="http://schemas.microsoft.com/office/drawing/2014/main" val="2945981208"/>
                    </a:ext>
                  </a:extLst>
                </a:gridCol>
                <a:gridCol w="572538">
                  <a:extLst>
                    <a:ext uri="{9D8B030D-6E8A-4147-A177-3AD203B41FA5}">
                      <a16:colId xmlns:a16="http://schemas.microsoft.com/office/drawing/2014/main" val="1128895412"/>
                    </a:ext>
                  </a:extLst>
                </a:gridCol>
                <a:gridCol w="572538">
                  <a:extLst>
                    <a:ext uri="{9D8B030D-6E8A-4147-A177-3AD203B41FA5}">
                      <a16:colId xmlns:a16="http://schemas.microsoft.com/office/drawing/2014/main" val="3575808947"/>
                    </a:ext>
                  </a:extLst>
                </a:gridCol>
                <a:gridCol w="572538">
                  <a:extLst>
                    <a:ext uri="{9D8B030D-6E8A-4147-A177-3AD203B41FA5}">
                      <a16:colId xmlns:a16="http://schemas.microsoft.com/office/drawing/2014/main" val="300043805"/>
                    </a:ext>
                  </a:extLst>
                </a:gridCol>
                <a:gridCol w="572538">
                  <a:extLst>
                    <a:ext uri="{9D8B030D-6E8A-4147-A177-3AD203B41FA5}">
                      <a16:colId xmlns:a16="http://schemas.microsoft.com/office/drawing/2014/main" val="4010762203"/>
                    </a:ext>
                  </a:extLst>
                </a:gridCol>
                <a:gridCol w="572538">
                  <a:extLst>
                    <a:ext uri="{9D8B030D-6E8A-4147-A177-3AD203B41FA5}">
                      <a16:colId xmlns:a16="http://schemas.microsoft.com/office/drawing/2014/main" val="3677715214"/>
                    </a:ext>
                  </a:extLst>
                </a:gridCol>
              </a:tblGrid>
              <a:tr h="370840">
                <a:tc>
                  <a:txBody>
                    <a:bodyPr/>
                    <a:lstStyle/>
                    <a:p>
                      <a:pPr algn="ctr"/>
                      <a:r>
                        <a:rPr lang="de-DE"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606714"/>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125341"/>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837661"/>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938679"/>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4062368"/>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877203"/>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19659"/>
                  </a:ext>
                </a:extLst>
              </a:tr>
            </a:tbl>
          </a:graphicData>
        </a:graphic>
      </p:graphicFrame>
      <p:pic>
        <p:nvPicPr>
          <p:cNvPr id="25" name="Grafik 24">
            <a:extLst>
              <a:ext uri="{FF2B5EF4-FFF2-40B4-BE49-F238E27FC236}">
                <a16:creationId xmlns:a16="http://schemas.microsoft.com/office/drawing/2014/main" id="{128B9C38-FCA0-0B43-9CDD-533DF71D877A}"/>
              </a:ext>
            </a:extLst>
          </p:cNvPr>
          <p:cNvPicPr>
            <a:picLocks noChangeAspect="1"/>
          </p:cNvPicPr>
          <p:nvPr/>
        </p:nvPicPr>
        <p:blipFill>
          <a:blip r:embed="rId3"/>
          <a:stretch>
            <a:fillRect/>
          </a:stretch>
        </p:blipFill>
        <p:spPr>
          <a:xfrm>
            <a:off x="6084247" y="2186213"/>
            <a:ext cx="364615" cy="360000"/>
          </a:xfrm>
          <a:prstGeom prst="rect">
            <a:avLst/>
          </a:prstGeom>
        </p:spPr>
      </p:pic>
      <p:pic>
        <p:nvPicPr>
          <p:cNvPr id="26" name="Grafik 25">
            <a:extLst>
              <a:ext uri="{FF2B5EF4-FFF2-40B4-BE49-F238E27FC236}">
                <a16:creationId xmlns:a16="http://schemas.microsoft.com/office/drawing/2014/main" id="{1D1EDE05-E68A-494D-844E-071465753B7B}"/>
              </a:ext>
            </a:extLst>
          </p:cNvPr>
          <p:cNvPicPr>
            <a:picLocks noChangeAspect="1"/>
          </p:cNvPicPr>
          <p:nvPr/>
        </p:nvPicPr>
        <p:blipFill>
          <a:blip r:embed="rId4"/>
          <a:stretch>
            <a:fillRect/>
          </a:stretch>
        </p:blipFill>
        <p:spPr>
          <a:xfrm>
            <a:off x="6631993" y="2186213"/>
            <a:ext cx="361525" cy="360000"/>
          </a:xfrm>
          <a:prstGeom prst="rect">
            <a:avLst/>
          </a:prstGeom>
        </p:spPr>
      </p:pic>
      <p:pic>
        <p:nvPicPr>
          <p:cNvPr id="27" name="Grafik 26">
            <a:extLst>
              <a:ext uri="{FF2B5EF4-FFF2-40B4-BE49-F238E27FC236}">
                <a16:creationId xmlns:a16="http://schemas.microsoft.com/office/drawing/2014/main" id="{9659FADC-9BB0-4E40-A5B8-F65FE3D50872}"/>
              </a:ext>
            </a:extLst>
          </p:cNvPr>
          <p:cNvPicPr>
            <a:picLocks noChangeAspect="1"/>
          </p:cNvPicPr>
          <p:nvPr/>
        </p:nvPicPr>
        <p:blipFill>
          <a:blip r:embed="rId5"/>
          <a:stretch>
            <a:fillRect/>
          </a:stretch>
        </p:blipFill>
        <p:spPr>
          <a:xfrm>
            <a:off x="7232242" y="2186213"/>
            <a:ext cx="364595" cy="360000"/>
          </a:xfrm>
          <a:prstGeom prst="rect">
            <a:avLst/>
          </a:prstGeom>
        </p:spPr>
      </p:pic>
      <p:pic>
        <p:nvPicPr>
          <p:cNvPr id="28" name="Grafik 27">
            <a:extLst>
              <a:ext uri="{FF2B5EF4-FFF2-40B4-BE49-F238E27FC236}">
                <a16:creationId xmlns:a16="http://schemas.microsoft.com/office/drawing/2014/main" id="{4D737ACD-0AB7-1843-9E60-619CF81D224C}"/>
              </a:ext>
            </a:extLst>
          </p:cNvPr>
          <p:cNvPicPr>
            <a:picLocks noChangeAspect="1"/>
          </p:cNvPicPr>
          <p:nvPr/>
        </p:nvPicPr>
        <p:blipFill>
          <a:blip r:embed="rId6"/>
          <a:stretch>
            <a:fillRect/>
          </a:stretch>
        </p:blipFill>
        <p:spPr>
          <a:xfrm>
            <a:off x="7783353" y="2185306"/>
            <a:ext cx="358465" cy="360000"/>
          </a:xfrm>
          <a:prstGeom prst="rect">
            <a:avLst/>
          </a:prstGeom>
        </p:spPr>
      </p:pic>
      <p:pic>
        <p:nvPicPr>
          <p:cNvPr id="29" name="Grafik 28">
            <a:extLst>
              <a:ext uri="{FF2B5EF4-FFF2-40B4-BE49-F238E27FC236}">
                <a16:creationId xmlns:a16="http://schemas.microsoft.com/office/drawing/2014/main" id="{3F322F51-D99C-624A-9261-41A2EA59A988}"/>
              </a:ext>
            </a:extLst>
          </p:cNvPr>
          <p:cNvPicPr>
            <a:picLocks noChangeAspect="1"/>
          </p:cNvPicPr>
          <p:nvPr/>
        </p:nvPicPr>
        <p:blipFill>
          <a:blip r:embed="rId7"/>
          <a:stretch>
            <a:fillRect/>
          </a:stretch>
        </p:blipFill>
        <p:spPr>
          <a:xfrm>
            <a:off x="8344564" y="2185306"/>
            <a:ext cx="370865" cy="360000"/>
          </a:xfrm>
          <a:prstGeom prst="rect">
            <a:avLst/>
          </a:prstGeom>
        </p:spPr>
      </p:pic>
      <p:pic>
        <p:nvPicPr>
          <p:cNvPr id="30" name="Grafik 29">
            <a:extLst>
              <a:ext uri="{FF2B5EF4-FFF2-40B4-BE49-F238E27FC236}">
                <a16:creationId xmlns:a16="http://schemas.microsoft.com/office/drawing/2014/main" id="{6B832871-3FA7-8A41-A471-53D5E7C47F84}"/>
              </a:ext>
            </a:extLst>
          </p:cNvPr>
          <p:cNvPicPr>
            <a:picLocks noChangeAspect="1"/>
          </p:cNvPicPr>
          <p:nvPr/>
        </p:nvPicPr>
        <p:blipFill>
          <a:blip r:embed="rId3"/>
          <a:stretch>
            <a:fillRect/>
          </a:stretch>
        </p:blipFill>
        <p:spPr>
          <a:xfrm>
            <a:off x="4908040" y="3087328"/>
            <a:ext cx="364615" cy="360000"/>
          </a:xfrm>
          <a:prstGeom prst="rect">
            <a:avLst/>
          </a:prstGeom>
        </p:spPr>
      </p:pic>
      <p:pic>
        <p:nvPicPr>
          <p:cNvPr id="31" name="Grafik 30">
            <a:extLst>
              <a:ext uri="{FF2B5EF4-FFF2-40B4-BE49-F238E27FC236}">
                <a16:creationId xmlns:a16="http://schemas.microsoft.com/office/drawing/2014/main" id="{705F2F98-10A1-484B-AB63-57C41322A387}"/>
              </a:ext>
            </a:extLst>
          </p:cNvPr>
          <p:cNvPicPr>
            <a:picLocks noChangeAspect="1"/>
          </p:cNvPicPr>
          <p:nvPr/>
        </p:nvPicPr>
        <p:blipFill>
          <a:blip r:embed="rId4"/>
          <a:stretch>
            <a:fillRect/>
          </a:stretch>
        </p:blipFill>
        <p:spPr>
          <a:xfrm>
            <a:off x="4911130" y="3535585"/>
            <a:ext cx="361525" cy="360000"/>
          </a:xfrm>
          <a:prstGeom prst="rect">
            <a:avLst/>
          </a:prstGeom>
        </p:spPr>
      </p:pic>
      <p:pic>
        <p:nvPicPr>
          <p:cNvPr id="32" name="Grafik 31">
            <a:extLst>
              <a:ext uri="{FF2B5EF4-FFF2-40B4-BE49-F238E27FC236}">
                <a16:creationId xmlns:a16="http://schemas.microsoft.com/office/drawing/2014/main" id="{DC0BE3B8-5017-834F-88E1-C97ACE45179F}"/>
              </a:ext>
            </a:extLst>
          </p:cNvPr>
          <p:cNvPicPr>
            <a:picLocks noChangeAspect="1"/>
          </p:cNvPicPr>
          <p:nvPr/>
        </p:nvPicPr>
        <p:blipFill>
          <a:blip r:embed="rId5"/>
          <a:stretch>
            <a:fillRect/>
          </a:stretch>
        </p:blipFill>
        <p:spPr>
          <a:xfrm>
            <a:off x="4908060" y="3991784"/>
            <a:ext cx="364595" cy="360000"/>
          </a:xfrm>
          <a:prstGeom prst="rect">
            <a:avLst/>
          </a:prstGeom>
        </p:spPr>
      </p:pic>
      <p:pic>
        <p:nvPicPr>
          <p:cNvPr id="33" name="Grafik 32">
            <a:extLst>
              <a:ext uri="{FF2B5EF4-FFF2-40B4-BE49-F238E27FC236}">
                <a16:creationId xmlns:a16="http://schemas.microsoft.com/office/drawing/2014/main" id="{71A17C74-AAA1-F846-954C-0F2EEE1F8FA1}"/>
              </a:ext>
            </a:extLst>
          </p:cNvPr>
          <p:cNvPicPr>
            <a:picLocks noChangeAspect="1"/>
          </p:cNvPicPr>
          <p:nvPr/>
        </p:nvPicPr>
        <p:blipFill>
          <a:blip r:embed="rId6"/>
          <a:stretch>
            <a:fillRect/>
          </a:stretch>
        </p:blipFill>
        <p:spPr>
          <a:xfrm>
            <a:off x="4914190" y="4456929"/>
            <a:ext cx="358465" cy="360000"/>
          </a:xfrm>
          <a:prstGeom prst="rect">
            <a:avLst/>
          </a:prstGeom>
        </p:spPr>
      </p:pic>
      <p:pic>
        <p:nvPicPr>
          <p:cNvPr id="34" name="Grafik 33">
            <a:extLst>
              <a:ext uri="{FF2B5EF4-FFF2-40B4-BE49-F238E27FC236}">
                <a16:creationId xmlns:a16="http://schemas.microsoft.com/office/drawing/2014/main" id="{65F78C9C-A4EC-0141-8E5F-9A3EE9F3AAE9}"/>
              </a:ext>
            </a:extLst>
          </p:cNvPr>
          <p:cNvPicPr>
            <a:picLocks noChangeAspect="1"/>
          </p:cNvPicPr>
          <p:nvPr/>
        </p:nvPicPr>
        <p:blipFill>
          <a:blip r:embed="rId7"/>
          <a:stretch>
            <a:fillRect/>
          </a:stretch>
        </p:blipFill>
        <p:spPr>
          <a:xfrm>
            <a:off x="4908040" y="4899550"/>
            <a:ext cx="370865" cy="360000"/>
          </a:xfrm>
          <a:prstGeom prst="rect">
            <a:avLst/>
          </a:prstGeom>
        </p:spPr>
      </p:pic>
      <p:pic>
        <p:nvPicPr>
          <p:cNvPr id="35" name="Grafik 34">
            <a:extLst>
              <a:ext uri="{FF2B5EF4-FFF2-40B4-BE49-F238E27FC236}">
                <a16:creationId xmlns:a16="http://schemas.microsoft.com/office/drawing/2014/main" id="{516602D3-EEF9-F448-AA66-85E55D5404CE}"/>
              </a:ext>
            </a:extLst>
          </p:cNvPr>
          <p:cNvPicPr>
            <a:picLocks noChangeAspect="1"/>
          </p:cNvPicPr>
          <p:nvPr/>
        </p:nvPicPr>
        <p:blipFill>
          <a:blip r:embed="rId8"/>
          <a:stretch>
            <a:fillRect/>
          </a:stretch>
        </p:blipFill>
        <p:spPr>
          <a:xfrm>
            <a:off x="5509975" y="2186213"/>
            <a:ext cx="364575" cy="360000"/>
          </a:xfrm>
          <a:prstGeom prst="rect">
            <a:avLst/>
          </a:prstGeom>
        </p:spPr>
      </p:pic>
      <p:pic>
        <p:nvPicPr>
          <p:cNvPr id="36" name="Grafik 35">
            <a:extLst>
              <a:ext uri="{FF2B5EF4-FFF2-40B4-BE49-F238E27FC236}">
                <a16:creationId xmlns:a16="http://schemas.microsoft.com/office/drawing/2014/main" id="{C64EF26A-C093-1E4B-A51E-DAE8FE6316BE}"/>
              </a:ext>
            </a:extLst>
          </p:cNvPr>
          <p:cNvPicPr>
            <a:picLocks noChangeAspect="1"/>
          </p:cNvPicPr>
          <p:nvPr/>
        </p:nvPicPr>
        <p:blipFill>
          <a:blip r:embed="rId8"/>
          <a:stretch>
            <a:fillRect/>
          </a:stretch>
        </p:blipFill>
        <p:spPr>
          <a:xfrm>
            <a:off x="4908080" y="2622183"/>
            <a:ext cx="364575" cy="360000"/>
          </a:xfrm>
          <a:prstGeom prst="rect">
            <a:avLst/>
          </a:prstGeom>
        </p:spPr>
      </p:pic>
    </p:spTree>
    <p:extLst>
      <p:ext uri="{BB962C8B-B14F-4D97-AF65-F5344CB8AC3E}">
        <p14:creationId xmlns:p14="http://schemas.microsoft.com/office/powerpoint/2010/main" val="4393930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E99B85-1BFB-4086-A5CB-CA2518267DF9}"/>
              </a:ext>
            </a:extLst>
          </p:cNvPr>
          <p:cNvSpPr/>
          <p:nvPr/>
        </p:nvSpPr>
        <p:spPr>
          <a:xfrm>
            <a:off x="914400" y="980728"/>
            <a:ext cx="7772400" cy="1569660"/>
          </a:xfrm>
          <a:prstGeom prst="rect">
            <a:avLst/>
          </a:prstGeom>
        </p:spPr>
        <p:txBody>
          <a:bodyPr wrap="square">
            <a:spAutoFit/>
          </a:bodyPr>
          <a:lstStyle/>
          <a:p>
            <a:pPr marL="0" indent="0" algn="ctr">
              <a:buNone/>
            </a:pPr>
            <a:r>
              <a:rPr lang="de-DE" sz="2400" b="1" dirty="0"/>
              <a:t>Beispiel 2:</a:t>
            </a:r>
          </a:p>
          <a:p>
            <a:pPr marL="0" indent="0" algn="ctr">
              <a:buNone/>
            </a:pPr>
            <a:endParaRPr lang="de-DE" sz="2400" b="1" dirty="0"/>
          </a:p>
          <a:p>
            <a:pPr marL="0" indent="0" algn="ctr">
              <a:buNone/>
            </a:pPr>
            <a:endParaRPr lang="de-DE" sz="2400" dirty="0">
              <a:solidFill>
                <a:srgbClr val="FF0000"/>
              </a:solidFill>
            </a:endParaRPr>
          </a:p>
          <a:p>
            <a:pPr marL="0" indent="0">
              <a:buNone/>
            </a:pPr>
            <a:endParaRPr lang="de-DE" sz="2400" dirty="0"/>
          </a:p>
        </p:txBody>
      </p:sp>
      <mc:AlternateContent xmlns:mc="http://schemas.openxmlformats.org/markup-compatibility/2006" xmlns:a14="http://schemas.microsoft.com/office/drawing/2010/main">
        <mc:Choice Requires="a14">
          <p:sp>
            <p:nvSpPr>
              <p:cNvPr id="7" name="Inhaltsplatzhalter 5">
                <a:extLst>
                  <a:ext uri="{FF2B5EF4-FFF2-40B4-BE49-F238E27FC236}">
                    <a16:creationId xmlns:a16="http://schemas.microsoft.com/office/drawing/2014/main" id="{6A935613-022F-4B8E-AF22-7C9637382268}"/>
                  </a:ext>
                </a:extLst>
              </p:cNvPr>
              <p:cNvSpPr>
                <a:spLocks noGrp="1"/>
              </p:cNvSpPr>
              <p:nvPr>
                <p:ph idx="1"/>
              </p:nvPr>
            </p:nvSpPr>
            <p:spPr>
              <a:xfrm>
                <a:off x="639764" y="1556793"/>
                <a:ext cx="3866296" cy="4752527"/>
              </a:xfrm>
            </p:spPr>
            <p:txBody>
              <a:bodyPr>
                <a:noAutofit/>
              </a:bodyPr>
              <a:lstStyle/>
              <a:p>
                <a:r>
                  <a:rPr lang="de-DE" dirty="0"/>
                  <a:t>Augensumme 2 und 12: </a:t>
                </a:r>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36</m:t>
                        </m:r>
                      </m:den>
                    </m:f>
                  </m:oMath>
                </a14:m>
                <a:endParaRPr lang="de-DE" dirty="0"/>
              </a:p>
              <a:p>
                <a:r>
                  <a:rPr lang="de-DE" dirty="0"/>
                  <a:t>Augensumme 3 und 11:</a:t>
                </a:r>
                <a14:m>
                  <m:oMath xmlns:m="http://schemas.openxmlformats.org/officeDocument/2006/math">
                    <m:r>
                      <a:rPr lang="de-DE" b="0" i="0" smtClean="0">
                        <a:latin typeface="Cambria Math" panose="02040503050406030204" pitchFamily="18" charset="0"/>
                      </a:rPr>
                      <m:t> </m:t>
                    </m:r>
                    <m:f>
                      <m:fPr>
                        <m:ctrlPr>
                          <a:rPr lang="de-DE" i="1" smtClean="0">
                            <a:latin typeface="Cambria Math" panose="02040503050406030204" pitchFamily="18" charset="0"/>
                          </a:rPr>
                        </m:ctrlPr>
                      </m:fPr>
                      <m:num>
                        <m:r>
                          <a:rPr lang="de-DE" b="0" i="1" smtClean="0">
                            <a:latin typeface="Cambria Math" panose="02040503050406030204" pitchFamily="18" charset="0"/>
                          </a:rPr>
                          <m:t>2</m:t>
                        </m:r>
                      </m:num>
                      <m:den>
                        <m:r>
                          <a:rPr lang="de-DE" b="0" i="1" smtClean="0">
                            <a:latin typeface="Cambria Math" panose="02040503050406030204" pitchFamily="18" charset="0"/>
                          </a:rPr>
                          <m:t>36</m:t>
                        </m:r>
                      </m:den>
                    </m:f>
                  </m:oMath>
                </a14:m>
                <a:endParaRPr lang="de-DE" dirty="0"/>
              </a:p>
              <a:p>
                <a:r>
                  <a:rPr lang="de-DE" dirty="0"/>
                  <a:t>Augensumme 4 und 10:</a:t>
                </a:r>
                <a14:m>
                  <m:oMath xmlns:m="http://schemas.openxmlformats.org/officeDocument/2006/math">
                    <m:r>
                      <a:rPr lang="de-DE" b="0" i="0" smtClean="0">
                        <a:latin typeface="Cambria Math" panose="02040503050406030204" pitchFamily="18" charset="0"/>
                      </a:rPr>
                      <m:t> </m:t>
                    </m:r>
                    <m:f>
                      <m:fPr>
                        <m:ctrlPr>
                          <a:rPr lang="de-DE" i="1" smtClean="0">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36</m:t>
                        </m:r>
                      </m:den>
                    </m:f>
                  </m:oMath>
                </a14:m>
                <a:endParaRPr lang="de-DE" dirty="0"/>
              </a:p>
              <a:p>
                <a:r>
                  <a:rPr lang="de-DE" dirty="0"/>
                  <a:t>Augensumme 5 und 9: </a:t>
                </a:r>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4</m:t>
                        </m:r>
                      </m:num>
                      <m:den>
                        <m:r>
                          <a:rPr lang="de-DE" b="0" i="1" smtClean="0">
                            <a:latin typeface="Cambria Math" panose="02040503050406030204" pitchFamily="18" charset="0"/>
                          </a:rPr>
                          <m:t>36</m:t>
                        </m:r>
                      </m:den>
                    </m:f>
                  </m:oMath>
                </a14:m>
                <a:endParaRPr lang="de-DE" dirty="0"/>
              </a:p>
              <a:p>
                <a:r>
                  <a:rPr lang="de-DE" dirty="0"/>
                  <a:t>Augensumme 6 und 8:</a:t>
                </a:r>
                <a14:m>
                  <m:oMath xmlns:m="http://schemas.openxmlformats.org/officeDocument/2006/math">
                    <m:r>
                      <a:rPr lang="de-DE" b="0" i="0" smtClean="0">
                        <a:latin typeface="Cambria Math" panose="02040503050406030204" pitchFamily="18" charset="0"/>
                      </a:rPr>
                      <m:t> </m:t>
                    </m:r>
                    <m:f>
                      <m:fPr>
                        <m:ctrlPr>
                          <a:rPr lang="de-DE" i="1" smtClean="0">
                            <a:latin typeface="Cambria Math" panose="02040503050406030204" pitchFamily="18" charset="0"/>
                          </a:rPr>
                        </m:ctrlPr>
                      </m:fPr>
                      <m:num>
                        <m:r>
                          <a:rPr lang="de-DE" b="0" i="1" smtClean="0">
                            <a:latin typeface="Cambria Math" panose="02040503050406030204" pitchFamily="18" charset="0"/>
                          </a:rPr>
                          <m:t>5</m:t>
                        </m:r>
                      </m:num>
                      <m:den>
                        <m:r>
                          <a:rPr lang="de-DE" b="0" i="1" smtClean="0">
                            <a:latin typeface="Cambria Math" panose="02040503050406030204" pitchFamily="18" charset="0"/>
                          </a:rPr>
                          <m:t>36</m:t>
                        </m:r>
                      </m:den>
                    </m:f>
                  </m:oMath>
                </a14:m>
                <a:endParaRPr lang="de-DE" dirty="0"/>
              </a:p>
              <a:p>
                <a:r>
                  <a:rPr lang="de-DE" dirty="0"/>
                  <a:t>Augensumme 7:</a:t>
                </a:r>
                <a14:m>
                  <m:oMath xmlns:m="http://schemas.openxmlformats.org/officeDocument/2006/math">
                    <m:r>
                      <a:rPr lang="de-DE" b="0" i="0" smtClean="0">
                        <a:latin typeface="Cambria Math" panose="02040503050406030204" pitchFamily="18" charset="0"/>
                      </a:rPr>
                      <m:t> </m:t>
                    </m:r>
                    <m:f>
                      <m:fPr>
                        <m:ctrlPr>
                          <a:rPr lang="de-DE" i="1" smtClean="0">
                            <a:latin typeface="Cambria Math" panose="02040503050406030204" pitchFamily="18" charset="0"/>
                          </a:rPr>
                        </m:ctrlPr>
                      </m:fPr>
                      <m:num>
                        <m:r>
                          <a:rPr lang="de-DE" b="0" i="1" smtClean="0">
                            <a:latin typeface="Cambria Math" panose="02040503050406030204" pitchFamily="18" charset="0"/>
                          </a:rPr>
                          <m:t>6</m:t>
                        </m:r>
                      </m:num>
                      <m:den>
                        <m:r>
                          <a:rPr lang="de-DE" b="0" i="1" smtClean="0">
                            <a:latin typeface="Cambria Math" panose="02040503050406030204" pitchFamily="18" charset="0"/>
                          </a:rPr>
                          <m:t>36</m:t>
                        </m:r>
                      </m:den>
                    </m:f>
                  </m:oMath>
                </a14:m>
                <a:endParaRPr lang="de-DE" dirty="0"/>
              </a:p>
              <a:p>
                <a:pPr marL="0" indent="0">
                  <a:buNone/>
                </a:pPr>
                <a:endParaRPr lang="de-DE" dirty="0"/>
              </a:p>
              <a:p>
                <a:pPr marL="0" indent="0">
                  <a:buNone/>
                </a:pPr>
                <a:r>
                  <a:rPr lang="de-DE" b="1" dirty="0">
                    <a:sym typeface="Wingdings" panose="05000000000000000000" pitchFamily="2" charset="2"/>
                  </a:rPr>
                  <a:t> Augensumme 7 ist am wahrscheinlichsten</a:t>
                </a:r>
                <a:endParaRPr lang="de-DE" b="1" dirty="0"/>
              </a:p>
              <a:p>
                <a:pPr marL="0" indent="0">
                  <a:buNone/>
                </a:pPr>
                <a:r>
                  <a:rPr lang="de-DE" sz="700" dirty="0"/>
                  <a:t> </a:t>
                </a:r>
              </a:p>
            </p:txBody>
          </p:sp>
        </mc:Choice>
        <mc:Fallback xmlns="">
          <p:sp>
            <p:nvSpPr>
              <p:cNvPr id="7" name="Inhaltsplatzhalter 5">
                <a:extLst>
                  <a:ext uri="{FF2B5EF4-FFF2-40B4-BE49-F238E27FC236}">
                    <a16:creationId xmlns:a16="http://schemas.microsoft.com/office/drawing/2014/main" id="{6A935613-022F-4B8E-AF22-7C9637382268}"/>
                  </a:ext>
                </a:extLst>
              </p:cNvPr>
              <p:cNvSpPr>
                <a:spLocks noGrp="1" noRot="1" noChangeAspect="1" noMove="1" noResize="1" noEditPoints="1" noAdjustHandles="1" noChangeArrowheads="1" noChangeShapeType="1" noTextEdit="1"/>
              </p:cNvSpPr>
              <p:nvPr>
                <p:ph idx="1"/>
              </p:nvPr>
            </p:nvSpPr>
            <p:spPr>
              <a:xfrm>
                <a:off x="639764" y="1556793"/>
                <a:ext cx="3866296" cy="4752527"/>
              </a:xfrm>
              <a:blipFill>
                <a:blip r:embed="rId3"/>
                <a:stretch>
                  <a:fillRect l="-1634"/>
                </a:stretch>
              </a:blipFill>
            </p:spPr>
            <p:txBody>
              <a:bodyPr/>
              <a:lstStyle/>
              <a:p>
                <a:r>
                  <a:rPr lang="de-DE">
                    <a:noFill/>
                  </a:rPr>
                  <a:t> </a:t>
                </a:r>
              </a:p>
            </p:txBody>
          </p:sp>
        </mc:Fallback>
      </mc:AlternateContent>
      <p:sp>
        <p:nvSpPr>
          <p:cNvPr id="8" name="Titel 2">
            <a:extLst>
              <a:ext uri="{FF2B5EF4-FFF2-40B4-BE49-F238E27FC236}">
                <a16:creationId xmlns:a16="http://schemas.microsoft.com/office/drawing/2014/main" id="{250EDC65-4FD2-8644-81BC-8D065D94B77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graphicFrame>
        <p:nvGraphicFramePr>
          <p:cNvPr id="9" name="Tabelle 8">
            <a:extLst>
              <a:ext uri="{FF2B5EF4-FFF2-40B4-BE49-F238E27FC236}">
                <a16:creationId xmlns:a16="http://schemas.microsoft.com/office/drawing/2014/main" id="{FC7D8C53-865D-F647-99BC-B30C189B7FF4}"/>
              </a:ext>
            </a:extLst>
          </p:cNvPr>
          <p:cNvGraphicFramePr>
            <a:graphicFrameLocks noGrp="1"/>
          </p:cNvGraphicFramePr>
          <p:nvPr>
            <p:extLst>
              <p:ext uri="{D42A27DB-BD31-4B8C-83A1-F6EECF244321}">
                <p14:modId xmlns:p14="http://schemas.microsoft.com/office/powerpoint/2010/main" val="4284143849"/>
              </p:ext>
            </p:extLst>
          </p:nvPr>
        </p:nvGraphicFramePr>
        <p:xfrm>
          <a:off x="4812593" y="2116832"/>
          <a:ext cx="4007766" cy="3200400"/>
        </p:xfrm>
        <a:graphic>
          <a:graphicData uri="http://schemas.openxmlformats.org/drawingml/2006/table">
            <a:tbl>
              <a:tblPr firstRow="1" bandRow="1">
                <a:tableStyleId>{5C22544A-7EE6-4342-B048-85BDC9FD1C3A}</a:tableStyleId>
              </a:tblPr>
              <a:tblGrid>
                <a:gridCol w="572538">
                  <a:extLst>
                    <a:ext uri="{9D8B030D-6E8A-4147-A177-3AD203B41FA5}">
                      <a16:colId xmlns:a16="http://schemas.microsoft.com/office/drawing/2014/main" val="2649790929"/>
                    </a:ext>
                  </a:extLst>
                </a:gridCol>
                <a:gridCol w="572538">
                  <a:extLst>
                    <a:ext uri="{9D8B030D-6E8A-4147-A177-3AD203B41FA5}">
                      <a16:colId xmlns:a16="http://schemas.microsoft.com/office/drawing/2014/main" val="2945981208"/>
                    </a:ext>
                  </a:extLst>
                </a:gridCol>
                <a:gridCol w="572538">
                  <a:extLst>
                    <a:ext uri="{9D8B030D-6E8A-4147-A177-3AD203B41FA5}">
                      <a16:colId xmlns:a16="http://schemas.microsoft.com/office/drawing/2014/main" val="1128895412"/>
                    </a:ext>
                  </a:extLst>
                </a:gridCol>
                <a:gridCol w="572538">
                  <a:extLst>
                    <a:ext uri="{9D8B030D-6E8A-4147-A177-3AD203B41FA5}">
                      <a16:colId xmlns:a16="http://schemas.microsoft.com/office/drawing/2014/main" val="3575808947"/>
                    </a:ext>
                  </a:extLst>
                </a:gridCol>
                <a:gridCol w="572538">
                  <a:extLst>
                    <a:ext uri="{9D8B030D-6E8A-4147-A177-3AD203B41FA5}">
                      <a16:colId xmlns:a16="http://schemas.microsoft.com/office/drawing/2014/main" val="300043805"/>
                    </a:ext>
                  </a:extLst>
                </a:gridCol>
                <a:gridCol w="572538">
                  <a:extLst>
                    <a:ext uri="{9D8B030D-6E8A-4147-A177-3AD203B41FA5}">
                      <a16:colId xmlns:a16="http://schemas.microsoft.com/office/drawing/2014/main" val="4010762203"/>
                    </a:ext>
                  </a:extLst>
                </a:gridCol>
                <a:gridCol w="572538">
                  <a:extLst>
                    <a:ext uri="{9D8B030D-6E8A-4147-A177-3AD203B41FA5}">
                      <a16:colId xmlns:a16="http://schemas.microsoft.com/office/drawing/2014/main" val="3677715214"/>
                    </a:ext>
                  </a:extLst>
                </a:gridCol>
              </a:tblGrid>
              <a:tr h="370840">
                <a:tc>
                  <a:txBody>
                    <a:bodyPr/>
                    <a:lstStyle/>
                    <a:p>
                      <a:pPr algn="ctr"/>
                      <a:r>
                        <a:rPr lang="de-DE"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606714"/>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125341"/>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837661"/>
                  </a:ext>
                </a:extLst>
              </a:tr>
              <a:tr h="370840">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938679"/>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4062368"/>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877203"/>
                  </a:ext>
                </a:extLst>
              </a:tr>
              <a:tr h="370840">
                <a:tc>
                  <a:txBody>
                    <a:bodyPr/>
                    <a:lstStyle/>
                    <a:p>
                      <a:pPr algn="ctr"/>
                      <a:endParaRPr lang="de-DE"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19659"/>
                  </a:ext>
                </a:extLst>
              </a:tr>
            </a:tbl>
          </a:graphicData>
        </a:graphic>
      </p:graphicFrame>
      <p:pic>
        <p:nvPicPr>
          <p:cNvPr id="11" name="Grafik 10">
            <a:extLst>
              <a:ext uri="{FF2B5EF4-FFF2-40B4-BE49-F238E27FC236}">
                <a16:creationId xmlns:a16="http://schemas.microsoft.com/office/drawing/2014/main" id="{24DD0700-4E95-BD4E-8B51-B9F46D0602A6}"/>
              </a:ext>
            </a:extLst>
          </p:cNvPr>
          <p:cNvPicPr>
            <a:picLocks noChangeAspect="1"/>
          </p:cNvPicPr>
          <p:nvPr/>
        </p:nvPicPr>
        <p:blipFill>
          <a:blip r:embed="rId4"/>
          <a:stretch>
            <a:fillRect/>
          </a:stretch>
        </p:blipFill>
        <p:spPr>
          <a:xfrm>
            <a:off x="6084247" y="2186213"/>
            <a:ext cx="364615" cy="360000"/>
          </a:xfrm>
          <a:prstGeom prst="rect">
            <a:avLst/>
          </a:prstGeom>
        </p:spPr>
      </p:pic>
      <p:pic>
        <p:nvPicPr>
          <p:cNvPr id="12" name="Grafik 11">
            <a:extLst>
              <a:ext uri="{FF2B5EF4-FFF2-40B4-BE49-F238E27FC236}">
                <a16:creationId xmlns:a16="http://schemas.microsoft.com/office/drawing/2014/main" id="{B552C815-04C7-F840-97AE-626F088A592A}"/>
              </a:ext>
            </a:extLst>
          </p:cNvPr>
          <p:cNvPicPr>
            <a:picLocks noChangeAspect="1"/>
          </p:cNvPicPr>
          <p:nvPr/>
        </p:nvPicPr>
        <p:blipFill>
          <a:blip r:embed="rId5"/>
          <a:stretch>
            <a:fillRect/>
          </a:stretch>
        </p:blipFill>
        <p:spPr>
          <a:xfrm>
            <a:off x="6631993" y="2186213"/>
            <a:ext cx="361525" cy="360000"/>
          </a:xfrm>
          <a:prstGeom prst="rect">
            <a:avLst/>
          </a:prstGeom>
        </p:spPr>
      </p:pic>
      <p:pic>
        <p:nvPicPr>
          <p:cNvPr id="13" name="Grafik 12">
            <a:extLst>
              <a:ext uri="{FF2B5EF4-FFF2-40B4-BE49-F238E27FC236}">
                <a16:creationId xmlns:a16="http://schemas.microsoft.com/office/drawing/2014/main" id="{E5F73E06-2ADF-BA46-AF52-7347C15AF096}"/>
              </a:ext>
            </a:extLst>
          </p:cNvPr>
          <p:cNvPicPr>
            <a:picLocks noChangeAspect="1"/>
          </p:cNvPicPr>
          <p:nvPr/>
        </p:nvPicPr>
        <p:blipFill>
          <a:blip r:embed="rId6"/>
          <a:stretch>
            <a:fillRect/>
          </a:stretch>
        </p:blipFill>
        <p:spPr>
          <a:xfrm>
            <a:off x="7232242" y="2186213"/>
            <a:ext cx="364595" cy="360000"/>
          </a:xfrm>
          <a:prstGeom prst="rect">
            <a:avLst/>
          </a:prstGeom>
        </p:spPr>
      </p:pic>
      <p:pic>
        <p:nvPicPr>
          <p:cNvPr id="14" name="Grafik 13">
            <a:extLst>
              <a:ext uri="{FF2B5EF4-FFF2-40B4-BE49-F238E27FC236}">
                <a16:creationId xmlns:a16="http://schemas.microsoft.com/office/drawing/2014/main" id="{2D333019-4F3E-0F4F-8026-344473911485}"/>
              </a:ext>
            </a:extLst>
          </p:cNvPr>
          <p:cNvPicPr>
            <a:picLocks noChangeAspect="1"/>
          </p:cNvPicPr>
          <p:nvPr/>
        </p:nvPicPr>
        <p:blipFill>
          <a:blip r:embed="rId7"/>
          <a:stretch>
            <a:fillRect/>
          </a:stretch>
        </p:blipFill>
        <p:spPr>
          <a:xfrm>
            <a:off x="7783353" y="2185306"/>
            <a:ext cx="358465" cy="360000"/>
          </a:xfrm>
          <a:prstGeom prst="rect">
            <a:avLst/>
          </a:prstGeom>
        </p:spPr>
      </p:pic>
      <p:pic>
        <p:nvPicPr>
          <p:cNvPr id="15" name="Grafik 14">
            <a:extLst>
              <a:ext uri="{FF2B5EF4-FFF2-40B4-BE49-F238E27FC236}">
                <a16:creationId xmlns:a16="http://schemas.microsoft.com/office/drawing/2014/main" id="{DD63AECA-B647-584C-9E58-FA9B3AD3B895}"/>
              </a:ext>
            </a:extLst>
          </p:cNvPr>
          <p:cNvPicPr>
            <a:picLocks noChangeAspect="1"/>
          </p:cNvPicPr>
          <p:nvPr/>
        </p:nvPicPr>
        <p:blipFill>
          <a:blip r:embed="rId8"/>
          <a:stretch>
            <a:fillRect/>
          </a:stretch>
        </p:blipFill>
        <p:spPr>
          <a:xfrm>
            <a:off x="8344564" y="2185306"/>
            <a:ext cx="370865" cy="360000"/>
          </a:xfrm>
          <a:prstGeom prst="rect">
            <a:avLst/>
          </a:prstGeom>
        </p:spPr>
      </p:pic>
      <p:pic>
        <p:nvPicPr>
          <p:cNvPr id="17" name="Grafik 16">
            <a:extLst>
              <a:ext uri="{FF2B5EF4-FFF2-40B4-BE49-F238E27FC236}">
                <a16:creationId xmlns:a16="http://schemas.microsoft.com/office/drawing/2014/main" id="{B8A8B6EB-C67F-6F4A-89F6-FC6068CE4819}"/>
              </a:ext>
            </a:extLst>
          </p:cNvPr>
          <p:cNvPicPr>
            <a:picLocks noChangeAspect="1"/>
          </p:cNvPicPr>
          <p:nvPr/>
        </p:nvPicPr>
        <p:blipFill>
          <a:blip r:embed="rId4"/>
          <a:stretch>
            <a:fillRect/>
          </a:stretch>
        </p:blipFill>
        <p:spPr>
          <a:xfrm>
            <a:off x="4908040" y="3087328"/>
            <a:ext cx="364615" cy="360000"/>
          </a:xfrm>
          <a:prstGeom prst="rect">
            <a:avLst/>
          </a:prstGeom>
        </p:spPr>
      </p:pic>
      <p:pic>
        <p:nvPicPr>
          <p:cNvPr id="18" name="Grafik 17">
            <a:extLst>
              <a:ext uri="{FF2B5EF4-FFF2-40B4-BE49-F238E27FC236}">
                <a16:creationId xmlns:a16="http://schemas.microsoft.com/office/drawing/2014/main" id="{A73D181D-D037-444A-8AB7-9FFDE2EF890B}"/>
              </a:ext>
            </a:extLst>
          </p:cNvPr>
          <p:cNvPicPr>
            <a:picLocks noChangeAspect="1"/>
          </p:cNvPicPr>
          <p:nvPr/>
        </p:nvPicPr>
        <p:blipFill>
          <a:blip r:embed="rId5"/>
          <a:stretch>
            <a:fillRect/>
          </a:stretch>
        </p:blipFill>
        <p:spPr>
          <a:xfrm>
            <a:off x="4911130" y="3535585"/>
            <a:ext cx="361525" cy="360000"/>
          </a:xfrm>
          <a:prstGeom prst="rect">
            <a:avLst/>
          </a:prstGeom>
        </p:spPr>
      </p:pic>
      <p:pic>
        <p:nvPicPr>
          <p:cNvPr id="19" name="Grafik 18">
            <a:extLst>
              <a:ext uri="{FF2B5EF4-FFF2-40B4-BE49-F238E27FC236}">
                <a16:creationId xmlns:a16="http://schemas.microsoft.com/office/drawing/2014/main" id="{BFB3AE17-563D-9943-BE1D-D02F99FEBDC4}"/>
              </a:ext>
            </a:extLst>
          </p:cNvPr>
          <p:cNvPicPr>
            <a:picLocks noChangeAspect="1"/>
          </p:cNvPicPr>
          <p:nvPr/>
        </p:nvPicPr>
        <p:blipFill>
          <a:blip r:embed="rId6"/>
          <a:stretch>
            <a:fillRect/>
          </a:stretch>
        </p:blipFill>
        <p:spPr>
          <a:xfrm>
            <a:off x="4908060" y="3991784"/>
            <a:ext cx="364595" cy="360000"/>
          </a:xfrm>
          <a:prstGeom prst="rect">
            <a:avLst/>
          </a:prstGeom>
        </p:spPr>
      </p:pic>
      <p:pic>
        <p:nvPicPr>
          <p:cNvPr id="20" name="Grafik 19">
            <a:extLst>
              <a:ext uri="{FF2B5EF4-FFF2-40B4-BE49-F238E27FC236}">
                <a16:creationId xmlns:a16="http://schemas.microsoft.com/office/drawing/2014/main" id="{349C405D-3D74-E44A-80E7-CD2AD8147F09}"/>
              </a:ext>
            </a:extLst>
          </p:cNvPr>
          <p:cNvPicPr>
            <a:picLocks noChangeAspect="1"/>
          </p:cNvPicPr>
          <p:nvPr/>
        </p:nvPicPr>
        <p:blipFill>
          <a:blip r:embed="rId7"/>
          <a:stretch>
            <a:fillRect/>
          </a:stretch>
        </p:blipFill>
        <p:spPr>
          <a:xfrm>
            <a:off x="4914190" y="4456929"/>
            <a:ext cx="358465" cy="360000"/>
          </a:xfrm>
          <a:prstGeom prst="rect">
            <a:avLst/>
          </a:prstGeom>
        </p:spPr>
      </p:pic>
      <p:pic>
        <p:nvPicPr>
          <p:cNvPr id="21" name="Grafik 20">
            <a:extLst>
              <a:ext uri="{FF2B5EF4-FFF2-40B4-BE49-F238E27FC236}">
                <a16:creationId xmlns:a16="http://schemas.microsoft.com/office/drawing/2014/main" id="{2CC3E9A7-D277-834C-8680-CF6620BF06D0}"/>
              </a:ext>
            </a:extLst>
          </p:cNvPr>
          <p:cNvPicPr>
            <a:picLocks noChangeAspect="1"/>
          </p:cNvPicPr>
          <p:nvPr/>
        </p:nvPicPr>
        <p:blipFill>
          <a:blip r:embed="rId8"/>
          <a:stretch>
            <a:fillRect/>
          </a:stretch>
        </p:blipFill>
        <p:spPr>
          <a:xfrm>
            <a:off x="4908040" y="4899550"/>
            <a:ext cx="370865" cy="360000"/>
          </a:xfrm>
          <a:prstGeom prst="rect">
            <a:avLst/>
          </a:prstGeom>
        </p:spPr>
      </p:pic>
      <p:sp>
        <p:nvSpPr>
          <p:cNvPr id="22" name="Fußzeilenplatzhalter 4">
            <a:extLst>
              <a:ext uri="{FF2B5EF4-FFF2-40B4-BE49-F238E27FC236}">
                <a16:creationId xmlns:a16="http://schemas.microsoft.com/office/drawing/2014/main" id="{AF5462C9-C962-2245-9D76-6320B11507C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35</a:t>
            </a:fld>
            <a:endParaRPr lang="de-DE" dirty="0"/>
          </a:p>
        </p:txBody>
      </p:sp>
      <p:pic>
        <p:nvPicPr>
          <p:cNvPr id="23" name="Grafik 22">
            <a:extLst>
              <a:ext uri="{FF2B5EF4-FFF2-40B4-BE49-F238E27FC236}">
                <a16:creationId xmlns:a16="http://schemas.microsoft.com/office/drawing/2014/main" id="{94260DE6-3035-4948-AA5A-0D3654F1E306}"/>
              </a:ext>
            </a:extLst>
          </p:cNvPr>
          <p:cNvPicPr>
            <a:picLocks noChangeAspect="1"/>
          </p:cNvPicPr>
          <p:nvPr/>
        </p:nvPicPr>
        <p:blipFill>
          <a:blip r:embed="rId9"/>
          <a:stretch>
            <a:fillRect/>
          </a:stretch>
        </p:blipFill>
        <p:spPr>
          <a:xfrm>
            <a:off x="5509975" y="2186213"/>
            <a:ext cx="364575" cy="360000"/>
          </a:xfrm>
          <a:prstGeom prst="rect">
            <a:avLst/>
          </a:prstGeom>
        </p:spPr>
      </p:pic>
      <p:pic>
        <p:nvPicPr>
          <p:cNvPr id="24" name="Grafik 23">
            <a:extLst>
              <a:ext uri="{FF2B5EF4-FFF2-40B4-BE49-F238E27FC236}">
                <a16:creationId xmlns:a16="http://schemas.microsoft.com/office/drawing/2014/main" id="{CE4E65ED-6D04-0D4E-9F49-5E13D4246B55}"/>
              </a:ext>
            </a:extLst>
          </p:cNvPr>
          <p:cNvPicPr>
            <a:picLocks noChangeAspect="1"/>
          </p:cNvPicPr>
          <p:nvPr/>
        </p:nvPicPr>
        <p:blipFill>
          <a:blip r:embed="rId9"/>
          <a:stretch>
            <a:fillRect/>
          </a:stretch>
        </p:blipFill>
        <p:spPr>
          <a:xfrm>
            <a:off x="4908080" y="2622183"/>
            <a:ext cx="364575" cy="360000"/>
          </a:xfrm>
          <a:prstGeom prst="rect">
            <a:avLst/>
          </a:prstGeom>
        </p:spPr>
      </p:pic>
    </p:spTree>
    <p:extLst>
      <p:ext uri="{BB962C8B-B14F-4D97-AF65-F5344CB8AC3E}">
        <p14:creationId xmlns:p14="http://schemas.microsoft.com/office/powerpoint/2010/main" val="7505571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EEE99B85-1BFB-4086-A5CB-CA2518267DF9}"/>
                  </a:ext>
                </a:extLst>
              </p:cNvPr>
              <p:cNvSpPr/>
              <p:nvPr/>
            </p:nvSpPr>
            <p:spPr>
              <a:xfrm>
                <a:off x="755576" y="980728"/>
                <a:ext cx="8410129" cy="5884368"/>
              </a:xfrm>
              <a:prstGeom prst="rect">
                <a:avLst/>
              </a:prstGeom>
            </p:spPr>
            <p:txBody>
              <a:bodyPr wrap="square">
                <a:spAutoFit/>
              </a:bodyPr>
              <a:lstStyle/>
              <a:p>
                <a:pPr marL="0" indent="0" algn="ctr">
                  <a:buNone/>
                </a:pPr>
                <a:r>
                  <a:rPr lang="de-DE" sz="2400" b="1" dirty="0"/>
                  <a:t>Beispiel 3:</a:t>
                </a:r>
              </a:p>
              <a:p>
                <a:pPr marL="0" indent="0" algn="ctr">
                  <a:buNone/>
                </a:pPr>
                <a:endParaRPr lang="de-DE" sz="2000" b="1" i="1" dirty="0"/>
              </a:p>
              <a:p>
                <a:pPr marL="0" indent="0" algn="ctr">
                  <a:buNone/>
                </a:pPr>
                <a:r>
                  <a:rPr lang="de-DE" sz="2400" i="1" dirty="0"/>
                  <a:t>Welches Feld tritt beim Glücksraddrehen am häufigsten auf?</a:t>
                </a:r>
              </a:p>
              <a:p>
                <a:endParaRPr lang="de-DE" sz="2000" dirty="0"/>
              </a:p>
              <a:p>
                <a:r>
                  <a:rPr lang="de-DE" sz="2000" dirty="0"/>
                  <a:t>Flächenmäßiges Vorkommen auf dem Glücksrad </a:t>
                </a:r>
                <a:br>
                  <a:rPr lang="de-DE" sz="2000" dirty="0"/>
                </a:br>
                <a:r>
                  <a:rPr lang="de-DE" sz="2000" dirty="0"/>
                  <a:t>ist ausschlaggebend für die Eintrittswahrscheinlichkeit. </a:t>
                </a:r>
              </a:p>
              <a:p>
                <a:endParaRPr lang="de-DE" sz="2000" dirty="0"/>
              </a:p>
              <a:p>
                <a:endParaRPr lang="de-DE" sz="2000" dirty="0"/>
              </a:p>
              <a:p>
                <a:r>
                  <a:rPr lang="de-DE" sz="2000" dirty="0"/>
                  <a:t>Abgebildetes Glücksrad:</a:t>
                </a:r>
              </a:p>
              <a:p>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i="1" dirty="0"/>
                  <a:t>Nur die Ziffern: </a:t>
                </a:r>
                <a:r>
                  <a:rPr lang="de-DE" sz="2000" dirty="0"/>
                  <a:t>Wahrscheinlichkeit für jede Ziffer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1</m:t>
                        </m:r>
                      </m:num>
                      <m:den>
                        <m:r>
                          <a:rPr lang="de-DE" sz="2000" i="1">
                            <a:latin typeface="Cambria Math" panose="02040503050406030204" pitchFamily="18" charset="0"/>
                          </a:rPr>
                          <m:t>8</m:t>
                        </m:r>
                      </m:den>
                    </m:f>
                  </m:oMath>
                </a14:m>
                <a:r>
                  <a:rPr lang="de-DE" sz="2000" dirty="0"/>
                  <a:t>, da jede Ziffer nur einmal vorkommt und die einzelnen Gewinnfelder gleich groß sind.</a:t>
                </a:r>
              </a:p>
              <a:p>
                <a:pPr marL="0" indent="0">
                  <a:buNone/>
                </a:pPr>
                <a:endParaRPr lang="de-DE" sz="2000" dirty="0">
                  <a:solidFill>
                    <a:srgbClr val="FF0000"/>
                  </a:solidFill>
                </a:endParaRPr>
              </a:p>
              <a:p>
                <a:pPr marL="0" indent="0">
                  <a:buNone/>
                </a:pPr>
                <a:endParaRPr lang="de-DE" sz="2000" dirty="0"/>
              </a:p>
            </p:txBody>
          </p:sp>
        </mc:Choice>
        <mc:Fallback xmlns="">
          <p:sp>
            <p:nvSpPr>
              <p:cNvPr id="2" name="Rechteck 1">
                <a:extLst>
                  <a:ext uri="{FF2B5EF4-FFF2-40B4-BE49-F238E27FC236}">
                    <a16:creationId xmlns:a16="http://schemas.microsoft.com/office/drawing/2014/main" id="{EEE99B85-1BFB-4086-A5CB-CA2518267DF9}"/>
                  </a:ext>
                </a:extLst>
              </p:cNvPr>
              <p:cNvSpPr>
                <a:spLocks noRot="1" noChangeAspect="1" noMove="1" noResize="1" noEditPoints="1" noAdjustHandles="1" noChangeArrowheads="1" noChangeShapeType="1" noTextEdit="1"/>
              </p:cNvSpPr>
              <p:nvPr/>
            </p:nvSpPr>
            <p:spPr>
              <a:xfrm>
                <a:off x="755576" y="980728"/>
                <a:ext cx="8410129" cy="5884368"/>
              </a:xfrm>
              <a:prstGeom prst="rect">
                <a:avLst/>
              </a:prstGeom>
              <a:blipFill>
                <a:blip r:embed="rId3"/>
                <a:stretch>
                  <a:fillRect l="-753" t="-645" r="-7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3" name="Tabelle 2">
                <a:extLst>
                  <a:ext uri="{FF2B5EF4-FFF2-40B4-BE49-F238E27FC236}">
                    <a16:creationId xmlns:a16="http://schemas.microsoft.com/office/drawing/2014/main" id="{19CBB414-12D0-48AD-98C7-53F9FC3D9F8A}"/>
                  </a:ext>
                </a:extLst>
              </p:cNvPr>
              <p:cNvGraphicFramePr>
                <a:graphicFrameLocks noGrp="1"/>
              </p:cNvGraphicFramePr>
              <p:nvPr>
                <p:extLst>
                  <p:ext uri="{D42A27DB-BD31-4B8C-83A1-F6EECF244321}">
                    <p14:modId xmlns:p14="http://schemas.microsoft.com/office/powerpoint/2010/main" val="3489839950"/>
                  </p:ext>
                </p:extLst>
              </p:nvPr>
            </p:nvGraphicFramePr>
            <p:xfrm>
              <a:off x="923568" y="4046022"/>
              <a:ext cx="7763230" cy="1010920"/>
            </p:xfrm>
            <a:graphic>
              <a:graphicData uri="http://schemas.openxmlformats.org/drawingml/2006/table">
                <a:tbl>
                  <a:tblPr firstRow="1" bandRow="1">
                    <a:tableStyleId>{5C22544A-7EE6-4342-B048-85BDC9FD1C3A}</a:tableStyleId>
                  </a:tblPr>
                  <a:tblGrid>
                    <a:gridCol w="1552646">
                      <a:extLst>
                        <a:ext uri="{9D8B030D-6E8A-4147-A177-3AD203B41FA5}">
                          <a16:colId xmlns:a16="http://schemas.microsoft.com/office/drawing/2014/main" val="2143835148"/>
                        </a:ext>
                      </a:extLst>
                    </a:gridCol>
                    <a:gridCol w="1552646">
                      <a:extLst>
                        <a:ext uri="{9D8B030D-6E8A-4147-A177-3AD203B41FA5}">
                          <a16:colId xmlns:a16="http://schemas.microsoft.com/office/drawing/2014/main" val="1065184392"/>
                        </a:ext>
                      </a:extLst>
                    </a:gridCol>
                    <a:gridCol w="1552646">
                      <a:extLst>
                        <a:ext uri="{9D8B030D-6E8A-4147-A177-3AD203B41FA5}">
                          <a16:colId xmlns:a16="http://schemas.microsoft.com/office/drawing/2014/main" val="4166489104"/>
                        </a:ext>
                      </a:extLst>
                    </a:gridCol>
                    <a:gridCol w="1552646">
                      <a:extLst>
                        <a:ext uri="{9D8B030D-6E8A-4147-A177-3AD203B41FA5}">
                          <a16:colId xmlns:a16="http://schemas.microsoft.com/office/drawing/2014/main" val="1336096493"/>
                        </a:ext>
                      </a:extLst>
                    </a:gridCol>
                    <a:gridCol w="1552646">
                      <a:extLst>
                        <a:ext uri="{9D8B030D-6E8A-4147-A177-3AD203B41FA5}">
                          <a16:colId xmlns:a16="http://schemas.microsoft.com/office/drawing/2014/main" val="3524662084"/>
                        </a:ext>
                      </a:extLst>
                    </a:gridCol>
                  </a:tblGrid>
                  <a:tr h="370840">
                    <a:tc>
                      <a:txBody>
                        <a:bodyPr/>
                        <a:lstStyle/>
                        <a:p>
                          <a:r>
                            <a:rPr lang="de-DE" b="1" dirty="0">
                              <a:solidFill>
                                <a:schemeClr val="tx1"/>
                              </a:solidFill>
                            </a:rPr>
                            <a:t>Farbe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Weiß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Blau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Rot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Grün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713565"/>
                      </a:ext>
                    </a:extLst>
                  </a:tr>
                  <a:tr h="370840">
                    <a:tc>
                      <a:txBody>
                        <a:bodyPr/>
                        <a:lstStyle/>
                        <a:p>
                          <a:r>
                            <a:rPr lang="de-DE" b="1" dirty="0">
                              <a:solidFill>
                                <a:schemeClr val="tx1"/>
                              </a:solidFill>
                            </a:rPr>
                            <a:t>Wahrschein-</a:t>
                          </a:r>
                          <a:r>
                            <a:rPr lang="de-DE" b="1" dirty="0" err="1">
                              <a:solidFill>
                                <a:schemeClr val="tx1"/>
                              </a:solidFill>
                            </a:rPr>
                            <a:t>lichkeit</a:t>
                          </a:r>
                          <a:endParaRPr lang="de-D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8</m:t>
                                    </m:r>
                                  </m:den>
                                </m:f>
                              </m:oMath>
                            </m:oMathPara>
                          </a14:m>
                          <a:endParaRPr lang="de-D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2</m:t>
                                    </m:r>
                                  </m:num>
                                  <m:den>
                                    <m:r>
                                      <a:rPr lang="de-DE" b="0" i="1" smtClean="0">
                                        <a:latin typeface="Cambria Math" panose="02040503050406030204" pitchFamily="18" charset="0"/>
                                      </a:rPr>
                                      <m:t>8</m:t>
                                    </m:r>
                                  </m:den>
                                </m:f>
                                <m:r>
                                  <a:rPr lang="de-DE" b="0" i="0"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4</m:t>
                                    </m:r>
                                  </m:den>
                                </m:f>
                              </m:oMath>
                            </m:oMathPara>
                          </a14:m>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2</m:t>
                                    </m:r>
                                  </m:num>
                                  <m:den>
                                    <m:r>
                                      <a:rPr lang="de-DE" b="0" i="1" smtClean="0">
                                        <a:latin typeface="Cambria Math" panose="02040503050406030204" pitchFamily="18" charset="0"/>
                                      </a:rPr>
                                      <m:t>8</m:t>
                                    </m:r>
                                  </m:den>
                                </m:f>
                                <m:r>
                                  <a:rPr lang="de-DE" b="0" i="0"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4</m:t>
                                    </m:r>
                                  </m:den>
                                </m:f>
                              </m:oMath>
                            </m:oMathPara>
                          </a14:m>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8</m:t>
                                    </m:r>
                                  </m:den>
                                </m:f>
                              </m:oMath>
                            </m:oMathPara>
                          </a14:m>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451300"/>
                      </a:ext>
                    </a:extLst>
                  </a:tr>
                </a:tbl>
              </a:graphicData>
            </a:graphic>
          </p:graphicFrame>
        </mc:Choice>
        <mc:Fallback xmlns="">
          <p:graphicFrame>
            <p:nvGraphicFramePr>
              <p:cNvPr id="3" name="Tabelle 2">
                <a:extLst>
                  <a:ext uri="{FF2B5EF4-FFF2-40B4-BE49-F238E27FC236}">
                    <a16:creationId xmlns:a16="http://schemas.microsoft.com/office/drawing/2014/main" id="{19CBB414-12D0-48AD-98C7-53F9FC3D9F8A}"/>
                  </a:ext>
                </a:extLst>
              </p:cNvPr>
              <p:cNvGraphicFramePr>
                <a:graphicFrameLocks noGrp="1"/>
              </p:cNvGraphicFramePr>
              <p:nvPr>
                <p:extLst>
                  <p:ext uri="{D42A27DB-BD31-4B8C-83A1-F6EECF244321}">
                    <p14:modId xmlns:p14="http://schemas.microsoft.com/office/powerpoint/2010/main" val="3489839950"/>
                  </p:ext>
                </p:extLst>
              </p:nvPr>
            </p:nvGraphicFramePr>
            <p:xfrm>
              <a:off x="923568" y="4046022"/>
              <a:ext cx="7763230" cy="1010920"/>
            </p:xfrm>
            <a:graphic>
              <a:graphicData uri="http://schemas.openxmlformats.org/drawingml/2006/table">
                <a:tbl>
                  <a:tblPr firstRow="1" bandRow="1">
                    <a:tableStyleId>{5C22544A-7EE6-4342-B048-85BDC9FD1C3A}</a:tableStyleId>
                  </a:tblPr>
                  <a:tblGrid>
                    <a:gridCol w="1552646">
                      <a:extLst>
                        <a:ext uri="{9D8B030D-6E8A-4147-A177-3AD203B41FA5}">
                          <a16:colId xmlns:a16="http://schemas.microsoft.com/office/drawing/2014/main" val="2143835148"/>
                        </a:ext>
                      </a:extLst>
                    </a:gridCol>
                    <a:gridCol w="1552646">
                      <a:extLst>
                        <a:ext uri="{9D8B030D-6E8A-4147-A177-3AD203B41FA5}">
                          <a16:colId xmlns:a16="http://schemas.microsoft.com/office/drawing/2014/main" val="1065184392"/>
                        </a:ext>
                      </a:extLst>
                    </a:gridCol>
                    <a:gridCol w="1552646">
                      <a:extLst>
                        <a:ext uri="{9D8B030D-6E8A-4147-A177-3AD203B41FA5}">
                          <a16:colId xmlns:a16="http://schemas.microsoft.com/office/drawing/2014/main" val="4166489104"/>
                        </a:ext>
                      </a:extLst>
                    </a:gridCol>
                    <a:gridCol w="1552646">
                      <a:extLst>
                        <a:ext uri="{9D8B030D-6E8A-4147-A177-3AD203B41FA5}">
                          <a16:colId xmlns:a16="http://schemas.microsoft.com/office/drawing/2014/main" val="1336096493"/>
                        </a:ext>
                      </a:extLst>
                    </a:gridCol>
                    <a:gridCol w="1552646">
                      <a:extLst>
                        <a:ext uri="{9D8B030D-6E8A-4147-A177-3AD203B41FA5}">
                          <a16:colId xmlns:a16="http://schemas.microsoft.com/office/drawing/2014/main" val="3524662084"/>
                        </a:ext>
                      </a:extLst>
                    </a:gridCol>
                  </a:tblGrid>
                  <a:tr h="370840">
                    <a:tc>
                      <a:txBody>
                        <a:bodyPr/>
                        <a:lstStyle/>
                        <a:p>
                          <a:r>
                            <a:rPr lang="de-DE" b="1" dirty="0">
                              <a:solidFill>
                                <a:schemeClr val="tx1"/>
                              </a:solidFill>
                            </a:rPr>
                            <a:t>Farbe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Weiß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Blau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Rot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solidFill>
                                <a:schemeClr val="tx1"/>
                              </a:solidFill>
                            </a:rPr>
                            <a:t>Grün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713565"/>
                      </a:ext>
                    </a:extLst>
                  </a:tr>
                  <a:tr h="640080">
                    <a:tc>
                      <a:txBody>
                        <a:bodyPr/>
                        <a:lstStyle/>
                        <a:p>
                          <a:r>
                            <a:rPr lang="de-DE" b="1" dirty="0">
                              <a:solidFill>
                                <a:schemeClr val="tx1"/>
                              </a:solidFill>
                            </a:rPr>
                            <a:t>Wahrschein-</a:t>
                          </a:r>
                          <a:r>
                            <a:rPr lang="de-DE" b="1" dirty="0" err="1">
                              <a:solidFill>
                                <a:schemeClr val="tx1"/>
                              </a:solidFill>
                            </a:rPr>
                            <a:t>lichkeit</a:t>
                          </a:r>
                          <a:endParaRPr lang="de-D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9187" t="-62745" r="-299187" b="-1176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820" t="-62745" r="-201639" b="-1176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98374" t="-62745" r="-100000" b="-1176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1639" t="-62745" r="-820" b="-11765"/>
                          </a:stretch>
                        </a:blipFill>
                      </a:tcPr>
                    </a:tc>
                    <a:extLst>
                      <a:ext uri="{0D108BD9-81ED-4DB2-BD59-A6C34878D82A}">
                        <a16:rowId xmlns:a16="http://schemas.microsoft.com/office/drawing/2014/main" val="159451300"/>
                      </a:ext>
                    </a:extLst>
                  </a:tr>
                </a:tbl>
              </a:graphicData>
            </a:graphic>
          </p:graphicFrame>
        </mc:Fallback>
      </mc:AlternateContent>
      <p:grpSp>
        <p:nvGrpSpPr>
          <p:cNvPr id="42" name="Gruppieren 41">
            <a:extLst>
              <a:ext uri="{FF2B5EF4-FFF2-40B4-BE49-F238E27FC236}">
                <a16:creationId xmlns:a16="http://schemas.microsoft.com/office/drawing/2014/main" id="{F17B2CB3-44D0-F849-B931-A7C96C7A9FC4}"/>
              </a:ext>
            </a:extLst>
          </p:cNvPr>
          <p:cNvGrpSpPr/>
          <p:nvPr/>
        </p:nvGrpSpPr>
        <p:grpSpPr>
          <a:xfrm>
            <a:off x="7164288" y="2078404"/>
            <a:ext cx="1809950" cy="1817272"/>
            <a:chOff x="7014179" y="2078404"/>
            <a:chExt cx="1809950" cy="1817272"/>
          </a:xfrm>
        </p:grpSpPr>
        <p:sp>
          <p:nvSpPr>
            <p:cNvPr id="26" name="Kreis 25">
              <a:extLst>
                <a:ext uri="{FF2B5EF4-FFF2-40B4-BE49-F238E27FC236}">
                  <a16:creationId xmlns:a16="http://schemas.microsoft.com/office/drawing/2014/main" id="{7F722AF3-7E78-A84F-9992-E0D66C700791}"/>
                </a:ext>
              </a:extLst>
            </p:cNvPr>
            <p:cNvSpPr/>
            <p:nvPr/>
          </p:nvSpPr>
          <p:spPr>
            <a:xfrm rot="2670939">
              <a:off x="7019169" y="2095676"/>
              <a:ext cx="1800000" cy="1800000"/>
            </a:xfrm>
            <a:prstGeom prst="pie">
              <a:avLst>
                <a:gd name="adj1" fmla="val 13511897"/>
                <a:gd name="adj2" fmla="val 162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8" name="Kreis 27">
              <a:extLst>
                <a:ext uri="{FF2B5EF4-FFF2-40B4-BE49-F238E27FC236}">
                  <a16:creationId xmlns:a16="http://schemas.microsoft.com/office/drawing/2014/main" id="{E9FDECD5-4C76-A648-B047-BA57AB3A280F}"/>
                </a:ext>
              </a:extLst>
            </p:cNvPr>
            <p:cNvSpPr/>
            <p:nvPr/>
          </p:nvSpPr>
          <p:spPr>
            <a:xfrm rot="8100000">
              <a:off x="7014179" y="2082720"/>
              <a:ext cx="1800000" cy="1800000"/>
            </a:xfrm>
            <a:prstGeom prst="pie">
              <a:avLst>
                <a:gd name="adj1" fmla="val 13511897"/>
                <a:gd name="adj2" fmla="val 1620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9" name="Kreis 28">
              <a:extLst>
                <a:ext uri="{FF2B5EF4-FFF2-40B4-BE49-F238E27FC236}">
                  <a16:creationId xmlns:a16="http://schemas.microsoft.com/office/drawing/2014/main" id="{D2248232-F9CE-0E46-8DF0-E35C5849F950}"/>
                </a:ext>
              </a:extLst>
            </p:cNvPr>
            <p:cNvSpPr/>
            <p:nvPr/>
          </p:nvSpPr>
          <p:spPr>
            <a:xfrm rot="13518922">
              <a:off x="7024109" y="2083497"/>
              <a:ext cx="1800000" cy="1800000"/>
            </a:xfrm>
            <a:prstGeom prst="pie">
              <a:avLst>
                <a:gd name="adj1" fmla="val 13511897"/>
                <a:gd name="adj2" fmla="val 162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1" name="Kreis 30">
              <a:extLst>
                <a:ext uri="{FF2B5EF4-FFF2-40B4-BE49-F238E27FC236}">
                  <a16:creationId xmlns:a16="http://schemas.microsoft.com/office/drawing/2014/main" id="{FD524F3D-4B25-C144-8369-F56CBAE5D095}"/>
                </a:ext>
              </a:extLst>
            </p:cNvPr>
            <p:cNvSpPr/>
            <p:nvPr/>
          </p:nvSpPr>
          <p:spPr>
            <a:xfrm rot="18900000">
              <a:off x="7024129" y="2094987"/>
              <a:ext cx="1800000" cy="1800000"/>
            </a:xfrm>
            <a:prstGeom prst="pie">
              <a:avLst>
                <a:gd name="adj1" fmla="val 13511897"/>
                <a:gd name="adj2" fmla="val 1620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3" name="Kreis 22">
              <a:extLst>
                <a:ext uri="{FF2B5EF4-FFF2-40B4-BE49-F238E27FC236}">
                  <a16:creationId xmlns:a16="http://schemas.microsoft.com/office/drawing/2014/main" id="{946D3D63-8F73-5640-BBDF-FEDA67223A77}"/>
                </a:ext>
              </a:extLst>
            </p:cNvPr>
            <p:cNvSpPr/>
            <p:nvPr/>
          </p:nvSpPr>
          <p:spPr>
            <a:xfrm>
              <a:off x="7019169" y="2095676"/>
              <a:ext cx="1800000" cy="1800000"/>
            </a:xfrm>
            <a:prstGeom prst="pie">
              <a:avLst>
                <a:gd name="adj1" fmla="val 13511897"/>
                <a:gd name="adj2" fmla="val 1620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7" name="Kreis 26">
              <a:extLst>
                <a:ext uri="{FF2B5EF4-FFF2-40B4-BE49-F238E27FC236}">
                  <a16:creationId xmlns:a16="http://schemas.microsoft.com/office/drawing/2014/main" id="{107A3B99-C15A-0E46-AD0C-BBDA57798AA1}"/>
                </a:ext>
              </a:extLst>
            </p:cNvPr>
            <p:cNvSpPr/>
            <p:nvPr/>
          </p:nvSpPr>
          <p:spPr>
            <a:xfrm rot="5400000">
              <a:off x="7014666" y="2091314"/>
              <a:ext cx="1800000" cy="1800000"/>
            </a:xfrm>
            <a:prstGeom prst="pie">
              <a:avLst>
                <a:gd name="adj1" fmla="val 13511897"/>
                <a:gd name="adj2" fmla="val 1620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0" name="Kreis 29">
              <a:extLst>
                <a:ext uri="{FF2B5EF4-FFF2-40B4-BE49-F238E27FC236}">
                  <a16:creationId xmlns:a16="http://schemas.microsoft.com/office/drawing/2014/main" id="{1F8D2ABA-CB27-1F4A-B255-64E100241CE8}"/>
                </a:ext>
              </a:extLst>
            </p:cNvPr>
            <p:cNvSpPr/>
            <p:nvPr/>
          </p:nvSpPr>
          <p:spPr>
            <a:xfrm rot="10800000">
              <a:off x="7014858" y="2078404"/>
              <a:ext cx="1800000" cy="1800000"/>
            </a:xfrm>
            <a:prstGeom prst="pie">
              <a:avLst>
                <a:gd name="adj1" fmla="val 13511897"/>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2" name="Kreis 31">
              <a:extLst>
                <a:ext uri="{FF2B5EF4-FFF2-40B4-BE49-F238E27FC236}">
                  <a16:creationId xmlns:a16="http://schemas.microsoft.com/office/drawing/2014/main" id="{AA620EA3-4C8C-6D45-90A1-C2F71C98DFA0}"/>
                </a:ext>
              </a:extLst>
            </p:cNvPr>
            <p:cNvSpPr/>
            <p:nvPr/>
          </p:nvSpPr>
          <p:spPr>
            <a:xfrm rot="16200000">
              <a:off x="7021641" y="2078404"/>
              <a:ext cx="1800000" cy="1800000"/>
            </a:xfrm>
            <a:prstGeom prst="pie">
              <a:avLst>
                <a:gd name="adj1" fmla="val 13511897"/>
                <a:gd name="adj2" fmla="val 1620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3" name="Textfeld 32">
              <a:extLst>
                <a:ext uri="{FF2B5EF4-FFF2-40B4-BE49-F238E27FC236}">
                  <a16:creationId xmlns:a16="http://schemas.microsoft.com/office/drawing/2014/main" id="{E2BD6060-75AA-3440-B1E0-D73E554E1321}"/>
                </a:ext>
              </a:extLst>
            </p:cNvPr>
            <p:cNvSpPr txBox="1"/>
            <p:nvPr/>
          </p:nvSpPr>
          <p:spPr>
            <a:xfrm>
              <a:off x="8028384" y="2221468"/>
              <a:ext cx="207312" cy="369332"/>
            </a:xfrm>
            <a:prstGeom prst="rect">
              <a:avLst/>
            </a:prstGeom>
            <a:noFill/>
          </p:spPr>
          <p:txBody>
            <a:bodyPr wrap="square" rtlCol="0">
              <a:spAutoFit/>
            </a:bodyPr>
            <a:lstStyle/>
            <a:p>
              <a:r>
                <a:rPr lang="de-DE" dirty="0"/>
                <a:t>1</a:t>
              </a:r>
            </a:p>
          </p:txBody>
        </p:sp>
        <p:sp>
          <p:nvSpPr>
            <p:cNvPr id="34" name="Textfeld 33">
              <a:extLst>
                <a:ext uri="{FF2B5EF4-FFF2-40B4-BE49-F238E27FC236}">
                  <a16:creationId xmlns:a16="http://schemas.microsoft.com/office/drawing/2014/main" id="{96934A18-FE9B-6A47-A561-30DDDACD0878}"/>
                </a:ext>
              </a:extLst>
            </p:cNvPr>
            <p:cNvSpPr txBox="1"/>
            <p:nvPr/>
          </p:nvSpPr>
          <p:spPr>
            <a:xfrm>
              <a:off x="8369208" y="2515144"/>
              <a:ext cx="207312" cy="369332"/>
            </a:xfrm>
            <a:prstGeom prst="rect">
              <a:avLst/>
            </a:prstGeom>
            <a:noFill/>
          </p:spPr>
          <p:txBody>
            <a:bodyPr wrap="square" rtlCol="0">
              <a:spAutoFit/>
            </a:bodyPr>
            <a:lstStyle/>
            <a:p>
              <a:r>
                <a:rPr lang="de-DE" dirty="0"/>
                <a:t>2</a:t>
              </a:r>
            </a:p>
          </p:txBody>
        </p:sp>
        <p:sp>
          <p:nvSpPr>
            <p:cNvPr id="35" name="Textfeld 34">
              <a:extLst>
                <a:ext uri="{FF2B5EF4-FFF2-40B4-BE49-F238E27FC236}">
                  <a16:creationId xmlns:a16="http://schemas.microsoft.com/office/drawing/2014/main" id="{6C6FFFCF-A672-6648-B0D7-38EAED6E10A3}"/>
                </a:ext>
              </a:extLst>
            </p:cNvPr>
            <p:cNvSpPr txBox="1"/>
            <p:nvPr/>
          </p:nvSpPr>
          <p:spPr>
            <a:xfrm>
              <a:off x="8373390" y="3049838"/>
              <a:ext cx="207312" cy="369332"/>
            </a:xfrm>
            <a:prstGeom prst="rect">
              <a:avLst/>
            </a:prstGeom>
            <a:noFill/>
          </p:spPr>
          <p:txBody>
            <a:bodyPr wrap="square" rtlCol="0">
              <a:spAutoFit/>
            </a:bodyPr>
            <a:lstStyle/>
            <a:p>
              <a:r>
                <a:rPr lang="de-DE" dirty="0"/>
                <a:t>3</a:t>
              </a:r>
            </a:p>
          </p:txBody>
        </p:sp>
        <p:sp>
          <p:nvSpPr>
            <p:cNvPr id="36" name="Textfeld 35">
              <a:extLst>
                <a:ext uri="{FF2B5EF4-FFF2-40B4-BE49-F238E27FC236}">
                  <a16:creationId xmlns:a16="http://schemas.microsoft.com/office/drawing/2014/main" id="{58B0B0E3-09AC-1E46-A263-19E812C2B753}"/>
                </a:ext>
              </a:extLst>
            </p:cNvPr>
            <p:cNvSpPr txBox="1"/>
            <p:nvPr/>
          </p:nvSpPr>
          <p:spPr>
            <a:xfrm>
              <a:off x="7982162" y="3379442"/>
              <a:ext cx="207312" cy="369332"/>
            </a:xfrm>
            <a:prstGeom prst="rect">
              <a:avLst/>
            </a:prstGeom>
            <a:noFill/>
          </p:spPr>
          <p:txBody>
            <a:bodyPr wrap="square" rtlCol="0">
              <a:spAutoFit/>
            </a:bodyPr>
            <a:lstStyle/>
            <a:p>
              <a:r>
                <a:rPr lang="de-DE" dirty="0"/>
                <a:t>4</a:t>
              </a:r>
            </a:p>
          </p:txBody>
        </p:sp>
        <p:sp>
          <p:nvSpPr>
            <p:cNvPr id="37" name="Textfeld 36">
              <a:extLst>
                <a:ext uri="{FF2B5EF4-FFF2-40B4-BE49-F238E27FC236}">
                  <a16:creationId xmlns:a16="http://schemas.microsoft.com/office/drawing/2014/main" id="{ED5459C8-E149-0744-9EDD-0EF7426EA886}"/>
                </a:ext>
              </a:extLst>
            </p:cNvPr>
            <p:cNvSpPr txBox="1"/>
            <p:nvPr/>
          </p:nvSpPr>
          <p:spPr>
            <a:xfrm>
              <a:off x="7551979" y="3356896"/>
              <a:ext cx="207312" cy="369332"/>
            </a:xfrm>
            <a:prstGeom prst="rect">
              <a:avLst/>
            </a:prstGeom>
            <a:noFill/>
          </p:spPr>
          <p:txBody>
            <a:bodyPr wrap="square" rtlCol="0">
              <a:spAutoFit/>
            </a:bodyPr>
            <a:lstStyle/>
            <a:p>
              <a:r>
                <a:rPr lang="de-DE" dirty="0"/>
                <a:t>5</a:t>
              </a:r>
            </a:p>
          </p:txBody>
        </p:sp>
        <p:sp>
          <p:nvSpPr>
            <p:cNvPr id="38" name="Textfeld 37">
              <a:extLst>
                <a:ext uri="{FF2B5EF4-FFF2-40B4-BE49-F238E27FC236}">
                  <a16:creationId xmlns:a16="http://schemas.microsoft.com/office/drawing/2014/main" id="{6DF05B7D-1D07-5A46-9161-CB0522D8DFFA}"/>
                </a:ext>
              </a:extLst>
            </p:cNvPr>
            <p:cNvSpPr txBox="1"/>
            <p:nvPr/>
          </p:nvSpPr>
          <p:spPr>
            <a:xfrm>
              <a:off x="7190934" y="3043893"/>
              <a:ext cx="207312" cy="369332"/>
            </a:xfrm>
            <a:prstGeom prst="rect">
              <a:avLst/>
            </a:prstGeom>
            <a:noFill/>
          </p:spPr>
          <p:txBody>
            <a:bodyPr wrap="square" rtlCol="0">
              <a:spAutoFit/>
            </a:bodyPr>
            <a:lstStyle/>
            <a:p>
              <a:r>
                <a:rPr lang="de-DE" dirty="0"/>
                <a:t>6</a:t>
              </a:r>
            </a:p>
          </p:txBody>
        </p:sp>
        <p:sp>
          <p:nvSpPr>
            <p:cNvPr id="39" name="Textfeld 38">
              <a:extLst>
                <a:ext uri="{FF2B5EF4-FFF2-40B4-BE49-F238E27FC236}">
                  <a16:creationId xmlns:a16="http://schemas.microsoft.com/office/drawing/2014/main" id="{AD12A619-A534-3547-B3C7-AB6522558659}"/>
                </a:ext>
              </a:extLst>
            </p:cNvPr>
            <p:cNvSpPr txBox="1"/>
            <p:nvPr/>
          </p:nvSpPr>
          <p:spPr>
            <a:xfrm>
              <a:off x="7190934" y="2565197"/>
              <a:ext cx="207312" cy="369332"/>
            </a:xfrm>
            <a:prstGeom prst="rect">
              <a:avLst/>
            </a:prstGeom>
            <a:noFill/>
          </p:spPr>
          <p:txBody>
            <a:bodyPr wrap="square" rtlCol="0">
              <a:spAutoFit/>
            </a:bodyPr>
            <a:lstStyle/>
            <a:p>
              <a:r>
                <a:rPr lang="de-DE" dirty="0"/>
                <a:t>7</a:t>
              </a:r>
            </a:p>
          </p:txBody>
        </p:sp>
        <p:sp>
          <p:nvSpPr>
            <p:cNvPr id="40" name="Textfeld 39">
              <a:extLst>
                <a:ext uri="{FF2B5EF4-FFF2-40B4-BE49-F238E27FC236}">
                  <a16:creationId xmlns:a16="http://schemas.microsoft.com/office/drawing/2014/main" id="{0DCB2C47-F699-1940-BFCC-7D891DE7D2ED}"/>
                </a:ext>
              </a:extLst>
            </p:cNvPr>
            <p:cNvSpPr txBox="1"/>
            <p:nvPr/>
          </p:nvSpPr>
          <p:spPr>
            <a:xfrm>
              <a:off x="7584075" y="2195865"/>
              <a:ext cx="207312" cy="369332"/>
            </a:xfrm>
            <a:prstGeom prst="rect">
              <a:avLst/>
            </a:prstGeom>
            <a:noFill/>
          </p:spPr>
          <p:txBody>
            <a:bodyPr wrap="square" rtlCol="0">
              <a:spAutoFit/>
            </a:bodyPr>
            <a:lstStyle/>
            <a:p>
              <a:r>
                <a:rPr lang="de-DE" dirty="0"/>
                <a:t>8</a:t>
              </a:r>
            </a:p>
          </p:txBody>
        </p:sp>
      </p:grpSp>
      <p:sp>
        <p:nvSpPr>
          <p:cNvPr id="41" name="Titel 2">
            <a:extLst>
              <a:ext uri="{FF2B5EF4-FFF2-40B4-BE49-F238E27FC236}">
                <a16:creationId xmlns:a16="http://schemas.microsoft.com/office/drawing/2014/main" id="{EB03057A-AE64-554C-884A-2A198FA279DD}"/>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Sachanalyse zu Wahrscheinlichkeiten</a:t>
            </a:r>
          </a:p>
        </p:txBody>
      </p:sp>
      <p:sp>
        <p:nvSpPr>
          <p:cNvPr id="43" name="Fußzeilenplatzhalter 4">
            <a:extLst>
              <a:ext uri="{FF2B5EF4-FFF2-40B4-BE49-F238E27FC236}">
                <a16:creationId xmlns:a16="http://schemas.microsoft.com/office/drawing/2014/main" id="{84908E02-0DEF-2543-B4F0-566951AEBF7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36</a:t>
            </a:fld>
            <a:endParaRPr lang="de-DE" dirty="0"/>
          </a:p>
        </p:txBody>
      </p:sp>
    </p:spTree>
    <p:extLst>
      <p:ext uri="{BB962C8B-B14F-4D97-AF65-F5344CB8AC3E}">
        <p14:creationId xmlns:p14="http://schemas.microsoft.com/office/powerpoint/2010/main" val="5943502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ea typeface="ＭＳ Ｐゴシック" charset="-128"/>
              </a:rPr>
              <a:t>Gründe für Wahrscheinlichkeiten in der Grundschule</a:t>
            </a:r>
          </a:p>
          <a:p>
            <a:pPr marL="609600" indent="-609600">
              <a:buFont typeface="Arial" charset="0"/>
              <a:buAutoNum type="arabicPeriod"/>
            </a:pPr>
            <a:r>
              <a:rPr lang="de-DE" altLang="de-DE" sz="2400" dirty="0">
                <a:ea typeface="ＭＳ Ｐゴシック" charset="-128"/>
              </a:rPr>
              <a:t>Schwerpunkte des Bereichs Wahrscheinlichkeiten</a:t>
            </a:r>
          </a:p>
          <a:p>
            <a:pPr marL="609600" indent="-609600">
              <a:buFont typeface="Arial" charset="0"/>
              <a:buAutoNum type="arabicPeriod"/>
            </a:pPr>
            <a:r>
              <a:rPr lang="de-DE" altLang="de-DE" sz="2400" dirty="0">
                <a:ea typeface="ＭＳ Ｐゴシック" charset="-128"/>
              </a:rPr>
              <a:t>Sachanalyse zu Wahrscheinlichkeiten</a:t>
            </a:r>
          </a:p>
          <a:p>
            <a:pPr marL="609600" indent="-609600">
              <a:buFont typeface="Arial" charset="0"/>
              <a:buAutoNum type="arabicPeriod"/>
            </a:pPr>
            <a:r>
              <a:rPr lang="de-DE" altLang="de-DE" sz="2400" dirty="0">
                <a:solidFill>
                  <a:srgbClr val="5EB511"/>
                </a:solidFill>
                <a:ea typeface="ＭＳ Ｐゴシック" charset="-128"/>
              </a:rPr>
              <a:t>Beispiele zur unterrichtlichen Umsetzung</a:t>
            </a:r>
          </a:p>
          <a:p>
            <a:pPr marL="609600" indent="-609600">
              <a:buFont typeface="Arial" charset="0"/>
              <a:buAutoNum type="arabicPeriod"/>
            </a:pPr>
            <a:r>
              <a:rPr lang="de-DE" altLang="de-DE" sz="2400" dirty="0">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A23DA268-EA92-5147-BFA6-1BD8C21C310A}"/>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37</a:t>
            </a:fld>
            <a:endParaRPr lang="de-DE" dirty="0"/>
          </a:p>
        </p:txBody>
      </p:sp>
    </p:spTree>
    <p:extLst>
      <p:ext uri="{BB962C8B-B14F-4D97-AF65-F5344CB8AC3E}">
        <p14:creationId xmlns:p14="http://schemas.microsoft.com/office/powerpoint/2010/main" val="11638108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8122096" cy="609600"/>
          </a:xfrm>
        </p:spPr>
        <p:txBody>
          <a:bodyPr/>
          <a:lstStyle/>
          <a:p>
            <a:r>
              <a:rPr lang="de-DE" dirty="0"/>
              <a:t>Beispiele zur unterrichtlichen Umsetzung</a:t>
            </a:r>
          </a:p>
        </p:txBody>
      </p:sp>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p:txBody>
          <a:bodyPr/>
          <a:lstStyle/>
          <a:p>
            <a:endParaRPr lang="de-DE" sz="2400" b="1" dirty="0">
              <a:solidFill>
                <a:srgbClr val="5EB511"/>
              </a:solidFill>
            </a:endParaRPr>
          </a:p>
          <a:p>
            <a:pPr algn="ctr"/>
            <a:r>
              <a:rPr lang="de-DE" sz="2400" dirty="0"/>
              <a:t>Grundsätzlich:</a:t>
            </a:r>
          </a:p>
          <a:p>
            <a:pPr algn="ctr"/>
            <a:r>
              <a:rPr lang="de-DE" sz="2400" b="1" dirty="0">
                <a:solidFill>
                  <a:srgbClr val="5EB511"/>
                </a:solidFill>
              </a:rPr>
              <a:t>Eine einmalige Thematisierung von ‚Wahrscheinlichkeiten‘ ist nicht ausreichend!!!</a:t>
            </a:r>
            <a:endParaRPr lang="de-DE" sz="2400" dirty="0">
              <a:solidFill>
                <a:srgbClr val="5EB511"/>
              </a:solidFill>
              <a:sym typeface="Wingdings" panose="05000000000000000000" pitchFamily="2" charset="2"/>
            </a:endParaRPr>
          </a:p>
          <a:p>
            <a:pPr algn="ctr"/>
            <a:endParaRPr lang="de-DE" sz="2400" dirty="0">
              <a:sym typeface="Wingdings" panose="05000000000000000000" pitchFamily="2" charset="2"/>
            </a:endParaRPr>
          </a:p>
          <a:p>
            <a:pPr algn="ctr"/>
            <a:r>
              <a:rPr lang="de-DE" sz="2400" dirty="0">
                <a:sym typeface="Wingdings" panose="05000000000000000000" pitchFamily="2" charset="2"/>
              </a:rPr>
              <a:t>Reflektierter Umgang ist nur möglich, wenn der Begriff zur fundamentalen Idee der Wahrscheinlichkeit sukzessiv, entsprechend des Spiralprinzips, ausdifferenziert und angereichert wird! </a:t>
            </a:r>
          </a:p>
          <a:p>
            <a:pPr algn="ctr"/>
            <a:r>
              <a:rPr lang="de-DE" sz="2000" dirty="0">
                <a:sym typeface="Wingdings" panose="05000000000000000000" pitchFamily="2" charset="2"/>
              </a:rPr>
              <a:t>(</a:t>
            </a:r>
            <a:r>
              <a:rPr lang="de-DE" sz="2000" dirty="0" err="1">
                <a:sym typeface="Wingdings" panose="05000000000000000000" pitchFamily="2" charset="2"/>
              </a:rPr>
              <a:t>Bönig</a:t>
            </a:r>
            <a:r>
              <a:rPr lang="de-DE" sz="2000" dirty="0">
                <a:sym typeface="Wingdings" panose="05000000000000000000" pitchFamily="2" charset="2"/>
              </a:rPr>
              <a:t> &amp; </a:t>
            </a:r>
            <a:r>
              <a:rPr lang="de-DE" sz="2000" dirty="0" err="1">
                <a:sym typeface="Wingdings" panose="05000000000000000000" pitchFamily="2" charset="2"/>
              </a:rPr>
              <a:t>Ruwisch</a:t>
            </a:r>
            <a:r>
              <a:rPr lang="de-DE" sz="2000" dirty="0">
                <a:sym typeface="Wingdings" panose="05000000000000000000" pitchFamily="2" charset="2"/>
              </a:rPr>
              <a:t> 2004)</a:t>
            </a:r>
            <a:endParaRPr lang="de-DE" sz="2000" dirty="0"/>
          </a:p>
          <a:p>
            <a:endParaRPr lang="de-DE" sz="2400" b="1" dirty="0">
              <a:solidFill>
                <a:srgbClr val="5EB511"/>
              </a:solidFill>
            </a:endParaRPr>
          </a:p>
        </p:txBody>
      </p:sp>
      <p:sp>
        <p:nvSpPr>
          <p:cNvPr id="4" name="Fußzeilenplatzhalter 4">
            <a:extLst>
              <a:ext uri="{FF2B5EF4-FFF2-40B4-BE49-F238E27FC236}">
                <a16:creationId xmlns:a16="http://schemas.microsoft.com/office/drawing/2014/main" id="{1C4003BD-5BA6-9F4D-89C8-2569D018D64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38</a:t>
            </a:fld>
            <a:endParaRPr lang="de-DE" dirty="0"/>
          </a:p>
        </p:txBody>
      </p:sp>
    </p:spTree>
    <p:extLst>
      <p:ext uri="{BB962C8B-B14F-4D97-AF65-F5344CB8AC3E}">
        <p14:creationId xmlns:p14="http://schemas.microsoft.com/office/powerpoint/2010/main" val="28614473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CC684A79-C410-0E4C-BFD6-8796E39E5624}"/>
              </a:ext>
            </a:extLst>
          </p:cNvPr>
          <p:cNvSpPr txBox="1">
            <a:spLocks/>
          </p:cNvSpPr>
          <p:nvPr/>
        </p:nvSpPr>
        <p:spPr bwMode="auto">
          <a:xfrm>
            <a:off x="827584" y="1161057"/>
            <a:ext cx="8229600" cy="53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de-DE" altLang="de-DE" sz="2400" b="1" kern="0" dirty="0">
                <a:ea typeface="ＭＳ Ｐゴシック" charset="-128"/>
              </a:rPr>
              <a:t>Zufallsexperimente in der Grundschule</a:t>
            </a:r>
          </a:p>
        </p:txBody>
      </p:sp>
      <p:sp>
        <p:nvSpPr>
          <p:cNvPr id="5" name="Titel 2">
            <a:extLst>
              <a:ext uri="{FF2B5EF4-FFF2-40B4-BE49-F238E27FC236}">
                <a16:creationId xmlns:a16="http://schemas.microsoft.com/office/drawing/2014/main" id="{22E9EA24-D665-E546-8537-C466FD0E9B87}"/>
              </a:ext>
            </a:extLst>
          </p:cNvPr>
          <p:cNvSpPr txBox="1">
            <a:spLocks/>
          </p:cNvSpPr>
          <p:nvPr/>
        </p:nvSpPr>
        <p:spPr bwMode="auto">
          <a:xfrm>
            <a:off x="914400" y="152400"/>
            <a:ext cx="812209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5EB511"/>
                </a:solidFill>
              </a:rPr>
              <a:t>Beispiele zur unterrichtlichen Umsetzung</a:t>
            </a:r>
          </a:p>
        </p:txBody>
      </p:sp>
      <p:sp>
        <p:nvSpPr>
          <p:cNvPr id="2" name="Rechteck 1">
            <a:extLst>
              <a:ext uri="{FF2B5EF4-FFF2-40B4-BE49-F238E27FC236}">
                <a16:creationId xmlns:a16="http://schemas.microsoft.com/office/drawing/2014/main" id="{1EB7C74F-C38D-2A44-8990-A914BE9B0516}"/>
              </a:ext>
            </a:extLst>
          </p:cNvPr>
          <p:cNvSpPr/>
          <p:nvPr/>
        </p:nvSpPr>
        <p:spPr>
          <a:xfrm>
            <a:off x="179512" y="1770025"/>
            <a:ext cx="3168352"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Würfeln mit dem Würfel</a:t>
            </a:r>
          </a:p>
          <a:p>
            <a:pPr algn="ctr"/>
            <a:r>
              <a:rPr lang="de-DE" dirty="0">
                <a:solidFill>
                  <a:schemeClr val="tx1"/>
                </a:solidFill>
              </a:rPr>
              <a:t>Beim Würfeln mit dem Würfel sind alle Ausgänge gleich wahrscheinlich.</a:t>
            </a:r>
          </a:p>
        </p:txBody>
      </p:sp>
      <p:sp>
        <p:nvSpPr>
          <p:cNvPr id="8" name="Rechteck 7">
            <a:extLst>
              <a:ext uri="{FF2B5EF4-FFF2-40B4-BE49-F238E27FC236}">
                <a16:creationId xmlns:a16="http://schemas.microsoft.com/office/drawing/2014/main" id="{539FD5EF-5721-2B45-90D5-78A8E9968301}"/>
              </a:ext>
            </a:extLst>
          </p:cNvPr>
          <p:cNvSpPr/>
          <p:nvPr/>
        </p:nvSpPr>
        <p:spPr>
          <a:xfrm>
            <a:off x="3995936" y="1700809"/>
            <a:ext cx="4896544" cy="17601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Glücksrad</a:t>
            </a:r>
          </a:p>
          <a:p>
            <a:pPr algn="ctr"/>
            <a:r>
              <a:rPr lang="de-DE" dirty="0">
                <a:solidFill>
                  <a:schemeClr val="tx1"/>
                </a:solidFill>
              </a:rPr>
              <a:t>Je nach Gestaltung sind die Ergebnisse nicht gleich wahrscheinlich. </a:t>
            </a:r>
          </a:p>
          <a:p>
            <a:pPr algn="ctr"/>
            <a:endParaRPr lang="de-DE" dirty="0">
              <a:solidFill>
                <a:schemeClr val="tx1"/>
              </a:solidFill>
            </a:endParaRPr>
          </a:p>
          <a:p>
            <a:pPr algn="ctr"/>
            <a:endParaRPr lang="de-DE" dirty="0">
              <a:solidFill>
                <a:schemeClr val="tx1"/>
              </a:solidFill>
            </a:endParaRPr>
          </a:p>
          <a:p>
            <a:pPr algn="ctr"/>
            <a:endParaRPr lang="de-DE" dirty="0">
              <a:solidFill>
                <a:schemeClr val="tx1"/>
              </a:solidFill>
            </a:endParaRPr>
          </a:p>
        </p:txBody>
      </p:sp>
      <p:pic>
        <p:nvPicPr>
          <p:cNvPr id="6" name="Grafik 5">
            <a:extLst>
              <a:ext uri="{FF2B5EF4-FFF2-40B4-BE49-F238E27FC236}">
                <a16:creationId xmlns:a16="http://schemas.microsoft.com/office/drawing/2014/main" id="{AB1D08B2-617B-334E-AE8C-0F36461EFC58}"/>
              </a:ext>
            </a:extLst>
          </p:cNvPr>
          <p:cNvPicPr>
            <a:picLocks noChangeAspect="1"/>
          </p:cNvPicPr>
          <p:nvPr/>
        </p:nvPicPr>
        <p:blipFill>
          <a:blip r:embed="rId3"/>
          <a:stretch>
            <a:fillRect/>
          </a:stretch>
        </p:blipFill>
        <p:spPr>
          <a:xfrm>
            <a:off x="7884368" y="2444414"/>
            <a:ext cx="865262" cy="808904"/>
          </a:xfrm>
          <a:prstGeom prst="rect">
            <a:avLst/>
          </a:prstGeom>
        </p:spPr>
      </p:pic>
      <p:sp>
        <p:nvSpPr>
          <p:cNvPr id="26" name="Textfeld 25">
            <a:extLst>
              <a:ext uri="{FF2B5EF4-FFF2-40B4-BE49-F238E27FC236}">
                <a16:creationId xmlns:a16="http://schemas.microsoft.com/office/drawing/2014/main" id="{081AED22-F581-9E4C-878C-FB62EFEEA2F9}"/>
              </a:ext>
            </a:extLst>
          </p:cNvPr>
          <p:cNvSpPr txBox="1"/>
          <p:nvPr/>
        </p:nvSpPr>
        <p:spPr>
          <a:xfrm>
            <a:off x="5285251" y="5805264"/>
            <a:ext cx="3858749" cy="400110"/>
          </a:xfrm>
          <a:prstGeom prst="rect">
            <a:avLst/>
          </a:prstGeom>
          <a:noFill/>
        </p:spPr>
        <p:txBody>
          <a:bodyPr wrap="none" rtlCol="0">
            <a:spAutoFit/>
          </a:bodyPr>
          <a:lstStyle/>
          <a:p>
            <a:r>
              <a:rPr lang="de-DE" sz="2000" dirty="0"/>
              <a:t>(Selter &amp; </a:t>
            </a:r>
            <a:r>
              <a:rPr lang="de-DE" sz="2000" dirty="0" err="1"/>
              <a:t>Zannetin</a:t>
            </a:r>
            <a:r>
              <a:rPr lang="de-DE" sz="2000" dirty="0"/>
              <a:t> 2018, S. 159)</a:t>
            </a:r>
          </a:p>
        </p:txBody>
      </p:sp>
      <p:sp>
        <p:nvSpPr>
          <p:cNvPr id="27" name="Rechteck 26">
            <a:extLst>
              <a:ext uri="{FF2B5EF4-FFF2-40B4-BE49-F238E27FC236}">
                <a16:creationId xmlns:a16="http://schemas.microsoft.com/office/drawing/2014/main" id="{F7BCDC58-57F1-8742-989C-ADA3291EF952}"/>
              </a:ext>
            </a:extLst>
          </p:cNvPr>
          <p:cNvSpPr/>
          <p:nvPr/>
        </p:nvSpPr>
        <p:spPr>
          <a:xfrm>
            <a:off x="458255" y="3530775"/>
            <a:ext cx="3168352" cy="2604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Münzwurf</a:t>
            </a:r>
          </a:p>
          <a:p>
            <a:pPr algn="ctr"/>
            <a:r>
              <a:rPr lang="de-DE" dirty="0">
                <a:solidFill>
                  <a:schemeClr val="tx1"/>
                </a:solidFill>
              </a:rPr>
              <a:t>Das zweimalige Werfen ist ein Beispiel für einen mehrstufigen Zufallsversuch, bei dem die beiden Ergebnisse der Einzelereignisse verknüpft werden durch Addition.</a:t>
            </a:r>
          </a:p>
        </p:txBody>
      </p:sp>
      <p:sp>
        <p:nvSpPr>
          <p:cNvPr id="28" name="Rechteck 27">
            <a:extLst>
              <a:ext uri="{FF2B5EF4-FFF2-40B4-BE49-F238E27FC236}">
                <a16:creationId xmlns:a16="http://schemas.microsoft.com/office/drawing/2014/main" id="{723F86FA-D969-814C-9BA0-FD480F2A1FA3}"/>
              </a:ext>
            </a:extLst>
          </p:cNvPr>
          <p:cNvSpPr/>
          <p:nvPr/>
        </p:nvSpPr>
        <p:spPr>
          <a:xfrm>
            <a:off x="3807622" y="3675467"/>
            <a:ext cx="5248247"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Ziehen einer Kugel</a:t>
            </a:r>
          </a:p>
          <a:p>
            <a:pPr algn="ctr"/>
            <a:r>
              <a:rPr lang="de-DE" dirty="0">
                <a:solidFill>
                  <a:schemeClr val="tx1"/>
                </a:solidFill>
              </a:rPr>
              <a:t>Das Ziehen einer Kugel ist ein Beispiel für einen Zufallsversuch, in dem eine Stufe weitere Stufen beeinflussen kann. Wird eine Kugel gezogen und nicht wieder zurückgelegt, beeinflusst das die Wahrscheinlichkeiten weiterer Ziehungen.</a:t>
            </a:r>
          </a:p>
        </p:txBody>
      </p:sp>
      <p:sp>
        <p:nvSpPr>
          <p:cNvPr id="29" name="Fußzeilenplatzhalter 4">
            <a:extLst>
              <a:ext uri="{FF2B5EF4-FFF2-40B4-BE49-F238E27FC236}">
                <a16:creationId xmlns:a16="http://schemas.microsoft.com/office/drawing/2014/main" id="{D2ABEAB3-CC80-7E4F-A3A0-5250741087E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39</a:t>
            </a:fld>
            <a:endParaRPr lang="de-DE" dirty="0"/>
          </a:p>
        </p:txBody>
      </p:sp>
    </p:spTree>
    <p:extLst>
      <p:ext uri="{BB962C8B-B14F-4D97-AF65-F5344CB8AC3E}">
        <p14:creationId xmlns:p14="http://schemas.microsoft.com/office/powerpoint/2010/main" val="684515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p:txBody>
          <a:bodyPr/>
          <a:lstStyle/>
          <a:p>
            <a:r>
              <a:rPr lang="de-DE" altLang="de-DE">
                <a:ea typeface="ＭＳ Ｐゴシック" charset="-128"/>
              </a:rPr>
              <a:t>Zielsetzungen</a:t>
            </a:r>
          </a:p>
        </p:txBody>
      </p:sp>
      <p:sp>
        <p:nvSpPr>
          <p:cNvPr id="3" name="Untertitel 2"/>
          <p:cNvSpPr>
            <a:spLocks noGrp="1"/>
          </p:cNvSpPr>
          <p:nvPr>
            <p:ph type="subTitle" idx="1"/>
          </p:nvPr>
        </p:nvSpPr>
        <p:spPr>
          <a:xfrm>
            <a:off x="914400" y="1305073"/>
            <a:ext cx="7772400" cy="5148263"/>
          </a:xfrm>
        </p:spPr>
        <p:txBody>
          <a:bodyPr/>
          <a:lstStyle/>
          <a:p>
            <a:pPr marL="457200" indent="-457200" eaLnBrk="1" hangingPunct="1">
              <a:buFont typeface="Arial" charset="0"/>
              <a:buChar char="•"/>
              <a:defRPr/>
            </a:pPr>
            <a:r>
              <a:rPr lang="de-DE" sz="2400" dirty="0"/>
              <a:t>Den Bereich „Wahrscheinlichkeiten“ kennenlernen oder vertiefen (vor allem fachdidaktisch).</a:t>
            </a:r>
          </a:p>
          <a:p>
            <a:pPr marL="457200" indent="-457200" eaLnBrk="1" hangingPunct="1">
              <a:buFont typeface="Arial" charset="0"/>
              <a:buChar char="•"/>
              <a:defRPr/>
            </a:pPr>
            <a:r>
              <a:rPr lang="de-DE" sz="2400" dirty="0"/>
              <a:t>Die Wichtigkeit des Bereichs nachvollziehen.</a:t>
            </a:r>
          </a:p>
          <a:p>
            <a:pPr marL="457200" indent="-457200" eaLnBrk="1" hangingPunct="1">
              <a:buFont typeface="Arial" charset="0"/>
              <a:buChar char="•"/>
              <a:defRPr/>
            </a:pPr>
            <a:r>
              <a:rPr lang="de-DE" sz="2400" dirty="0"/>
              <a:t>Besonderheiten des Bereichs ausmachen.</a:t>
            </a:r>
          </a:p>
          <a:p>
            <a:pPr marL="457200" indent="-457200" eaLnBrk="1" hangingPunct="1">
              <a:buFont typeface="Arial" charset="0"/>
              <a:buChar char="•"/>
              <a:defRPr/>
            </a:pPr>
            <a:r>
              <a:rPr lang="de-DE" sz="2400" dirty="0"/>
              <a:t>Qualitätsmerkmale „Guter Aufgaben“ auf den Bereich übertragen und spezifizieren.</a:t>
            </a:r>
          </a:p>
        </p:txBody>
      </p:sp>
      <p:sp>
        <p:nvSpPr>
          <p:cNvPr id="4" name="Fußzeilenplatzhalter 4">
            <a:extLst>
              <a:ext uri="{FF2B5EF4-FFF2-40B4-BE49-F238E27FC236}">
                <a16:creationId xmlns:a16="http://schemas.microsoft.com/office/drawing/2014/main" id="{96228049-3A07-DC48-87DB-EC4FD138ECC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a:t>
            </a:fld>
            <a:endParaRPr lang="de-DE"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Rechteck 8">
            <a:extLst>
              <a:ext uri="{FF2B5EF4-FFF2-40B4-BE49-F238E27FC236}">
                <a16:creationId xmlns:a16="http://schemas.microsoft.com/office/drawing/2014/main" id="{BFC88FD6-3F1C-9A4D-99F5-4B56B9B8444E}"/>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3" name="Rechteck 2">
            <a:extLst>
              <a:ext uri="{FF2B5EF4-FFF2-40B4-BE49-F238E27FC236}">
                <a16:creationId xmlns:a16="http://schemas.microsoft.com/office/drawing/2014/main" id="{9782362E-B9B6-FE44-B803-3F2F2CF71D8F}"/>
              </a:ext>
            </a:extLst>
          </p:cNvPr>
          <p:cNvSpPr/>
          <p:nvPr/>
        </p:nvSpPr>
        <p:spPr>
          <a:xfrm>
            <a:off x="1289830" y="1068129"/>
            <a:ext cx="6577443" cy="461665"/>
          </a:xfrm>
          <a:prstGeom prst="rect">
            <a:avLst/>
          </a:prstGeom>
        </p:spPr>
        <p:txBody>
          <a:bodyPr wrap="none">
            <a:spAutoFit/>
          </a:bodyPr>
          <a:lstStyle/>
          <a:p>
            <a:pPr marL="0" indent="0" algn="ctr">
              <a:buNone/>
            </a:pPr>
            <a:r>
              <a:rPr lang="de-DE" sz="2400" b="1" dirty="0"/>
              <a:t>PIKAS-Lernumgebung: Ziffernkarten ziehen</a:t>
            </a:r>
          </a:p>
        </p:txBody>
      </p:sp>
      <p:pic>
        <p:nvPicPr>
          <p:cNvPr id="7" name="Grafik 6">
            <a:extLst>
              <a:ext uri="{FF2B5EF4-FFF2-40B4-BE49-F238E27FC236}">
                <a16:creationId xmlns:a16="http://schemas.microsoft.com/office/drawing/2014/main" id="{100A4388-3C17-7448-A937-BBF9A3F96F6D}"/>
              </a:ext>
            </a:extLst>
          </p:cNvPr>
          <p:cNvPicPr>
            <a:picLocks noChangeAspect="1"/>
          </p:cNvPicPr>
          <p:nvPr/>
        </p:nvPicPr>
        <p:blipFill>
          <a:blip r:embed="rId3"/>
          <a:stretch>
            <a:fillRect/>
          </a:stretch>
        </p:blipFill>
        <p:spPr>
          <a:xfrm>
            <a:off x="1452228" y="2060848"/>
            <a:ext cx="6720172" cy="2149277"/>
          </a:xfrm>
          <a:prstGeom prst="rect">
            <a:avLst/>
          </a:prstGeom>
        </p:spPr>
      </p:pic>
      <p:pic>
        <p:nvPicPr>
          <p:cNvPr id="10" name="Inhaltsplatzhalter 6">
            <a:extLst>
              <a:ext uri="{FF2B5EF4-FFF2-40B4-BE49-F238E27FC236}">
                <a16:creationId xmlns:a16="http://schemas.microsoft.com/office/drawing/2014/main" id="{031395B9-134D-024E-BAF3-B63AEB4E466F}"/>
              </a:ext>
            </a:extLst>
          </p:cNvPr>
          <p:cNvPicPr>
            <a:picLocks noChangeAspect="1"/>
          </p:cNvPicPr>
          <p:nvPr/>
        </p:nvPicPr>
        <p:blipFill>
          <a:blip r:embed="rId4"/>
          <a:stretch>
            <a:fillRect/>
          </a:stretch>
        </p:blipFill>
        <p:spPr bwMode="auto">
          <a:xfrm>
            <a:off x="2412684" y="4173716"/>
            <a:ext cx="4679596" cy="14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1" name="Fußzeilenplatzhalter 4">
            <a:extLst>
              <a:ext uri="{FF2B5EF4-FFF2-40B4-BE49-F238E27FC236}">
                <a16:creationId xmlns:a16="http://schemas.microsoft.com/office/drawing/2014/main" id="{7DCBCE6B-7151-2342-8926-26245A0BD896}"/>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40</a:t>
            </a:fld>
            <a:endParaRPr lang="de-DE" dirty="0"/>
          </a:p>
        </p:txBody>
      </p:sp>
    </p:spTree>
    <p:extLst>
      <p:ext uri="{BB962C8B-B14F-4D97-AF65-F5344CB8AC3E}">
        <p14:creationId xmlns:p14="http://schemas.microsoft.com/office/powerpoint/2010/main" val="215573038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242520"/>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600" dirty="0"/>
              <a:t>Haben beide Spielende die gleiche Gewinnchance? Erkunden Sie das Spiel.</a:t>
            </a:r>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0384" y="856449"/>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EE6740C3-7CE5-9E47-88CF-973AA8E3A32B}"/>
              </a:ext>
            </a:extLst>
          </p:cNvPr>
          <p:cNvPicPr>
            <a:picLocks noChangeAspect="1"/>
          </p:cNvPicPr>
          <p:nvPr/>
        </p:nvPicPr>
        <p:blipFill>
          <a:blip r:embed="rId4"/>
          <a:stretch>
            <a:fillRect/>
          </a:stretch>
        </p:blipFill>
        <p:spPr>
          <a:xfrm>
            <a:off x="1452228" y="2636912"/>
            <a:ext cx="6720172" cy="2149277"/>
          </a:xfrm>
          <a:prstGeom prst="rect">
            <a:avLst/>
          </a:prstGeom>
        </p:spPr>
      </p:pic>
      <p:pic>
        <p:nvPicPr>
          <p:cNvPr id="6" name="Inhaltsplatzhalter 6">
            <a:extLst>
              <a:ext uri="{FF2B5EF4-FFF2-40B4-BE49-F238E27FC236}">
                <a16:creationId xmlns:a16="http://schemas.microsoft.com/office/drawing/2014/main" id="{3EC836DB-5A1A-844B-807E-7628EE2353E6}"/>
              </a:ext>
            </a:extLst>
          </p:cNvPr>
          <p:cNvPicPr>
            <a:picLocks noChangeAspect="1"/>
          </p:cNvPicPr>
          <p:nvPr/>
        </p:nvPicPr>
        <p:blipFill>
          <a:blip r:embed="rId5"/>
          <a:stretch>
            <a:fillRect/>
          </a:stretch>
        </p:blipFill>
        <p:spPr bwMode="auto">
          <a:xfrm>
            <a:off x="2412684" y="4749780"/>
            <a:ext cx="4679596" cy="14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Titel 2">
            <a:extLst>
              <a:ext uri="{FF2B5EF4-FFF2-40B4-BE49-F238E27FC236}">
                <a16:creationId xmlns:a16="http://schemas.microsoft.com/office/drawing/2014/main" id="{8338CC7F-3492-AB4D-A43A-F12D877D7538}"/>
              </a:ext>
            </a:extLst>
          </p:cNvPr>
          <p:cNvSpPr>
            <a:spLocks noGrp="1"/>
          </p:cNvSpPr>
          <p:nvPr>
            <p:ph type="ctrTitle"/>
          </p:nvPr>
        </p:nvSpPr>
        <p:spPr>
          <a:xfrm>
            <a:off x="914400" y="152400"/>
            <a:ext cx="8122096" cy="609600"/>
          </a:xfrm>
        </p:spPr>
        <p:txBody>
          <a:bodyPr/>
          <a:lstStyle/>
          <a:p>
            <a:r>
              <a:rPr lang="de-DE" dirty="0"/>
              <a:t>Beispiele zur unterrichtlichen Umsetzung</a:t>
            </a:r>
          </a:p>
        </p:txBody>
      </p:sp>
      <p:sp>
        <p:nvSpPr>
          <p:cNvPr id="11" name="Rechteck 10">
            <a:extLst>
              <a:ext uri="{FF2B5EF4-FFF2-40B4-BE49-F238E27FC236}">
                <a16:creationId xmlns:a16="http://schemas.microsoft.com/office/drawing/2014/main" id="{30F197E2-223B-3A47-9B59-E4A5C840EBB2}"/>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12" name="Fußzeilenplatzhalter 4">
            <a:extLst>
              <a:ext uri="{FF2B5EF4-FFF2-40B4-BE49-F238E27FC236}">
                <a16:creationId xmlns:a16="http://schemas.microsoft.com/office/drawing/2014/main" id="{2433C0A9-321C-2446-8B1D-8C6270B7D8F1}"/>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41</a:t>
            </a:fld>
            <a:endParaRPr lang="de-DE" dirty="0"/>
          </a:p>
        </p:txBody>
      </p:sp>
    </p:spTree>
    <p:extLst>
      <p:ext uri="{BB962C8B-B14F-4D97-AF65-F5344CB8AC3E}">
        <p14:creationId xmlns:p14="http://schemas.microsoft.com/office/powerpoint/2010/main" val="12573908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242520"/>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600" dirty="0"/>
              <a:t>Haben beide Spielende die gleiche Gewinnchance? Erkunden Sie das Spiel!</a:t>
            </a:r>
          </a:p>
          <a:p>
            <a:pPr>
              <a:spcAft>
                <a:spcPts val="1200"/>
              </a:spcAft>
              <a:defRPr/>
            </a:pPr>
            <a:endParaRPr lang="de-DE" sz="2600" dirty="0"/>
          </a:p>
          <a:p>
            <a:pPr>
              <a:spcAft>
                <a:spcPts val="1200"/>
              </a:spcAft>
              <a:defRPr/>
            </a:pPr>
            <a:endParaRPr lang="de-DE" sz="2600" dirty="0"/>
          </a:p>
          <a:p>
            <a:pPr>
              <a:spcAft>
                <a:spcPts val="1200"/>
              </a:spcAft>
              <a:defRPr/>
            </a:pPr>
            <a:endParaRPr lang="de-DE" sz="2600" dirty="0"/>
          </a:p>
          <a:p>
            <a:pPr>
              <a:spcAft>
                <a:spcPts val="1200"/>
              </a:spcAft>
              <a:defRPr/>
            </a:pPr>
            <a:endParaRPr lang="de-DE" sz="2600" dirty="0"/>
          </a:p>
          <a:p>
            <a:pPr>
              <a:spcAft>
                <a:spcPts val="1200"/>
              </a:spcAft>
              <a:defRPr/>
            </a:pPr>
            <a:r>
              <a:rPr lang="de-DE" sz="2600" dirty="0"/>
              <a:t>Wie haben Sie die Begriffe ‚sicher‘, ‚wahrscheinlich‘, ‚unwahrscheinlich‘, ‚unmöglich‘ benutzt?</a:t>
            </a:r>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5" name="Grafik 4">
            <a:extLst>
              <a:ext uri="{FF2B5EF4-FFF2-40B4-BE49-F238E27FC236}">
                <a16:creationId xmlns:a16="http://schemas.microsoft.com/office/drawing/2014/main" id="{EE6740C3-7CE5-9E47-88CF-973AA8E3A32B}"/>
              </a:ext>
            </a:extLst>
          </p:cNvPr>
          <p:cNvPicPr>
            <a:picLocks noChangeAspect="1"/>
          </p:cNvPicPr>
          <p:nvPr/>
        </p:nvPicPr>
        <p:blipFill>
          <a:blip r:embed="rId3"/>
          <a:stretch>
            <a:fillRect/>
          </a:stretch>
        </p:blipFill>
        <p:spPr>
          <a:xfrm>
            <a:off x="933865" y="2888270"/>
            <a:ext cx="4392488" cy="1404826"/>
          </a:xfrm>
          <a:prstGeom prst="rect">
            <a:avLst/>
          </a:prstGeom>
        </p:spPr>
      </p:pic>
      <p:pic>
        <p:nvPicPr>
          <p:cNvPr id="6" name="Inhaltsplatzhalter 6">
            <a:extLst>
              <a:ext uri="{FF2B5EF4-FFF2-40B4-BE49-F238E27FC236}">
                <a16:creationId xmlns:a16="http://schemas.microsoft.com/office/drawing/2014/main" id="{3EC836DB-5A1A-844B-807E-7628EE2353E6}"/>
              </a:ext>
            </a:extLst>
          </p:cNvPr>
          <p:cNvPicPr>
            <a:picLocks noChangeAspect="1"/>
          </p:cNvPicPr>
          <p:nvPr/>
        </p:nvPicPr>
        <p:blipFill>
          <a:blip r:embed="rId4"/>
          <a:stretch>
            <a:fillRect/>
          </a:stretch>
        </p:blipFill>
        <p:spPr bwMode="auto">
          <a:xfrm>
            <a:off x="5330999" y="3060892"/>
            <a:ext cx="3384376" cy="105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Titel 2">
            <a:extLst>
              <a:ext uri="{FF2B5EF4-FFF2-40B4-BE49-F238E27FC236}">
                <a16:creationId xmlns:a16="http://schemas.microsoft.com/office/drawing/2014/main" id="{CDD4F9A1-7107-764A-A04E-693535E99D9A}"/>
              </a:ext>
            </a:extLst>
          </p:cNvPr>
          <p:cNvSpPr>
            <a:spLocks noGrp="1"/>
          </p:cNvSpPr>
          <p:nvPr>
            <p:ph type="ctrTitle"/>
          </p:nvPr>
        </p:nvSpPr>
        <p:spPr>
          <a:xfrm>
            <a:off x="914400" y="152400"/>
            <a:ext cx="8122096" cy="609600"/>
          </a:xfrm>
        </p:spPr>
        <p:txBody>
          <a:bodyPr/>
          <a:lstStyle/>
          <a:p>
            <a:r>
              <a:rPr lang="de-DE" dirty="0"/>
              <a:t>Beispiele zur unterrichtlichen Umsetzung</a:t>
            </a:r>
          </a:p>
        </p:txBody>
      </p:sp>
      <p:sp>
        <p:nvSpPr>
          <p:cNvPr id="11" name="Rechteck 10">
            <a:extLst>
              <a:ext uri="{FF2B5EF4-FFF2-40B4-BE49-F238E27FC236}">
                <a16:creationId xmlns:a16="http://schemas.microsoft.com/office/drawing/2014/main" id="{BE06CCC9-17F9-8240-97E2-BF0CA097859E}"/>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12" name="Bild 2">
            <a:extLst>
              <a:ext uri="{FF2B5EF4-FFF2-40B4-BE49-F238E27FC236}">
                <a16:creationId xmlns:a16="http://schemas.microsoft.com/office/drawing/2014/main" id="{2AC8B609-CAD7-A84A-AAFB-7E5BFFFF2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0384" y="856449"/>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ußzeilenplatzhalter 4">
            <a:extLst>
              <a:ext uri="{FF2B5EF4-FFF2-40B4-BE49-F238E27FC236}">
                <a16:creationId xmlns:a16="http://schemas.microsoft.com/office/drawing/2014/main" id="{6516A21A-8D93-7F4A-BA7F-9B70C5C6562B}"/>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42</a:t>
            </a:fld>
            <a:endParaRPr lang="de-DE" dirty="0"/>
          </a:p>
        </p:txBody>
      </p:sp>
    </p:spTree>
    <p:extLst>
      <p:ext uri="{BB962C8B-B14F-4D97-AF65-F5344CB8AC3E}">
        <p14:creationId xmlns:p14="http://schemas.microsoft.com/office/powerpoint/2010/main" val="981970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a:extLst>
              <a:ext uri="{FF2B5EF4-FFF2-40B4-BE49-F238E27FC236}">
                <a16:creationId xmlns:a16="http://schemas.microsoft.com/office/drawing/2014/main" id="{8338CC7F-3492-AB4D-A43A-F12D877D7538}"/>
              </a:ext>
            </a:extLst>
          </p:cNvPr>
          <p:cNvSpPr>
            <a:spLocks noGrp="1"/>
          </p:cNvSpPr>
          <p:nvPr>
            <p:ph type="ctrTitle"/>
          </p:nvPr>
        </p:nvSpPr>
        <p:spPr>
          <a:xfrm>
            <a:off x="914400" y="152400"/>
            <a:ext cx="8122096" cy="609600"/>
          </a:xfrm>
        </p:spPr>
        <p:txBody>
          <a:bodyPr/>
          <a:lstStyle/>
          <a:p>
            <a:r>
              <a:rPr lang="de-DE" dirty="0"/>
              <a:t>Beispiele zur unterrichtlichen Umsetzung</a:t>
            </a:r>
          </a:p>
        </p:txBody>
      </p:sp>
      <p:graphicFrame>
        <p:nvGraphicFramePr>
          <p:cNvPr id="11" name="Tabelle 10">
            <a:extLst>
              <a:ext uri="{FF2B5EF4-FFF2-40B4-BE49-F238E27FC236}">
                <a16:creationId xmlns:a16="http://schemas.microsoft.com/office/drawing/2014/main" id="{C777E1EE-8AB6-8041-B32B-CA8D3F0D704B}"/>
              </a:ext>
            </a:extLst>
          </p:cNvPr>
          <p:cNvGraphicFramePr>
            <a:graphicFrameLocks noGrp="1"/>
          </p:cNvGraphicFramePr>
          <p:nvPr>
            <p:extLst>
              <p:ext uri="{D42A27DB-BD31-4B8C-83A1-F6EECF244321}">
                <p14:modId xmlns:p14="http://schemas.microsoft.com/office/powerpoint/2010/main" val="917015625"/>
              </p:ext>
            </p:extLst>
          </p:nvPr>
        </p:nvGraphicFramePr>
        <p:xfrm>
          <a:off x="251520" y="3487069"/>
          <a:ext cx="2862690" cy="2286000"/>
        </p:xfrm>
        <a:graphic>
          <a:graphicData uri="http://schemas.openxmlformats.org/drawingml/2006/table">
            <a:tbl>
              <a:tblPr firstRow="1" bandRow="1">
                <a:tableStyleId>{5C22544A-7EE6-4342-B048-85BDC9FD1C3A}</a:tableStyleId>
              </a:tblPr>
              <a:tblGrid>
                <a:gridCol w="572538">
                  <a:extLst>
                    <a:ext uri="{9D8B030D-6E8A-4147-A177-3AD203B41FA5}">
                      <a16:colId xmlns:a16="http://schemas.microsoft.com/office/drawing/2014/main" val="2649790929"/>
                    </a:ext>
                  </a:extLst>
                </a:gridCol>
                <a:gridCol w="572538">
                  <a:extLst>
                    <a:ext uri="{9D8B030D-6E8A-4147-A177-3AD203B41FA5}">
                      <a16:colId xmlns:a16="http://schemas.microsoft.com/office/drawing/2014/main" val="2945981208"/>
                    </a:ext>
                  </a:extLst>
                </a:gridCol>
                <a:gridCol w="572538">
                  <a:extLst>
                    <a:ext uri="{9D8B030D-6E8A-4147-A177-3AD203B41FA5}">
                      <a16:colId xmlns:a16="http://schemas.microsoft.com/office/drawing/2014/main" val="1128895412"/>
                    </a:ext>
                  </a:extLst>
                </a:gridCol>
                <a:gridCol w="572538">
                  <a:extLst>
                    <a:ext uri="{9D8B030D-6E8A-4147-A177-3AD203B41FA5}">
                      <a16:colId xmlns:a16="http://schemas.microsoft.com/office/drawing/2014/main" val="3575808947"/>
                    </a:ext>
                  </a:extLst>
                </a:gridCol>
                <a:gridCol w="572538">
                  <a:extLst>
                    <a:ext uri="{9D8B030D-6E8A-4147-A177-3AD203B41FA5}">
                      <a16:colId xmlns:a16="http://schemas.microsoft.com/office/drawing/2014/main" val="300043805"/>
                    </a:ext>
                  </a:extLst>
                </a:gridCol>
              </a:tblGrid>
              <a:tr h="370840">
                <a:tc>
                  <a:txBody>
                    <a:bodyPr/>
                    <a:lstStyle/>
                    <a:p>
                      <a:pPr algn="ctr"/>
                      <a:r>
                        <a:rPr lang="de-DE" sz="2400" baseline="30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606714"/>
                  </a:ext>
                </a:extLst>
              </a:tr>
              <a:tr h="370840">
                <a:tc>
                  <a:txBody>
                    <a:bodyPr/>
                    <a:lstStyle/>
                    <a:p>
                      <a:pPr algn="ctr"/>
                      <a:r>
                        <a:rPr lang="de-DE"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rgbClr val="5EB51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125341"/>
                  </a:ext>
                </a:extLst>
              </a:tr>
              <a:tr h="370840">
                <a:tc>
                  <a:txBody>
                    <a:bodyPr/>
                    <a:lstStyle/>
                    <a:p>
                      <a:pPr algn="ctr"/>
                      <a:r>
                        <a:rPr lang="de-DE"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837661"/>
                  </a:ext>
                </a:extLst>
              </a:tr>
              <a:tr h="370840">
                <a:tc>
                  <a:txBody>
                    <a:bodyPr/>
                    <a:lstStyle/>
                    <a:p>
                      <a:pPr algn="ctr"/>
                      <a:r>
                        <a:rPr lang="de-DE"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rgbClr val="5EB51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938679"/>
                  </a:ext>
                </a:extLst>
              </a:tr>
              <a:tr h="370840">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4062368"/>
                  </a:ext>
                </a:extLst>
              </a:tr>
            </a:tbl>
          </a:graphicData>
        </a:graphic>
      </p:graphicFrame>
      <p:sp>
        <p:nvSpPr>
          <p:cNvPr id="8" name="Rechteck 7">
            <a:extLst>
              <a:ext uri="{FF2B5EF4-FFF2-40B4-BE49-F238E27FC236}">
                <a16:creationId xmlns:a16="http://schemas.microsoft.com/office/drawing/2014/main" id="{CF08D5A3-986F-A848-8BF2-1375CD333EDF}"/>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9" name="Grafik 8">
            <a:extLst>
              <a:ext uri="{FF2B5EF4-FFF2-40B4-BE49-F238E27FC236}">
                <a16:creationId xmlns:a16="http://schemas.microsoft.com/office/drawing/2014/main" id="{8B129C39-CC89-0D4F-97C5-77E6484F6D62}"/>
              </a:ext>
            </a:extLst>
          </p:cNvPr>
          <p:cNvPicPr>
            <a:picLocks noChangeAspect="1"/>
          </p:cNvPicPr>
          <p:nvPr/>
        </p:nvPicPr>
        <p:blipFill>
          <a:blip r:embed="rId3"/>
          <a:stretch>
            <a:fillRect/>
          </a:stretch>
        </p:blipFill>
        <p:spPr>
          <a:xfrm>
            <a:off x="933865" y="1340768"/>
            <a:ext cx="4392488" cy="1404826"/>
          </a:xfrm>
          <a:prstGeom prst="rect">
            <a:avLst/>
          </a:prstGeom>
        </p:spPr>
      </p:pic>
      <p:pic>
        <p:nvPicPr>
          <p:cNvPr id="12" name="Inhaltsplatzhalter 6">
            <a:extLst>
              <a:ext uri="{FF2B5EF4-FFF2-40B4-BE49-F238E27FC236}">
                <a16:creationId xmlns:a16="http://schemas.microsoft.com/office/drawing/2014/main" id="{9A4E7FC3-DEA3-E046-AD7A-4F126047BAAA}"/>
              </a:ext>
            </a:extLst>
          </p:cNvPr>
          <p:cNvPicPr>
            <a:picLocks noChangeAspect="1"/>
          </p:cNvPicPr>
          <p:nvPr/>
        </p:nvPicPr>
        <p:blipFill>
          <a:blip r:embed="rId4"/>
          <a:stretch>
            <a:fillRect/>
          </a:stretch>
        </p:blipFill>
        <p:spPr bwMode="auto">
          <a:xfrm>
            <a:off x="5330999" y="1513390"/>
            <a:ext cx="3384376" cy="105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extfeld 1">
            <a:extLst>
              <a:ext uri="{FF2B5EF4-FFF2-40B4-BE49-F238E27FC236}">
                <a16:creationId xmlns:a16="http://schemas.microsoft.com/office/drawing/2014/main" id="{A2515095-E6BD-6348-9899-8FCCCFD5023D}"/>
              </a:ext>
            </a:extLst>
          </p:cNvPr>
          <p:cNvSpPr txBox="1"/>
          <p:nvPr/>
        </p:nvSpPr>
        <p:spPr>
          <a:xfrm>
            <a:off x="3679359" y="4122319"/>
            <a:ext cx="5464641" cy="1015663"/>
          </a:xfrm>
          <a:prstGeom prst="rect">
            <a:avLst/>
          </a:prstGeom>
          <a:noFill/>
        </p:spPr>
        <p:txBody>
          <a:bodyPr wrap="square" rtlCol="0">
            <a:spAutoFit/>
          </a:bodyPr>
          <a:lstStyle/>
          <a:p>
            <a:r>
              <a:rPr lang="de-DE" sz="2000" dirty="0"/>
              <a:t>1 </a:t>
            </a:r>
            <a:r>
              <a:rPr lang="de-DE" sz="2000" b="1" baseline="30000" dirty="0"/>
              <a:t>.</a:t>
            </a:r>
            <a:r>
              <a:rPr lang="de-DE" sz="2000" dirty="0"/>
              <a:t> 2 = 2       2 </a:t>
            </a:r>
            <a:r>
              <a:rPr lang="de-DE" sz="2000" b="1" baseline="30000" dirty="0"/>
              <a:t>.</a:t>
            </a:r>
            <a:r>
              <a:rPr lang="de-DE" sz="2000" dirty="0"/>
              <a:t> 1 = 2       </a:t>
            </a:r>
            <a:r>
              <a:rPr lang="de-DE" sz="2000" dirty="0">
                <a:solidFill>
                  <a:srgbClr val="5EB511"/>
                </a:solidFill>
              </a:rPr>
              <a:t>3 </a:t>
            </a:r>
            <a:r>
              <a:rPr lang="de-DE" sz="2000" b="1" baseline="30000" dirty="0">
                <a:solidFill>
                  <a:srgbClr val="5EB511"/>
                </a:solidFill>
              </a:rPr>
              <a:t>.</a:t>
            </a:r>
            <a:r>
              <a:rPr lang="de-DE" sz="2000" dirty="0">
                <a:solidFill>
                  <a:srgbClr val="5EB511"/>
                </a:solidFill>
              </a:rPr>
              <a:t> 1 = 3 </a:t>
            </a:r>
            <a:r>
              <a:rPr lang="de-DE" sz="2000" dirty="0"/>
              <a:t>      4 </a:t>
            </a:r>
            <a:r>
              <a:rPr lang="de-DE" sz="2000" b="1" baseline="30000" dirty="0"/>
              <a:t>.</a:t>
            </a:r>
            <a:r>
              <a:rPr lang="de-DE" sz="2000" dirty="0"/>
              <a:t> 1 = 4</a:t>
            </a:r>
          </a:p>
          <a:p>
            <a:r>
              <a:rPr lang="de-DE" sz="2000" dirty="0">
                <a:solidFill>
                  <a:srgbClr val="5EB511"/>
                </a:solidFill>
              </a:rPr>
              <a:t>1 </a:t>
            </a:r>
            <a:r>
              <a:rPr lang="de-DE" sz="2000" b="1" baseline="30000" dirty="0">
                <a:solidFill>
                  <a:srgbClr val="5EB511"/>
                </a:solidFill>
              </a:rPr>
              <a:t>.</a:t>
            </a:r>
            <a:r>
              <a:rPr lang="de-DE" sz="2000" dirty="0">
                <a:solidFill>
                  <a:srgbClr val="5EB511"/>
                </a:solidFill>
              </a:rPr>
              <a:t> 3 = 3       </a:t>
            </a:r>
            <a:r>
              <a:rPr lang="de-DE" sz="2000" dirty="0"/>
              <a:t>2 </a:t>
            </a:r>
            <a:r>
              <a:rPr lang="de-DE" sz="2000" b="1" baseline="30000" dirty="0"/>
              <a:t>.</a:t>
            </a:r>
            <a:r>
              <a:rPr lang="de-DE" sz="2000" dirty="0"/>
              <a:t> 3 = 6       3 </a:t>
            </a:r>
            <a:r>
              <a:rPr lang="de-DE" sz="2000" b="1" baseline="30000" dirty="0"/>
              <a:t>.</a:t>
            </a:r>
            <a:r>
              <a:rPr lang="de-DE" sz="2000" dirty="0"/>
              <a:t> 2 = 6       4 </a:t>
            </a:r>
            <a:r>
              <a:rPr lang="de-DE" sz="2000" b="1" baseline="30000" dirty="0"/>
              <a:t>.</a:t>
            </a:r>
            <a:r>
              <a:rPr lang="de-DE" sz="2000" dirty="0"/>
              <a:t> 2 = 8</a:t>
            </a:r>
          </a:p>
          <a:p>
            <a:r>
              <a:rPr lang="de-DE" sz="2000" dirty="0"/>
              <a:t>1 </a:t>
            </a:r>
            <a:r>
              <a:rPr lang="de-DE" sz="2000" b="1" baseline="30000" dirty="0"/>
              <a:t>.</a:t>
            </a:r>
            <a:r>
              <a:rPr lang="de-DE" sz="2000" dirty="0"/>
              <a:t> 4 = 4       2 </a:t>
            </a:r>
            <a:r>
              <a:rPr lang="de-DE" sz="2000" b="1" baseline="30000" dirty="0"/>
              <a:t>.</a:t>
            </a:r>
            <a:r>
              <a:rPr lang="de-DE" sz="2000" dirty="0"/>
              <a:t> 4 = 8       3 </a:t>
            </a:r>
            <a:r>
              <a:rPr lang="de-DE" sz="2000" b="1" baseline="30000" dirty="0"/>
              <a:t>.</a:t>
            </a:r>
            <a:r>
              <a:rPr lang="de-DE" sz="2000" dirty="0"/>
              <a:t> 4 = 12     4 </a:t>
            </a:r>
            <a:r>
              <a:rPr lang="de-DE" sz="2000" b="1" baseline="30000" dirty="0"/>
              <a:t>.</a:t>
            </a:r>
            <a:r>
              <a:rPr lang="de-DE" sz="2000" dirty="0"/>
              <a:t> 3 = 12</a:t>
            </a:r>
          </a:p>
        </p:txBody>
      </p:sp>
      <p:sp>
        <p:nvSpPr>
          <p:cNvPr id="14" name="Rechteck 13">
            <a:extLst>
              <a:ext uri="{FF2B5EF4-FFF2-40B4-BE49-F238E27FC236}">
                <a16:creationId xmlns:a16="http://schemas.microsoft.com/office/drawing/2014/main" id="{133A426D-F6CB-7449-A942-C3F4443E8AF6}"/>
              </a:ext>
            </a:extLst>
          </p:cNvPr>
          <p:cNvSpPr/>
          <p:nvPr/>
        </p:nvSpPr>
        <p:spPr>
          <a:xfrm>
            <a:off x="467544" y="2905478"/>
            <a:ext cx="2236511" cy="461665"/>
          </a:xfrm>
          <a:prstGeom prst="rect">
            <a:avLst/>
          </a:prstGeom>
        </p:spPr>
        <p:txBody>
          <a:bodyPr wrap="none">
            <a:spAutoFit/>
          </a:bodyPr>
          <a:lstStyle/>
          <a:p>
            <a:pPr marL="0" indent="0" algn="ctr">
              <a:buNone/>
            </a:pPr>
            <a:r>
              <a:rPr lang="de-DE" sz="2400" b="1" dirty="0"/>
              <a:t>Darstellung 1:</a:t>
            </a:r>
          </a:p>
        </p:txBody>
      </p:sp>
      <p:sp>
        <p:nvSpPr>
          <p:cNvPr id="15" name="Rechteck 14">
            <a:extLst>
              <a:ext uri="{FF2B5EF4-FFF2-40B4-BE49-F238E27FC236}">
                <a16:creationId xmlns:a16="http://schemas.microsoft.com/office/drawing/2014/main" id="{FE1DCEDA-F3FB-D548-810A-3C1EC4118AD7}"/>
              </a:ext>
            </a:extLst>
          </p:cNvPr>
          <p:cNvSpPr/>
          <p:nvPr/>
        </p:nvSpPr>
        <p:spPr>
          <a:xfrm>
            <a:off x="3679359" y="3304827"/>
            <a:ext cx="2236511" cy="461665"/>
          </a:xfrm>
          <a:prstGeom prst="rect">
            <a:avLst/>
          </a:prstGeom>
        </p:spPr>
        <p:txBody>
          <a:bodyPr wrap="none">
            <a:spAutoFit/>
          </a:bodyPr>
          <a:lstStyle/>
          <a:p>
            <a:pPr marL="0" indent="0" algn="ctr">
              <a:buNone/>
            </a:pPr>
            <a:r>
              <a:rPr lang="de-DE" sz="2400" b="1" dirty="0"/>
              <a:t>Darstellung 2:</a:t>
            </a:r>
          </a:p>
        </p:txBody>
      </p:sp>
      <p:sp>
        <p:nvSpPr>
          <p:cNvPr id="16" name="Fußzeilenplatzhalter 4">
            <a:extLst>
              <a:ext uri="{FF2B5EF4-FFF2-40B4-BE49-F238E27FC236}">
                <a16:creationId xmlns:a16="http://schemas.microsoft.com/office/drawing/2014/main" id="{6645F666-2673-C047-AE70-EAA25701FCC8}"/>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43</a:t>
            </a:fld>
            <a:endParaRPr lang="de-DE" dirty="0"/>
          </a:p>
        </p:txBody>
      </p:sp>
    </p:spTree>
    <p:extLst>
      <p:ext uri="{BB962C8B-B14F-4D97-AF65-F5344CB8AC3E}">
        <p14:creationId xmlns:p14="http://schemas.microsoft.com/office/powerpoint/2010/main" val="9295021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978080" cy="5328592"/>
          </a:xfrm>
        </p:spPr>
        <p:txBody>
          <a:bodyPr>
            <a:normAutofit/>
          </a:bodyPr>
          <a:lstStyle/>
          <a:p>
            <a:pPr marL="0" indent="0">
              <a:buNone/>
            </a:pPr>
            <a:r>
              <a:rPr lang="de-DE" b="1" dirty="0"/>
              <a:t>Auszug aus der Unterrichtsreihe (erster Forscherauftrag):</a:t>
            </a:r>
          </a:p>
          <a:p>
            <a:pPr marL="0" indent="0">
              <a:buNone/>
            </a:pPr>
            <a:endParaRPr lang="de-DE" b="1" dirty="0"/>
          </a:p>
          <a:p>
            <a:pPr marL="0" indent="0">
              <a:buNone/>
            </a:pPr>
            <a:endParaRPr lang="de-DE" dirty="0"/>
          </a:p>
        </p:txBody>
      </p:sp>
      <p:pic>
        <p:nvPicPr>
          <p:cNvPr id="4" name="Grafik 3">
            <a:extLst>
              <a:ext uri="{FF2B5EF4-FFF2-40B4-BE49-F238E27FC236}">
                <a16:creationId xmlns:a16="http://schemas.microsoft.com/office/drawing/2014/main" id="{6DD9B212-18DD-45B6-BB0D-0811157AFFDA}"/>
              </a:ext>
            </a:extLst>
          </p:cNvPr>
          <p:cNvPicPr>
            <a:picLocks noChangeAspect="1"/>
          </p:cNvPicPr>
          <p:nvPr/>
        </p:nvPicPr>
        <p:blipFill>
          <a:blip r:embed="rId3"/>
          <a:stretch>
            <a:fillRect/>
          </a:stretch>
        </p:blipFill>
        <p:spPr>
          <a:xfrm>
            <a:off x="1117564" y="1916832"/>
            <a:ext cx="7041576" cy="3820921"/>
          </a:xfrm>
          <a:prstGeom prst="rect">
            <a:avLst/>
          </a:prstGeom>
        </p:spPr>
      </p:pic>
      <p:sp>
        <p:nvSpPr>
          <p:cNvPr id="5" name="Rechteck 4">
            <a:extLst>
              <a:ext uri="{FF2B5EF4-FFF2-40B4-BE49-F238E27FC236}">
                <a16:creationId xmlns:a16="http://schemas.microsoft.com/office/drawing/2014/main" id="{0921DFF8-018E-6C4B-9E47-B4D48C6D21A1}"/>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7" name="Fußzeilenplatzhalter 4">
            <a:extLst>
              <a:ext uri="{FF2B5EF4-FFF2-40B4-BE49-F238E27FC236}">
                <a16:creationId xmlns:a16="http://schemas.microsoft.com/office/drawing/2014/main" id="{F7EDBCB6-5F43-3A4E-B68A-B25E75A9F2FB}"/>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44</a:t>
            </a:fld>
            <a:endParaRPr lang="de-DE" dirty="0"/>
          </a:p>
        </p:txBody>
      </p:sp>
    </p:spTree>
    <p:extLst>
      <p:ext uri="{BB962C8B-B14F-4D97-AF65-F5344CB8AC3E}">
        <p14:creationId xmlns:p14="http://schemas.microsoft.com/office/powerpoint/2010/main" val="12489371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122096" cy="5328592"/>
          </a:xfrm>
        </p:spPr>
        <p:txBody>
          <a:bodyPr>
            <a:normAutofit/>
          </a:bodyPr>
          <a:lstStyle/>
          <a:p>
            <a:pPr marL="0" indent="0">
              <a:buNone/>
            </a:pPr>
            <a:r>
              <a:rPr lang="de-DE" b="1" dirty="0"/>
              <a:t>Auszug aus der Unterrichtsreihe (erster Forscherauftrag):</a:t>
            </a:r>
          </a:p>
          <a:p>
            <a:pPr marL="0" indent="0">
              <a:buNone/>
            </a:pPr>
            <a:endParaRPr lang="de-DE" b="1" dirty="0"/>
          </a:p>
          <a:p>
            <a:pPr marL="0" indent="0">
              <a:buNone/>
            </a:pPr>
            <a:endParaRPr lang="de-DE" dirty="0"/>
          </a:p>
        </p:txBody>
      </p:sp>
      <p:pic>
        <p:nvPicPr>
          <p:cNvPr id="5" name="Inhaltsplatzhalter 3">
            <a:extLst>
              <a:ext uri="{FF2B5EF4-FFF2-40B4-BE49-F238E27FC236}">
                <a16:creationId xmlns:a16="http://schemas.microsoft.com/office/drawing/2014/main" id="{39F62D52-BF46-43D3-A809-B05BDC9C4D3E}"/>
              </a:ext>
            </a:extLst>
          </p:cNvPr>
          <p:cNvPicPr>
            <a:picLocks noChangeAspect="1"/>
          </p:cNvPicPr>
          <p:nvPr/>
        </p:nvPicPr>
        <p:blipFill>
          <a:blip r:embed="rId3"/>
          <a:stretch>
            <a:fillRect/>
          </a:stretch>
        </p:blipFill>
        <p:spPr bwMode="auto">
          <a:xfrm>
            <a:off x="914400" y="1556792"/>
            <a:ext cx="7772400" cy="473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Rechteck 6">
            <a:extLst>
              <a:ext uri="{FF2B5EF4-FFF2-40B4-BE49-F238E27FC236}">
                <a16:creationId xmlns:a16="http://schemas.microsoft.com/office/drawing/2014/main" id="{2609C493-D1D2-D44D-AF95-275776E42092}"/>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8" name="Fußzeilenplatzhalter 4">
            <a:extLst>
              <a:ext uri="{FF2B5EF4-FFF2-40B4-BE49-F238E27FC236}">
                <a16:creationId xmlns:a16="http://schemas.microsoft.com/office/drawing/2014/main" id="{1BBE55FA-E586-9145-A0E8-8B87FC4B432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45</a:t>
            </a:fld>
            <a:endParaRPr lang="de-DE" dirty="0"/>
          </a:p>
        </p:txBody>
      </p:sp>
    </p:spTree>
    <p:extLst>
      <p:ext uri="{BB962C8B-B14F-4D97-AF65-F5344CB8AC3E}">
        <p14:creationId xmlns:p14="http://schemas.microsoft.com/office/powerpoint/2010/main" val="39867230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158170" cy="5328592"/>
          </a:xfrm>
        </p:spPr>
        <p:txBody>
          <a:bodyPr>
            <a:normAutofit/>
          </a:bodyPr>
          <a:lstStyle/>
          <a:p>
            <a:pPr marL="0" indent="0">
              <a:buNone/>
            </a:pPr>
            <a:r>
              <a:rPr lang="de-DE" b="1" dirty="0"/>
              <a:t>Auszug aus der Unterrichtsreihe (erster Forscherauftrag):</a:t>
            </a:r>
          </a:p>
          <a:p>
            <a:pPr marL="0" indent="0">
              <a:buNone/>
            </a:pPr>
            <a:endParaRPr lang="de-DE" b="1" dirty="0"/>
          </a:p>
          <a:p>
            <a:pPr marL="0" indent="0">
              <a:buNone/>
            </a:pPr>
            <a:endParaRPr lang="de-DE" dirty="0"/>
          </a:p>
        </p:txBody>
      </p:sp>
      <p:pic>
        <p:nvPicPr>
          <p:cNvPr id="2" name="Grafik 1">
            <a:extLst>
              <a:ext uri="{FF2B5EF4-FFF2-40B4-BE49-F238E27FC236}">
                <a16:creationId xmlns:a16="http://schemas.microsoft.com/office/drawing/2014/main" id="{62F07E48-CF9A-5346-AB16-005F3E405D85}"/>
              </a:ext>
            </a:extLst>
          </p:cNvPr>
          <p:cNvPicPr>
            <a:picLocks noChangeAspect="1"/>
          </p:cNvPicPr>
          <p:nvPr/>
        </p:nvPicPr>
        <p:blipFill>
          <a:blip r:embed="rId3"/>
          <a:stretch>
            <a:fillRect/>
          </a:stretch>
        </p:blipFill>
        <p:spPr>
          <a:xfrm>
            <a:off x="914400" y="1484784"/>
            <a:ext cx="8229600" cy="2593731"/>
          </a:xfrm>
          <a:prstGeom prst="rect">
            <a:avLst/>
          </a:prstGeom>
        </p:spPr>
      </p:pic>
      <p:pic>
        <p:nvPicPr>
          <p:cNvPr id="3" name="Grafik 2">
            <a:extLst>
              <a:ext uri="{FF2B5EF4-FFF2-40B4-BE49-F238E27FC236}">
                <a16:creationId xmlns:a16="http://schemas.microsoft.com/office/drawing/2014/main" id="{34F792A2-7659-454E-B500-77AF6BCF5485}"/>
              </a:ext>
            </a:extLst>
          </p:cNvPr>
          <p:cNvPicPr>
            <a:picLocks noChangeAspect="1"/>
          </p:cNvPicPr>
          <p:nvPr/>
        </p:nvPicPr>
        <p:blipFill>
          <a:blip r:embed="rId4"/>
          <a:stretch>
            <a:fillRect/>
          </a:stretch>
        </p:blipFill>
        <p:spPr>
          <a:xfrm>
            <a:off x="914400" y="3573016"/>
            <a:ext cx="8158170" cy="3359762"/>
          </a:xfrm>
          <a:prstGeom prst="rect">
            <a:avLst/>
          </a:prstGeom>
        </p:spPr>
      </p:pic>
      <p:sp>
        <p:nvSpPr>
          <p:cNvPr id="11" name="Rechteck 10">
            <a:extLst>
              <a:ext uri="{FF2B5EF4-FFF2-40B4-BE49-F238E27FC236}">
                <a16:creationId xmlns:a16="http://schemas.microsoft.com/office/drawing/2014/main" id="{2D676FA8-F5D0-964C-828F-6FF6D4D364C8}"/>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7" name="Fußzeilenplatzhalter 4">
            <a:extLst>
              <a:ext uri="{FF2B5EF4-FFF2-40B4-BE49-F238E27FC236}">
                <a16:creationId xmlns:a16="http://schemas.microsoft.com/office/drawing/2014/main" id="{33819F70-90AB-2547-A4DE-5634D2A7D518}"/>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46</a:t>
            </a:fld>
            <a:endParaRPr lang="de-DE" dirty="0"/>
          </a:p>
        </p:txBody>
      </p:sp>
    </p:spTree>
    <p:extLst>
      <p:ext uri="{BB962C8B-B14F-4D97-AF65-F5344CB8AC3E}">
        <p14:creationId xmlns:p14="http://schemas.microsoft.com/office/powerpoint/2010/main" val="4006355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229600" cy="5328592"/>
          </a:xfrm>
        </p:spPr>
        <p:txBody>
          <a:bodyPr>
            <a:normAutofit/>
          </a:bodyPr>
          <a:lstStyle/>
          <a:p>
            <a:pPr marL="0" indent="0">
              <a:buNone/>
            </a:pPr>
            <a:r>
              <a:rPr lang="de-DE" b="1" dirty="0"/>
              <a:t>Auszug aus der Unterrichtsreihe (zweiter Forscherauftrag):</a:t>
            </a:r>
          </a:p>
          <a:p>
            <a:pPr marL="0" indent="0">
              <a:buNone/>
            </a:pPr>
            <a:endParaRPr lang="de-DE" b="1" dirty="0"/>
          </a:p>
          <a:p>
            <a:pPr marL="0" indent="0">
              <a:buNone/>
            </a:pPr>
            <a:endParaRPr lang="de-DE" dirty="0"/>
          </a:p>
        </p:txBody>
      </p:sp>
      <p:sp>
        <p:nvSpPr>
          <p:cNvPr id="5" name="Rechteck 4">
            <a:extLst>
              <a:ext uri="{FF2B5EF4-FFF2-40B4-BE49-F238E27FC236}">
                <a16:creationId xmlns:a16="http://schemas.microsoft.com/office/drawing/2014/main" id="{0921DFF8-018E-6C4B-9E47-B4D48C6D21A1}"/>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2" name="Grafik 1">
            <a:extLst>
              <a:ext uri="{FF2B5EF4-FFF2-40B4-BE49-F238E27FC236}">
                <a16:creationId xmlns:a16="http://schemas.microsoft.com/office/drawing/2014/main" id="{5905AB5A-8F38-E749-ABF9-F42870B0FEDA}"/>
              </a:ext>
            </a:extLst>
          </p:cNvPr>
          <p:cNvPicPr>
            <a:picLocks noChangeAspect="1"/>
          </p:cNvPicPr>
          <p:nvPr/>
        </p:nvPicPr>
        <p:blipFill>
          <a:blip r:embed="rId3"/>
          <a:stretch>
            <a:fillRect/>
          </a:stretch>
        </p:blipFill>
        <p:spPr>
          <a:xfrm>
            <a:off x="914400" y="1565151"/>
            <a:ext cx="6033864" cy="4632508"/>
          </a:xfrm>
          <a:prstGeom prst="rect">
            <a:avLst/>
          </a:prstGeom>
        </p:spPr>
      </p:pic>
      <p:sp>
        <p:nvSpPr>
          <p:cNvPr id="8" name="Fußzeilenplatzhalter 4">
            <a:extLst>
              <a:ext uri="{FF2B5EF4-FFF2-40B4-BE49-F238E27FC236}">
                <a16:creationId xmlns:a16="http://schemas.microsoft.com/office/drawing/2014/main" id="{3395043D-98FC-944E-86E1-210D5572AB65}"/>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47</a:t>
            </a:fld>
            <a:endParaRPr lang="de-DE" dirty="0"/>
          </a:p>
        </p:txBody>
      </p:sp>
    </p:spTree>
    <p:extLst>
      <p:ext uri="{BB962C8B-B14F-4D97-AF65-F5344CB8AC3E}">
        <p14:creationId xmlns:p14="http://schemas.microsoft.com/office/powerpoint/2010/main" val="11034618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229600" cy="5328592"/>
          </a:xfrm>
        </p:spPr>
        <p:txBody>
          <a:bodyPr>
            <a:normAutofit/>
          </a:bodyPr>
          <a:lstStyle/>
          <a:p>
            <a:pPr marL="0" indent="0">
              <a:buNone/>
            </a:pPr>
            <a:r>
              <a:rPr lang="de-DE" b="1" dirty="0"/>
              <a:t>Auszug aus der Unterrichtsreihe (zweiter Forscherauftrag):</a:t>
            </a:r>
          </a:p>
          <a:p>
            <a:pPr marL="0" indent="0">
              <a:buNone/>
            </a:pPr>
            <a:endParaRPr lang="de-DE" b="1" dirty="0"/>
          </a:p>
          <a:p>
            <a:pPr marL="0" indent="0">
              <a:buNone/>
            </a:pPr>
            <a:endParaRPr lang="de-DE" dirty="0"/>
          </a:p>
        </p:txBody>
      </p:sp>
      <p:sp>
        <p:nvSpPr>
          <p:cNvPr id="5" name="Rechteck 4">
            <a:extLst>
              <a:ext uri="{FF2B5EF4-FFF2-40B4-BE49-F238E27FC236}">
                <a16:creationId xmlns:a16="http://schemas.microsoft.com/office/drawing/2014/main" id="{0921DFF8-018E-6C4B-9E47-B4D48C6D21A1}"/>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3" name="Grafik 2">
            <a:extLst>
              <a:ext uri="{FF2B5EF4-FFF2-40B4-BE49-F238E27FC236}">
                <a16:creationId xmlns:a16="http://schemas.microsoft.com/office/drawing/2014/main" id="{E2D94FD2-60F5-A04F-BFE8-660EE4C8C7F9}"/>
              </a:ext>
            </a:extLst>
          </p:cNvPr>
          <p:cNvPicPr>
            <a:picLocks noChangeAspect="1"/>
          </p:cNvPicPr>
          <p:nvPr/>
        </p:nvPicPr>
        <p:blipFill>
          <a:blip r:embed="rId3"/>
          <a:stretch>
            <a:fillRect/>
          </a:stretch>
        </p:blipFill>
        <p:spPr>
          <a:xfrm>
            <a:off x="947790" y="1569767"/>
            <a:ext cx="6576537" cy="4554469"/>
          </a:xfrm>
          <a:prstGeom prst="rect">
            <a:avLst/>
          </a:prstGeom>
        </p:spPr>
      </p:pic>
      <p:sp>
        <p:nvSpPr>
          <p:cNvPr id="7" name="Fußzeilenplatzhalter 4">
            <a:extLst>
              <a:ext uri="{FF2B5EF4-FFF2-40B4-BE49-F238E27FC236}">
                <a16:creationId xmlns:a16="http://schemas.microsoft.com/office/drawing/2014/main" id="{1B86855E-1B17-8143-A9B8-D715B60E7A6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48</a:t>
            </a:fld>
            <a:endParaRPr lang="de-DE" dirty="0"/>
          </a:p>
        </p:txBody>
      </p:sp>
    </p:spTree>
    <p:extLst>
      <p:ext uri="{BB962C8B-B14F-4D97-AF65-F5344CB8AC3E}">
        <p14:creationId xmlns:p14="http://schemas.microsoft.com/office/powerpoint/2010/main" val="19625054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229600" cy="5328592"/>
          </a:xfrm>
        </p:spPr>
        <p:txBody>
          <a:bodyPr>
            <a:normAutofit/>
          </a:bodyPr>
          <a:lstStyle/>
          <a:p>
            <a:pPr marL="0" indent="0">
              <a:buNone/>
            </a:pPr>
            <a:r>
              <a:rPr lang="de-DE" b="1" dirty="0"/>
              <a:t>Auszug aus der Unterrichtsreihe (dritter Forscherauftrag):</a:t>
            </a:r>
          </a:p>
          <a:p>
            <a:pPr marL="0" indent="0">
              <a:buNone/>
            </a:pPr>
            <a:endParaRPr lang="de-DE" b="1" dirty="0"/>
          </a:p>
          <a:p>
            <a:pPr marL="0" indent="0">
              <a:buNone/>
            </a:pPr>
            <a:endParaRPr lang="de-DE" dirty="0"/>
          </a:p>
        </p:txBody>
      </p:sp>
      <p:sp>
        <p:nvSpPr>
          <p:cNvPr id="5" name="Rechteck 4">
            <a:extLst>
              <a:ext uri="{FF2B5EF4-FFF2-40B4-BE49-F238E27FC236}">
                <a16:creationId xmlns:a16="http://schemas.microsoft.com/office/drawing/2014/main" id="{0921DFF8-018E-6C4B-9E47-B4D48C6D21A1}"/>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2" name="Grafik 1">
            <a:extLst>
              <a:ext uri="{FF2B5EF4-FFF2-40B4-BE49-F238E27FC236}">
                <a16:creationId xmlns:a16="http://schemas.microsoft.com/office/drawing/2014/main" id="{B57E3943-8C13-AB49-BE09-E3D7E93E8BC8}"/>
              </a:ext>
            </a:extLst>
          </p:cNvPr>
          <p:cNvPicPr>
            <a:picLocks noChangeAspect="1"/>
          </p:cNvPicPr>
          <p:nvPr/>
        </p:nvPicPr>
        <p:blipFill>
          <a:blip r:embed="rId3"/>
          <a:stretch>
            <a:fillRect/>
          </a:stretch>
        </p:blipFill>
        <p:spPr>
          <a:xfrm>
            <a:off x="917739" y="1570711"/>
            <a:ext cx="7161274" cy="4736050"/>
          </a:xfrm>
          <a:prstGeom prst="rect">
            <a:avLst/>
          </a:prstGeom>
        </p:spPr>
      </p:pic>
      <p:sp>
        <p:nvSpPr>
          <p:cNvPr id="7" name="Fußzeilenplatzhalter 4">
            <a:extLst>
              <a:ext uri="{FF2B5EF4-FFF2-40B4-BE49-F238E27FC236}">
                <a16:creationId xmlns:a16="http://schemas.microsoft.com/office/drawing/2014/main" id="{9C821467-4E66-8640-8927-F53A13331BF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49</a:t>
            </a:fld>
            <a:endParaRPr lang="de-DE" dirty="0"/>
          </a:p>
        </p:txBody>
      </p:sp>
    </p:spTree>
    <p:extLst>
      <p:ext uri="{BB962C8B-B14F-4D97-AF65-F5344CB8AC3E}">
        <p14:creationId xmlns:p14="http://schemas.microsoft.com/office/powerpoint/2010/main" val="8175625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solidFill>
                  <a:srgbClr val="5EB511"/>
                </a:solidFill>
                <a:ea typeface="ＭＳ Ｐゴシック" charset="-128"/>
              </a:rPr>
              <a:t>Gründe für Wahrscheinlichkeiten in der Grundschule</a:t>
            </a:r>
          </a:p>
          <a:p>
            <a:pPr marL="609600" indent="-609600">
              <a:buFont typeface="Arial" charset="0"/>
              <a:buAutoNum type="arabicPeriod"/>
            </a:pPr>
            <a:r>
              <a:rPr lang="de-DE" altLang="de-DE" sz="2400" dirty="0">
                <a:ea typeface="ＭＳ Ｐゴシック" charset="-128"/>
              </a:rPr>
              <a:t>Schwerpunkte des Bereichs Wahrscheinlichkeiten</a:t>
            </a:r>
          </a:p>
          <a:p>
            <a:pPr marL="609600" indent="-609600">
              <a:buFont typeface="Arial" charset="0"/>
              <a:buAutoNum type="arabicPeriod"/>
            </a:pPr>
            <a:r>
              <a:rPr lang="de-DE" altLang="de-DE" sz="2400" dirty="0">
                <a:ea typeface="ＭＳ Ｐゴシック" charset="-128"/>
              </a:rPr>
              <a:t>Sachanalyse zu Wahrscheinlichkeiten</a:t>
            </a:r>
          </a:p>
          <a:p>
            <a:pPr marL="609600" indent="-609600">
              <a:buFont typeface="Arial" charset="0"/>
              <a:buAutoNum type="arabicPeriod"/>
            </a:pPr>
            <a:r>
              <a:rPr lang="de-DE" altLang="de-DE" sz="2400" dirty="0">
                <a:ea typeface="ＭＳ Ｐゴシック" charset="-128"/>
              </a:rPr>
              <a:t>Beispiele zur unterrichtlichen Umsetzung</a:t>
            </a:r>
          </a:p>
          <a:p>
            <a:pPr marL="609600" indent="-609600">
              <a:buFont typeface="Arial" charset="0"/>
              <a:buAutoNum type="arabicPeriod"/>
            </a:pPr>
            <a:r>
              <a:rPr lang="de-DE" altLang="de-DE" sz="2400" dirty="0">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C3F8395C-27F8-D74B-AF6D-4B57B08E426B}"/>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a:t>
            </a:fld>
            <a:endParaRPr lang="de-DE" dirty="0"/>
          </a:p>
        </p:txBody>
      </p:sp>
    </p:spTree>
    <p:extLst>
      <p:ext uri="{BB962C8B-B14F-4D97-AF65-F5344CB8AC3E}">
        <p14:creationId xmlns:p14="http://schemas.microsoft.com/office/powerpoint/2010/main" val="317554322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8229600" cy="5328592"/>
          </a:xfrm>
        </p:spPr>
        <p:txBody>
          <a:bodyPr>
            <a:normAutofit/>
          </a:bodyPr>
          <a:lstStyle/>
          <a:p>
            <a:pPr marL="0" indent="0">
              <a:buNone/>
            </a:pPr>
            <a:r>
              <a:rPr lang="de-DE" b="1" dirty="0"/>
              <a:t>Auszug aus der Unterrichtsreihe (dritter Forscherauftrag):</a:t>
            </a:r>
          </a:p>
          <a:p>
            <a:pPr marL="0" indent="0">
              <a:buNone/>
            </a:pPr>
            <a:endParaRPr lang="de-DE" b="1" dirty="0"/>
          </a:p>
          <a:p>
            <a:pPr marL="0" indent="0">
              <a:buNone/>
            </a:pPr>
            <a:endParaRPr lang="de-DE" dirty="0"/>
          </a:p>
        </p:txBody>
      </p:sp>
      <p:sp>
        <p:nvSpPr>
          <p:cNvPr id="5" name="Rechteck 4">
            <a:extLst>
              <a:ext uri="{FF2B5EF4-FFF2-40B4-BE49-F238E27FC236}">
                <a16:creationId xmlns:a16="http://schemas.microsoft.com/office/drawing/2014/main" id="{0921DFF8-018E-6C4B-9E47-B4D48C6D21A1}"/>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pic>
        <p:nvPicPr>
          <p:cNvPr id="3" name="Grafik 2">
            <a:extLst>
              <a:ext uri="{FF2B5EF4-FFF2-40B4-BE49-F238E27FC236}">
                <a16:creationId xmlns:a16="http://schemas.microsoft.com/office/drawing/2014/main" id="{44223647-CD86-7C4E-8A9A-7D7161FBEE50}"/>
              </a:ext>
            </a:extLst>
          </p:cNvPr>
          <p:cNvPicPr>
            <a:picLocks noChangeAspect="1"/>
          </p:cNvPicPr>
          <p:nvPr/>
        </p:nvPicPr>
        <p:blipFill>
          <a:blip r:embed="rId3"/>
          <a:stretch>
            <a:fillRect/>
          </a:stretch>
        </p:blipFill>
        <p:spPr>
          <a:xfrm>
            <a:off x="914400" y="1484784"/>
            <a:ext cx="6033864" cy="4900699"/>
          </a:xfrm>
          <a:prstGeom prst="rect">
            <a:avLst/>
          </a:prstGeom>
        </p:spPr>
      </p:pic>
      <p:sp>
        <p:nvSpPr>
          <p:cNvPr id="7" name="Fußzeilenplatzhalter 4">
            <a:extLst>
              <a:ext uri="{FF2B5EF4-FFF2-40B4-BE49-F238E27FC236}">
                <a16:creationId xmlns:a16="http://schemas.microsoft.com/office/drawing/2014/main" id="{EF11790B-62CB-1B41-930E-9C322DBFB018}"/>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50</a:t>
            </a:fld>
            <a:endParaRPr lang="de-DE" dirty="0"/>
          </a:p>
        </p:txBody>
      </p:sp>
    </p:spTree>
    <p:extLst>
      <p:ext uri="{BB962C8B-B14F-4D97-AF65-F5344CB8AC3E}">
        <p14:creationId xmlns:p14="http://schemas.microsoft.com/office/powerpoint/2010/main" val="345192563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fontScale="92500"/>
          </a:bodyPr>
          <a:lstStyle/>
          <a:p>
            <a:pPr marL="0" indent="0">
              <a:buNone/>
            </a:pPr>
            <a:r>
              <a:rPr lang="de-DE" b="1" dirty="0"/>
              <a:t>Beispielhafte Unterrichtsplanung und -durchführung zum Thema „Gewinnwahrscheinlichkeit“ (3./4. Klasse): </a:t>
            </a:r>
          </a:p>
          <a:p>
            <a:pPr marL="0" indent="0">
              <a:buNone/>
            </a:pPr>
            <a:endParaRPr lang="de-DE" i="1" dirty="0">
              <a:solidFill>
                <a:srgbClr val="92D050"/>
              </a:solidFill>
            </a:endParaRPr>
          </a:p>
          <a:p>
            <a:pPr marL="0" indent="0">
              <a:buNone/>
            </a:pPr>
            <a:r>
              <a:rPr lang="de-DE" i="1" dirty="0">
                <a:solidFill>
                  <a:srgbClr val="92D050"/>
                </a:solidFill>
              </a:rPr>
              <a:t>„Reines Glück oder doch nicht? Wir werden Spielforscher!“ </a:t>
            </a:r>
            <a:r>
              <a:rPr lang="de-DE" dirty="0"/>
              <a:t>mit dem zugrunde liegenden Spiel </a:t>
            </a:r>
            <a:r>
              <a:rPr lang="de-DE" i="1" dirty="0">
                <a:solidFill>
                  <a:srgbClr val="92D050"/>
                </a:solidFill>
              </a:rPr>
              <a:t>„Ziffernkarten ziehen“</a:t>
            </a:r>
          </a:p>
          <a:p>
            <a:pPr marL="0" indent="0">
              <a:buNone/>
            </a:pPr>
            <a:endParaRPr lang="de-DE" i="1" dirty="0">
              <a:solidFill>
                <a:srgbClr val="92D050"/>
              </a:solidFill>
            </a:endParaRPr>
          </a:p>
          <a:p>
            <a:pPr marL="0" indent="0">
              <a:buNone/>
            </a:pPr>
            <a:r>
              <a:rPr lang="de-DE" dirty="0"/>
              <a:t>Nutzung des </a:t>
            </a:r>
            <a:r>
              <a:rPr lang="de-DE" i="1" dirty="0"/>
              <a:t>Gesetzes der großen Zahlen:</a:t>
            </a:r>
          </a:p>
          <a:p>
            <a:pPr>
              <a:buFont typeface="Arial" panose="020B0604020202020204" pitchFamily="34" charset="0"/>
              <a:buChar char="•"/>
            </a:pPr>
            <a:r>
              <a:rPr lang="de-DE" dirty="0"/>
              <a:t>Im Spiel „Ziffernkarten ziehen“ hat ein Spieler eine fünfmal so große Gewinnwahrscheinlichkeit wie der andere </a:t>
            </a:r>
          </a:p>
          <a:p>
            <a:r>
              <a:rPr lang="de-DE" dirty="0"/>
              <a:t>Nach dem </a:t>
            </a:r>
            <a:r>
              <a:rPr lang="de-DE" i="1" dirty="0"/>
              <a:t>Gesetz der großen Zahlen </a:t>
            </a:r>
            <a:r>
              <a:rPr lang="de-DE" dirty="0"/>
              <a:t>wird dieser Spieler bei einer großen Anzahl von Spielrunden ungefähr fünfmal häufiger gewinnen als der andere Spieler</a:t>
            </a:r>
          </a:p>
          <a:p>
            <a:r>
              <a:rPr lang="de-DE" dirty="0"/>
              <a:t>Kinder ärgern sich und wollen erkunden, welche Ursachen das häufige Gewinnen eines der Spieler hat </a:t>
            </a:r>
            <a:r>
              <a:rPr lang="de-DE" dirty="0">
                <a:sym typeface="Wingdings" panose="05000000000000000000" pitchFamily="2" charset="2"/>
              </a:rPr>
              <a:t> intrinsische Beweggründe, das Thema „Wahrscheinlichkeit“ zu erforschen</a:t>
            </a:r>
            <a:endParaRPr lang="de-DE" dirty="0"/>
          </a:p>
          <a:p>
            <a:pPr marL="0" indent="0">
              <a:buNone/>
            </a:pPr>
            <a:endParaRPr lang="de-DE" dirty="0"/>
          </a:p>
          <a:p>
            <a:pPr marL="0" indent="0">
              <a:buNone/>
            </a:pPr>
            <a:endParaRPr lang="de-DE" dirty="0"/>
          </a:p>
        </p:txBody>
      </p:sp>
      <p:sp>
        <p:nvSpPr>
          <p:cNvPr id="5" name="Rechteck 4">
            <a:extLst>
              <a:ext uri="{FF2B5EF4-FFF2-40B4-BE49-F238E27FC236}">
                <a16:creationId xmlns:a16="http://schemas.microsoft.com/office/drawing/2014/main" id="{80965D75-C732-9841-BDB3-5EDCCEFC6A39}"/>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7" name="Fußzeilenplatzhalter 4">
            <a:extLst>
              <a:ext uri="{FF2B5EF4-FFF2-40B4-BE49-F238E27FC236}">
                <a16:creationId xmlns:a16="http://schemas.microsoft.com/office/drawing/2014/main" id="{8ADE4441-5C54-6E41-8777-3AC469E0952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51</a:t>
            </a:fld>
            <a:endParaRPr lang="de-DE"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Beispiele zur unterrichtlichen Umsetzung</a:t>
            </a:r>
          </a:p>
        </p:txBody>
      </p:sp>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fontScale="92500" lnSpcReduction="10000"/>
          </a:bodyPr>
          <a:lstStyle/>
          <a:p>
            <a:pPr marL="285750" indent="-285750"/>
            <a:r>
              <a:rPr lang="de-DE" dirty="0"/>
              <a:t>Einsicht in die Gewinnwahrscheinlichkeiten: Aufgaben ansehen</a:t>
            </a:r>
          </a:p>
          <a:p>
            <a:pPr marL="285750" indent="-285750"/>
            <a:r>
              <a:rPr lang="de-DE" dirty="0"/>
              <a:t>Möglichkeit, die Kinder oft eigenständig entwickeln und nutzen, um alle Aufgaben zu finden: systematisches Aufschreiben in einer Liste (</a:t>
            </a:r>
            <a:r>
              <a:rPr lang="de-DE" dirty="0" err="1"/>
              <a:t>Ruwisch</a:t>
            </a:r>
            <a:r>
              <a:rPr lang="de-DE" dirty="0"/>
              <a:t> 2010); z.B. geordnet nach dem ersten Faktor der Malaufgabe:</a:t>
            </a:r>
          </a:p>
          <a:p>
            <a:pPr marL="0" indent="0">
              <a:buNone/>
            </a:pPr>
            <a:endParaRPr lang="de-DE" dirty="0"/>
          </a:p>
          <a:p>
            <a:pPr marL="0" indent="0">
              <a:buNone/>
            </a:pPr>
            <a:endParaRPr lang="de-DE" dirty="0"/>
          </a:p>
          <a:p>
            <a:pPr marL="0" indent="0">
              <a:buNone/>
            </a:pPr>
            <a:endParaRPr lang="de-DE" dirty="0"/>
          </a:p>
          <a:p>
            <a:pPr marL="285750" indent="-285750"/>
            <a:endParaRPr lang="de-DE" dirty="0"/>
          </a:p>
          <a:p>
            <a:pPr marL="0" indent="0">
              <a:buNone/>
            </a:pPr>
            <a:endParaRPr lang="de-DE" dirty="0"/>
          </a:p>
          <a:p>
            <a:r>
              <a:rPr lang="de-DE" dirty="0"/>
              <a:t>Zwei Aufgaben (grün markiert): ungerades Ergebnis</a:t>
            </a:r>
          </a:p>
          <a:p>
            <a:r>
              <a:rPr lang="de-DE" dirty="0"/>
              <a:t>Zehn Aufgaben: gerades Ergebnis </a:t>
            </a:r>
            <a:r>
              <a:rPr lang="de-DE" dirty="0">
                <a:sym typeface="Wingdings" panose="05000000000000000000" pitchFamily="2" charset="2"/>
              </a:rPr>
              <a:t> </a:t>
            </a:r>
            <a:r>
              <a:rPr lang="de-DE" dirty="0"/>
              <a:t>Spieler, der bei den geraden Ergebnissen gewinnt, hat fünfmal so viele günstige Ergebnisse (somit bei jedem Zug eine fünfmal so hohe Wahrscheinlichkeit wie der andere Spieler, einen Punkt zu bekommen)</a:t>
            </a:r>
          </a:p>
          <a:p>
            <a:endParaRPr lang="de-DE" dirty="0"/>
          </a:p>
          <a:p>
            <a:pPr marL="0" indent="0">
              <a:buNone/>
            </a:pPr>
            <a:endParaRPr lang="de-DE" dirty="0"/>
          </a:p>
        </p:txBody>
      </p:sp>
      <p:sp>
        <p:nvSpPr>
          <p:cNvPr id="5" name="Textfeld 4">
            <a:extLst>
              <a:ext uri="{FF2B5EF4-FFF2-40B4-BE49-F238E27FC236}">
                <a16:creationId xmlns:a16="http://schemas.microsoft.com/office/drawing/2014/main" id="{A0F9D2A7-F9DC-E845-B6E8-53DD47225706}"/>
              </a:ext>
            </a:extLst>
          </p:cNvPr>
          <p:cNvSpPr txBox="1"/>
          <p:nvPr/>
        </p:nvSpPr>
        <p:spPr>
          <a:xfrm>
            <a:off x="1187624" y="2646056"/>
            <a:ext cx="5464641" cy="1015663"/>
          </a:xfrm>
          <a:prstGeom prst="rect">
            <a:avLst/>
          </a:prstGeom>
          <a:noFill/>
        </p:spPr>
        <p:txBody>
          <a:bodyPr wrap="square" rtlCol="0">
            <a:spAutoFit/>
          </a:bodyPr>
          <a:lstStyle/>
          <a:p>
            <a:r>
              <a:rPr lang="de-DE" sz="2000" dirty="0"/>
              <a:t>1 </a:t>
            </a:r>
            <a:r>
              <a:rPr lang="de-DE" sz="2000" b="1" baseline="30000" dirty="0"/>
              <a:t>.</a:t>
            </a:r>
            <a:r>
              <a:rPr lang="de-DE" sz="2000" dirty="0"/>
              <a:t> 2 = 2       2 </a:t>
            </a:r>
            <a:r>
              <a:rPr lang="de-DE" sz="2000" b="1" baseline="30000" dirty="0"/>
              <a:t>.</a:t>
            </a:r>
            <a:r>
              <a:rPr lang="de-DE" sz="2000" dirty="0"/>
              <a:t> 1 = 2       </a:t>
            </a:r>
            <a:r>
              <a:rPr lang="de-DE" sz="2000" dirty="0">
                <a:solidFill>
                  <a:srgbClr val="5EB511"/>
                </a:solidFill>
              </a:rPr>
              <a:t>3 </a:t>
            </a:r>
            <a:r>
              <a:rPr lang="de-DE" sz="2000" b="1" baseline="30000" dirty="0">
                <a:solidFill>
                  <a:srgbClr val="5EB511"/>
                </a:solidFill>
              </a:rPr>
              <a:t>.</a:t>
            </a:r>
            <a:r>
              <a:rPr lang="de-DE" sz="2000" dirty="0">
                <a:solidFill>
                  <a:srgbClr val="5EB511"/>
                </a:solidFill>
              </a:rPr>
              <a:t> 1 = 3 </a:t>
            </a:r>
            <a:r>
              <a:rPr lang="de-DE" sz="2000" dirty="0"/>
              <a:t>      4 </a:t>
            </a:r>
            <a:r>
              <a:rPr lang="de-DE" sz="2000" b="1" baseline="30000" dirty="0"/>
              <a:t>.</a:t>
            </a:r>
            <a:r>
              <a:rPr lang="de-DE" sz="2000" dirty="0"/>
              <a:t> 1 = 4</a:t>
            </a:r>
          </a:p>
          <a:p>
            <a:r>
              <a:rPr lang="de-DE" sz="2000" dirty="0">
                <a:solidFill>
                  <a:srgbClr val="5EB511"/>
                </a:solidFill>
              </a:rPr>
              <a:t>1 </a:t>
            </a:r>
            <a:r>
              <a:rPr lang="de-DE" sz="2000" b="1" baseline="30000" dirty="0">
                <a:solidFill>
                  <a:srgbClr val="5EB511"/>
                </a:solidFill>
              </a:rPr>
              <a:t>.</a:t>
            </a:r>
            <a:r>
              <a:rPr lang="de-DE" sz="2000" dirty="0">
                <a:solidFill>
                  <a:srgbClr val="5EB511"/>
                </a:solidFill>
              </a:rPr>
              <a:t> 3 = 3       </a:t>
            </a:r>
            <a:r>
              <a:rPr lang="de-DE" sz="2000" dirty="0"/>
              <a:t>2 </a:t>
            </a:r>
            <a:r>
              <a:rPr lang="de-DE" sz="2000" b="1" baseline="30000" dirty="0"/>
              <a:t>.</a:t>
            </a:r>
            <a:r>
              <a:rPr lang="de-DE" sz="2000" dirty="0"/>
              <a:t> 3 = 6       3 </a:t>
            </a:r>
            <a:r>
              <a:rPr lang="de-DE" sz="2000" b="1" baseline="30000" dirty="0"/>
              <a:t>.</a:t>
            </a:r>
            <a:r>
              <a:rPr lang="de-DE" sz="2000" dirty="0"/>
              <a:t> 2 = 6       4 </a:t>
            </a:r>
            <a:r>
              <a:rPr lang="de-DE" sz="2000" b="1" baseline="30000" dirty="0"/>
              <a:t>.</a:t>
            </a:r>
            <a:r>
              <a:rPr lang="de-DE" sz="2000" dirty="0"/>
              <a:t> 2 = 8</a:t>
            </a:r>
          </a:p>
          <a:p>
            <a:r>
              <a:rPr lang="de-DE" sz="2000" dirty="0"/>
              <a:t>1 </a:t>
            </a:r>
            <a:r>
              <a:rPr lang="de-DE" sz="2000" b="1" baseline="30000" dirty="0"/>
              <a:t>.</a:t>
            </a:r>
            <a:r>
              <a:rPr lang="de-DE" sz="2000" dirty="0"/>
              <a:t> 4 = 4       2 </a:t>
            </a:r>
            <a:r>
              <a:rPr lang="de-DE" sz="2000" b="1" baseline="30000" dirty="0"/>
              <a:t>.</a:t>
            </a:r>
            <a:r>
              <a:rPr lang="de-DE" sz="2000" dirty="0"/>
              <a:t> 4 = 8       3 </a:t>
            </a:r>
            <a:r>
              <a:rPr lang="de-DE" sz="2000" b="1" baseline="30000" dirty="0"/>
              <a:t>.</a:t>
            </a:r>
            <a:r>
              <a:rPr lang="de-DE" sz="2000" dirty="0"/>
              <a:t> 4 = 12     4 </a:t>
            </a:r>
            <a:r>
              <a:rPr lang="de-DE" sz="2000" b="1" baseline="30000" dirty="0"/>
              <a:t>.</a:t>
            </a:r>
            <a:r>
              <a:rPr lang="de-DE" sz="2000" dirty="0"/>
              <a:t> 3 = 12</a:t>
            </a:r>
          </a:p>
        </p:txBody>
      </p:sp>
      <p:sp>
        <p:nvSpPr>
          <p:cNvPr id="7" name="Rechteck 6">
            <a:extLst>
              <a:ext uri="{FF2B5EF4-FFF2-40B4-BE49-F238E27FC236}">
                <a16:creationId xmlns:a16="http://schemas.microsoft.com/office/drawing/2014/main" id="{F3813C4F-587C-FE4F-AFF0-040B28920F30}"/>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8" name="Fußzeilenplatzhalter 4">
            <a:extLst>
              <a:ext uri="{FF2B5EF4-FFF2-40B4-BE49-F238E27FC236}">
                <a16:creationId xmlns:a16="http://schemas.microsoft.com/office/drawing/2014/main" id="{039EF25E-7A9C-B44F-BA1A-EEA7F3D9ED7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52</a:t>
            </a:fld>
            <a:endParaRPr lang="de-DE" dirty="0"/>
          </a:p>
        </p:txBody>
      </p:sp>
    </p:spTree>
    <p:extLst>
      <p:ext uri="{BB962C8B-B14F-4D97-AF65-F5344CB8AC3E}">
        <p14:creationId xmlns:p14="http://schemas.microsoft.com/office/powerpoint/2010/main" val="28644168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a:t>
            </a:r>
          </a:p>
        </p:txBody>
      </p:sp>
      <p:sp>
        <p:nvSpPr>
          <p:cNvPr id="15362" name="Untertitel 2"/>
          <p:cNvSpPr>
            <a:spLocks noGrp="1"/>
          </p:cNvSpPr>
          <p:nvPr>
            <p:ph type="subTitle" idx="1"/>
          </p:nvPr>
        </p:nvSpPr>
        <p:spPr>
          <a:xfrm>
            <a:off x="827584" y="1161057"/>
            <a:ext cx="8229600" cy="5148263"/>
          </a:xfrm>
        </p:spPr>
        <p:txBody>
          <a:bodyPr/>
          <a:lstStyle/>
          <a:p>
            <a:pPr marL="457200" indent="-457200">
              <a:buFont typeface="+mj-lt"/>
              <a:buAutoNum type="arabicPeriod"/>
            </a:pPr>
            <a:endParaRPr lang="de-DE" altLang="de-DE" sz="2400" dirty="0">
              <a:ea typeface="ＭＳ Ｐゴシック" charset="-128"/>
            </a:endParaRPr>
          </a:p>
          <a:p>
            <a:pPr marL="609600" indent="-609600">
              <a:buFont typeface="Arial" charset="0"/>
              <a:buAutoNum type="arabicPeriod"/>
            </a:pPr>
            <a:r>
              <a:rPr lang="de-DE" altLang="de-DE" sz="2400" dirty="0">
                <a:ea typeface="ＭＳ Ｐゴシック" charset="-128"/>
              </a:rPr>
              <a:t>Gründe für Wahrscheinlichkeiten in der Grundschule</a:t>
            </a:r>
          </a:p>
          <a:p>
            <a:pPr marL="609600" indent="-609600">
              <a:buFont typeface="Arial" charset="0"/>
              <a:buAutoNum type="arabicPeriod"/>
            </a:pPr>
            <a:r>
              <a:rPr lang="de-DE" altLang="de-DE" sz="2400" dirty="0">
                <a:ea typeface="ＭＳ Ｐゴシック" charset="-128"/>
              </a:rPr>
              <a:t>Schwerpunkte des Bereichs Wahrscheinlichkeiten</a:t>
            </a:r>
          </a:p>
          <a:p>
            <a:pPr marL="609600" indent="-609600">
              <a:buFont typeface="Arial" charset="0"/>
              <a:buAutoNum type="arabicPeriod"/>
            </a:pPr>
            <a:r>
              <a:rPr lang="de-DE" altLang="de-DE" sz="2400" dirty="0">
                <a:ea typeface="ＭＳ Ｐゴシック" charset="-128"/>
              </a:rPr>
              <a:t>Sachanalyse zu Wahrscheinlichkeiten</a:t>
            </a:r>
          </a:p>
          <a:p>
            <a:pPr marL="609600" indent="-609600">
              <a:buFont typeface="Arial" charset="0"/>
              <a:buAutoNum type="arabicPeriod"/>
            </a:pPr>
            <a:r>
              <a:rPr lang="de-DE" altLang="de-DE" sz="2400" dirty="0">
                <a:ea typeface="ＭＳ Ｐゴシック" charset="-128"/>
              </a:rPr>
              <a:t>Beispiele zur unterrichtlichen Umsetzung</a:t>
            </a:r>
          </a:p>
          <a:p>
            <a:pPr marL="609600" indent="-609600">
              <a:buFont typeface="Arial" charset="0"/>
              <a:buAutoNum type="arabicPeriod"/>
            </a:pPr>
            <a:r>
              <a:rPr lang="de-DE" altLang="de-DE" sz="2400" dirty="0">
                <a:solidFill>
                  <a:srgbClr val="5EB511"/>
                </a:solidFill>
                <a:ea typeface="ＭＳ Ｐゴシック" charset="-128"/>
              </a:rPr>
              <a:t>„Gute Aufgaben“ im Bereich Wahrscheinlichkeiten</a:t>
            </a:r>
          </a:p>
          <a:p>
            <a:pPr marL="609600" indent="-609600">
              <a:buFont typeface="Arial" charset="0"/>
              <a:buAutoNum type="arabicPeriod"/>
            </a:pPr>
            <a:endParaRPr lang="de-DE" altLang="de-DE" sz="2400" dirty="0">
              <a:ea typeface="ＭＳ Ｐゴシック" charset="-128"/>
            </a:endParaRPr>
          </a:p>
        </p:txBody>
      </p:sp>
      <p:sp>
        <p:nvSpPr>
          <p:cNvPr id="4" name="Fußzeilenplatzhalter 4">
            <a:extLst>
              <a:ext uri="{FF2B5EF4-FFF2-40B4-BE49-F238E27FC236}">
                <a16:creationId xmlns:a16="http://schemas.microsoft.com/office/drawing/2014/main" id="{0FB1D687-AB9E-7B4B-A8DB-9510841C95CA}"/>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53</a:t>
            </a:fld>
            <a:endParaRPr lang="de-DE" dirty="0"/>
          </a:p>
        </p:txBody>
      </p:sp>
    </p:spTree>
    <p:extLst>
      <p:ext uri="{BB962C8B-B14F-4D97-AF65-F5344CB8AC3E}">
        <p14:creationId xmlns:p14="http://schemas.microsoft.com/office/powerpoint/2010/main" val="381419775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0E8D988-0B6D-4AF3-B324-DE3295E494C4}"/>
              </a:ext>
            </a:extLst>
          </p:cNvPr>
          <p:cNvSpPr>
            <a:spLocks noGrp="1"/>
          </p:cNvSpPr>
          <p:nvPr>
            <p:ph type="subTitle" idx="1"/>
          </p:nvPr>
        </p:nvSpPr>
        <p:spPr/>
        <p:txBody>
          <a:bodyPr/>
          <a:lstStyle/>
          <a:p>
            <a:r>
              <a:rPr lang="de-DE" altLang="de-DE" sz="2000" dirty="0">
                <a:ea typeface="ＭＳ Ｐゴシック" charset="-128"/>
              </a:rPr>
              <a:t>Die Qualitätsmerkmale guter Aufgaben in den Worten des aktuellen Lehrplans NRW</a:t>
            </a:r>
          </a:p>
          <a:p>
            <a:endParaRPr lang="de-DE" sz="2000" dirty="0"/>
          </a:p>
        </p:txBody>
      </p:sp>
      <p:pic>
        <p:nvPicPr>
          <p:cNvPr id="4" name="Picture 4">
            <a:extLst>
              <a:ext uri="{FF2B5EF4-FFF2-40B4-BE49-F238E27FC236}">
                <a16:creationId xmlns:a16="http://schemas.microsoft.com/office/drawing/2014/main" id="{F078A45B-E3BD-438A-8318-4DED284983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443"/>
          <a:stretch/>
        </p:blipFill>
        <p:spPr bwMode="auto">
          <a:xfrm>
            <a:off x="940837" y="2780928"/>
            <a:ext cx="6580188" cy="353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023CC02E-C3A0-A54F-A192-0AE5F667DA73}"/>
              </a:ext>
            </a:extLst>
          </p:cNvPr>
          <p:cNvSpPr/>
          <p:nvPr/>
        </p:nvSpPr>
        <p:spPr>
          <a:xfrm rot="465173">
            <a:off x="79375" y="5721350"/>
            <a:ext cx="3097213" cy="865188"/>
          </a:xfrm>
          <a:prstGeom prst="rect">
            <a:avLst/>
          </a:prstGeom>
          <a:solidFill>
            <a:srgbClr val="34B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Auch im Bereich </a:t>
            </a:r>
            <a:br>
              <a:rPr lang="de-DE" dirty="0">
                <a:solidFill>
                  <a:schemeClr val="tx1"/>
                </a:solidFill>
              </a:rPr>
            </a:br>
            <a:r>
              <a:rPr lang="de-DE" dirty="0">
                <a:solidFill>
                  <a:schemeClr val="tx1"/>
                </a:solidFill>
              </a:rPr>
              <a:t>Wahrscheinlichkeiten?</a:t>
            </a:r>
          </a:p>
        </p:txBody>
      </p:sp>
      <p:sp>
        <p:nvSpPr>
          <p:cNvPr id="9" name="Titel 2">
            <a:extLst>
              <a:ext uri="{FF2B5EF4-FFF2-40B4-BE49-F238E27FC236}">
                <a16:creationId xmlns:a16="http://schemas.microsoft.com/office/drawing/2014/main" id="{46EB78B2-4478-7A4B-AA71-89723011CB40}"/>
              </a:ext>
            </a:extLst>
          </p:cNvPr>
          <p:cNvSpPr>
            <a:spLocks noGrp="1"/>
          </p:cNvSpPr>
          <p:nvPr>
            <p:ph type="ctrTitle"/>
          </p:nvPr>
        </p:nvSpPr>
        <p:spPr>
          <a:xfrm>
            <a:off x="792088" y="152400"/>
            <a:ext cx="8388424" cy="609600"/>
          </a:xfrm>
        </p:spPr>
        <p:txBody>
          <a:bodyPr/>
          <a:lstStyle/>
          <a:p>
            <a:r>
              <a:rPr lang="de-DE" altLang="de-DE">
                <a:solidFill>
                  <a:srgbClr val="5EB511"/>
                </a:solidFill>
                <a:ea typeface="ＭＳ Ｐゴシック" charset="-128"/>
              </a:rPr>
              <a:t>“Gute </a:t>
            </a:r>
            <a:r>
              <a:rPr lang="de-DE" altLang="de-DE" dirty="0">
                <a:solidFill>
                  <a:srgbClr val="5EB511"/>
                </a:solidFill>
                <a:ea typeface="ＭＳ Ｐゴシック" charset="-128"/>
              </a:rPr>
              <a:t>Aufgaben“ im Bereich Wahrscheinlichkeiten</a:t>
            </a:r>
          </a:p>
        </p:txBody>
      </p:sp>
      <p:sp>
        <p:nvSpPr>
          <p:cNvPr id="10" name="Fußzeilenplatzhalter 4">
            <a:extLst>
              <a:ext uri="{FF2B5EF4-FFF2-40B4-BE49-F238E27FC236}">
                <a16:creationId xmlns:a16="http://schemas.microsoft.com/office/drawing/2014/main" id="{35C660A8-B91C-324B-91B2-AADC3CB05880}"/>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54</a:t>
            </a:fld>
            <a:endParaRPr lang="de-DE" dirty="0"/>
          </a:p>
        </p:txBody>
      </p:sp>
      <p:sp>
        <p:nvSpPr>
          <p:cNvPr id="7" name="Rechteck 6">
            <a:extLst>
              <a:ext uri="{FF2B5EF4-FFF2-40B4-BE49-F238E27FC236}">
                <a16:creationId xmlns:a16="http://schemas.microsoft.com/office/drawing/2014/main" id="{3167F8AB-CBA0-3B42-B729-04D7AEF8C37A}"/>
              </a:ext>
            </a:extLst>
          </p:cNvPr>
          <p:cNvSpPr/>
          <p:nvPr/>
        </p:nvSpPr>
        <p:spPr>
          <a:xfrm>
            <a:off x="971600" y="1773594"/>
            <a:ext cx="6507471" cy="1066800"/>
          </a:xfrm>
          <a:prstGeom prst="rect">
            <a:avLst/>
          </a:prstGeom>
          <a:solidFill>
            <a:srgbClr val="98CC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a:t>Die Grundschule in NRW</a:t>
            </a:r>
          </a:p>
          <a:p>
            <a:pPr algn="ctr">
              <a:defRPr/>
            </a:pPr>
            <a:r>
              <a:rPr lang="de-DE" sz="2800" dirty="0"/>
              <a:t>Neue Richtlinien und Lehrpläne 2008</a:t>
            </a:r>
          </a:p>
        </p:txBody>
      </p:sp>
    </p:spTree>
    <p:extLst>
      <p:ext uri="{BB962C8B-B14F-4D97-AF65-F5344CB8AC3E}">
        <p14:creationId xmlns:p14="http://schemas.microsoft.com/office/powerpoint/2010/main" val="3029111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a:xfrm>
            <a:off x="914400" y="1066800"/>
            <a:ext cx="7772400" cy="5242520"/>
          </a:xfrm>
        </p:spPr>
        <p:txBody>
          <a:bodyPr/>
          <a:lstStyle/>
          <a:p>
            <a:r>
              <a:rPr lang="de-DE" sz="2400" b="1" dirty="0"/>
              <a:t>Förderung von inhalts- </a:t>
            </a:r>
            <a:r>
              <a:rPr lang="de-DE" sz="2400" b="1" i="1" dirty="0"/>
              <a:t>und</a:t>
            </a:r>
            <a:r>
              <a:rPr lang="de-DE" sz="2400" b="1" dirty="0"/>
              <a:t> prozessbezogenen Kompetenzen:</a:t>
            </a:r>
          </a:p>
          <a:p>
            <a:endParaRPr lang="de-DE" sz="2400" dirty="0"/>
          </a:p>
          <a:p>
            <a:pPr marL="342900" indent="-342900">
              <a:buFont typeface="Arial" panose="020B0604020202020204" pitchFamily="34" charset="0"/>
              <a:buChar char="•"/>
            </a:pPr>
            <a:r>
              <a:rPr lang="de-DE" sz="2400" dirty="0"/>
              <a:t>Versuche selber durchführen und Strichlisten über die Ergebnisse führen </a:t>
            </a:r>
            <a:r>
              <a:rPr lang="de-DE" sz="2400" dirty="0">
                <a:solidFill>
                  <a:srgbClr val="92D050"/>
                </a:solidFill>
              </a:rPr>
              <a:t>(</a:t>
            </a:r>
            <a:r>
              <a:rPr lang="de-DE" sz="2400" dirty="0">
                <a:solidFill>
                  <a:srgbClr val="92D050"/>
                </a:solidFill>
                <a:sym typeface="Wingdings" panose="05000000000000000000" pitchFamily="2" charset="2"/>
              </a:rPr>
              <a:t>Problemlösen, Darstellen)</a:t>
            </a:r>
          </a:p>
          <a:p>
            <a:pPr marL="342900" indent="-342900">
              <a:buFont typeface="Arial" panose="020B0604020202020204" pitchFamily="34" charset="0"/>
              <a:buChar char="•"/>
            </a:pPr>
            <a:r>
              <a:rPr lang="de-DE" sz="2400" dirty="0">
                <a:sym typeface="Wingdings" panose="05000000000000000000" pitchFamily="2" charset="2"/>
              </a:rPr>
              <a:t>Austausch in Mathekonferenzen über Auffälligkeiten und Begründung dieser </a:t>
            </a:r>
            <a:r>
              <a:rPr lang="de-DE" sz="2400" dirty="0">
                <a:solidFill>
                  <a:srgbClr val="92D050"/>
                </a:solidFill>
                <a:sym typeface="Wingdings" panose="05000000000000000000" pitchFamily="2" charset="2"/>
              </a:rPr>
              <a:t>(Kommunizieren, Argumentieren)</a:t>
            </a:r>
          </a:p>
        </p:txBody>
      </p:sp>
      <p:sp>
        <p:nvSpPr>
          <p:cNvPr id="7" name="Titel 2">
            <a:extLst>
              <a:ext uri="{FF2B5EF4-FFF2-40B4-BE49-F238E27FC236}">
                <a16:creationId xmlns:a16="http://schemas.microsoft.com/office/drawing/2014/main" id="{7B4BE149-222E-FA49-94F3-416B40C952A9}"/>
              </a:ext>
            </a:extLst>
          </p:cNvPr>
          <p:cNvSpPr>
            <a:spLocks noGrp="1"/>
          </p:cNvSpPr>
          <p:nvPr>
            <p:ph type="ctrTitle"/>
          </p:nvPr>
        </p:nvSpPr>
        <p:spPr>
          <a:xfrm>
            <a:off x="792088" y="152400"/>
            <a:ext cx="8388424" cy="609600"/>
          </a:xfrm>
        </p:spPr>
        <p:txBody>
          <a:bodyPr/>
          <a:lstStyle/>
          <a:p>
            <a:r>
              <a:rPr lang="de-DE" altLang="de-DE" dirty="0">
                <a:solidFill>
                  <a:srgbClr val="5EB511"/>
                </a:solidFill>
                <a:ea typeface="ＭＳ Ｐゴシック" charset="-128"/>
              </a:rPr>
              <a:t>“Gute Aufgaben“ im Bereich Wahrscheinlichkeiten</a:t>
            </a:r>
          </a:p>
        </p:txBody>
      </p:sp>
      <p:sp>
        <p:nvSpPr>
          <p:cNvPr id="9" name="Fußzeilenplatzhalter 4">
            <a:extLst>
              <a:ext uri="{FF2B5EF4-FFF2-40B4-BE49-F238E27FC236}">
                <a16:creationId xmlns:a16="http://schemas.microsoft.com/office/drawing/2014/main" id="{877EABDC-04D3-4A44-9689-008906177426}"/>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55</a:t>
            </a:fld>
            <a:endParaRPr lang="de-DE" dirty="0"/>
          </a:p>
        </p:txBody>
      </p:sp>
    </p:spTree>
    <p:extLst>
      <p:ext uri="{BB962C8B-B14F-4D97-AF65-F5344CB8AC3E}">
        <p14:creationId xmlns:p14="http://schemas.microsoft.com/office/powerpoint/2010/main" val="408475220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a:xfrm>
            <a:off x="914400" y="1066800"/>
            <a:ext cx="7772400" cy="5242520"/>
          </a:xfrm>
        </p:spPr>
        <p:txBody>
          <a:bodyPr/>
          <a:lstStyle/>
          <a:p>
            <a:r>
              <a:rPr lang="de-DE" sz="2400" b="1" dirty="0">
                <a:sym typeface="Wingdings" panose="05000000000000000000" pitchFamily="2" charset="2"/>
              </a:rPr>
              <a:t>Struktur- und Anwendungsorientierung:</a:t>
            </a:r>
          </a:p>
          <a:p>
            <a:endParaRPr lang="de-DE" sz="2400" dirty="0">
              <a:sym typeface="Wingdings" panose="05000000000000000000" pitchFamily="2" charset="2"/>
            </a:endParaRPr>
          </a:p>
          <a:p>
            <a:pPr marL="342900" indent="-342900">
              <a:buFont typeface="Arial" panose="020B0604020202020204" pitchFamily="34" charset="0"/>
              <a:buChar char="•"/>
            </a:pPr>
            <a:r>
              <a:rPr lang="de-DE" sz="2400" dirty="0">
                <a:solidFill>
                  <a:srgbClr val="00B0F0"/>
                </a:solidFill>
                <a:sym typeface="Wingdings" panose="05000000000000000000" pitchFamily="2" charset="2"/>
              </a:rPr>
              <a:t>Aufdeckung mathematischer Gesetze und Beziehungen</a:t>
            </a:r>
            <a:r>
              <a:rPr lang="de-DE" sz="2400" dirty="0">
                <a:sym typeface="Wingdings" panose="05000000000000000000" pitchFamily="2" charset="2"/>
              </a:rPr>
              <a:t> (Förderung der Basisfähigkeiten, wie z.B. Ordnen, Verallgemeinern)</a:t>
            </a:r>
          </a:p>
          <a:p>
            <a:pPr marL="342900" indent="-342900">
              <a:buFont typeface="Arial" panose="020B0604020202020204" pitchFamily="34" charset="0"/>
              <a:buChar char="•"/>
            </a:pPr>
            <a:r>
              <a:rPr lang="de-DE" sz="2400" dirty="0">
                <a:solidFill>
                  <a:srgbClr val="92D050"/>
                </a:solidFill>
                <a:sym typeface="Wingdings" panose="05000000000000000000" pitchFamily="2" charset="2"/>
              </a:rPr>
              <a:t>Bezüge zur Alltagswelt</a:t>
            </a:r>
          </a:p>
          <a:p>
            <a:endParaRPr lang="de-DE" sz="2400" dirty="0">
              <a:solidFill>
                <a:srgbClr val="92D050"/>
              </a:solidFill>
              <a:sym typeface="Wingdings" panose="05000000000000000000" pitchFamily="2" charset="2"/>
            </a:endParaRPr>
          </a:p>
          <a:p>
            <a:r>
              <a:rPr lang="de-DE" sz="2400" dirty="0">
                <a:sym typeface="Wingdings" panose="05000000000000000000" pitchFamily="2" charset="2"/>
              </a:rPr>
              <a:t>Beispiel:</a:t>
            </a:r>
            <a:r>
              <a:rPr lang="de-DE" sz="2400" b="1" dirty="0">
                <a:sym typeface="Wingdings" panose="05000000000000000000" pitchFamily="2" charset="2"/>
              </a:rPr>
              <a:t> </a:t>
            </a:r>
            <a:r>
              <a:rPr lang="de-DE" sz="2400" dirty="0">
                <a:solidFill>
                  <a:srgbClr val="92D050"/>
                </a:solidFill>
                <a:sym typeface="Wingdings" panose="05000000000000000000" pitchFamily="2" charset="2"/>
              </a:rPr>
              <a:t>Thematisieren, dass es egal ist, ob man beim ‚Mensch ärgere dich nicht“ bei einer 6 oder einer anderen Zahl anfangen darf</a:t>
            </a:r>
            <a:r>
              <a:rPr lang="de-DE" sz="2400" dirty="0">
                <a:sym typeface="Wingdings" panose="05000000000000000000" pitchFamily="2" charset="2"/>
              </a:rPr>
              <a:t>, </a:t>
            </a:r>
            <a:r>
              <a:rPr lang="de-DE" sz="2400" dirty="0">
                <a:solidFill>
                  <a:srgbClr val="00B0F0"/>
                </a:solidFill>
                <a:sym typeface="Wingdings" panose="05000000000000000000" pitchFamily="2" charset="2"/>
              </a:rPr>
              <a:t>da die Wahrscheinlichkeit beim Würfeln mit einem Würfel für jede Augenzahl</a:t>
            </a:r>
            <a:r>
              <a:rPr lang="de-DE" sz="2400" dirty="0">
                <a:sym typeface="Wingdings" panose="05000000000000000000" pitchFamily="2" charset="2"/>
              </a:rPr>
              <a:t> – </a:t>
            </a:r>
            <a:r>
              <a:rPr lang="de-DE" sz="2400" dirty="0">
                <a:solidFill>
                  <a:srgbClr val="92D050"/>
                </a:solidFill>
                <a:sym typeface="Wingdings" panose="05000000000000000000" pitchFamily="2" charset="2"/>
              </a:rPr>
              <a:t>trotz häufig anderer Empfindung </a:t>
            </a:r>
            <a:r>
              <a:rPr lang="de-DE" sz="2400" dirty="0">
                <a:sym typeface="Wingdings" panose="05000000000000000000" pitchFamily="2" charset="2"/>
              </a:rPr>
              <a:t>– </a:t>
            </a:r>
            <a:r>
              <a:rPr lang="de-DE" sz="2400" dirty="0">
                <a:solidFill>
                  <a:srgbClr val="00B0F0"/>
                </a:solidFill>
                <a:sym typeface="Wingdings" panose="05000000000000000000" pitchFamily="2" charset="2"/>
              </a:rPr>
              <a:t>gleich ist</a:t>
            </a:r>
          </a:p>
        </p:txBody>
      </p:sp>
      <p:sp>
        <p:nvSpPr>
          <p:cNvPr id="7" name="Titel 2">
            <a:extLst>
              <a:ext uri="{FF2B5EF4-FFF2-40B4-BE49-F238E27FC236}">
                <a16:creationId xmlns:a16="http://schemas.microsoft.com/office/drawing/2014/main" id="{2BC3DEDC-5E91-924D-833F-4E393081FDBD}"/>
              </a:ext>
            </a:extLst>
          </p:cNvPr>
          <p:cNvSpPr>
            <a:spLocks noGrp="1"/>
          </p:cNvSpPr>
          <p:nvPr>
            <p:ph type="ctrTitle"/>
          </p:nvPr>
        </p:nvSpPr>
        <p:spPr>
          <a:xfrm>
            <a:off x="792088" y="152400"/>
            <a:ext cx="8388424" cy="609600"/>
          </a:xfrm>
        </p:spPr>
        <p:txBody>
          <a:bodyPr/>
          <a:lstStyle/>
          <a:p>
            <a:r>
              <a:rPr lang="de-DE" altLang="de-DE" dirty="0">
                <a:solidFill>
                  <a:srgbClr val="5EB511"/>
                </a:solidFill>
                <a:ea typeface="ＭＳ Ｐゴシック" charset="-128"/>
              </a:rPr>
              <a:t>“Gute Aufgaben“ im Bereich Wahrscheinlichkeiten</a:t>
            </a:r>
          </a:p>
        </p:txBody>
      </p:sp>
      <p:sp>
        <p:nvSpPr>
          <p:cNvPr id="9" name="Fußzeilenplatzhalter 4">
            <a:extLst>
              <a:ext uri="{FF2B5EF4-FFF2-40B4-BE49-F238E27FC236}">
                <a16:creationId xmlns:a16="http://schemas.microsoft.com/office/drawing/2014/main" id="{E99D5DD9-0E5F-B145-A8A0-A64902158FF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56</a:t>
            </a:fld>
            <a:endParaRPr lang="de-DE" dirty="0"/>
          </a:p>
        </p:txBody>
      </p:sp>
    </p:spTree>
    <p:extLst>
      <p:ext uri="{BB962C8B-B14F-4D97-AF65-F5344CB8AC3E}">
        <p14:creationId xmlns:p14="http://schemas.microsoft.com/office/powerpoint/2010/main" val="149291674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a:xfrm>
            <a:off x="914400" y="1066800"/>
            <a:ext cx="7772400" cy="5242520"/>
          </a:xfrm>
        </p:spPr>
        <p:txBody>
          <a:bodyPr/>
          <a:lstStyle/>
          <a:p>
            <a:r>
              <a:rPr lang="de-DE" sz="2400" b="1" dirty="0">
                <a:sym typeface="Wingdings" panose="05000000000000000000" pitchFamily="2" charset="2"/>
              </a:rPr>
              <a:t>Weitere Kriterien:</a:t>
            </a:r>
          </a:p>
          <a:p>
            <a:pPr marL="285750" indent="-285750">
              <a:buFont typeface="Arial" panose="020B0604020202020204" pitchFamily="34" charset="0"/>
              <a:buChar char="•"/>
            </a:pPr>
            <a:endParaRPr lang="de-DE" sz="2400" dirty="0">
              <a:sym typeface="Wingdings" panose="05000000000000000000" pitchFamily="2" charset="2"/>
            </a:endParaRPr>
          </a:p>
          <a:p>
            <a:pPr marL="285750" indent="-285750">
              <a:buFont typeface="Arial" panose="020B0604020202020204" pitchFamily="34" charset="0"/>
              <a:buChar char="•"/>
            </a:pPr>
            <a:r>
              <a:rPr lang="de-DE" sz="2400" dirty="0">
                <a:sym typeface="Wingdings" panose="05000000000000000000" pitchFamily="2" charset="2"/>
              </a:rPr>
              <a:t>Authentische Zugänge schaffen</a:t>
            </a:r>
          </a:p>
          <a:p>
            <a:endParaRPr lang="de-DE" sz="2400" dirty="0">
              <a:sym typeface="Wingdings" panose="05000000000000000000" pitchFamily="2" charset="2"/>
            </a:endParaRPr>
          </a:p>
          <a:p>
            <a:pPr marL="285750" indent="-285750">
              <a:buFont typeface="Arial" panose="020B0604020202020204" pitchFamily="34" charset="0"/>
              <a:buChar char="•"/>
            </a:pPr>
            <a:r>
              <a:rPr lang="de-DE" sz="2400" dirty="0">
                <a:sym typeface="Wingdings" panose="05000000000000000000" pitchFamily="2" charset="2"/>
              </a:rPr>
              <a:t>Kinder aktiv beteiligen (ausprobieren!)</a:t>
            </a:r>
          </a:p>
          <a:p>
            <a:endParaRPr lang="de-DE" sz="2400" dirty="0">
              <a:sym typeface="Wingdings" panose="05000000000000000000" pitchFamily="2" charset="2"/>
            </a:endParaRPr>
          </a:p>
          <a:p>
            <a:pPr marL="285750" indent="-285750">
              <a:buFont typeface="Arial" panose="020B0604020202020204" pitchFamily="34" charset="0"/>
              <a:buChar char="•"/>
            </a:pPr>
            <a:r>
              <a:rPr lang="de-DE" sz="2400" dirty="0">
                <a:sym typeface="Wingdings" panose="05000000000000000000" pitchFamily="2" charset="2"/>
              </a:rPr>
              <a:t>Offene Aufgaben, die auf unterschiedlichen Niveaus bearbeitet werden können (natürliche Differenzierung)</a:t>
            </a:r>
          </a:p>
          <a:p>
            <a:endParaRPr lang="de-DE" sz="2400" dirty="0"/>
          </a:p>
        </p:txBody>
      </p:sp>
      <p:sp>
        <p:nvSpPr>
          <p:cNvPr id="7" name="Titel 2">
            <a:extLst>
              <a:ext uri="{FF2B5EF4-FFF2-40B4-BE49-F238E27FC236}">
                <a16:creationId xmlns:a16="http://schemas.microsoft.com/office/drawing/2014/main" id="{6D06BCA0-667A-194A-839E-6C0CC73CD92C}"/>
              </a:ext>
            </a:extLst>
          </p:cNvPr>
          <p:cNvSpPr>
            <a:spLocks noGrp="1"/>
          </p:cNvSpPr>
          <p:nvPr>
            <p:ph type="ctrTitle"/>
          </p:nvPr>
        </p:nvSpPr>
        <p:spPr>
          <a:xfrm>
            <a:off x="792088" y="152400"/>
            <a:ext cx="8388424" cy="609600"/>
          </a:xfrm>
        </p:spPr>
        <p:txBody>
          <a:bodyPr/>
          <a:lstStyle/>
          <a:p>
            <a:r>
              <a:rPr lang="de-DE" altLang="de-DE" dirty="0">
                <a:solidFill>
                  <a:srgbClr val="5EB511"/>
                </a:solidFill>
                <a:ea typeface="ＭＳ Ｐゴシック" charset="-128"/>
              </a:rPr>
              <a:t>“Gute Aufgaben“ im Bereich Wahrscheinlichkeiten</a:t>
            </a:r>
          </a:p>
        </p:txBody>
      </p:sp>
      <p:sp>
        <p:nvSpPr>
          <p:cNvPr id="9" name="Fußzeilenplatzhalter 4">
            <a:extLst>
              <a:ext uri="{FF2B5EF4-FFF2-40B4-BE49-F238E27FC236}">
                <a16:creationId xmlns:a16="http://schemas.microsoft.com/office/drawing/2014/main" id="{365F9A3F-FC8A-AC49-BC94-99FE1C2F7ECC}"/>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57</a:t>
            </a:fld>
            <a:endParaRPr lang="de-DE" dirty="0"/>
          </a:p>
        </p:txBody>
      </p:sp>
    </p:spTree>
    <p:extLst>
      <p:ext uri="{BB962C8B-B14F-4D97-AF65-F5344CB8AC3E}">
        <p14:creationId xmlns:p14="http://schemas.microsoft.com/office/powerpoint/2010/main" val="26151108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242520"/>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p>
          <a:p>
            <a:pPr>
              <a:spcAft>
                <a:spcPts val="1200"/>
              </a:spcAft>
              <a:defRPr/>
            </a:pPr>
            <a:endParaRPr lang="de-DE" sz="2400" dirty="0">
              <a:cs typeface="Times New Roman" charset="0"/>
            </a:endParaRPr>
          </a:p>
          <a:p>
            <a:pPr eaLnBrk="1" hangingPunct="1">
              <a:lnSpc>
                <a:spcPct val="90000"/>
              </a:lnSpc>
              <a:defRPr/>
            </a:pPr>
            <a:r>
              <a:rPr lang="de-DE" sz="2400" dirty="0"/>
              <a:t>Analysieren Sie: Inwiefern werden die Kriterien guter Aufgaben im Rahmen der Lernumgebung „Ziffernkarten ziehen“ (</a:t>
            </a:r>
            <a:r>
              <a:rPr lang="de-DE" sz="2400" dirty="0">
                <a:hlinkClick r:id="rId3"/>
              </a:rPr>
              <a:t>https://pikas.dzlm.de/375</a:t>
            </a:r>
            <a:r>
              <a:rPr lang="de-DE" sz="2400" dirty="0"/>
              <a:t>) angesprochen?</a:t>
            </a:r>
          </a:p>
          <a:p>
            <a:pPr marL="342900" indent="-342900" eaLnBrk="1" hangingPunct="1">
              <a:lnSpc>
                <a:spcPct val="90000"/>
              </a:lnSpc>
              <a:buFont typeface="Arial" panose="020B0604020202020204" pitchFamily="34" charset="0"/>
              <a:buChar char="•"/>
              <a:defRPr/>
            </a:pPr>
            <a:r>
              <a:rPr lang="de-DE" sz="2400" dirty="0"/>
              <a:t>Inhalts- und prozessbezogene Kompetenzen</a:t>
            </a:r>
          </a:p>
          <a:p>
            <a:pPr marL="342900" indent="-342900" eaLnBrk="1" hangingPunct="1">
              <a:lnSpc>
                <a:spcPct val="90000"/>
              </a:lnSpc>
              <a:buFont typeface="Arial" panose="020B0604020202020204" pitchFamily="34" charset="0"/>
              <a:buChar char="•"/>
              <a:defRPr/>
            </a:pPr>
            <a:r>
              <a:rPr lang="de-DE" sz="2400" dirty="0"/>
              <a:t>Struktur- und Anwendungsorientierung</a:t>
            </a:r>
          </a:p>
          <a:p>
            <a:pPr marL="342900" indent="-342900" eaLnBrk="1" hangingPunct="1">
              <a:lnSpc>
                <a:spcPct val="90000"/>
              </a:lnSpc>
              <a:buFont typeface="Arial" panose="020B0604020202020204" pitchFamily="34" charset="0"/>
              <a:buChar char="•"/>
              <a:defRPr/>
            </a:pPr>
            <a:r>
              <a:rPr lang="de-DE" sz="2400" dirty="0"/>
              <a:t>Authentischer Zugang</a:t>
            </a:r>
          </a:p>
          <a:p>
            <a:pPr marL="342900" indent="-342900" eaLnBrk="1" hangingPunct="1">
              <a:lnSpc>
                <a:spcPct val="90000"/>
              </a:lnSpc>
              <a:buFont typeface="Arial" panose="020B0604020202020204" pitchFamily="34" charset="0"/>
              <a:buChar char="•"/>
              <a:defRPr/>
            </a:pPr>
            <a:r>
              <a:rPr lang="de-DE" sz="2400" dirty="0"/>
              <a:t>Aktive Beteiligung der Kinder</a:t>
            </a:r>
          </a:p>
          <a:p>
            <a:pPr marL="342900" indent="-342900" eaLnBrk="1" hangingPunct="1">
              <a:lnSpc>
                <a:spcPct val="90000"/>
              </a:lnSpc>
              <a:buFont typeface="Arial" panose="020B0604020202020204" pitchFamily="34" charset="0"/>
              <a:buChar char="•"/>
              <a:defRPr/>
            </a:pPr>
            <a:r>
              <a:rPr lang="de-DE" sz="2400" dirty="0"/>
              <a:t>Differenzierungspotential</a:t>
            </a:r>
          </a:p>
          <a:p>
            <a:pPr marL="342900" indent="-342900" eaLnBrk="1" hangingPunct="1">
              <a:lnSpc>
                <a:spcPct val="90000"/>
              </a:lnSpc>
              <a:buFont typeface="Arial" panose="020B0604020202020204" pitchFamily="34" charset="0"/>
              <a:buChar char="•"/>
              <a:defRPr/>
            </a:pPr>
            <a:r>
              <a:rPr lang="de-DE" sz="2400" dirty="0"/>
              <a:t>...</a:t>
            </a:r>
          </a:p>
          <a:p>
            <a:pPr marL="342900" indent="-342900" eaLnBrk="1" hangingPunct="1">
              <a:lnSpc>
                <a:spcPct val="90000"/>
              </a:lnSpc>
              <a:buFontTx/>
              <a:buChar char="-"/>
              <a:defRPr/>
            </a:pPr>
            <a:endParaRPr lang="de-DE" sz="2400" dirty="0"/>
          </a:p>
          <a:p>
            <a:pPr marL="342900" indent="-342900" eaLnBrk="1" hangingPunct="1">
              <a:lnSpc>
                <a:spcPct val="90000"/>
              </a:lnSpc>
              <a:buFontTx/>
              <a:buChar char="-"/>
              <a:defRPr/>
            </a:pPr>
            <a:endParaRPr lang="de-DE" sz="2400" dirty="0"/>
          </a:p>
          <a:p>
            <a:pPr marL="342900" indent="-342900" eaLnBrk="1" hangingPunct="1">
              <a:lnSpc>
                <a:spcPct val="90000"/>
              </a:lnSpc>
              <a:buFontTx/>
              <a:buChar char="-"/>
              <a:defRPr/>
            </a:pPr>
            <a:endParaRPr lang="de-DE" sz="2400" dirty="0"/>
          </a:p>
          <a:p>
            <a:pPr eaLnBrk="1" hangingPunct="1">
              <a:lnSpc>
                <a:spcPct val="90000"/>
              </a:lnSpc>
              <a:defRPr/>
            </a:pPr>
            <a:endParaRPr lang="de-DE" sz="2400" dirty="0"/>
          </a:p>
          <a:p>
            <a:pPr eaLnBrk="1" hangingPunct="1">
              <a:lnSpc>
                <a:spcPct val="90000"/>
              </a:lnSpc>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2">
            <a:extLst>
              <a:ext uri="{FF2B5EF4-FFF2-40B4-BE49-F238E27FC236}">
                <a16:creationId xmlns:a16="http://schemas.microsoft.com/office/drawing/2014/main" id="{5523985D-21E7-D449-AD6D-15330B2CF6B0}"/>
              </a:ext>
            </a:extLst>
          </p:cNvPr>
          <p:cNvSpPr>
            <a:spLocks noGrp="1"/>
          </p:cNvSpPr>
          <p:nvPr>
            <p:ph type="ctrTitle"/>
          </p:nvPr>
        </p:nvSpPr>
        <p:spPr>
          <a:xfrm>
            <a:off x="792088" y="152400"/>
            <a:ext cx="8388424" cy="609600"/>
          </a:xfrm>
        </p:spPr>
        <p:txBody>
          <a:bodyPr/>
          <a:lstStyle/>
          <a:p>
            <a:r>
              <a:rPr lang="de-DE" altLang="de-DE" dirty="0">
                <a:solidFill>
                  <a:srgbClr val="5EB511"/>
                </a:solidFill>
                <a:ea typeface="ＭＳ Ｐゴシック" charset="-128"/>
              </a:rPr>
              <a:t>“Gute Aufgaben“ im Bereich Wahrscheinlichkeiten</a:t>
            </a:r>
          </a:p>
        </p:txBody>
      </p:sp>
      <p:sp>
        <p:nvSpPr>
          <p:cNvPr id="10" name="Fußzeilenplatzhalter 4">
            <a:extLst>
              <a:ext uri="{FF2B5EF4-FFF2-40B4-BE49-F238E27FC236}">
                <a16:creationId xmlns:a16="http://schemas.microsoft.com/office/drawing/2014/main" id="{5BCF9559-D7AD-1246-9359-9AF6BF191E6F}"/>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58</a:t>
            </a:fld>
            <a:endParaRPr lang="de-DE" dirty="0"/>
          </a:p>
        </p:txBody>
      </p:sp>
    </p:spTree>
    <p:extLst>
      <p:ext uri="{BB962C8B-B14F-4D97-AF65-F5344CB8AC3E}">
        <p14:creationId xmlns:p14="http://schemas.microsoft.com/office/powerpoint/2010/main" val="6772053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a:bodyPr>
          <a:lstStyle/>
          <a:p>
            <a:pPr marL="0" indent="0">
              <a:buNone/>
            </a:pPr>
            <a:r>
              <a:rPr lang="de-DE" b="1" dirty="0"/>
              <a:t>Analyse: Inwiefern werden die Kriterien guter Aufgaben im Rahmen dieser Lernumgebung angesprochen?</a:t>
            </a:r>
          </a:p>
          <a:p>
            <a:pPr marL="0" indent="0">
              <a:buNone/>
            </a:pPr>
            <a:endParaRPr lang="de-DE" b="1" dirty="0"/>
          </a:p>
          <a:p>
            <a:pPr marL="0" indent="0">
              <a:buNone/>
            </a:pPr>
            <a:r>
              <a:rPr lang="de-DE" dirty="0"/>
              <a:t>Es werden neben inhaltsbezogenen auch prozessbezogene Kompetenzen angesprochen:</a:t>
            </a:r>
          </a:p>
          <a:p>
            <a:pPr marL="0" indent="0">
              <a:buNone/>
            </a:pPr>
            <a:endParaRPr lang="de-DE" dirty="0"/>
          </a:p>
          <a:p>
            <a:pPr marL="0" indent="0">
              <a:buNone/>
            </a:pPr>
            <a:r>
              <a:rPr lang="de-DE" i="1" dirty="0">
                <a:solidFill>
                  <a:srgbClr val="5EB511"/>
                </a:solidFill>
              </a:rPr>
              <a:t>Problemlösen: </a:t>
            </a:r>
            <a:r>
              <a:rPr lang="de-DE" dirty="0"/>
              <a:t>Sofern Kombinatorik und Wahrscheinlichkeit noch nicht behandelt wurden, haben die Kinder für solche Aufgabentypen noch keine Strategien entwickelt </a:t>
            </a:r>
            <a:r>
              <a:rPr lang="de-DE" dirty="0">
                <a:sym typeface="Wingdings" panose="05000000000000000000" pitchFamily="2" charset="2"/>
              </a:rPr>
              <a:t> um das Problem zu lösen,</a:t>
            </a:r>
            <a:r>
              <a:rPr lang="de-DE" dirty="0"/>
              <a:t> erschließen sie Zusammenhänge, stellen Vermutungen an, probieren systematisch, reflektieren und prüfen; wenn sie selbst faire Regeln finden, übertragen, variieren und erfinden sie</a:t>
            </a:r>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D72913F1-8C09-434F-9476-E71F28CD4163}"/>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5" name="Titel 2">
            <a:extLst>
              <a:ext uri="{FF2B5EF4-FFF2-40B4-BE49-F238E27FC236}">
                <a16:creationId xmlns:a16="http://schemas.microsoft.com/office/drawing/2014/main" id="{C8CE805E-A68A-C14C-B47E-15630E8FC1DB}"/>
              </a:ext>
            </a:extLst>
          </p:cNvPr>
          <p:cNvSpPr txBox="1">
            <a:spLocks/>
          </p:cNvSpPr>
          <p:nvPr/>
        </p:nvSpPr>
        <p:spPr bwMode="auto">
          <a:xfrm>
            <a:off x="792088" y="152400"/>
            <a:ext cx="83884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“Gute Aufgaben“ im Bereich Wahrscheinlichkeiten</a:t>
            </a:r>
            <a:endParaRPr lang="de-DE" altLang="de-DE" kern="0" dirty="0">
              <a:solidFill>
                <a:srgbClr val="5EB511"/>
              </a:solidFill>
              <a:ea typeface="ＭＳ Ｐゴシック" charset="-128"/>
            </a:endParaRPr>
          </a:p>
        </p:txBody>
      </p:sp>
      <p:sp>
        <p:nvSpPr>
          <p:cNvPr id="7" name="Fußzeilenplatzhalter 4">
            <a:extLst>
              <a:ext uri="{FF2B5EF4-FFF2-40B4-BE49-F238E27FC236}">
                <a16:creationId xmlns:a16="http://schemas.microsoft.com/office/drawing/2014/main" id="{FC68087F-13E4-824B-AFE5-068735A0467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59</a:t>
            </a:fld>
            <a:endParaRPr lang="de-DE" dirty="0"/>
          </a:p>
        </p:txBody>
      </p:sp>
    </p:spTree>
    <p:extLst>
      <p:ext uri="{BB962C8B-B14F-4D97-AF65-F5344CB8AC3E}">
        <p14:creationId xmlns:p14="http://schemas.microsoft.com/office/powerpoint/2010/main" val="19362197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400" b="1" dirty="0"/>
              <a:t>                 </a:t>
            </a:r>
            <a:endParaRPr lang="de-DE" sz="2400" dirty="0">
              <a:cs typeface="Times New Roman" charset="0"/>
            </a:endParaRPr>
          </a:p>
          <a:p>
            <a:pPr>
              <a:defRPr/>
            </a:pPr>
            <a:r>
              <a:rPr lang="de-DE" sz="2400" dirty="0"/>
              <a:t>Für wie wichtig halten Sie den Bereich </a:t>
            </a:r>
            <a:br>
              <a:rPr lang="de-DE" sz="2400" dirty="0"/>
            </a:br>
            <a:r>
              <a:rPr lang="de-DE" sz="2400" dirty="0"/>
              <a:t>„Wahrscheinlichkeiten“ in der Grundschule?</a:t>
            </a:r>
          </a:p>
          <a:p>
            <a:pPr>
              <a:defRPr/>
            </a:pPr>
            <a:r>
              <a:rPr lang="de-DE" sz="2400" dirty="0"/>
              <a:t>Führen Sie Gründe </a:t>
            </a:r>
            <a:r>
              <a:rPr lang="de-DE" sz="2400" i="1" dirty="0"/>
              <a:t>für</a:t>
            </a:r>
            <a:r>
              <a:rPr lang="de-DE" sz="2400" dirty="0"/>
              <a:t> die Behandlung in der Grundschule an und schreiben Sie diese einzeln auf Karteikarten. </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9878D3FB-6D86-2C4E-9001-DF542A3CBB24}"/>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9" name="Fußzeilenplatzhalter 4">
            <a:extLst>
              <a:ext uri="{FF2B5EF4-FFF2-40B4-BE49-F238E27FC236}">
                <a16:creationId xmlns:a16="http://schemas.microsoft.com/office/drawing/2014/main" id="{85C91144-F066-D64C-9FE9-789443FF67B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a:t>
            </a:fld>
            <a:endParaRPr lang="de-DE" dirty="0"/>
          </a:p>
        </p:txBody>
      </p:sp>
    </p:spTree>
    <p:extLst>
      <p:ext uri="{BB962C8B-B14F-4D97-AF65-F5344CB8AC3E}">
        <p14:creationId xmlns:p14="http://schemas.microsoft.com/office/powerpoint/2010/main" val="134895070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a:bodyPr>
          <a:lstStyle/>
          <a:p>
            <a:pPr marL="0" indent="0">
              <a:buNone/>
            </a:pPr>
            <a:r>
              <a:rPr lang="de-DE" b="1" dirty="0"/>
              <a:t>Analyse: Inwiefern werden die Kriterien guter Aufgaben im Rahmen dieser Lernumgebung angesprochen?</a:t>
            </a:r>
          </a:p>
          <a:p>
            <a:pPr marL="0" indent="0">
              <a:buNone/>
            </a:pPr>
            <a:endParaRPr lang="de-DE" dirty="0"/>
          </a:p>
          <a:p>
            <a:pPr marL="0" indent="0">
              <a:buNone/>
            </a:pPr>
            <a:r>
              <a:rPr lang="de-DE" i="1" dirty="0">
                <a:solidFill>
                  <a:srgbClr val="5EB511"/>
                </a:solidFill>
              </a:rPr>
              <a:t>Modellieren: </a:t>
            </a:r>
            <a:r>
              <a:rPr lang="de-DE" dirty="0"/>
              <a:t>Konstrukt der Wahrscheinlichkeit an sich ist ein Modell; beim Zuschreiben einer Wahrscheinlichkeit wird ausgedrückt, mit welchem Grad an Wahrscheinlichkeit ein Ereignis eintreten wird </a:t>
            </a:r>
            <a:r>
              <a:rPr lang="de-DE" dirty="0">
                <a:sym typeface="Wingdings" panose="05000000000000000000" pitchFamily="2" charset="2"/>
              </a:rPr>
              <a:t> mathematische Modellierung einer realen Situation; </a:t>
            </a:r>
            <a:r>
              <a:rPr lang="de-DE" dirty="0"/>
              <a:t>reale Situation wird mathematisch modelliert, bearbeitet und schließlich wieder auf die Sachsituation bezogen</a:t>
            </a:r>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7E900C84-4D5C-D44F-84A4-1E8870A92469}"/>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5" name="Titel 2">
            <a:extLst>
              <a:ext uri="{FF2B5EF4-FFF2-40B4-BE49-F238E27FC236}">
                <a16:creationId xmlns:a16="http://schemas.microsoft.com/office/drawing/2014/main" id="{C20ECA34-CC8E-4849-908B-15726DDD5087}"/>
              </a:ext>
            </a:extLst>
          </p:cNvPr>
          <p:cNvSpPr txBox="1">
            <a:spLocks/>
          </p:cNvSpPr>
          <p:nvPr/>
        </p:nvSpPr>
        <p:spPr bwMode="auto">
          <a:xfrm>
            <a:off x="792088" y="152400"/>
            <a:ext cx="83884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“Gute Aufgaben“ im Bereich Wahrscheinlichkeiten</a:t>
            </a:r>
            <a:endParaRPr lang="de-DE" altLang="de-DE" kern="0" dirty="0">
              <a:solidFill>
                <a:srgbClr val="5EB511"/>
              </a:solidFill>
              <a:ea typeface="ＭＳ Ｐゴシック" charset="-128"/>
            </a:endParaRPr>
          </a:p>
        </p:txBody>
      </p:sp>
      <p:sp>
        <p:nvSpPr>
          <p:cNvPr id="7" name="Fußzeilenplatzhalter 4">
            <a:extLst>
              <a:ext uri="{FF2B5EF4-FFF2-40B4-BE49-F238E27FC236}">
                <a16:creationId xmlns:a16="http://schemas.microsoft.com/office/drawing/2014/main" id="{5847C897-5A17-4A47-8C1D-EC27D2D1755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60</a:t>
            </a:fld>
            <a:endParaRPr lang="de-DE" dirty="0"/>
          </a:p>
        </p:txBody>
      </p:sp>
    </p:spTree>
    <p:extLst>
      <p:ext uri="{BB962C8B-B14F-4D97-AF65-F5344CB8AC3E}">
        <p14:creationId xmlns:p14="http://schemas.microsoft.com/office/powerpoint/2010/main" val="2467413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a:bodyPr>
          <a:lstStyle/>
          <a:p>
            <a:pPr marL="0" indent="0">
              <a:buNone/>
            </a:pPr>
            <a:r>
              <a:rPr lang="de-DE" b="1" dirty="0"/>
              <a:t>Analyse: Inwiefern werden die Kriterien guter Aufgaben im Rahmen dieser Lernumgebung angesprochen?</a:t>
            </a:r>
          </a:p>
          <a:p>
            <a:pPr marL="0" indent="0">
              <a:buNone/>
            </a:pPr>
            <a:endParaRPr lang="de-DE" dirty="0"/>
          </a:p>
          <a:p>
            <a:pPr marL="0" indent="0">
              <a:buNone/>
            </a:pPr>
            <a:r>
              <a:rPr lang="de-DE" i="1" dirty="0">
                <a:solidFill>
                  <a:srgbClr val="5EB511"/>
                </a:solidFill>
              </a:rPr>
              <a:t>Darstellen/Kommunizieren:</a:t>
            </a:r>
            <a:r>
              <a:rPr lang="de-DE" i="1" dirty="0">
                <a:solidFill>
                  <a:srgbClr val="92D050"/>
                </a:solidFill>
              </a:rPr>
              <a:t> </a:t>
            </a:r>
            <a:r>
              <a:rPr lang="de-DE" dirty="0"/>
              <a:t>Kinder sollen ihre Entdeckungen und Überlegungen dokumentieren (verschiedene Darstellungsmittel vorstellbar, wie z.B. Tabellen, systematische Auflistungen, Skizzen)</a:t>
            </a:r>
          </a:p>
          <a:p>
            <a:pPr marL="0" indent="0">
              <a:buNone/>
            </a:pPr>
            <a:r>
              <a:rPr lang="de-DE" i="1" dirty="0">
                <a:solidFill>
                  <a:srgbClr val="5EB511"/>
                </a:solidFill>
              </a:rPr>
              <a:t>Argumentieren: </a:t>
            </a:r>
            <a:r>
              <a:rPr lang="de-DE" dirty="0"/>
              <a:t>Kinder sollen begründen, wieso das Spiel nicht fair ist, bzw. warum es ihre neuen Regeln sind </a:t>
            </a:r>
            <a:r>
              <a:rPr lang="de-DE" dirty="0">
                <a:sym typeface="Wingdings" panose="05000000000000000000" pitchFamily="2" charset="2"/>
              </a:rPr>
              <a:t> müssen Beziehungen zwischen möglichen Ergebnissen und den Gewinnchancen erklären, bzw. Vermutungen dazu anstellen</a:t>
            </a:r>
            <a:endParaRPr lang="de-DE" dirty="0"/>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1F44F578-879D-3847-BC08-D04F001A5653}"/>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5" name="Titel 2">
            <a:extLst>
              <a:ext uri="{FF2B5EF4-FFF2-40B4-BE49-F238E27FC236}">
                <a16:creationId xmlns:a16="http://schemas.microsoft.com/office/drawing/2014/main" id="{B1E5F3CF-8B25-C74E-AA86-B860E7FB3626}"/>
              </a:ext>
            </a:extLst>
          </p:cNvPr>
          <p:cNvSpPr txBox="1">
            <a:spLocks/>
          </p:cNvSpPr>
          <p:nvPr/>
        </p:nvSpPr>
        <p:spPr bwMode="auto">
          <a:xfrm>
            <a:off x="792088" y="152400"/>
            <a:ext cx="83884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“Gute Aufgaben“ im Bereich Wahrscheinlichkeiten</a:t>
            </a:r>
            <a:endParaRPr lang="de-DE" altLang="de-DE" kern="0" dirty="0">
              <a:solidFill>
                <a:srgbClr val="5EB511"/>
              </a:solidFill>
              <a:ea typeface="ＭＳ Ｐゴシック" charset="-128"/>
            </a:endParaRPr>
          </a:p>
        </p:txBody>
      </p:sp>
      <p:sp>
        <p:nvSpPr>
          <p:cNvPr id="7" name="Fußzeilenplatzhalter 4">
            <a:extLst>
              <a:ext uri="{FF2B5EF4-FFF2-40B4-BE49-F238E27FC236}">
                <a16:creationId xmlns:a16="http://schemas.microsoft.com/office/drawing/2014/main" id="{E480ECC7-6C9E-F04E-B009-356DB561B2B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61</a:t>
            </a:fld>
            <a:endParaRPr lang="de-DE" dirty="0"/>
          </a:p>
        </p:txBody>
      </p:sp>
    </p:spTree>
    <p:extLst>
      <p:ext uri="{BB962C8B-B14F-4D97-AF65-F5344CB8AC3E}">
        <p14:creationId xmlns:p14="http://schemas.microsoft.com/office/powerpoint/2010/main" val="168834136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lnSpcReduction="10000"/>
          </a:bodyPr>
          <a:lstStyle/>
          <a:p>
            <a:pPr marL="0" indent="0">
              <a:buNone/>
            </a:pPr>
            <a:r>
              <a:rPr lang="de-DE" b="1" dirty="0"/>
              <a:t>Analyse: Inwiefern werden die Kriterien guter Aufgaben im Rahmen dieser Lernumgebung angesprochen?</a:t>
            </a:r>
          </a:p>
          <a:p>
            <a:pPr marL="0" indent="0">
              <a:buNone/>
            </a:pPr>
            <a:endParaRPr lang="de-DE" b="1" dirty="0"/>
          </a:p>
          <a:p>
            <a:pPr marL="0" indent="0">
              <a:buNone/>
            </a:pPr>
            <a:r>
              <a:rPr lang="de-DE" dirty="0">
                <a:solidFill>
                  <a:srgbClr val="5EB511"/>
                </a:solidFill>
              </a:rPr>
              <a:t>Struktur- und Anwendungsorientierung:</a:t>
            </a:r>
          </a:p>
          <a:p>
            <a:endParaRPr lang="de-DE" dirty="0"/>
          </a:p>
          <a:p>
            <a:r>
              <a:rPr lang="de-DE" dirty="0"/>
              <a:t>Kinder lernen sich kritisch gegenüber Glücksspielen zu verhalten und ihre Chancen realistisch einzuschätzen </a:t>
            </a:r>
            <a:br>
              <a:rPr lang="de-DE" dirty="0"/>
            </a:br>
            <a:r>
              <a:rPr lang="de-DE" dirty="0">
                <a:sym typeface="Wingdings" panose="05000000000000000000" pitchFamily="2" charset="2"/>
              </a:rPr>
              <a:t> leistet einen Beitrag zur Erziehung der Kinder zu mündigen Menschen</a:t>
            </a:r>
          </a:p>
          <a:p>
            <a:r>
              <a:rPr lang="de-DE" dirty="0">
                <a:sym typeface="Wingdings" panose="05000000000000000000" pitchFamily="2" charset="2"/>
              </a:rPr>
              <a:t>E</a:t>
            </a:r>
            <a:r>
              <a:rPr lang="de-DE" dirty="0"/>
              <a:t>ntspricht den Forderungen des Lehrplans für den Mathematikunterricht nach </a:t>
            </a:r>
            <a:r>
              <a:rPr lang="de-DE" b="1" dirty="0"/>
              <a:t>Anwendungs- und Strukturorientierung </a:t>
            </a:r>
            <a:r>
              <a:rPr lang="de-DE" dirty="0">
                <a:sym typeface="Wingdings" panose="05000000000000000000" pitchFamily="2" charset="2"/>
              </a:rPr>
              <a:t></a:t>
            </a:r>
            <a:r>
              <a:rPr lang="de-DE" b="1" dirty="0">
                <a:sym typeface="Wingdings" panose="05000000000000000000" pitchFamily="2" charset="2"/>
              </a:rPr>
              <a:t> </a:t>
            </a:r>
            <a:r>
              <a:rPr lang="de-DE" dirty="0">
                <a:sym typeface="Wingdings" panose="05000000000000000000" pitchFamily="2" charset="2"/>
              </a:rPr>
              <a:t>Aufgreifen mathematischer Vorerfahrungen in lebensweltlichen Situationen sowie Einsichten über die Realität mithilfe mathematischer Methoden</a:t>
            </a:r>
            <a:endParaRPr lang="de-DE" b="1" dirty="0"/>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DED452E6-3C84-1A4A-8C19-912C277224A6}"/>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5" name="Titel 2">
            <a:extLst>
              <a:ext uri="{FF2B5EF4-FFF2-40B4-BE49-F238E27FC236}">
                <a16:creationId xmlns:a16="http://schemas.microsoft.com/office/drawing/2014/main" id="{1B12C818-A252-0143-9280-CF1B539596BE}"/>
              </a:ext>
            </a:extLst>
          </p:cNvPr>
          <p:cNvSpPr txBox="1">
            <a:spLocks/>
          </p:cNvSpPr>
          <p:nvPr/>
        </p:nvSpPr>
        <p:spPr bwMode="auto">
          <a:xfrm>
            <a:off x="792088" y="152400"/>
            <a:ext cx="83884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dirty="0">
                <a:solidFill>
                  <a:srgbClr val="5EB511"/>
                </a:solidFill>
                <a:ea typeface="ＭＳ Ｐゴシック" charset="-128"/>
              </a:rPr>
              <a:t>“Gute Aufgaben“ im Bereich Wahrscheinlichkeiten</a:t>
            </a:r>
          </a:p>
        </p:txBody>
      </p:sp>
      <p:sp>
        <p:nvSpPr>
          <p:cNvPr id="7" name="Fußzeilenplatzhalter 4">
            <a:extLst>
              <a:ext uri="{FF2B5EF4-FFF2-40B4-BE49-F238E27FC236}">
                <a16:creationId xmlns:a16="http://schemas.microsoft.com/office/drawing/2014/main" id="{EC2D1E69-4C11-F146-8EC1-6470A451BCC3}"/>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62</a:t>
            </a:fld>
            <a:endParaRPr lang="de-DE" dirty="0"/>
          </a:p>
        </p:txBody>
      </p:sp>
    </p:spTree>
    <p:extLst>
      <p:ext uri="{BB962C8B-B14F-4D97-AF65-F5344CB8AC3E}">
        <p14:creationId xmlns:p14="http://schemas.microsoft.com/office/powerpoint/2010/main" val="79831739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C39E14C-70AA-4711-9B30-7C782034B956}"/>
              </a:ext>
            </a:extLst>
          </p:cNvPr>
          <p:cNvSpPr>
            <a:spLocks noGrp="1"/>
          </p:cNvSpPr>
          <p:nvPr>
            <p:ph idx="1"/>
          </p:nvPr>
        </p:nvSpPr>
        <p:spPr>
          <a:xfrm>
            <a:off x="914400" y="980728"/>
            <a:ext cx="7772400" cy="5328592"/>
          </a:xfrm>
        </p:spPr>
        <p:txBody>
          <a:bodyPr>
            <a:normAutofit/>
          </a:bodyPr>
          <a:lstStyle/>
          <a:p>
            <a:pPr marL="0" indent="0">
              <a:buNone/>
            </a:pPr>
            <a:r>
              <a:rPr lang="de-DE" b="1" dirty="0"/>
              <a:t>Analyse: Inwiefern werden die Kriterien guter Aufgaben im Rahmen dieser Lernumgebung angesprochen?</a:t>
            </a:r>
          </a:p>
          <a:p>
            <a:pPr marL="0" indent="0">
              <a:buNone/>
            </a:pPr>
            <a:endParaRPr lang="de-DE" b="1" dirty="0"/>
          </a:p>
          <a:p>
            <a:pPr marL="0" indent="0">
              <a:buNone/>
            </a:pPr>
            <a:r>
              <a:rPr lang="de-DE" dirty="0">
                <a:solidFill>
                  <a:srgbClr val="5EB511"/>
                </a:solidFill>
              </a:rPr>
              <a:t>Authentischer Zugang:</a:t>
            </a:r>
            <a:endParaRPr lang="de-DE" dirty="0"/>
          </a:p>
          <a:p>
            <a:r>
              <a:rPr lang="de-DE" dirty="0"/>
              <a:t>Spielumgebung</a:t>
            </a:r>
          </a:p>
          <a:p>
            <a:pPr marL="0" indent="0">
              <a:buNone/>
            </a:pPr>
            <a:endParaRPr lang="de-DE" dirty="0"/>
          </a:p>
          <a:p>
            <a:pPr marL="0" indent="0">
              <a:buNone/>
            </a:pPr>
            <a:r>
              <a:rPr lang="de-DE" dirty="0">
                <a:solidFill>
                  <a:srgbClr val="5EB511"/>
                </a:solidFill>
              </a:rPr>
              <a:t>Aktive Beteiligung der Kinder:</a:t>
            </a:r>
            <a:endParaRPr lang="de-DE" dirty="0"/>
          </a:p>
          <a:p>
            <a:r>
              <a:rPr lang="de-DE" dirty="0"/>
              <a:t>Hohe Handlungsorientierung</a:t>
            </a:r>
          </a:p>
          <a:p>
            <a:pPr marL="0" indent="0">
              <a:buNone/>
            </a:pPr>
            <a:endParaRPr lang="de-DE" dirty="0"/>
          </a:p>
          <a:p>
            <a:pPr marL="0" indent="0">
              <a:buNone/>
            </a:pPr>
            <a:r>
              <a:rPr lang="de-DE" dirty="0">
                <a:solidFill>
                  <a:srgbClr val="5EB511"/>
                </a:solidFill>
              </a:rPr>
              <a:t>Zahlreiche Differenzierungsmöglichkeiten:</a:t>
            </a:r>
            <a:endParaRPr lang="de-DE" dirty="0"/>
          </a:p>
          <a:p>
            <a:r>
              <a:rPr lang="de-DE" dirty="0"/>
              <a:t>u.a. durch Tippkarten</a:t>
            </a:r>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0F3DBF28-FC23-3146-B303-CD8A133A9E72}"/>
              </a:ext>
            </a:extLst>
          </p:cNvPr>
          <p:cNvSpPr/>
          <p:nvPr/>
        </p:nvSpPr>
        <p:spPr>
          <a:xfrm>
            <a:off x="6164815" y="6309320"/>
            <a:ext cx="3087705"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https://</a:t>
            </a:r>
            <a:r>
              <a:rPr lang="de-DE" sz="2000" dirty="0" err="1">
                <a:latin typeface="Arial" panose="020B0604020202020204" pitchFamily="34" charset="0"/>
                <a:ea typeface="Calibri" panose="020F0502020204030204" pitchFamily="34" charset="0"/>
                <a:cs typeface="Arial" panose="020B0604020202020204" pitchFamily="34" charset="0"/>
              </a:rPr>
              <a:t>pikas.dzlm.de</a:t>
            </a:r>
            <a:r>
              <a:rPr lang="de-DE" sz="2000" dirty="0">
                <a:latin typeface="Arial" panose="020B0604020202020204" pitchFamily="34" charset="0"/>
                <a:ea typeface="Calibri" panose="020F0502020204030204" pitchFamily="34" charset="0"/>
                <a:cs typeface="Arial" panose="020B0604020202020204" pitchFamily="34" charset="0"/>
              </a:rPr>
              <a:t>/375</a:t>
            </a:r>
            <a:r>
              <a:rPr lang="de-DE" sz="2000" dirty="0">
                <a:latin typeface="Arial" panose="020B0604020202020204" pitchFamily="34" charset="0"/>
                <a:cs typeface="Arial" panose="020B0604020202020204" pitchFamily="34" charset="0"/>
              </a:rPr>
              <a:t> </a:t>
            </a:r>
          </a:p>
        </p:txBody>
      </p:sp>
      <p:sp>
        <p:nvSpPr>
          <p:cNvPr id="5" name="Titel 2">
            <a:extLst>
              <a:ext uri="{FF2B5EF4-FFF2-40B4-BE49-F238E27FC236}">
                <a16:creationId xmlns:a16="http://schemas.microsoft.com/office/drawing/2014/main" id="{07DFA1D1-CCB1-5A4E-A799-BBE1A155FB81}"/>
              </a:ext>
            </a:extLst>
          </p:cNvPr>
          <p:cNvSpPr txBox="1">
            <a:spLocks/>
          </p:cNvSpPr>
          <p:nvPr/>
        </p:nvSpPr>
        <p:spPr bwMode="auto">
          <a:xfrm>
            <a:off x="792088" y="152400"/>
            <a:ext cx="83884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altLang="de-DE" kern="0">
                <a:solidFill>
                  <a:srgbClr val="5EB511"/>
                </a:solidFill>
                <a:ea typeface="ＭＳ Ｐゴシック" charset="-128"/>
              </a:rPr>
              <a:t>“Gute Aufgaben“ im Bereich Wahrscheinlichkeiten</a:t>
            </a:r>
            <a:endParaRPr lang="de-DE" altLang="de-DE" kern="0" dirty="0">
              <a:solidFill>
                <a:srgbClr val="5EB511"/>
              </a:solidFill>
              <a:ea typeface="ＭＳ Ｐゴシック" charset="-128"/>
            </a:endParaRPr>
          </a:p>
        </p:txBody>
      </p:sp>
      <p:sp>
        <p:nvSpPr>
          <p:cNvPr id="7" name="Fußzeilenplatzhalter 4">
            <a:extLst>
              <a:ext uri="{FF2B5EF4-FFF2-40B4-BE49-F238E27FC236}">
                <a16:creationId xmlns:a16="http://schemas.microsoft.com/office/drawing/2014/main" id="{151A7835-DFBA-7142-AAFC-A72B6292180E}"/>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63</a:t>
            </a:fld>
            <a:endParaRPr lang="de-DE" dirty="0"/>
          </a:p>
        </p:txBody>
      </p:sp>
    </p:spTree>
    <p:extLst>
      <p:ext uri="{BB962C8B-B14F-4D97-AF65-F5344CB8AC3E}">
        <p14:creationId xmlns:p14="http://schemas.microsoft.com/office/powerpoint/2010/main" val="23457071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242520"/>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p>
          <a:p>
            <a:pPr>
              <a:spcAft>
                <a:spcPts val="1200"/>
              </a:spcAft>
              <a:defRPr/>
            </a:pPr>
            <a:endParaRPr lang="de-DE" sz="2400" dirty="0">
              <a:cs typeface="Times New Roman" charset="0"/>
            </a:endParaRPr>
          </a:p>
          <a:p>
            <a:pPr eaLnBrk="1" hangingPunct="1">
              <a:lnSpc>
                <a:spcPct val="90000"/>
              </a:lnSpc>
              <a:defRPr/>
            </a:pPr>
            <a:r>
              <a:rPr lang="de-DE" sz="2400" dirty="0"/>
              <a:t>Analysieren Sie die gesichteten Aufgaben aus Ihren Mathebüchern hinsichtlich der angesprochenen Kriterien für gute Aufgaben im Bereich Wahrscheinlichkeiten. </a:t>
            </a:r>
          </a:p>
          <a:p>
            <a:pPr eaLnBrk="1" hangingPunct="1">
              <a:lnSpc>
                <a:spcPct val="90000"/>
              </a:lnSpc>
              <a:defRPr/>
            </a:pPr>
            <a:endParaRPr lang="de-DE" sz="2400" dirty="0"/>
          </a:p>
          <a:p>
            <a:pPr marL="457200" indent="-457200" eaLnBrk="1" hangingPunct="1">
              <a:lnSpc>
                <a:spcPct val="90000"/>
              </a:lnSpc>
              <a:buFont typeface="+mj-lt"/>
              <a:buAutoNum type="arabicParenR"/>
              <a:defRPr/>
            </a:pPr>
            <a:r>
              <a:rPr lang="de-DE" sz="2400" dirty="0"/>
              <a:t>Wie könnten Sie ggf. die Aufgaben so verändern, dass aus diesen gute Aufgaben werden?</a:t>
            </a:r>
          </a:p>
          <a:p>
            <a:pPr marL="457200" indent="-457200" eaLnBrk="1" hangingPunct="1">
              <a:lnSpc>
                <a:spcPct val="90000"/>
              </a:lnSpc>
              <a:buFont typeface="+mj-lt"/>
              <a:buAutoNum type="arabicParenR"/>
              <a:defRPr/>
            </a:pPr>
            <a:r>
              <a:rPr lang="de-DE" sz="2400" dirty="0"/>
              <a:t>Wie werden mögliche Schwierigkeiten in Bezug auf subjektive Erfahrungen und Empfindungen der Schülerinnen und Schüler antizipiert? </a:t>
            </a:r>
            <a:br>
              <a:rPr lang="de-DE" sz="2400" dirty="0"/>
            </a:br>
            <a:r>
              <a:rPr lang="de-DE" sz="2400" dirty="0"/>
              <a:t>Wo sehen Sie Möglichkeiten, diese aufzugreifen?</a:t>
            </a:r>
            <a:endParaRPr lang="de-DE" sz="2400" dirty="0">
              <a:cs typeface="Times New Roman" charset="0"/>
            </a:endParaRP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2">
            <a:extLst>
              <a:ext uri="{FF2B5EF4-FFF2-40B4-BE49-F238E27FC236}">
                <a16:creationId xmlns:a16="http://schemas.microsoft.com/office/drawing/2014/main" id="{DD52AC9B-8E91-554D-BE13-87E45E07BD3D}"/>
              </a:ext>
            </a:extLst>
          </p:cNvPr>
          <p:cNvSpPr>
            <a:spLocks noGrp="1"/>
          </p:cNvSpPr>
          <p:nvPr>
            <p:ph type="ctrTitle"/>
          </p:nvPr>
        </p:nvSpPr>
        <p:spPr>
          <a:xfrm>
            <a:off x="792088" y="152400"/>
            <a:ext cx="8388424" cy="609600"/>
          </a:xfrm>
        </p:spPr>
        <p:txBody>
          <a:bodyPr/>
          <a:lstStyle/>
          <a:p>
            <a:r>
              <a:rPr lang="de-DE" altLang="de-DE" dirty="0">
                <a:solidFill>
                  <a:srgbClr val="5EB511"/>
                </a:solidFill>
                <a:ea typeface="ＭＳ Ｐゴシック" charset="-128"/>
              </a:rPr>
              <a:t>“Gute Aufgaben“ im Bereich Wahrscheinlichkeiten</a:t>
            </a:r>
          </a:p>
        </p:txBody>
      </p:sp>
      <p:sp>
        <p:nvSpPr>
          <p:cNvPr id="9" name="Fußzeilenplatzhalter 4">
            <a:extLst>
              <a:ext uri="{FF2B5EF4-FFF2-40B4-BE49-F238E27FC236}">
                <a16:creationId xmlns:a16="http://schemas.microsoft.com/office/drawing/2014/main" id="{516CE911-E219-0F4D-9EB8-5D6823543F17}"/>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64</a:t>
            </a:fld>
            <a:endParaRPr lang="de-DE" dirty="0"/>
          </a:p>
        </p:txBody>
      </p:sp>
    </p:spTree>
    <p:extLst>
      <p:ext uri="{BB962C8B-B14F-4D97-AF65-F5344CB8AC3E}">
        <p14:creationId xmlns:p14="http://schemas.microsoft.com/office/powerpoint/2010/main" val="22223227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ctrTitle"/>
          </p:nvPr>
        </p:nvSpPr>
        <p:spPr/>
        <p:txBody>
          <a:bodyPr/>
          <a:lstStyle/>
          <a:p>
            <a:r>
              <a:rPr lang="de-DE" altLang="de-DE" dirty="0">
                <a:ea typeface="ＭＳ Ｐゴシック" charset="-128"/>
              </a:rPr>
              <a:t>Haus 1: Modul 1.6</a:t>
            </a:r>
          </a:p>
        </p:txBody>
      </p:sp>
      <p:sp>
        <p:nvSpPr>
          <p:cNvPr id="87042" name="Untertitel 2"/>
          <p:cNvSpPr>
            <a:spLocks noGrp="1"/>
          </p:cNvSpPr>
          <p:nvPr>
            <p:ph type="subTitle" idx="1"/>
          </p:nvPr>
        </p:nvSpPr>
        <p:spPr>
          <a:xfrm>
            <a:off x="928688" y="1071563"/>
            <a:ext cx="7772400" cy="5076825"/>
          </a:xfrm>
        </p:spPr>
        <p:txBody>
          <a:bodyPr/>
          <a:lstStyle/>
          <a:p>
            <a:pPr>
              <a:buFont typeface="Arial" charset="0"/>
              <a:buNone/>
            </a:pPr>
            <a:endParaRPr lang="de-DE" altLang="de-DE" sz="2200">
              <a:ea typeface="ＭＳ Ｐゴシック" charset="-128"/>
            </a:endParaRPr>
          </a:p>
          <a:p>
            <a:pPr>
              <a:buFont typeface="Arial" charset="0"/>
              <a:buNone/>
            </a:pPr>
            <a:endParaRPr lang="de-DE" altLang="de-DE" sz="2200" b="1">
              <a:ea typeface="ＭＳ Ｐゴシック" charset="-128"/>
            </a:endParaRPr>
          </a:p>
        </p:txBody>
      </p:sp>
      <p:pic>
        <p:nvPicPr>
          <p:cNvPr id="87043" name="Picture 13" descr="Piko Lösung&amp;seek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08250"/>
            <a:ext cx="2765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3348038" y="1285875"/>
            <a:ext cx="5110162" cy="2405063"/>
          </a:xfrm>
          <a:prstGeom prst="wedgeEllipseCallout">
            <a:avLst>
              <a:gd name="adj1" fmla="val -73546"/>
              <a:gd name="adj2" fmla="val 58514"/>
            </a:avLst>
          </a:prstGeom>
          <a:solidFill>
            <a:srgbClr val="FFFFFF"/>
          </a:solidFill>
          <a:ln w="9525">
            <a:solidFill>
              <a:srgbClr val="000000"/>
            </a:solidFill>
            <a:miter lim="800000"/>
            <a:headEnd/>
            <a:tailEnd/>
          </a:ln>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de-DE" altLang="zh-CN" sz="3600">
                <a:ea typeface="SimSun" charset="-122"/>
              </a:rPr>
              <a:t>Vielen Dank für Ihre Aufmerksamkeit!</a:t>
            </a:r>
            <a:endParaRPr lang="de-DE" altLang="de-DE" sz="1800"/>
          </a:p>
        </p:txBody>
      </p:sp>
      <p:sp>
        <p:nvSpPr>
          <p:cNvPr id="7" name="Fußzeilenplatzhalter 4">
            <a:extLst>
              <a:ext uri="{FF2B5EF4-FFF2-40B4-BE49-F238E27FC236}">
                <a16:creationId xmlns:a16="http://schemas.microsoft.com/office/drawing/2014/main" id="{91DB08D9-6C02-3649-8BE2-083D8A6F5608}"/>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65</a:t>
            </a:fld>
            <a:endParaRPr lang="de-DE" dirty="0"/>
          </a:p>
        </p:txBody>
      </p:sp>
    </p:spTree>
    <p:extLst>
      <p:ext uri="{BB962C8B-B14F-4D97-AF65-F5344CB8AC3E}">
        <p14:creationId xmlns:p14="http://schemas.microsoft.com/office/powerpoint/2010/main" val="214343095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92C58-0DF6-4C94-934A-C9EA3BFF08A4}"/>
              </a:ext>
            </a:extLst>
          </p:cNvPr>
          <p:cNvSpPr>
            <a:spLocks noGrp="1"/>
          </p:cNvSpPr>
          <p:nvPr>
            <p:ph type="title"/>
          </p:nvPr>
        </p:nvSpPr>
        <p:spPr/>
        <p:txBody>
          <a:bodyPr/>
          <a:lstStyle/>
          <a:p>
            <a:r>
              <a:rPr lang="de-DE" dirty="0">
                <a:solidFill>
                  <a:srgbClr val="34B409"/>
                </a:solidFill>
              </a:rPr>
              <a:t>Literaturverzeichnis</a:t>
            </a:r>
          </a:p>
        </p:txBody>
      </p:sp>
      <p:sp>
        <p:nvSpPr>
          <p:cNvPr id="3" name="Inhaltsplatzhalter 2">
            <a:extLst>
              <a:ext uri="{FF2B5EF4-FFF2-40B4-BE49-F238E27FC236}">
                <a16:creationId xmlns:a16="http://schemas.microsoft.com/office/drawing/2014/main" id="{D67E30B6-CC83-48F4-8FB2-E62B793090E0}"/>
              </a:ext>
            </a:extLst>
          </p:cNvPr>
          <p:cNvSpPr>
            <a:spLocks noGrp="1"/>
          </p:cNvSpPr>
          <p:nvPr>
            <p:ph idx="1"/>
          </p:nvPr>
        </p:nvSpPr>
        <p:spPr>
          <a:xfrm>
            <a:off x="900113" y="1052512"/>
            <a:ext cx="8075612" cy="5184799"/>
          </a:xfrm>
        </p:spPr>
        <p:txBody>
          <a:bodyPr/>
          <a:lstStyle/>
          <a:p>
            <a:r>
              <a:rPr lang="de-DE" sz="1400" dirty="0" err="1"/>
              <a:t>Bönig</a:t>
            </a:r>
            <a:r>
              <a:rPr lang="de-DE" sz="1400" dirty="0"/>
              <a:t>, D. &amp; </a:t>
            </a:r>
            <a:r>
              <a:rPr lang="de-DE" sz="1400" dirty="0" err="1"/>
              <a:t>Ruwisch</a:t>
            </a:r>
            <a:r>
              <a:rPr lang="de-DE" sz="1400" dirty="0"/>
              <a:t>, S. (2004). Daten gewinnen, darstellen, verarbeiten und interpretieren. </a:t>
            </a:r>
            <a:r>
              <a:rPr lang="de-DE" sz="1400" i="1" dirty="0"/>
              <a:t>Die Grundschulzeitschrift, </a:t>
            </a:r>
            <a:r>
              <a:rPr lang="de-DE" sz="1400" dirty="0"/>
              <a:t>172, 6-14.</a:t>
            </a:r>
          </a:p>
          <a:p>
            <a:r>
              <a:rPr lang="de-DE" sz="1400" dirty="0"/>
              <a:t>Eichler, K.-P. (2010). Wahrscheinlich kein Zufall – Betrachtungen rund um Wahrscheinlichkeit und Häufigkeit. </a:t>
            </a:r>
            <a:r>
              <a:rPr lang="de-DE" sz="1400" i="1" dirty="0"/>
              <a:t>Praxis Grundschule, </a:t>
            </a:r>
            <a:r>
              <a:rPr lang="de-DE" sz="1400" dirty="0"/>
              <a:t>33 (3), 7-13. </a:t>
            </a:r>
          </a:p>
          <a:p>
            <a:r>
              <a:rPr lang="de-DE" sz="1400" dirty="0" err="1"/>
              <a:t>Hasemann</a:t>
            </a:r>
            <a:r>
              <a:rPr lang="de-DE" sz="1400" dirty="0"/>
              <a:t>, K. &amp; Mirwald, E. (2008). Daten, Häufigkeit, Wahrscheinlichkeit. In: Walther, G.; van den </a:t>
            </a:r>
            <a:r>
              <a:rPr lang="de-DE" sz="1400" dirty="0" err="1"/>
              <a:t>Heuvel-Panhuizen</a:t>
            </a:r>
            <a:r>
              <a:rPr lang="de-DE" sz="1400" dirty="0"/>
              <a:t>, M.; </a:t>
            </a:r>
            <a:r>
              <a:rPr lang="de-DE" sz="1400" dirty="0" err="1"/>
              <a:t>Granzer</a:t>
            </a:r>
            <a:r>
              <a:rPr lang="de-DE" sz="1400" dirty="0"/>
              <a:t>, D. &amp; Köller, O. Bildungsstandards für die Grundschule: Mathematik Konkret (S. 141–161). Berlin: Cornelsen Verlag.</a:t>
            </a:r>
            <a:endParaRPr lang="en-US" sz="1400" dirty="0"/>
          </a:p>
          <a:p>
            <a:r>
              <a:rPr lang="en-US" sz="1400" dirty="0"/>
              <a:t>MSW NRW (2008). </a:t>
            </a:r>
            <a:r>
              <a:rPr lang="en-US" sz="1400" dirty="0" err="1"/>
              <a:t>Lehrplan</a:t>
            </a:r>
            <a:r>
              <a:rPr lang="en-US" sz="1400" dirty="0"/>
              <a:t> </a:t>
            </a:r>
            <a:r>
              <a:rPr lang="en-US" sz="1400" dirty="0" err="1"/>
              <a:t>Mathematik</a:t>
            </a:r>
            <a:r>
              <a:rPr lang="en-US" sz="1400" dirty="0"/>
              <a:t> </a:t>
            </a:r>
            <a:r>
              <a:rPr lang="en-US" sz="1400" dirty="0" err="1"/>
              <a:t>für</a:t>
            </a:r>
            <a:r>
              <a:rPr lang="en-US" sz="1400" dirty="0"/>
              <a:t> die </a:t>
            </a:r>
            <a:r>
              <a:rPr lang="en-US" sz="1400" dirty="0" err="1"/>
              <a:t>Grundschulen</a:t>
            </a:r>
            <a:r>
              <a:rPr lang="en-US" sz="1400" dirty="0"/>
              <a:t> des </a:t>
            </a:r>
            <a:r>
              <a:rPr lang="en-US" sz="1400" dirty="0" err="1"/>
              <a:t>Landes</a:t>
            </a:r>
            <a:r>
              <a:rPr lang="en-US" sz="1400" dirty="0"/>
              <a:t> Nordrhein-Westfalen. </a:t>
            </a:r>
            <a:r>
              <a:rPr lang="en-US" sz="1400" dirty="0" err="1"/>
              <a:t>Verfügbar</a:t>
            </a:r>
            <a:r>
              <a:rPr lang="en-US" sz="1400" dirty="0"/>
              <a:t> </a:t>
            </a:r>
            <a:r>
              <a:rPr lang="en-US" sz="1400" dirty="0" err="1"/>
              <a:t>unterhttps</a:t>
            </a:r>
            <a:r>
              <a:rPr lang="en-US" sz="1400" dirty="0"/>
              <a:t>://</a:t>
            </a:r>
            <a:r>
              <a:rPr lang="en-US" sz="1400" dirty="0" err="1"/>
              <a:t>www.schulentwicklung.nrw.de</a:t>
            </a:r>
            <a:r>
              <a:rPr lang="en-US" sz="1400" dirty="0"/>
              <a:t>/</a:t>
            </a:r>
            <a:r>
              <a:rPr lang="en-US" sz="1400" dirty="0" err="1"/>
              <a:t>lehrplaene</a:t>
            </a:r>
            <a:r>
              <a:rPr lang="en-US" sz="1400" dirty="0"/>
              <a:t>/upload/</a:t>
            </a:r>
            <a:r>
              <a:rPr lang="en-US" sz="1400" dirty="0" err="1"/>
              <a:t>klp_gs</a:t>
            </a:r>
            <a:r>
              <a:rPr lang="en-US" sz="1400" dirty="0"/>
              <a:t>/</a:t>
            </a:r>
            <a:r>
              <a:rPr lang="en-US" sz="1400" dirty="0" err="1"/>
              <a:t>GS_LP_M.pdf</a:t>
            </a:r>
            <a:r>
              <a:rPr lang="en-US" sz="1400" dirty="0"/>
              <a:t>.</a:t>
            </a:r>
          </a:p>
          <a:p>
            <a:r>
              <a:rPr lang="en-US" sz="1400" dirty="0"/>
              <a:t>Pratt, D. (2000). Making sense of the total of two dice. </a:t>
            </a:r>
            <a:r>
              <a:rPr lang="en-US" sz="1400" i="1" dirty="0"/>
              <a:t>Journal for Research in Mathematics Education</a:t>
            </a:r>
            <a:r>
              <a:rPr lang="en-US" sz="1400" dirty="0"/>
              <a:t>, 31 (5), 602-625. </a:t>
            </a:r>
          </a:p>
          <a:p>
            <a:r>
              <a:rPr lang="de-DE" sz="1400" dirty="0"/>
              <a:t>Prediger, S. (2005). Wenn man Schwein gehabt hat, kann man zwei Dreien kriegen. Fallbeispiele zu Überschneidungseffekten bei stochastischen Vorstellungen. In: </a:t>
            </a:r>
            <a:r>
              <a:rPr lang="de-DE" sz="1400" i="1" dirty="0"/>
              <a:t>Beiträge zum Mathematikunterricht 2005 online. </a:t>
            </a:r>
            <a:r>
              <a:rPr lang="de-DE" sz="1400" dirty="0"/>
              <a:t>Verfügbar unter http://</a:t>
            </a:r>
            <a:r>
              <a:rPr lang="de-DE" sz="1400" dirty="0" err="1"/>
              <a:t>www.mathematik.uni-dortmund.de</a:t>
            </a:r>
            <a:r>
              <a:rPr lang="de-DE" sz="1400" dirty="0"/>
              <a:t>/</a:t>
            </a:r>
            <a:r>
              <a:rPr lang="de-DE" sz="1400" dirty="0" err="1"/>
              <a:t>didaktik</a:t>
            </a:r>
            <a:r>
              <a:rPr lang="de-DE" sz="1400" dirty="0"/>
              <a:t>/</a:t>
            </a:r>
            <a:r>
              <a:rPr lang="de-DE" sz="1400" dirty="0" err="1"/>
              <a:t>BzMU</a:t>
            </a:r>
            <a:r>
              <a:rPr lang="de-DE" sz="1400" dirty="0"/>
              <a:t>/BzMU2005/</a:t>
            </a:r>
            <a:r>
              <a:rPr lang="de-DE" sz="1400" dirty="0" err="1"/>
              <a:t>Beitraege</a:t>
            </a:r>
            <a:r>
              <a:rPr lang="de-DE" sz="1400" dirty="0"/>
              <a:t>/prediger-gdm05.pdf</a:t>
            </a:r>
            <a:r>
              <a:rPr lang="de-DE" sz="1400" i="1" dirty="0"/>
              <a:t> </a:t>
            </a:r>
            <a:r>
              <a:rPr lang="de-DE" sz="1400" dirty="0"/>
              <a:t>(Abruf am 10.08.2018)</a:t>
            </a:r>
          </a:p>
          <a:p>
            <a:r>
              <a:rPr lang="de-DE" sz="1400" dirty="0" err="1"/>
              <a:t>Ruwisch</a:t>
            </a:r>
            <a:r>
              <a:rPr lang="de-DE" sz="1400" dirty="0"/>
              <a:t>, S. (2010). Zählen, ohne zu zählen. </a:t>
            </a:r>
            <a:r>
              <a:rPr lang="de-DE" sz="1400" i="1" dirty="0"/>
              <a:t>Grundschule Mathematik, </a:t>
            </a:r>
            <a:r>
              <a:rPr lang="de-DE" sz="1400" dirty="0"/>
              <a:t>27, 4-5.</a:t>
            </a:r>
          </a:p>
          <a:p>
            <a:r>
              <a:rPr lang="de-DE" sz="1400" dirty="0"/>
              <a:t>Schnell, S. (2014). Muster und Variabilität erkunden. Konstruktionsprozesse kontextspezifischer Vorstellungen zum Phänomen Zufall. Berlin: Springer.</a:t>
            </a:r>
          </a:p>
          <a:p>
            <a:r>
              <a:rPr lang="de-DE" sz="1400" dirty="0"/>
              <a:t>Selter, </a:t>
            </a:r>
            <a:r>
              <a:rPr lang="de-DE" sz="1400" dirty="0" err="1"/>
              <a:t>Ch</a:t>
            </a:r>
            <a:r>
              <a:rPr lang="de-DE" sz="1400" dirty="0"/>
              <a:t>. &amp; </a:t>
            </a:r>
            <a:r>
              <a:rPr lang="de-DE" sz="1400" dirty="0" err="1"/>
              <a:t>Zannetin</a:t>
            </a:r>
            <a:r>
              <a:rPr lang="de-DE" sz="1400" dirty="0"/>
              <a:t>, E. (2018). Mathematik unterrichten in der Grundschule. Inhalte – Leitideen – Beispiele. Seelze: </a:t>
            </a:r>
            <a:r>
              <a:rPr lang="de-DE" sz="1400" dirty="0" err="1"/>
              <a:t>Kallmeyer</a:t>
            </a:r>
            <a:r>
              <a:rPr lang="de-DE" sz="1400" dirty="0"/>
              <a:t> &amp; Klett.</a:t>
            </a:r>
          </a:p>
        </p:txBody>
      </p:sp>
      <p:sp>
        <p:nvSpPr>
          <p:cNvPr id="4" name="Fußzeilenplatzhalter 4">
            <a:extLst>
              <a:ext uri="{FF2B5EF4-FFF2-40B4-BE49-F238E27FC236}">
                <a16:creationId xmlns:a16="http://schemas.microsoft.com/office/drawing/2014/main" id="{E73CA1BB-A049-9247-A784-13B2EDDDE24C}"/>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66</a:t>
            </a:fld>
            <a:endParaRPr lang="de-DE" dirty="0"/>
          </a:p>
        </p:txBody>
      </p:sp>
    </p:spTree>
    <p:extLst>
      <p:ext uri="{BB962C8B-B14F-4D97-AF65-F5344CB8AC3E}">
        <p14:creationId xmlns:p14="http://schemas.microsoft.com/office/powerpoint/2010/main" val="4326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280E63B-F97E-4CC1-872B-6A15EF2A191C}"/>
              </a:ext>
            </a:extLst>
          </p:cNvPr>
          <p:cNvSpPr/>
          <p:nvPr/>
        </p:nvSpPr>
        <p:spPr>
          <a:xfrm>
            <a:off x="914400" y="908720"/>
            <a:ext cx="7978080" cy="4524315"/>
          </a:xfrm>
          <a:prstGeom prst="rect">
            <a:avLst/>
          </a:prstGeom>
        </p:spPr>
        <p:txBody>
          <a:bodyPr wrap="square">
            <a:spAutoFit/>
          </a:bodyPr>
          <a:lstStyle/>
          <a:p>
            <a:endParaRPr lang="de-DE" sz="2400" b="1" dirty="0"/>
          </a:p>
          <a:p>
            <a:pPr marL="342900" indent="-342900">
              <a:buFont typeface="Arial" panose="020B0604020202020204" pitchFamily="34" charset="0"/>
              <a:buChar char="•"/>
            </a:pPr>
            <a:r>
              <a:rPr lang="de-DE" sz="2400" dirty="0"/>
              <a:t>Wesentlicher Bestandteil des Alltags:</a:t>
            </a:r>
          </a:p>
          <a:p>
            <a:pPr marL="800100" lvl="1" indent="-342900">
              <a:buFont typeface="Courier New" panose="02070309020205020404" pitchFamily="49" charset="0"/>
              <a:buChar char="o"/>
            </a:pPr>
            <a:r>
              <a:rPr lang="de-DE" sz="2400" dirty="0"/>
              <a:t>Spiele, wie „Mensch, ärgere dich nicht“, „Kniffel“</a:t>
            </a:r>
          </a:p>
          <a:p>
            <a:pPr marL="800100" lvl="1" indent="-342900">
              <a:buFont typeface="Courier New" panose="02070309020205020404" pitchFamily="49" charset="0"/>
              <a:buChar char="o"/>
            </a:pPr>
            <a:r>
              <a:rPr lang="de-DE" sz="2400" dirty="0"/>
              <a:t>Glücksspiele (Glücksraddrehen, Lose-Ziehen)</a:t>
            </a:r>
          </a:p>
          <a:p>
            <a:endParaRPr lang="de-DE" sz="2400" dirty="0"/>
          </a:p>
          <a:p>
            <a:pPr marL="800100" lvl="1" indent="-342900">
              <a:buFont typeface="Wingdings" panose="05000000000000000000" pitchFamily="2" charset="2"/>
              <a:buChar char="à"/>
            </a:pPr>
            <a:r>
              <a:rPr lang="de-DE" sz="2400" dirty="0">
                <a:sym typeface="Wingdings" panose="05000000000000000000" pitchFamily="2" charset="2"/>
              </a:rPr>
              <a:t>Kinder (sollten) lernen, (Glücks-)Spiele zu hinterfragen </a:t>
            </a:r>
            <a:r>
              <a:rPr lang="de-DE" sz="2000" dirty="0">
                <a:sym typeface="Wingdings" panose="05000000000000000000" pitchFamily="2" charset="2"/>
              </a:rPr>
              <a:t>(</a:t>
            </a:r>
            <a:r>
              <a:rPr lang="de-DE" sz="2000" dirty="0" err="1">
                <a:sym typeface="Wingdings" panose="05000000000000000000" pitchFamily="2" charset="2"/>
              </a:rPr>
              <a:t>Bönig</a:t>
            </a:r>
            <a:r>
              <a:rPr lang="de-DE" sz="2000" dirty="0">
                <a:sym typeface="Wingdings" panose="05000000000000000000" pitchFamily="2" charset="2"/>
              </a:rPr>
              <a:t> &amp; </a:t>
            </a:r>
            <a:r>
              <a:rPr lang="de-DE" sz="2000" dirty="0" err="1">
                <a:sym typeface="Wingdings" panose="05000000000000000000" pitchFamily="2" charset="2"/>
              </a:rPr>
              <a:t>Ruwisch</a:t>
            </a:r>
            <a:r>
              <a:rPr lang="de-DE" sz="2000" dirty="0">
                <a:sym typeface="Wingdings" panose="05000000000000000000" pitchFamily="2" charset="2"/>
              </a:rPr>
              <a:t> 2004)</a:t>
            </a:r>
          </a:p>
          <a:p>
            <a:endParaRPr lang="de-DE" sz="2400" dirty="0"/>
          </a:p>
          <a:p>
            <a:pPr marL="342900" indent="-342900">
              <a:buFont typeface="Arial" panose="020B0604020202020204" pitchFamily="34" charset="0"/>
              <a:buChar char="•"/>
            </a:pPr>
            <a:r>
              <a:rPr lang="de-DE" sz="2400" dirty="0"/>
              <a:t>Auftreten in innermathematischen Zusammenhängen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solidFill>
                  <a:srgbClr val="5EB511"/>
                </a:solidFill>
              </a:rPr>
              <a:t>Häufig werden auf der Grundlage subjektiver Empfindungen Wahrscheinlichkeitsaussagen getroffen</a:t>
            </a:r>
          </a:p>
        </p:txBody>
      </p:sp>
      <p:sp>
        <p:nvSpPr>
          <p:cNvPr id="9" name="Titel 1">
            <a:extLst>
              <a:ext uri="{FF2B5EF4-FFF2-40B4-BE49-F238E27FC236}">
                <a16:creationId xmlns:a16="http://schemas.microsoft.com/office/drawing/2014/main" id="{AFF94808-47FC-5746-9460-C30201FDBAE6}"/>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10" name="Fußzeilenplatzhalter 4">
            <a:extLst>
              <a:ext uri="{FF2B5EF4-FFF2-40B4-BE49-F238E27FC236}">
                <a16:creationId xmlns:a16="http://schemas.microsoft.com/office/drawing/2014/main" id="{1C1FECF2-0BB7-D24D-A7F4-B82F2B7FB235}"/>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7</a:t>
            </a:fld>
            <a:endParaRPr lang="de-DE" dirty="0"/>
          </a:p>
        </p:txBody>
      </p:sp>
    </p:spTree>
    <p:extLst>
      <p:ext uri="{BB962C8B-B14F-4D97-AF65-F5344CB8AC3E}">
        <p14:creationId xmlns:p14="http://schemas.microsoft.com/office/powerpoint/2010/main" val="33913214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238327B5-E165-483C-B256-4D04E9F36E1C}"/>
              </a:ext>
            </a:extLst>
          </p:cNvPr>
          <p:cNvSpPr txBox="1">
            <a:spLocks/>
          </p:cNvSpPr>
          <p:nvPr/>
        </p:nvSpPr>
        <p:spPr bwMode="auto">
          <a:xfrm>
            <a:off x="950967" y="1048257"/>
            <a:ext cx="7772400" cy="5148263"/>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b="1" kern="0" dirty="0">
                <a:ea typeface="ＭＳ Ｐゴシック" pitchFamily="34" charset="-128"/>
              </a:rPr>
              <a:t>Aktivität:</a:t>
            </a:r>
            <a:endParaRPr lang="de-DE" sz="2400" kern="0" dirty="0">
              <a:cs typeface="Times New Roman" charset="0"/>
            </a:endParaRPr>
          </a:p>
          <a:p>
            <a:pPr eaLnBrk="1" hangingPunct="1">
              <a:lnSpc>
                <a:spcPct val="90000"/>
              </a:lnSpc>
              <a:defRPr/>
            </a:pPr>
            <a:r>
              <a:rPr lang="de-DE" sz="2400" b="1" kern="0" dirty="0"/>
              <a:t>                 </a:t>
            </a:r>
            <a:endParaRPr lang="de-DE" sz="2400" kern="0" dirty="0">
              <a:cs typeface="Times New Roman" charset="0"/>
            </a:endParaRPr>
          </a:p>
          <a:p>
            <a:pPr>
              <a:spcAft>
                <a:spcPts val="1200"/>
              </a:spcAft>
              <a:defRPr/>
            </a:pPr>
            <a:r>
              <a:rPr lang="de-DE" sz="2400" dirty="0">
                <a:solidFill>
                  <a:srgbClr val="5EB511"/>
                </a:solidFill>
              </a:rPr>
              <a:t>„Häufig werden auf der Grundlage subjektiver Empfindungen Wahrscheinlichkeitsaussagen getroffen.“</a:t>
            </a:r>
            <a:endParaRPr lang="de-DE" sz="2400" dirty="0">
              <a:solidFill>
                <a:srgbClr val="92D050"/>
              </a:solidFill>
            </a:endParaRPr>
          </a:p>
          <a:p>
            <a:pPr>
              <a:spcAft>
                <a:spcPts val="1200"/>
              </a:spcAft>
              <a:defRPr/>
            </a:pPr>
            <a:r>
              <a:rPr lang="de-DE" sz="2400" dirty="0"/>
              <a:t>Stellen Sie Vermutungen an: </a:t>
            </a:r>
            <a:br>
              <a:rPr lang="de-DE" sz="2400" dirty="0"/>
            </a:br>
            <a:r>
              <a:rPr lang="de-DE" sz="2400" dirty="0"/>
              <a:t>Welche subjektiven Erfahrungen beeinflussen </a:t>
            </a:r>
            <a:r>
              <a:rPr lang="de-DE" sz="2400" b="1" dirty="0"/>
              <a:t>unser</a:t>
            </a:r>
            <a:r>
              <a:rPr lang="de-DE" sz="2400" dirty="0"/>
              <a:t> Wahrscheinlichkeitsempfinden und </a:t>
            </a:r>
            <a:r>
              <a:rPr lang="de-DE" sz="2400" b="1" dirty="0"/>
              <a:t>das der Kinder</a:t>
            </a:r>
            <a:r>
              <a:rPr lang="de-DE" sz="2400" dirty="0"/>
              <a:t>?</a:t>
            </a:r>
          </a:p>
          <a:p>
            <a:pPr>
              <a:spcAft>
                <a:spcPts val="1200"/>
              </a:spcAft>
              <a:defRPr/>
            </a:pPr>
            <a:r>
              <a:rPr lang="de-DE" sz="2400" dirty="0"/>
              <a:t>Nennen Sie Beispiele und tauschen Sie sich mit einem Partner darüber aus.</a:t>
            </a:r>
          </a:p>
          <a:p>
            <a:pPr>
              <a:spcAft>
                <a:spcPts val="1200"/>
              </a:spcAft>
              <a:defRPr/>
            </a:pPr>
            <a:endParaRPr lang="de-DE" sz="2400" dirty="0">
              <a:solidFill>
                <a:srgbClr val="92D050"/>
              </a:solidFill>
            </a:endParaRPr>
          </a:p>
          <a:p>
            <a:pPr>
              <a:spcAft>
                <a:spcPts val="1200"/>
              </a:spcAft>
              <a:defRPr/>
            </a:pPr>
            <a:endParaRPr lang="de-DE" sz="2400" kern="0" dirty="0"/>
          </a:p>
          <a:p>
            <a:pPr>
              <a:spcAft>
                <a:spcPts val="1200"/>
              </a:spcAft>
              <a:defRPr/>
            </a:pPr>
            <a:endParaRPr lang="de-DE" sz="2400" kern="0" dirty="0"/>
          </a:p>
          <a:p>
            <a:pPr>
              <a:defRPr/>
            </a:pPr>
            <a:endParaRPr lang="de-DE" sz="2400" b="1" kern="0" dirty="0"/>
          </a:p>
          <a:p>
            <a:pPr marL="457200" indent="-457200">
              <a:lnSpc>
                <a:spcPct val="90000"/>
              </a:lnSpc>
              <a:spcAft>
                <a:spcPts val="1200"/>
              </a:spcAft>
              <a:defRPr/>
            </a:pPr>
            <a:br>
              <a:rPr lang="de-DE" sz="2400" kern="0" dirty="0"/>
            </a:br>
            <a:endParaRPr lang="de-DE" sz="2400" kern="0" dirty="0"/>
          </a:p>
          <a:p>
            <a:pPr>
              <a:defRPr/>
            </a:pPr>
            <a:r>
              <a:rPr lang="de-DE" sz="2400" kern="0" dirty="0">
                <a:ea typeface="ＭＳ Ｐゴシック" pitchFamily="34" charset="-128"/>
              </a:rPr>
              <a:t>	</a:t>
            </a:r>
            <a:endParaRPr lang="de-DE" sz="2400" kern="0" dirty="0"/>
          </a:p>
        </p:txBody>
      </p:sp>
      <p:pic>
        <p:nvPicPr>
          <p:cNvPr id="8" name="Bild 2">
            <a:extLst>
              <a:ext uri="{FF2B5EF4-FFF2-40B4-BE49-F238E27FC236}">
                <a16:creationId xmlns:a16="http://schemas.microsoft.com/office/drawing/2014/main" id="{25D0EA25-6952-4060-A4B7-00E42B74C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8AA976E7-92A9-F148-8D8D-256541A5A71D}"/>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10" name="Fußzeilenplatzhalter 4">
            <a:extLst>
              <a:ext uri="{FF2B5EF4-FFF2-40B4-BE49-F238E27FC236}">
                <a16:creationId xmlns:a16="http://schemas.microsoft.com/office/drawing/2014/main" id="{F942AE9A-428C-2743-89E1-FEDFE9882D3D}"/>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8</a:t>
            </a:fld>
            <a:endParaRPr lang="de-DE" dirty="0"/>
          </a:p>
        </p:txBody>
      </p:sp>
    </p:spTree>
    <p:extLst>
      <p:ext uri="{BB962C8B-B14F-4D97-AF65-F5344CB8AC3E}">
        <p14:creationId xmlns:p14="http://schemas.microsoft.com/office/powerpoint/2010/main" val="19593518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280E63B-F97E-4CC1-872B-6A15EF2A191C}"/>
              </a:ext>
            </a:extLst>
          </p:cNvPr>
          <p:cNvSpPr/>
          <p:nvPr/>
        </p:nvSpPr>
        <p:spPr>
          <a:xfrm>
            <a:off x="914400" y="908720"/>
            <a:ext cx="7690048" cy="5632311"/>
          </a:xfrm>
          <a:prstGeom prst="rect">
            <a:avLst/>
          </a:prstGeom>
        </p:spPr>
        <p:txBody>
          <a:bodyPr wrap="square">
            <a:spAutoFit/>
          </a:bodyPr>
          <a:lstStyle/>
          <a:p>
            <a:pPr marL="342900" indent="-342900">
              <a:buFont typeface="+mj-lt"/>
              <a:buAutoNum type="arabicPeriod"/>
            </a:pPr>
            <a:endParaRPr lang="de-DE" sz="2000" b="1" dirty="0"/>
          </a:p>
          <a:p>
            <a:pPr marL="342900" indent="-342900">
              <a:buFont typeface="+mj-lt"/>
              <a:buAutoNum type="arabicPeriod"/>
            </a:pPr>
            <a:r>
              <a:rPr lang="de-DE" sz="2000" b="1" dirty="0"/>
              <a:t>‚</a:t>
            </a:r>
            <a:r>
              <a:rPr lang="de-DE" sz="2000" b="1" dirty="0" err="1"/>
              <a:t>availability</a:t>
            </a:r>
            <a:r>
              <a:rPr lang="de-DE" sz="2000" b="1" dirty="0"/>
              <a:t> </a:t>
            </a:r>
            <a:r>
              <a:rPr lang="de-DE" sz="2000" b="1" dirty="0" err="1"/>
              <a:t>heuristic</a:t>
            </a:r>
            <a:r>
              <a:rPr lang="de-DE" sz="2000" b="1" dirty="0"/>
              <a:t>’: </a:t>
            </a:r>
            <a:r>
              <a:rPr lang="de-DE" sz="2000" dirty="0"/>
              <a:t>Urteile werden auf häufig erlebte Situationen zurückgeführt (z.B. wird beim Würfeln das Vorkommen der 6 aufgrund der Erfahrungen bei Brettspielen häufig als unwahrscheinlich angesehen)</a:t>
            </a:r>
          </a:p>
          <a:p>
            <a:pPr marL="342900" indent="-342900">
              <a:buFont typeface="+mj-lt"/>
              <a:buAutoNum type="arabicPeriod"/>
            </a:pPr>
            <a:r>
              <a:rPr lang="de-DE" sz="2000" b="1" dirty="0"/>
              <a:t>‚</a:t>
            </a:r>
            <a:r>
              <a:rPr lang="de-DE" sz="2000" b="1" dirty="0" err="1"/>
              <a:t>representativeness</a:t>
            </a:r>
            <a:r>
              <a:rPr lang="de-DE" sz="2000" b="1" dirty="0"/>
              <a:t> </a:t>
            </a:r>
            <a:r>
              <a:rPr lang="de-DE" sz="2000" b="1" dirty="0" err="1"/>
              <a:t>heuristic</a:t>
            </a:r>
            <a:r>
              <a:rPr lang="de-DE" sz="2000" b="1" dirty="0"/>
              <a:t>’: </a:t>
            </a:r>
            <a:r>
              <a:rPr lang="de-DE" sz="2000" dirty="0"/>
              <a:t>wenige, selbst durchgeführte Versuche werden als repräsentativ für die allgemeine Häufigkeitsverteilung angesehen (z.B. Aussagen, wie „Ich habe jetzt schon 10 mal gewürfelt und dabei kam 6 mal die 3, also ist die 3 am wahrscheinlichsten.“)</a:t>
            </a:r>
          </a:p>
          <a:p>
            <a:pPr marL="342900" indent="-342900">
              <a:buFont typeface="+mj-lt"/>
              <a:buAutoNum type="arabicPeriod"/>
            </a:pPr>
            <a:r>
              <a:rPr lang="de-DE" sz="2000" b="1" dirty="0"/>
              <a:t>‚</a:t>
            </a:r>
            <a:r>
              <a:rPr lang="de-DE" sz="2000" b="1" dirty="0" err="1"/>
              <a:t>equiprobability</a:t>
            </a:r>
            <a:r>
              <a:rPr lang="de-DE" sz="2000" b="1" dirty="0"/>
              <a:t> </a:t>
            </a:r>
            <a:r>
              <a:rPr lang="de-DE" sz="2000" b="1" dirty="0" err="1"/>
              <a:t>bias</a:t>
            </a:r>
            <a:r>
              <a:rPr lang="de-DE" sz="2000" b="1" dirty="0"/>
              <a:t>’: </a:t>
            </a:r>
            <a:r>
              <a:rPr lang="de-DE" sz="2000" dirty="0"/>
              <a:t>alle Möglichkeiten sind gleich wahrscheinlich (z.B. auch die Augensummen 12 und 7 beim Würfeln mit zwei Würfeln)</a:t>
            </a:r>
          </a:p>
          <a:p>
            <a:pPr marL="342900" indent="-342900">
              <a:buFont typeface="+mj-lt"/>
              <a:buAutoNum type="arabicPeriod"/>
            </a:pPr>
            <a:r>
              <a:rPr lang="de-DE" sz="2000" b="1" dirty="0"/>
              <a:t>‚</a:t>
            </a:r>
            <a:r>
              <a:rPr lang="de-DE" sz="2000" b="1" dirty="0" err="1"/>
              <a:t>outcome</a:t>
            </a:r>
            <a:r>
              <a:rPr lang="de-DE" sz="2000" b="1" dirty="0"/>
              <a:t> </a:t>
            </a:r>
            <a:r>
              <a:rPr lang="de-DE" sz="2000" b="1" dirty="0" err="1"/>
              <a:t>approach</a:t>
            </a:r>
            <a:r>
              <a:rPr lang="de-DE" sz="2000" b="1" dirty="0"/>
              <a:t>’: </a:t>
            </a:r>
            <a:r>
              <a:rPr lang="de-DE" sz="2000" dirty="0"/>
              <a:t>Fokus auf den speziellen Ausgang des Versuchs (z.B. Einschätzung, dass schnelles Würfeln Einfluss auf das Würfelergebnis hat)										(Pratt 2000, S. 5 f.)</a:t>
            </a:r>
          </a:p>
          <a:p>
            <a:endParaRPr lang="de-DE" sz="2000" dirty="0"/>
          </a:p>
        </p:txBody>
      </p:sp>
      <p:sp>
        <p:nvSpPr>
          <p:cNvPr id="6" name="Titel 1">
            <a:extLst>
              <a:ext uri="{FF2B5EF4-FFF2-40B4-BE49-F238E27FC236}">
                <a16:creationId xmlns:a16="http://schemas.microsoft.com/office/drawing/2014/main" id="{A68E253B-B2BB-1E4C-A707-A545B85B8A5F}"/>
              </a:ext>
            </a:extLst>
          </p:cNvPr>
          <p:cNvSpPr>
            <a:spLocks noGrp="1"/>
          </p:cNvSpPr>
          <p:nvPr>
            <p:ph type="ctrTitle"/>
          </p:nvPr>
        </p:nvSpPr>
        <p:spPr>
          <a:xfrm>
            <a:off x="914400" y="152400"/>
            <a:ext cx="8229600" cy="609600"/>
          </a:xfrm>
        </p:spPr>
        <p:txBody>
          <a:bodyPr/>
          <a:lstStyle/>
          <a:p>
            <a:r>
              <a:rPr lang="de-DE" altLang="de-DE" dirty="0">
                <a:ea typeface="ＭＳ Ｐゴシック" charset="-128"/>
              </a:rPr>
              <a:t>Gründe für Wahrscheinlichkeiten i. d. Grundschule</a:t>
            </a:r>
          </a:p>
        </p:txBody>
      </p:sp>
      <p:sp>
        <p:nvSpPr>
          <p:cNvPr id="7" name="Fußzeilenplatzhalter 4">
            <a:extLst>
              <a:ext uri="{FF2B5EF4-FFF2-40B4-BE49-F238E27FC236}">
                <a16:creationId xmlns:a16="http://schemas.microsoft.com/office/drawing/2014/main" id="{BE179B11-5BBA-0746-AE92-8718D58BFD20}"/>
              </a:ext>
            </a:extLst>
          </p:cNvPr>
          <p:cNvSpPr txBox="1">
            <a:spLocks/>
          </p:cNvSpPr>
          <p:nvPr/>
        </p:nvSpPr>
        <p:spPr>
          <a:xfrm>
            <a:off x="0" y="6428480"/>
            <a:ext cx="539552" cy="427981"/>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9E6FDD72-A4C2-574D-ACCD-496710C891BF}" type="slidenum">
              <a:rPr lang="de-DE" smtClean="0"/>
              <a:pPr/>
              <a:t>9</a:t>
            </a:fld>
            <a:endParaRPr lang="de-DE" dirty="0"/>
          </a:p>
        </p:txBody>
      </p:sp>
    </p:spTree>
    <p:extLst>
      <p:ext uri="{BB962C8B-B14F-4D97-AF65-F5344CB8AC3E}">
        <p14:creationId xmlns:p14="http://schemas.microsoft.com/office/powerpoint/2010/main" val="1732675365"/>
      </p:ext>
    </p:extLst>
  </p:cSld>
  <p:clrMapOvr>
    <a:masterClrMapping/>
  </p:clrMapOvr>
  <p:transition/>
</p:sld>
</file>

<file path=ppt/theme/theme1.xml><?xml version="1.0" encoding="utf-8"?>
<a:theme xmlns:a="http://schemas.openxmlformats.org/drawingml/2006/main" name="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4339</Words>
  <Application>Microsoft Office PowerPoint</Application>
  <PresentationFormat>Bildschirmpräsentation (4:3)</PresentationFormat>
  <Paragraphs>769</Paragraphs>
  <Slides>66</Slides>
  <Notes>63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66</vt:i4>
      </vt:variant>
    </vt:vector>
  </HeadingPairs>
  <TitlesOfParts>
    <vt:vector size="73" baseType="lpstr">
      <vt:lpstr>Arial</vt:lpstr>
      <vt:lpstr>Cambria Math</vt:lpstr>
      <vt:lpstr>Courier New</vt:lpstr>
      <vt:lpstr>Symbol</vt:lpstr>
      <vt:lpstr>Wingdings</vt:lpstr>
      <vt:lpstr>Titelfolie</vt:lpstr>
      <vt:lpstr>1_Titelfolie</vt:lpstr>
      <vt:lpstr>Haus 1: Entdecken, Beschreiben, Begründen</vt:lpstr>
      <vt:lpstr>Hinweise zu den Lizenzbedingungen</vt:lpstr>
      <vt:lpstr>Aufbau des Fortbildungsmoduls</vt:lpstr>
      <vt:lpstr>Zielsetzungen</vt:lpstr>
      <vt:lpstr>Aufbau des Fortbildungsmoduls</vt:lpstr>
      <vt:lpstr>Gründe für Wahrscheinlichkeiten i. d. Grundschule</vt:lpstr>
      <vt:lpstr>Gründe für Wahrscheinlichkeiten i. d. Grundschule</vt:lpstr>
      <vt:lpstr>Gründe für Wahrscheinlichkeiten i. d. Grundschule</vt:lpstr>
      <vt:lpstr>Gründe für Wahrscheinlichkeiten i. d. Grundschule</vt:lpstr>
      <vt:lpstr>Gründe für Wahrscheinlichkeiten i. d. Grundschule</vt:lpstr>
      <vt:lpstr>Gründe für Wahrscheinlichkeiten i. d. Grundschule</vt:lpstr>
      <vt:lpstr>Aufbau des Fortbildungsmoduls</vt:lpstr>
      <vt:lpstr>Schwerpunkte des Bereichs Wahrscheinlichkeiten</vt:lpstr>
      <vt:lpstr>Schwerpunkte des Bereichs Wahrscheinlichkeiten</vt:lpstr>
      <vt:lpstr>Schwerpunkte des Bereichs Wahrscheinlichkeiten</vt:lpstr>
      <vt:lpstr>Schwerpunkte des Bereichs Wahrscheinlichkeiten</vt:lpstr>
      <vt:lpstr>Schwerpunkte des Bereichs Wahrscheinlichkeiten</vt:lpstr>
      <vt:lpstr>Schwerpunkte des Bereichs Wahrscheinlichkeiten</vt:lpstr>
      <vt:lpstr>PowerPoint-Präsentation</vt:lpstr>
      <vt:lpstr>PowerPoint-Präsentation</vt:lpstr>
      <vt:lpstr>PowerPoint-Präsentation</vt:lpstr>
      <vt:lpstr>Schwerpunkte des Bereichs Wahrscheinlichkeiten</vt:lpstr>
      <vt:lpstr>Aufbau des Fortbildungsmoduls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des Fortbildungsmoduls</vt:lpstr>
      <vt:lpstr>Beispiele zur unterrichtlichen Umsetzung</vt:lpstr>
      <vt:lpstr>PowerPoint-Präsentation</vt:lpstr>
      <vt:lpstr>PowerPoint-Präsentation</vt:lpstr>
      <vt:lpstr>Beispiele zur unterrichtlichen Umsetzung</vt:lpstr>
      <vt:lpstr>Beispiele zur unterrichtlichen Umsetzung</vt:lpstr>
      <vt:lpstr>Beispiele zur unterrichtlichen Umsetzung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des Fortbildungsmoduls</vt:lpstr>
      <vt:lpstr>“Gute Aufgaben“ im Bereich Wahrscheinlichkeiten</vt:lpstr>
      <vt:lpstr>“Gute Aufgaben“ im Bereich Wahrscheinlichkeiten</vt:lpstr>
      <vt:lpstr>“Gute Aufgaben“ im Bereich Wahrscheinlichkeiten</vt:lpstr>
      <vt:lpstr>“Gute Aufgaben“ im Bereich Wahrscheinlichkeiten</vt:lpstr>
      <vt:lpstr>“Gute Aufgaben“ im Bereich Wahrscheinlichkeiten</vt:lpstr>
      <vt:lpstr>PowerPoint-Präsentation</vt:lpstr>
      <vt:lpstr>PowerPoint-Präsentation</vt:lpstr>
      <vt:lpstr>PowerPoint-Präsentation</vt:lpstr>
      <vt:lpstr>PowerPoint-Präsentation</vt:lpstr>
      <vt:lpstr>PowerPoint-Präsentation</vt:lpstr>
      <vt:lpstr>“Gute Aufgaben“ im Bereich Wahrscheinlichkeiten</vt:lpstr>
      <vt:lpstr>Haus 1: Modul 1.6</vt:lpstr>
      <vt:lpstr>Literaturverzeichnis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Folien_Modul 7.8 Gute Aufgaben Geometrie</dc:title>
  <dc:subject/>
  <dc:creator>PIKAS</dc:creator>
  <cp:keywords/>
  <dc:description/>
  <cp:lastModifiedBy>Hannah Backhaus</cp:lastModifiedBy>
  <cp:revision>1319</cp:revision>
  <cp:lastPrinted>2019-01-09T13:04:13Z</cp:lastPrinted>
  <dcterms:created xsi:type="dcterms:W3CDTF">2009-11-02T09:50:22Z</dcterms:created>
  <dcterms:modified xsi:type="dcterms:W3CDTF">2020-09-21T18:18:57Z</dcterms:modified>
  <cp:category/>
</cp:coreProperties>
</file>